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6" r:id="rId14"/>
    <p:sldId id="268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31E2-B2E3-4DF0-A7F5-D429E14D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859B5-CEAE-45AF-9C18-0E5C28D3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05F-F964-4E13-AE1B-97DE4B3D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2715F-E905-4140-A74F-5DA1F2C0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B42-41B2-4367-8F3C-798C74EF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30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0A3D-16B7-4F52-B9D4-A94CAA47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398A1-C72E-4154-AE4D-1DDF8FDE6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CF15D-26C7-490D-9105-6C995ED4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4CA6-0295-47DE-8775-5B5881DC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30C9B-ADF8-44F1-9D9B-85F2CDC6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339A3F-5FD6-4DF2-AB6E-51B1E3CFD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2E88F-2DC3-4137-B24A-9C70557E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6F1B4-07C8-4191-8ED2-20D38D88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786A0-0CE1-4D64-BB45-4177848D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D32D3-0118-4B92-A6E1-C2A33EEF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98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C40F-3A72-41C2-BA2B-66FE67F5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FB65-78AA-4D28-A537-935FF83F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71931-AAA5-4868-8937-41A8C295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06658-69D8-4BBD-8015-A719552A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23A9-8B6B-4574-BB50-3E52C633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6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C073-6DD8-4590-AE34-6447E9D0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A03C8-7584-4607-AC1F-EBA9C41A2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9747-E625-4F04-8449-2C917844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41C6-8839-41FB-8046-122D784A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E10-8DAB-4968-8C1F-CB7AE160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4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46B5-AF2D-4C76-B571-62DD1A2F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2EFA-0953-418C-9137-5E887F295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266AE-E8FA-4E09-B151-540615B76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58D67-A79C-44F4-813C-DFFB0D86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6F106-193A-4104-919C-F70467EF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8BF4B-2381-47C6-9007-21763A4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46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B1C8-D553-4CAB-8FCA-555DF112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9BF7-0E0D-4E90-AB27-E63CE8B1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60113-64BA-4BE3-8053-2820D234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34E88-415A-4472-9D9F-47BD69BA8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F0EA9-27F2-44C9-ACA4-DA03F39E1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58CB4-0E39-4461-96A8-E925F45E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87491-7843-4373-8974-80FDFE96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BC1EF-0115-4DB5-B66F-B84A564C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53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C997-0F64-4757-8D28-583C881E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02570-199F-4A07-B237-72E49EC8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2A8A9-5895-4E9E-863D-2408E4A8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2AC89-FEB4-4437-9089-7052B0EE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1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7A025-F257-4E08-8F96-7342E0D5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DBEF2-A91F-4787-909A-2D0B56E1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E49D-38AC-4CD7-9501-E15BD503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1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ED7-7F46-4D80-B257-9B6D8604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389E7-0BDC-4872-A778-D3FD822C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0B105-8EEB-457A-BAE2-50770A5BE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EBE6F-053F-4EB9-91AB-588C9320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BA29A-0B4D-4875-AD03-A3F43DC6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DCB33-858C-4132-92A6-3735938B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03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4896-E6C7-4CB1-A3E9-CDA20D88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39764-5778-4F3A-B6B7-EC56ADD0D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DF2BD-735D-4B13-9D01-9C7AD7805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BC014-23E2-40F5-96D6-F7DDE6ED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B8AF-753A-4074-8FE9-11CDEF30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4FA55-879E-4505-B0A7-D717FE69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20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8A1F-1C5F-40EC-A0C4-E020E34F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F9958-49EB-4A16-A4C4-E2370FE7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7CE53-2A01-4AC0-8040-464A112E1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A8B4-4669-47AE-94BF-B3BBFE87B4F0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1D02D-2A5E-4AD4-8783-AA4C0E7B6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EA859-779A-4431-81B8-11A73E45D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501B-5C93-4DC1-BC46-A142E5AB92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0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86F0-F9FA-4F29-A068-28D176BEE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Medicine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3FD6B-8C18-4BE1-AE91-583CF966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248" y="6054571"/>
            <a:ext cx="3225553" cy="534880"/>
          </a:xfrm>
        </p:spPr>
        <p:txBody>
          <a:bodyPr/>
          <a:lstStyle/>
          <a:p>
            <a:r>
              <a:rPr lang="en-US" dirty="0"/>
              <a:t>Dr Seema A </a:t>
            </a:r>
            <a:r>
              <a:rPr lang="en-US" dirty="0" err="1"/>
              <a:t>Bhogte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699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52E3-3BD7-4984-B919-A18350F0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scan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555B1-D6EA-4D85-87B7-A93069A9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phase </a:t>
            </a:r>
          </a:p>
          <a:p>
            <a:r>
              <a:rPr lang="en-US" dirty="0"/>
              <a:t>Blood pool phase</a:t>
            </a:r>
          </a:p>
          <a:p>
            <a:r>
              <a:rPr lang="en-US" dirty="0"/>
              <a:t>Bone scintigraphy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896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1723-AEEA-4813-8632-BF27C698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1833A-3BA9-484B-B4DD-4EFCEB19A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5" t="30620" r="44109" b="25051"/>
          <a:stretch/>
        </p:blipFill>
        <p:spPr>
          <a:xfrm>
            <a:off x="1393795" y="365125"/>
            <a:ext cx="8389397" cy="62639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F12E-9DD2-4D4B-A8D6-6BCB5E817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4" t="34304" r="54709" b="31521"/>
          <a:stretch/>
        </p:blipFill>
        <p:spPr>
          <a:xfrm>
            <a:off x="9783192" y="2001406"/>
            <a:ext cx="2202282" cy="33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6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B8EF-DEED-46FA-8D04-F8681AB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Salivary gland scan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4BD804-9139-4FCD-8740-57DFBB6B6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71" t="33736" r="42960" b="41373"/>
          <a:stretch/>
        </p:blipFill>
        <p:spPr>
          <a:xfrm>
            <a:off x="1385282" y="1615736"/>
            <a:ext cx="9196902" cy="3473754"/>
          </a:xfrm>
        </p:spPr>
      </p:pic>
    </p:spTree>
    <p:extLst>
      <p:ext uri="{BB962C8B-B14F-4D97-AF65-F5344CB8AC3E}">
        <p14:creationId xmlns:p14="http://schemas.microsoft.com/office/powerpoint/2010/main" val="65701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63E4-F57C-474B-A790-128DD959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nuclear imaging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B7D2-AA0C-45FB-BD17-3A5D1A26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Gamma camera</a:t>
            </a:r>
          </a:p>
          <a:p>
            <a:r>
              <a:rPr lang="en-US" dirty="0"/>
              <a:t>SPECT (Single photon emission computed tomography)</a:t>
            </a:r>
          </a:p>
          <a:p>
            <a:r>
              <a:rPr lang="en-US" dirty="0"/>
              <a:t>PET (Positron emission </a:t>
            </a:r>
            <a:r>
              <a:rPr lang="en-US" dirty="0" err="1"/>
              <a:t>tomograpghy</a:t>
            </a:r>
            <a:r>
              <a:rPr lang="en-US" dirty="0"/>
              <a:t>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622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39A8-FAF3-4849-9206-326BD605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camera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10822-102E-4E8C-80C8-50368AC14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31" t="25984" r="41354" b="22195"/>
          <a:stretch/>
        </p:blipFill>
        <p:spPr>
          <a:xfrm>
            <a:off x="4891595" y="60121"/>
            <a:ext cx="5672832" cy="6828910"/>
          </a:xfrm>
        </p:spPr>
      </p:pic>
    </p:spTree>
    <p:extLst>
      <p:ext uri="{BB962C8B-B14F-4D97-AF65-F5344CB8AC3E}">
        <p14:creationId xmlns:p14="http://schemas.microsoft.com/office/powerpoint/2010/main" val="74399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F70-F007-43A3-997A-50C04E17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3F87AB-8AB0-49CC-BAC4-5186A4676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08" t="29044" r="40322" b="23215"/>
          <a:stretch/>
        </p:blipFill>
        <p:spPr>
          <a:xfrm>
            <a:off x="2565645" y="253588"/>
            <a:ext cx="9518909" cy="6239287"/>
          </a:xfrm>
        </p:spPr>
      </p:pic>
    </p:spTree>
    <p:extLst>
      <p:ext uri="{BB962C8B-B14F-4D97-AF65-F5344CB8AC3E}">
        <p14:creationId xmlns:p14="http://schemas.microsoft.com/office/powerpoint/2010/main" val="184689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6E32-F243-4BB9-9EBE-A1F48439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629B-7FDF-4CBF-8E46-C82165E56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Thank you 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14106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5AF2-8400-4294-BD66-FF379F28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0055-83A3-4E1D-B623-D45F88988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Principle </a:t>
            </a:r>
          </a:p>
          <a:p>
            <a:r>
              <a:rPr lang="en-US" dirty="0"/>
              <a:t>Radioisotopes</a:t>
            </a:r>
          </a:p>
          <a:p>
            <a:r>
              <a:rPr lang="en-US" dirty="0"/>
              <a:t>Advantages </a:t>
            </a:r>
          </a:p>
          <a:p>
            <a:r>
              <a:rPr lang="en-US" dirty="0"/>
              <a:t>Disadvantages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Types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806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5EDF-7A26-4203-BDA7-7755FA93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D86C-B838-404A-811A-901574FD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radioactive</a:t>
            </a:r>
          </a:p>
          <a:p>
            <a:r>
              <a:rPr lang="en-US" dirty="0"/>
              <a:t>Injecting radioactive molecules </a:t>
            </a:r>
          </a:p>
          <a:p>
            <a:r>
              <a:rPr lang="en-US" dirty="0"/>
              <a:t>Emitted radiations detected on camera</a:t>
            </a:r>
          </a:p>
          <a:p>
            <a:endParaRPr lang="en-US" dirty="0"/>
          </a:p>
          <a:p>
            <a:r>
              <a:rPr lang="en-US" dirty="0"/>
              <a:t>Functional imaging </a:t>
            </a:r>
          </a:p>
          <a:p>
            <a:endParaRPr lang="en-US" dirty="0"/>
          </a:p>
          <a:p>
            <a:r>
              <a:rPr lang="en-US" dirty="0"/>
              <a:t>Scintigraphy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16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7797-D52D-4D17-A6BC-71A21A41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9D34-0A91-4DF2-AF8B-07A07D41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Anger      gamma camera</a:t>
            </a:r>
          </a:p>
          <a:p>
            <a:endParaRPr lang="en-US" dirty="0"/>
          </a:p>
          <a:p>
            <a:r>
              <a:rPr lang="en-US" dirty="0"/>
              <a:t>Harper     technetium 99m</a:t>
            </a:r>
          </a:p>
        </p:txBody>
      </p:sp>
    </p:spTree>
    <p:extLst>
      <p:ext uri="{BB962C8B-B14F-4D97-AF65-F5344CB8AC3E}">
        <p14:creationId xmlns:p14="http://schemas.microsoft.com/office/powerpoint/2010/main" val="307315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8D20-2FB6-4BE6-BEA2-251D10F1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4A6B-876E-4A2C-8201-A053F333A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 decay</a:t>
            </a:r>
          </a:p>
          <a:p>
            <a:r>
              <a:rPr lang="en-US" dirty="0"/>
              <a:t>Fluorescence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884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1EE3-D83A-481E-87DF-7BEF4028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Radioisotopes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F93F-BD50-4059-9CD5-A3A62387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Unstable nuclei</a:t>
            </a:r>
          </a:p>
          <a:p>
            <a:r>
              <a:rPr lang="en-US" dirty="0"/>
              <a:t>Emission of radioactive particle α, </a:t>
            </a:r>
            <a:r>
              <a:rPr lang="el-GR" dirty="0"/>
              <a:t>β</a:t>
            </a:r>
            <a:r>
              <a:rPr lang="en-US" dirty="0"/>
              <a:t>, </a:t>
            </a:r>
            <a:r>
              <a:rPr lang="en-IN" dirty="0"/>
              <a:t>ɣ radiation &amp; </a:t>
            </a:r>
            <a:r>
              <a:rPr lang="el-GR" dirty="0"/>
              <a:t>β</a:t>
            </a:r>
            <a:r>
              <a:rPr lang="en-US" b="1" dirty="0"/>
              <a:t>+ </a:t>
            </a:r>
          </a:p>
          <a:p>
            <a:endParaRPr lang="en-US" b="1" dirty="0"/>
          </a:p>
          <a:p>
            <a:r>
              <a:rPr lang="en-US" dirty="0" err="1"/>
              <a:t>Technitium</a:t>
            </a:r>
            <a:r>
              <a:rPr lang="en-US" dirty="0"/>
              <a:t> 99m</a:t>
            </a:r>
          </a:p>
          <a:p>
            <a:r>
              <a:rPr lang="en-US" dirty="0"/>
              <a:t>Iodine 123, 131</a:t>
            </a:r>
          </a:p>
          <a:p>
            <a:r>
              <a:rPr lang="en-US" dirty="0"/>
              <a:t>Phosphorous 32</a:t>
            </a:r>
          </a:p>
          <a:p>
            <a:r>
              <a:rPr lang="en-US" dirty="0"/>
              <a:t>Gallium 67</a:t>
            </a:r>
          </a:p>
          <a:p>
            <a:r>
              <a:rPr lang="en-US" dirty="0"/>
              <a:t>Yttrium 90</a:t>
            </a:r>
          </a:p>
          <a:p>
            <a:r>
              <a:rPr lang="en-US" dirty="0"/>
              <a:t>Cobalt 60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73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397C-0B3D-43D5-AD74-89F2C733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5489-F2B1-4E70-A755-43CC1DF46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details of target</a:t>
            </a:r>
          </a:p>
          <a:p>
            <a:r>
              <a:rPr lang="en-US" dirty="0"/>
              <a:t>More coverage area</a:t>
            </a:r>
          </a:p>
          <a:p>
            <a:r>
              <a:rPr lang="en-US" dirty="0"/>
              <a:t>Acute inflammation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095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69BB-532F-42FB-821E-EDB043C6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155A-B399-44E2-A7D2-DD329B7F9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radiation dose</a:t>
            </a:r>
          </a:p>
          <a:p>
            <a:r>
              <a:rPr lang="en-US" dirty="0"/>
              <a:t>Less resolution</a:t>
            </a:r>
          </a:p>
          <a:p>
            <a:r>
              <a:rPr lang="en-US" dirty="0"/>
              <a:t>Less specific image</a:t>
            </a:r>
          </a:p>
          <a:p>
            <a:r>
              <a:rPr lang="en-US" dirty="0"/>
              <a:t>Expensive</a:t>
            </a:r>
          </a:p>
          <a:p>
            <a:r>
              <a:rPr lang="en-US" dirty="0"/>
              <a:t>Not widely available</a:t>
            </a:r>
          </a:p>
          <a:p>
            <a:r>
              <a:rPr lang="en-US" dirty="0"/>
              <a:t>Anatomy not evaluated</a:t>
            </a:r>
          </a:p>
        </p:txBody>
      </p:sp>
    </p:spTree>
    <p:extLst>
      <p:ext uri="{BB962C8B-B14F-4D97-AF65-F5344CB8AC3E}">
        <p14:creationId xmlns:p14="http://schemas.microsoft.com/office/powerpoint/2010/main" val="74832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BC1F-0FE0-4768-BF50-7EB89CC1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51E76-B5BD-4AE1-902F-BE05E2B65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</a:t>
            </a:r>
          </a:p>
          <a:p>
            <a:r>
              <a:rPr lang="en-US" dirty="0"/>
              <a:t>Therapeutic</a:t>
            </a:r>
          </a:p>
          <a:p>
            <a:r>
              <a:rPr lang="en-US" dirty="0"/>
              <a:t>Biochemical</a:t>
            </a:r>
          </a:p>
          <a:p>
            <a:r>
              <a:rPr lang="en-US" dirty="0"/>
              <a:t>Scan	</a:t>
            </a:r>
          </a:p>
          <a:p>
            <a:pPr lvl="1"/>
            <a:r>
              <a:rPr lang="en-US" dirty="0"/>
              <a:t>Bone</a:t>
            </a:r>
          </a:p>
          <a:p>
            <a:pPr lvl="1"/>
            <a:r>
              <a:rPr lang="en-US" dirty="0"/>
              <a:t>Salivary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365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40</TotalTime>
  <Words>141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Nuclear Medicine</vt:lpstr>
      <vt:lpstr>Contents </vt:lpstr>
      <vt:lpstr>Introduction </vt:lpstr>
      <vt:lpstr>History </vt:lpstr>
      <vt:lpstr>Principle </vt:lpstr>
      <vt:lpstr>Radioisotopes </vt:lpstr>
      <vt:lpstr>Advantages</vt:lpstr>
      <vt:lpstr>Disadvantage</vt:lpstr>
      <vt:lpstr>Applications </vt:lpstr>
      <vt:lpstr>Bone scan</vt:lpstr>
      <vt:lpstr>PowerPoint Presentation</vt:lpstr>
      <vt:lpstr>Salivary gland scan</vt:lpstr>
      <vt:lpstr>Types of nuclear imaging</vt:lpstr>
      <vt:lpstr>Gamma camera</vt:lpstr>
      <vt:lpstr>PET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SEEMA ASHWIN</dc:creator>
  <cp:lastModifiedBy>SEEMA ASHWIN</cp:lastModifiedBy>
  <cp:revision>9</cp:revision>
  <dcterms:created xsi:type="dcterms:W3CDTF">2021-05-28T17:30:13Z</dcterms:created>
  <dcterms:modified xsi:type="dcterms:W3CDTF">2021-05-28T18:11:48Z</dcterms:modified>
</cp:coreProperties>
</file>