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32" r:id="rId3"/>
    <p:sldId id="302" r:id="rId4"/>
    <p:sldId id="328" r:id="rId5"/>
    <p:sldId id="258" r:id="rId6"/>
    <p:sldId id="260" r:id="rId7"/>
    <p:sldId id="310" r:id="rId8"/>
    <p:sldId id="315" r:id="rId9"/>
    <p:sldId id="316" r:id="rId10"/>
    <p:sldId id="318" r:id="rId11"/>
    <p:sldId id="322" r:id="rId12"/>
    <p:sldId id="320" r:id="rId13"/>
    <p:sldId id="323" r:id="rId14"/>
    <p:sldId id="324" r:id="rId15"/>
    <p:sldId id="308" r:id="rId16"/>
    <p:sldId id="290" r:id="rId17"/>
    <p:sldId id="288" r:id="rId18"/>
    <p:sldId id="287" r:id="rId19"/>
    <p:sldId id="336" r:id="rId20"/>
    <p:sldId id="276" r:id="rId21"/>
    <p:sldId id="300" r:id="rId22"/>
    <p:sldId id="335" r:id="rId23"/>
    <p:sldId id="334" r:id="rId24"/>
    <p:sldId id="301" r:id="rId25"/>
    <p:sldId id="271" r:id="rId26"/>
    <p:sldId id="263" r:id="rId27"/>
    <p:sldId id="264" r:id="rId28"/>
    <p:sldId id="280" r:id="rId29"/>
    <p:sldId id="337" r:id="rId30"/>
    <p:sldId id="303" r:id="rId31"/>
    <p:sldId id="275" r:id="rId32"/>
    <p:sldId id="338" r:id="rId33"/>
    <p:sldId id="297" r:id="rId34"/>
    <p:sldId id="296" r:id="rId35"/>
    <p:sldId id="299" r:id="rId36"/>
    <p:sldId id="298" r:id="rId37"/>
    <p:sldId id="339" r:id="rId38"/>
    <p:sldId id="283" r:id="rId39"/>
    <p:sldId id="295" r:id="rId40"/>
    <p:sldId id="33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438136-4683-4024-A9E1-FF9C0F5F57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C7EEAE-2888-4AB2-912F-D4008663BB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FACB2-96F7-40E8-983B-DE91E7662F38}" type="datetimeFigureOut">
              <a:rPr lang="en-IN" smtClean="0"/>
              <a:t>10-05-2021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D4B3C-6ED3-49A8-8A0B-0F64483F02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9780E0-4C21-45D3-9A0C-09E8FF9970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6891E-4DD1-47F3-B887-F35A467240B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0102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2DFB9-A1C7-45BB-8E90-35C04C040CA2}" type="datetimeFigureOut">
              <a:rPr lang="en-IN" smtClean="0"/>
              <a:t>10-05-2021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D07F6-1695-4A02-8B27-7ECFC7FAC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39267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4BE5-3FDF-4A5E-BE0F-50EFDEC94768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F02F1-1CF2-481E-B27E-9004EE608AA4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0D6D-9445-4810-B7C8-A5DA99DD4CF6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F7FC-98C4-4E9B-9EA5-CFF445D245A2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D8A03-DEDF-4D6C-AF75-256C26CA6E32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D5944-DA14-4679-8E9B-BE3CB8AC7765}" type="datetime1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60B16-39A5-4E55-8F85-D76212CE7310}" type="datetime1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A02F-99BE-428A-BA10-8A98DD1D85C8}" type="datetime1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9DEB9-535C-4BA4-BFF6-27CBBDA2006C}" type="datetime1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565C-D481-4906-A803-27D3E6EEDE50}" type="datetime1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8849-49E9-44EA-A82B-CD0F226581DF}" type="datetime1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A027A-F41B-48ED-93CF-8EA1FB8A9FB5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DFE91-ABA4-4E8D-BFD1-D5D8BBFC8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Extraoral Projections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00" y="5562600"/>
            <a:ext cx="6400800" cy="1752600"/>
          </a:xfrm>
        </p:spPr>
        <p:txBody>
          <a:bodyPr/>
          <a:lstStyle/>
          <a:p>
            <a:r>
              <a:rPr lang="en-US" dirty="0"/>
              <a:t>Dr Seema A </a:t>
            </a:r>
            <a:r>
              <a:rPr lang="en-US" dirty="0" err="1"/>
              <a:t>Bhogte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51720-F8D7-4FF5-9E9B-8AF295EE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32075" t="24166" r="26415" b="15215"/>
          <a:stretch>
            <a:fillRect/>
          </a:stretch>
        </p:blipFill>
        <p:spPr bwMode="auto">
          <a:xfrm>
            <a:off x="0" y="0"/>
            <a:ext cx="7888652" cy="64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8245" t="53876"/>
          <a:stretch>
            <a:fillRect/>
          </a:stretch>
        </p:blipFill>
        <p:spPr bwMode="auto">
          <a:xfrm>
            <a:off x="5943600" y="4724401"/>
            <a:ext cx="302193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D3420A-5337-4754-8358-C12D314D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855" t="31989" r="40534" b="26127"/>
          <a:stretch>
            <a:fillRect/>
          </a:stretch>
        </p:blipFill>
        <p:spPr bwMode="auto">
          <a:xfrm>
            <a:off x="990600" y="381000"/>
            <a:ext cx="6052456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638800" y="5791200"/>
            <a:ext cx="138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Trapnell</a:t>
            </a:r>
            <a:r>
              <a:rPr lang="en-US" dirty="0"/>
              <a:t> 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ED9F4F-6782-4738-8DE3-E908614B9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4583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Curve I - Lateral wall of the </a:t>
            </a:r>
            <a:r>
              <a:rPr lang="en-US" sz="1600" i="1" dirty="0" err="1"/>
              <a:t>antrum</a:t>
            </a:r>
            <a:r>
              <a:rPr lang="en-US" sz="1600" i="1" dirty="0"/>
              <a:t> and the inferior surface of the body of the </a:t>
            </a:r>
            <a:r>
              <a:rPr lang="en-US" sz="1600" i="1" dirty="0" err="1"/>
              <a:t>zygoma</a:t>
            </a:r>
            <a:r>
              <a:rPr lang="en-US" sz="1600" i="1" dirty="0"/>
              <a:t> &amp; </a:t>
            </a:r>
            <a:r>
              <a:rPr lang="en-US" sz="1600" i="1" dirty="0" err="1"/>
              <a:t>zygomatic</a:t>
            </a:r>
            <a:r>
              <a:rPr lang="en-US" sz="1600" i="1" dirty="0"/>
              <a:t> arch</a:t>
            </a:r>
          </a:p>
          <a:p>
            <a:r>
              <a:rPr lang="en-US" sz="1600" i="1" dirty="0"/>
              <a:t>Curve 2 - Superior margin of the </a:t>
            </a:r>
            <a:r>
              <a:rPr lang="en-US" sz="1600" i="1" dirty="0" err="1"/>
              <a:t>zygomatic</a:t>
            </a:r>
            <a:r>
              <a:rPr lang="en-US" sz="1600" i="1" dirty="0"/>
              <a:t> arch and the lateral aspect of the body of the </a:t>
            </a:r>
            <a:r>
              <a:rPr lang="en-US" sz="1600" i="1" dirty="0" err="1"/>
              <a:t>zygoma</a:t>
            </a:r>
            <a:r>
              <a:rPr lang="en-US" sz="1600" i="1" dirty="0"/>
              <a:t> and orbital margin</a:t>
            </a:r>
          </a:p>
          <a:p>
            <a:r>
              <a:rPr lang="en-US" sz="1600" i="1" dirty="0"/>
              <a:t>Curve 3 - Inner aspect of the orbital rim</a:t>
            </a:r>
          </a:p>
          <a:p>
            <a:r>
              <a:rPr lang="en-US" sz="1600" i="1" dirty="0"/>
              <a:t>Curve 4 - Outer curvature of the nasal complex</a:t>
            </a:r>
            <a:endParaRPr lang="en-US" sz="1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8856" r="1837" b="67084"/>
          <a:stretch>
            <a:fillRect/>
          </a:stretch>
        </p:blipFill>
        <p:spPr bwMode="auto">
          <a:xfrm>
            <a:off x="2286000" y="533400"/>
            <a:ext cx="4419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47C1D0-4790-406A-BF66-AFD4BCB5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894" t="48826" r="15924"/>
          <a:stretch>
            <a:fillRect/>
          </a:stretch>
        </p:blipFill>
        <p:spPr bwMode="auto">
          <a:xfrm>
            <a:off x="1447800" y="381000"/>
            <a:ext cx="5410200" cy="48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09800" y="5715000"/>
            <a:ext cx="2194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Dolan’s line</a:t>
            </a:r>
          </a:p>
          <a:p>
            <a:r>
              <a:rPr lang="en-US" dirty="0"/>
              <a:t>Line 1: orbital line</a:t>
            </a:r>
          </a:p>
          <a:p>
            <a:r>
              <a:rPr lang="en-US" dirty="0"/>
              <a:t>Line 2: </a:t>
            </a:r>
            <a:r>
              <a:rPr lang="en-US" dirty="0" err="1"/>
              <a:t>zygomatic</a:t>
            </a:r>
            <a:r>
              <a:rPr lang="en-US" dirty="0"/>
              <a:t> line</a:t>
            </a:r>
          </a:p>
          <a:p>
            <a:r>
              <a:rPr lang="en-US" dirty="0"/>
              <a:t>Line 3: maxillary 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A854A-44E3-496D-B577-256491F5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351" t="16836" r="18763" b="10768"/>
          <a:stretch>
            <a:fillRect/>
          </a:stretch>
        </p:blipFill>
        <p:spPr bwMode="auto">
          <a:xfrm>
            <a:off x="1219200" y="2362200"/>
            <a:ext cx="5867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EDA65-0D7D-423D-A999-41037C9D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93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Water’s 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2000" b="1" dirty="0"/>
              <a:t>Main indications</a:t>
            </a:r>
          </a:p>
          <a:p>
            <a:r>
              <a:rPr lang="en-US" sz="2000" dirty="0"/>
              <a:t>Investigation of the maxillary </a:t>
            </a:r>
            <a:r>
              <a:rPr lang="en-US" sz="2000" dirty="0" err="1"/>
              <a:t>antra</a:t>
            </a:r>
            <a:endParaRPr lang="en-US" sz="2000" dirty="0"/>
          </a:p>
          <a:p>
            <a:r>
              <a:rPr lang="en-US" sz="2000" dirty="0"/>
              <a:t>Detecting the following middle third facial fractures:</a:t>
            </a:r>
          </a:p>
          <a:p>
            <a:r>
              <a:rPr lang="en-US" sz="2000" dirty="0"/>
              <a:t>— </a:t>
            </a:r>
            <a:r>
              <a:rPr lang="en-US" sz="2000" dirty="0" err="1"/>
              <a:t>LeFortI</a:t>
            </a:r>
            <a:endParaRPr lang="en-US" sz="2000" dirty="0"/>
          </a:p>
          <a:p>
            <a:r>
              <a:rPr lang="en-US" sz="2000" dirty="0"/>
              <a:t>— Le Fort II</a:t>
            </a:r>
          </a:p>
          <a:p>
            <a:r>
              <a:rPr lang="en-US" sz="2000" dirty="0"/>
              <a:t>— Le Fort III</a:t>
            </a:r>
          </a:p>
          <a:p>
            <a:r>
              <a:rPr lang="en-US" sz="2000" dirty="0"/>
              <a:t>— </a:t>
            </a:r>
            <a:r>
              <a:rPr lang="en-US" sz="2000" dirty="0" err="1"/>
              <a:t>Zygomatic</a:t>
            </a:r>
            <a:r>
              <a:rPr lang="en-US" sz="2000" dirty="0"/>
              <a:t> complex</a:t>
            </a:r>
          </a:p>
          <a:p>
            <a:r>
              <a:rPr lang="en-US" sz="2000" dirty="0"/>
              <a:t>— </a:t>
            </a:r>
            <a:r>
              <a:rPr lang="en-US" sz="2000" dirty="0" err="1"/>
              <a:t>Naso-ethmoidal</a:t>
            </a:r>
            <a:r>
              <a:rPr lang="en-US" sz="2000" dirty="0"/>
              <a:t> complex</a:t>
            </a:r>
          </a:p>
          <a:p>
            <a:r>
              <a:rPr lang="en-US" sz="2000" dirty="0"/>
              <a:t>— Orbital blow-out</a:t>
            </a:r>
          </a:p>
          <a:p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Coronoid</a:t>
            </a:r>
            <a:r>
              <a:rPr lang="en-US" sz="2000" dirty="0"/>
              <a:t> process fractures</a:t>
            </a:r>
          </a:p>
          <a:p>
            <a:r>
              <a:rPr lang="en-US" sz="2000" dirty="0"/>
              <a:t>Investigation of the frontal and </a:t>
            </a:r>
            <a:r>
              <a:rPr lang="en-US" sz="2000" dirty="0" err="1"/>
              <a:t>ethmoidal</a:t>
            </a:r>
            <a:r>
              <a:rPr lang="en-US" sz="2000" dirty="0"/>
              <a:t> sinuses</a:t>
            </a:r>
          </a:p>
          <a:p>
            <a:r>
              <a:rPr lang="en-US" sz="2000" dirty="0"/>
              <a:t>Investigation of the </a:t>
            </a:r>
            <a:r>
              <a:rPr lang="en-US" sz="2000" dirty="0" err="1"/>
              <a:t>sphenoidal</a:t>
            </a:r>
            <a:r>
              <a:rPr lang="en-US" sz="2000" dirty="0"/>
              <a:t> sinus (projection needs to be taken with the patient' s mouth open).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F0A0A-D9BA-4681-BA0F-B297C1EC7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67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</a:t>
            </a:r>
            <a:r>
              <a:rPr lang="en-US" dirty="0" err="1"/>
              <a:t>towne</a:t>
            </a:r>
            <a:r>
              <a:rPr lang="en-US" dirty="0"/>
              <a:t> view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8316" r="53811" b="24746"/>
          <a:stretch>
            <a:fillRect/>
          </a:stretch>
        </p:blipFill>
        <p:spPr bwMode="auto">
          <a:xfrm rot="5400000">
            <a:off x="-208709" y="2839290"/>
            <a:ext cx="5294218" cy="259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6619" t="48316" b="24746"/>
          <a:stretch>
            <a:fillRect/>
          </a:stretch>
        </p:blipFill>
        <p:spPr bwMode="auto">
          <a:xfrm rot="5400000">
            <a:off x="3552266" y="2947456"/>
            <a:ext cx="5387477" cy="228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2A744-0A5E-47AC-A4C5-E817D855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97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734" b="2350"/>
          <a:stretch>
            <a:fillRect/>
          </a:stretch>
        </p:blipFill>
        <p:spPr bwMode="auto">
          <a:xfrm>
            <a:off x="1066800" y="152399"/>
            <a:ext cx="6443387" cy="624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564CD-AE3D-4DE9-BC7E-F073D75C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3A29D5-90BD-4CF3-8C6A-9500AE251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C5E6C-52B3-4A01-828B-67667423F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</a:t>
            </a:r>
            <a:r>
              <a:rPr lang="en-US" dirty="0" err="1"/>
              <a:t>towne</a:t>
            </a:r>
            <a:r>
              <a:rPr lang="en-US" dirty="0"/>
              <a:t> view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C1E84-D888-461A-99BC-EA4E485DF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Indications </a:t>
            </a:r>
          </a:p>
          <a:p>
            <a:pPr lvl="1"/>
            <a:r>
              <a:rPr lang="en-US" dirty="0"/>
              <a:t>High fractures of the condylar necks </a:t>
            </a:r>
          </a:p>
          <a:p>
            <a:pPr lvl="1"/>
            <a:r>
              <a:rPr lang="en-US" dirty="0"/>
              <a:t>Intracapsular fractures of the TMJ </a:t>
            </a:r>
          </a:p>
          <a:p>
            <a:pPr lvl="1"/>
            <a:r>
              <a:rPr lang="en-US" dirty="0"/>
              <a:t>Investigation of the quality of the articular surfaces of the condylar heads in TMJ disorders</a:t>
            </a:r>
          </a:p>
          <a:p>
            <a:pPr lvl="1"/>
            <a:r>
              <a:rPr lang="en-US" dirty="0"/>
              <a:t>Condylar hypoplasia or hyperplasia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995B1-A1B9-408A-9499-60D0301E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6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33D3B-F487-40B6-BEA9-C0C7826AC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299F1-0F5C-4D1D-AFEB-AC745405A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Conventional Extraoral  views</a:t>
            </a:r>
          </a:p>
          <a:p>
            <a:r>
              <a:rPr lang="en-US" dirty="0"/>
              <a:t>Water’s projection</a:t>
            </a:r>
          </a:p>
          <a:p>
            <a:r>
              <a:rPr lang="en-US" dirty="0"/>
              <a:t>Reverse </a:t>
            </a:r>
            <a:r>
              <a:rPr lang="en-US" dirty="0" err="1"/>
              <a:t>towne’s</a:t>
            </a:r>
            <a:r>
              <a:rPr lang="en-US" dirty="0"/>
              <a:t> view</a:t>
            </a:r>
          </a:p>
          <a:p>
            <a:r>
              <a:rPr lang="en-US" dirty="0"/>
              <a:t>Posteroanterior view (PA view)</a:t>
            </a:r>
          </a:p>
          <a:p>
            <a:r>
              <a:rPr lang="en-US" dirty="0" err="1"/>
              <a:t>Submentovetrex</a:t>
            </a:r>
            <a:r>
              <a:rPr lang="en-US" dirty="0"/>
              <a:t> view</a:t>
            </a:r>
          </a:p>
          <a:p>
            <a:r>
              <a:rPr lang="en-US" dirty="0"/>
              <a:t>Lateral </a:t>
            </a:r>
            <a:r>
              <a:rPr lang="en-US" dirty="0" err="1"/>
              <a:t>ceph</a:t>
            </a:r>
            <a:endParaRPr lang="en-US" dirty="0"/>
          </a:p>
          <a:p>
            <a:r>
              <a:rPr lang="en-US" dirty="0"/>
              <a:t>Lateral oblique</a:t>
            </a:r>
          </a:p>
          <a:p>
            <a:pPr lvl="1"/>
            <a:r>
              <a:rPr lang="en-US" dirty="0"/>
              <a:t>Body</a:t>
            </a:r>
          </a:p>
          <a:p>
            <a:pPr lvl="1"/>
            <a:r>
              <a:rPr lang="en-US"/>
              <a:t>Ramus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86E20-8BE9-4E7E-86C0-43F8DCE6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44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 view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5254" r="53940"/>
          <a:stretch>
            <a:fillRect/>
          </a:stretch>
        </p:blipFill>
        <p:spPr bwMode="auto">
          <a:xfrm rot="5400000">
            <a:off x="140890" y="2678508"/>
            <a:ext cx="4724401" cy="302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6060" t="75254"/>
          <a:stretch>
            <a:fillRect/>
          </a:stretch>
        </p:blipFill>
        <p:spPr bwMode="auto">
          <a:xfrm rot="5400000">
            <a:off x="3775320" y="2396880"/>
            <a:ext cx="5532742" cy="302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29620-43A6-4528-A579-4EA64E51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87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0"/>
            <a:ext cx="81724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F942C-25BB-47CB-9F4A-BBD740930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4F31C-A7E6-4DC5-B3DF-341A15E4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 Mandible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34ED16-012A-462B-B8CD-E30BC191C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900" t="28622" r="35795" b="22600"/>
          <a:stretch/>
        </p:blipFill>
        <p:spPr>
          <a:xfrm>
            <a:off x="1752600" y="1600200"/>
            <a:ext cx="5638800" cy="51054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4F8FE-5686-47B9-9B4E-2287F899F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68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EE73F-C420-4A6D-8CA4-CFC80043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 view</a:t>
            </a:r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084EA-93F8-45F5-8334-EF7A0E40CA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Indications PA Skull</a:t>
            </a:r>
          </a:p>
          <a:p>
            <a:pPr lvl="1"/>
            <a:r>
              <a:rPr lang="en-US" dirty="0"/>
              <a:t>Fractures of the skull vault </a:t>
            </a:r>
          </a:p>
          <a:p>
            <a:pPr lvl="1"/>
            <a:r>
              <a:rPr lang="en-US" dirty="0"/>
              <a:t>Investigation of the frontal sinuses </a:t>
            </a:r>
          </a:p>
          <a:p>
            <a:pPr lvl="1"/>
            <a:r>
              <a:rPr lang="en-US" dirty="0"/>
              <a:t>Conditions affecting the cranium, particularly: </a:t>
            </a:r>
          </a:p>
          <a:p>
            <a:pPr lvl="2"/>
            <a:r>
              <a:rPr lang="en-US" dirty="0"/>
              <a:t>Paget's disease</a:t>
            </a:r>
          </a:p>
          <a:p>
            <a:pPr lvl="2"/>
            <a:r>
              <a:rPr lang="en-US" dirty="0"/>
              <a:t>multiple myeloma </a:t>
            </a:r>
          </a:p>
          <a:p>
            <a:pPr lvl="2"/>
            <a:r>
              <a:rPr lang="en-US" dirty="0"/>
              <a:t>hyperparathyroidism</a:t>
            </a:r>
          </a:p>
          <a:p>
            <a:pPr lvl="2"/>
            <a:r>
              <a:rPr lang="en-US" dirty="0"/>
              <a:t>Intracranial calcification. 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0B5751-D6B2-4D5A-B419-4629E95CF9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Indications PA Mandible</a:t>
            </a:r>
          </a:p>
          <a:p>
            <a:pPr lvl="1"/>
            <a:r>
              <a:rPr lang="en-US" dirty="0"/>
              <a:t>Fractures of the mandible involving the following sites: </a:t>
            </a:r>
          </a:p>
          <a:p>
            <a:pPr lvl="2"/>
            <a:r>
              <a:rPr lang="en-US" dirty="0"/>
              <a:t>Posterior third of the body</a:t>
            </a:r>
          </a:p>
          <a:p>
            <a:pPr lvl="2"/>
            <a:r>
              <a:rPr lang="en-US" dirty="0"/>
              <a:t>Angles </a:t>
            </a:r>
          </a:p>
          <a:p>
            <a:pPr lvl="2"/>
            <a:r>
              <a:rPr lang="en-US" dirty="0"/>
              <a:t>Rami  </a:t>
            </a:r>
          </a:p>
          <a:p>
            <a:pPr lvl="2"/>
            <a:r>
              <a:rPr lang="en-US" dirty="0"/>
              <a:t>Low condylar necks</a:t>
            </a:r>
          </a:p>
          <a:p>
            <a:pPr lvl="2"/>
            <a:r>
              <a:rPr lang="en-US" dirty="0"/>
              <a:t>Lesions in the posterior third of the body or rami </a:t>
            </a:r>
          </a:p>
          <a:p>
            <a:pPr lvl="2"/>
            <a:r>
              <a:rPr lang="en-US" dirty="0"/>
              <a:t>Mandibular hypoplasia or hyperplasia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88E1A-89EA-4F2C-9D0E-7BF39670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9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SMV View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1480" r="49594" b="33164"/>
          <a:stretch>
            <a:fillRect/>
          </a:stretch>
        </p:blipFill>
        <p:spPr bwMode="auto">
          <a:xfrm rot="5400000">
            <a:off x="-697113" y="2427088"/>
            <a:ext cx="5585225" cy="312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9677" t="31480" b="33164"/>
          <a:stretch>
            <a:fillRect/>
          </a:stretch>
        </p:blipFill>
        <p:spPr bwMode="auto">
          <a:xfrm rot="5400000">
            <a:off x="3814941" y="2433459"/>
            <a:ext cx="5523014" cy="309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8D9820-84F8-4DA9-BC06-F4D36103F31E}"/>
              </a:ext>
            </a:extLst>
          </p:cNvPr>
          <p:cNvSpPr txBox="1"/>
          <p:nvPr/>
        </p:nvSpPr>
        <p:spPr>
          <a:xfrm>
            <a:off x="2362200" y="3065857"/>
            <a:ext cx="3810000" cy="92333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Contraindicated in patients with suspected neck injuries, especially suspected fracture of the odontoid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519C5-3C3A-4E09-BFE8-E82AA640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5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3" y="142875"/>
            <a:ext cx="879157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5976B-E7CA-4139-BC45-CFD0D9A8E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Visesh\Desktop\Capt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5" y="72008"/>
            <a:ext cx="9000003" cy="6813376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30765-9A62-4B7C-AEBC-E3E19AE43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zygomati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9712"/>
            <a:ext cx="5562600" cy="623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2A1CFB-1447-45A5-B690-42C64EF9C176}"/>
              </a:ext>
            </a:extLst>
          </p:cNvPr>
          <p:cNvSpPr txBox="1"/>
          <p:nvPr/>
        </p:nvSpPr>
        <p:spPr>
          <a:xfrm>
            <a:off x="7620000" y="28956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Jug handle view</a:t>
            </a:r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D0302-5B1F-4702-BA86-1263B2AC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002" b="2135"/>
          <a:stretch>
            <a:fillRect/>
          </a:stretch>
        </p:blipFill>
        <p:spPr bwMode="auto">
          <a:xfrm>
            <a:off x="1676400" y="381000"/>
            <a:ext cx="5562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99D23-A4B4-4B92-819A-836DF6B8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895BE-B0BF-4AE0-848D-139AFC389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SMV View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BCE99-1A6B-4F40-A38C-5C975B06C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Indications</a:t>
            </a:r>
          </a:p>
          <a:p>
            <a:pPr lvl="1"/>
            <a:r>
              <a:rPr lang="en-US" dirty="0"/>
              <a:t>Destructive/expansive lesions affecting the palate, pterygoid region or base of skull</a:t>
            </a:r>
          </a:p>
          <a:p>
            <a:pPr lvl="1"/>
            <a:r>
              <a:rPr lang="en-US" dirty="0"/>
              <a:t>Investigation of the sphenoidal sinus</a:t>
            </a:r>
          </a:p>
          <a:p>
            <a:pPr lvl="1"/>
            <a:r>
              <a:rPr lang="en-US" dirty="0"/>
              <a:t>Assessment of the thickness (medio-lateral) of the posterior part of the mandible before osteotomy </a:t>
            </a:r>
          </a:p>
          <a:p>
            <a:pPr lvl="1"/>
            <a:r>
              <a:rPr lang="en-US" dirty="0"/>
              <a:t>Fracture of the zygomatic arches (SMV is taken with reduced exposure factors)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D116B-BA0B-470B-9DCC-54ED8A3B9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43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Water’s view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638" b="70203"/>
          <a:stretch>
            <a:fillRect/>
          </a:stretch>
        </p:blipFill>
        <p:spPr bwMode="auto">
          <a:xfrm rot="5400000">
            <a:off x="3772623" y="2094777"/>
            <a:ext cx="4696476" cy="355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r="49331" b="70203"/>
          <a:stretch>
            <a:fillRect/>
          </a:stretch>
        </p:blipFill>
        <p:spPr bwMode="auto">
          <a:xfrm rot="5400000">
            <a:off x="496541" y="1865659"/>
            <a:ext cx="4343400" cy="320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F67C4-7BC9-40D8-A9AF-70727E3C8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34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</a:t>
            </a:r>
            <a:r>
              <a:rPr lang="en-US" dirty="0" err="1"/>
              <a:t>ceph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5153" r="49362"/>
          <a:stretch>
            <a:fillRect/>
          </a:stretch>
        </p:blipFill>
        <p:spPr bwMode="auto">
          <a:xfrm rot="5400000">
            <a:off x="393453" y="1892547"/>
            <a:ext cx="4266076" cy="368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8558" t="65153"/>
          <a:stretch>
            <a:fillRect/>
          </a:stretch>
        </p:blipFill>
        <p:spPr bwMode="auto">
          <a:xfrm rot="5400000">
            <a:off x="4336873" y="2127072"/>
            <a:ext cx="3962399" cy="336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24914-E9C3-4046-8523-5F3740C3A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6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7040"/>
          <a:stretch>
            <a:fillRect/>
          </a:stretch>
        </p:blipFill>
        <p:spPr bwMode="auto">
          <a:xfrm>
            <a:off x="838200" y="0"/>
            <a:ext cx="7936806" cy="666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1E963-3D21-4927-AEBB-ED2295693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78026-34E6-4849-BBE0-D7A8D71AA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</a:t>
            </a:r>
            <a:r>
              <a:rPr lang="en-US" dirty="0" err="1"/>
              <a:t>ceph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1F75B-8B52-432E-A683-0A305F4FA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Indications </a:t>
            </a:r>
          </a:p>
          <a:p>
            <a:pPr lvl="1"/>
            <a:r>
              <a:rPr lang="en-US" dirty="0"/>
              <a:t>Orthodontics</a:t>
            </a:r>
          </a:p>
          <a:p>
            <a:pPr lvl="2"/>
            <a:r>
              <a:rPr lang="en-US" dirty="0"/>
              <a:t>Initial diagnosis </a:t>
            </a:r>
          </a:p>
          <a:p>
            <a:pPr lvl="2"/>
            <a:r>
              <a:rPr lang="en-US" dirty="0"/>
              <a:t>Treatment planning </a:t>
            </a:r>
          </a:p>
          <a:p>
            <a:pPr lvl="2"/>
            <a:r>
              <a:rPr lang="en-US" dirty="0"/>
              <a:t>Monitoring treatment progress</a:t>
            </a:r>
          </a:p>
          <a:p>
            <a:pPr lvl="2"/>
            <a:r>
              <a:rPr lang="en-US" dirty="0"/>
              <a:t>Appraisal of treatment results</a:t>
            </a:r>
          </a:p>
          <a:p>
            <a:pPr lvl="1"/>
            <a:r>
              <a:rPr lang="en-US" dirty="0"/>
              <a:t>Orthognathic surgery.</a:t>
            </a:r>
          </a:p>
          <a:p>
            <a:pPr lvl="2"/>
            <a:r>
              <a:rPr lang="en-US" dirty="0"/>
              <a:t>Preoperative evaluation of skeletal and soft tissue patterns </a:t>
            </a:r>
          </a:p>
          <a:p>
            <a:pPr lvl="2"/>
            <a:r>
              <a:rPr lang="en-US" dirty="0"/>
              <a:t>Treatment planning </a:t>
            </a:r>
          </a:p>
          <a:p>
            <a:pPr lvl="2"/>
            <a:r>
              <a:rPr lang="en-US" dirty="0"/>
              <a:t>Postoperative appraisal of the results of surgery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0FC0E-151E-4578-9618-CFB69BC7E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69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oblique ramus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3811" b="75254"/>
          <a:stretch>
            <a:fillRect/>
          </a:stretch>
        </p:blipFill>
        <p:spPr bwMode="auto">
          <a:xfrm rot="5400000">
            <a:off x="488293" y="2850493"/>
            <a:ext cx="542421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6619" b="75254"/>
          <a:stretch>
            <a:fillRect/>
          </a:stretch>
        </p:blipFill>
        <p:spPr bwMode="auto">
          <a:xfrm rot="5400000">
            <a:off x="3387623" y="2877020"/>
            <a:ext cx="5622556" cy="218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B76D6-D234-494E-96C7-39B76305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50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684" b="46124"/>
          <a:stretch>
            <a:fillRect/>
          </a:stretch>
        </p:blipFill>
        <p:spPr bwMode="auto">
          <a:xfrm>
            <a:off x="838200" y="762000"/>
            <a:ext cx="7120438" cy="515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DF511-5E5B-4107-8539-BD6101B19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oblique body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4746" r="53811" b="50000"/>
          <a:stretch>
            <a:fillRect/>
          </a:stretch>
        </p:blipFill>
        <p:spPr bwMode="auto">
          <a:xfrm rot="5400000">
            <a:off x="-949836" y="2783963"/>
            <a:ext cx="5481073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6619" t="24746" b="50000"/>
          <a:stretch>
            <a:fillRect/>
          </a:stretch>
        </p:blipFill>
        <p:spPr bwMode="auto">
          <a:xfrm rot="5400000">
            <a:off x="3431662" y="2898262"/>
            <a:ext cx="5481074" cy="228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73A40-A6D2-4CBA-9D0C-53330CEF4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85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051" b="49491"/>
          <a:stretch>
            <a:fillRect/>
          </a:stretch>
        </p:blipFill>
        <p:spPr bwMode="auto">
          <a:xfrm>
            <a:off x="457200" y="1066800"/>
            <a:ext cx="8339139" cy="503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97205-864F-4C0D-B8DF-62A7E89CB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F03F7-293D-4C35-BCF5-AAF4E6A8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oblique View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8FD5E-9822-4939-AF80-8583DECAB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Indications</a:t>
            </a:r>
          </a:p>
          <a:p>
            <a:pPr lvl="1"/>
            <a:r>
              <a:rPr lang="en-US" dirty="0"/>
              <a:t>Assessment of the presence and/or position of unerupted teeth</a:t>
            </a:r>
          </a:p>
          <a:p>
            <a:pPr lvl="1"/>
            <a:r>
              <a:rPr lang="en-US" dirty="0"/>
              <a:t>Detection of fractures of the mandible</a:t>
            </a:r>
          </a:p>
          <a:p>
            <a:pPr lvl="1"/>
            <a:r>
              <a:rPr lang="en-US" dirty="0"/>
              <a:t>Evaluation of lesions or conditions affecting the jaws </a:t>
            </a:r>
          </a:p>
          <a:p>
            <a:pPr lvl="1"/>
            <a:r>
              <a:rPr lang="en-US" dirty="0"/>
              <a:t>As an alternative when intraoral views are unobtainable because of severe gagging or if the patient is unable to open the mouth </a:t>
            </a:r>
          </a:p>
          <a:p>
            <a:pPr lvl="1"/>
            <a:r>
              <a:rPr lang="en-US" dirty="0"/>
              <a:t>As specific views of the salivary glands or temporomandibular joint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146C7-43C1-49F7-9153-B3E6BE790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2855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418"/>
          <a:stretch>
            <a:fillRect/>
          </a:stretch>
        </p:blipFill>
        <p:spPr bwMode="auto">
          <a:xfrm>
            <a:off x="228600" y="838200"/>
            <a:ext cx="8624933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759AC-D431-4EBB-B9BE-D7C4B35D8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2_029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35718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x\Desktop\extraoral\extraoral 077.jpg">
            <a:extLst>
              <a:ext uri="{FF2B5EF4-FFF2-40B4-BE49-F238E27FC236}">
                <a16:creationId xmlns:a16="http://schemas.microsoft.com/office/drawing/2014/main" id="{BF425929-68E1-4C27-8FFA-2CCCCFBD6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2001" y="274638"/>
            <a:ext cx="2743200" cy="2884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FD67F14-A115-446A-9210-DDD65827C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9163" t="8418" r="62896" b="66328"/>
          <a:stretch>
            <a:fillRect/>
          </a:stretch>
        </p:blipFill>
        <p:spPr bwMode="auto">
          <a:xfrm>
            <a:off x="76200" y="3159606"/>
            <a:ext cx="2844800" cy="328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16AD5-2245-4A17-BCBB-133700ED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3AEF1B-F1DA-4D40-B71F-DA91CB775270}"/>
              </a:ext>
            </a:extLst>
          </p:cNvPr>
          <p:cNvSpPr txBox="1"/>
          <p:nvPr/>
        </p:nvSpPr>
        <p:spPr>
          <a:xfrm>
            <a:off x="533399" y="461417"/>
            <a:ext cx="129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endParaRPr lang="en-IN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AC576-C0CB-476B-A0D4-A5C5025A4DA5}"/>
              </a:ext>
            </a:extLst>
          </p:cNvPr>
          <p:cNvSpPr txBox="1"/>
          <p:nvPr/>
        </p:nvSpPr>
        <p:spPr>
          <a:xfrm>
            <a:off x="6819901" y="136525"/>
            <a:ext cx="129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B</a:t>
            </a:r>
            <a:endParaRPr lang="en-IN" sz="4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6AB63-7791-44F3-937B-65B0D6038354}"/>
              </a:ext>
            </a:extLst>
          </p:cNvPr>
          <p:cNvSpPr txBox="1"/>
          <p:nvPr/>
        </p:nvSpPr>
        <p:spPr>
          <a:xfrm>
            <a:off x="533399" y="3159606"/>
            <a:ext cx="131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</a:t>
            </a:r>
            <a:endParaRPr lang="en-IN" sz="4400" b="1" dirty="0"/>
          </a:p>
        </p:txBody>
      </p:sp>
      <p:pic>
        <p:nvPicPr>
          <p:cNvPr id="11" name="Picture 2" descr="zygomatic">
            <a:extLst>
              <a:ext uri="{FF2B5EF4-FFF2-40B4-BE49-F238E27FC236}">
                <a16:creationId xmlns:a16="http://schemas.microsoft.com/office/drawing/2014/main" id="{961F3D60-9CDB-4D30-8C76-984658F22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contras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65850"/>
            <a:ext cx="2743200" cy="307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7FC669-86FA-4C7D-946F-B190A1F24EEB}"/>
              </a:ext>
            </a:extLst>
          </p:cNvPr>
          <p:cNvSpPr txBox="1"/>
          <p:nvPr/>
        </p:nvSpPr>
        <p:spPr>
          <a:xfrm>
            <a:off x="5896947" y="5586909"/>
            <a:ext cx="131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D</a:t>
            </a:r>
            <a:endParaRPr lang="en-IN" sz="4400" b="1" dirty="0"/>
          </a:p>
        </p:txBody>
      </p:sp>
    </p:spTree>
    <p:extLst>
      <p:ext uri="{BB962C8B-B14F-4D97-AF65-F5344CB8AC3E}">
        <p14:creationId xmlns:p14="http://schemas.microsoft.com/office/powerpoint/2010/main" val="333712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190" t="30305" r="50947" b="17503"/>
          <a:stretch>
            <a:fillRect/>
          </a:stretch>
        </p:blipFill>
        <p:spPr bwMode="auto">
          <a:xfrm>
            <a:off x="1143000" y="609600"/>
            <a:ext cx="7209503" cy="558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AE30D-CCAB-4396-89E6-D2E5F252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037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F3F7-58E2-4621-90E0-A69CFF562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F26F4-888C-4627-B6A5-7FE92306B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5400" dirty="0"/>
              <a:t>Thank you </a:t>
            </a:r>
            <a:endParaRPr lang="en-IN" sz="5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E7EF2-5030-4056-BFE1-B7F60664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39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C:\Documents and Settings\x\Desktop\extraoral\extraoral 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165" y="1"/>
            <a:ext cx="9003331" cy="6741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94A57-5D4D-4591-BB75-1BCC0E1E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/>
              <a:t>Fluid Level Within the Maxillary Sinus</a:t>
            </a:r>
          </a:p>
        </p:txBody>
      </p:sp>
      <p:pic>
        <p:nvPicPr>
          <p:cNvPr id="45059" name="Picture 4" descr="C:\Tracey\Pictures\Skull\Fluid level sinuses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828800"/>
            <a:ext cx="4572000" cy="4213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07F8A-E282-475B-A809-0318B54AB8D1}" type="slidenum">
              <a:rPr lang="en-IN" smtClean="0"/>
              <a:pPr/>
              <a:t>6</a:t>
            </a:fld>
            <a:endParaRPr lang="en-IN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75" y="1772444"/>
            <a:ext cx="42862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6135469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irregular increase in opacity on the inner aspect of the walls</a:t>
            </a:r>
          </a:p>
          <a:p>
            <a:r>
              <a:rPr lang="en-US" dirty="0"/>
              <a:t>of the right </a:t>
            </a:r>
            <a:r>
              <a:rPr lang="en-US" dirty="0" err="1"/>
              <a:t>antrum</a:t>
            </a:r>
            <a:r>
              <a:rPr lang="en-US" dirty="0"/>
              <a:t> (arrowed), </a:t>
            </a:r>
            <a:r>
              <a:rPr lang="en-US" b="1" dirty="0"/>
              <a:t>Mucosal Thickening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4F928-8B02-4F0A-8AF7-9CF385592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4800600"/>
            <a:ext cx="693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orbital blow-out fracture of the right orbital floor/</a:t>
            </a:r>
            <a:r>
              <a:rPr lang="en-US" dirty="0" err="1"/>
              <a:t>antral</a:t>
            </a:r>
            <a:r>
              <a:rPr lang="en-US" dirty="0"/>
              <a:t> </a:t>
            </a:r>
            <a:r>
              <a:rPr lang="en-US" dirty="0" err="1"/>
              <a:t>roofshowing</a:t>
            </a:r>
            <a:r>
              <a:rPr lang="en-US" dirty="0"/>
              <a:t> the downward herniated contents of the orbit into the </a:t>
            </a:r>
            <a:r>
              <a:rPr lang="en-US" dirty="0" err="1"/>
              <a:t>antrum</a:t>
            </a:r>
            <a:r>
              <a:rPr lang="en-US" dirty="0"/>
              <a:t> (arrowed), the so-called </a:t>
            </a:r>
            <a:r>
              <a:rPr lang="en-US" b="1" i="1" dirty="0"/>
              <a:t>hanging drop appearance./ Tear Drop sign</a:t>
            </a:r>
            <a:endParaRPr lang="en-US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667" t="31892" r="53333" b="20677"/>
          <a:stretch>
            <a:fillRect/>
          </a:stretch>
        </p:blipFill>
        <p:spPr bwMode="auto">
          <a:xfrm>
            <a:off x="1676400" y="152400"/>
            <a:ext cx="5486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A0CF9-CA27-4A65-B0E6-068AFDF75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54961"/>
          <a:stretch>
            <a:fillRect/>
          </a:stretch>
        </p:blipFill>
        <p:spPr bwMode="auto">
          <a:xfrm>
            <a:off x="1066800" y="457200"/>
            <a:ext cx="7452127" cy="573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676400" y="6412468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McGrigor</a:t>
            </a:r>
            <a:r>
              <a:rPr lang="en-US" dirty="0"/>
              <a:t> &amp; Campbell (1950, referred as </a:t>
            </a:r>
            <a:r>
              <a:rPr lang="en-US" b="1" i="1" dirty="0"/>
              <a:t>Campbell's lines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B93B1-0344-4F84-A5FB-E39B29D9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DFE91-ABA4-4E8D-BFD1-D5D8BBFC87C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575</Words>
  <Application>Microsoft Office PowerPoint</Application>
  <PresentationFormat>On-screen Show (4:3)</PresentationFormat>
  <Paragraphs>143</Paragraphs>
  <Slides>40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Extraoral Projections </vt:lpstr>
      <vt:lpstr>Content </vt:lpstr>
      <vt:lpstr>Water’s view</vt:lpstr>
      <vt:lpstr>PowerPoint Presentation</vt:lpstr>
      <vt:lpstr>PowerPoint Presentation</vt:lpstr>
      <vt:lpstr>Fluid Level Within the Maxillary Sinus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Water’s view </vt:lpstr>
      <vt:lpstr>Reverse towne view</vt:lpstr>
      <vt:lpstr>PowerPoint Presentation</vt:lpstr>
      <vt:lpstr>PowerPoint Presentation</vt:lpstr>
      <vt:lpstr>Reverse towne view</vt:lpstr>
      <vt:lpstr>PA view </vt:lpstr>
      <vt:lpstr>PowerPoint Presentation</vt:lpstr>
      <vt:lpstr>PA Mandible</vt:lpstr>
      <vt:lpstr>PA view</vt:lpstr>
      <vt:lpstr>SMV View</vt:lpstr>
      <vt:lpstr>PowerPoint Presentation</vt:lpstr>
      <vt:lpstr>PowerPoint Presentation</vt:lpstr>
      <vt:lpstr>PowerPoint Presentation</vt:lpstr>
      <vt:lpstr>PowerPoint Presentation</vt:lpstr>
      <vt:lpstr>SMV View</vt:lpstr>
      <vt:lpstr>Lateral ceph</vt:lpstr>
      <vt:lpstr>PowerPoint Presentation</vt:lpstr>
      <vt:lpstr>Lateral ceph</vt:lpstr>
      <vt:lpstr>Lateral oblique ramus</vt:lpstr>
      <vt:lpstr>PowerPoint Presentation</vt:lpstr>
      <vt:lpstr>Lateral oblique body</vt:lpstr>
      <vt:lpstr>PowerPoint Presentation</vt:lpstr>
      <vt:lpstr>Lateral oblique View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 seema bhogte</dc:creator>
  <cp:lastModifiedBy>SEEMA ASHWIN</cp:lastModifiedBy>
  <cp:revision>51</cp:revision>
  <dcterms:created xsi:type="dcterms:W3CDTF">2019-05-15T05:15:07Z</dcterms:created>
  <dcterms:modified xsi:type="dcterms:W3CDTF">2021-05-10T04:31:18Z</dcterms:modified>
</cp:coreProperties>
</file>