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69.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slides/slide55.xml" ContentType="application/vnd.openxmlformats-officedocument.presentationml.slide+xml"/>
  <Override PartName="/ppt/theme/theme2.xml" ContentType="application/vnd.openxmlformats-officedocument.theme+xml"/>
  <Override PartName="/ppt/diagrams/quickStyle3.xml" ContentType="application/vnd.openxmlformats-officedocument.drawingml.diagramStyl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88.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diagrams/layout2.xml" ContentType="application/vnd.openxmlformats-officedocument.drawingml.diagramLayout+xml"/>
  <Default Extension="gif" ContentType="image/gif"/>
  <Default Extension="vml" ContentType="application/vnd.openxmlformats-officedocument.vmlDrawing"/>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slides/slide191.xml" ContentType="application/vnd.openxmlformats-officedocument.presentationml.slide+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diagrams/layout3.xml" ContentType="application/vnd.openxmlformats-officedocument.drawingml.diagramLayout+xml"/>
  <Override PartName="/ppt/diagrams/data4.xml" ContentType="application/vnd.openxmlformats-officedocument.drawingml.diagramData+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192.xml" ContentType="application/vnd.openxmlformats-officedocument.presentationml.slide+xml"/>
  <Override PartName="/ppt/diagrams/colors6.xml" ContentType="application/vnd.openxmlformats-officedocument.drawingml.diagramColors+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diagrams/colors2.xml" ContentType="application/vnd.openxmlformats-officedocument.drawingml.diagramColors+xml"/>
  <Override PartName="/ppt/notesSlides/notesSlide1.xml" ContentType="application/vnd.openxmlformats-officedocument.presentationml.notesSlide+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diagrams/layout4.xml" ContentType="application/vnd.openxmlformats-officedocument.drawingml.diagramLayout+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diagrams/data5.xml" ContentType="application/vnd.openxmlformats-officedocument.drawingml.diagramData+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Default Extension="mp4" ContentType="video/unknown"/>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diagrams/layout5.xml" ContentType="application/vnd.openxmlformats-officedocument.drawingml.diagramLayout+xml"/>
  <Override PartName="/ppt/diagrams/data6.xml" ContentType="application/vnd.openxmlformats-officedocument.drawingml.diagramData+xml"/>
  <Override PartName="/ppt/slides/slide129.xml" ContentType="application/vnd.openxmlformats-officedocument.presentationml.slide+xml"/>
  <Override PartName="/ppt/slides/slide176.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6"/>
  </p:notesMasterIdLst>
  <p:sldIdLst>
    <p:sldId id="256" r:id="rId2"/>
    <p:sldId id="403" r:id="rId3"/>
    <p:sldId id="257" r:id="rId4"/>
    <p:sldId id="433" r:id="rId5"/>
    <p:sldId id="434" r:id="rId6"/>
    <p:sldId id="422" r:id="rId7"/>
    <p:sldId id="423" r:id="rId8"/>
    <p:sldId id="424" r:id="rId9"/>
    <p:sldId id="430" r:id="rId10"/>
    <p:sldId id="431" r:id="rId11"/>
    <p:sldId id="425" r:id="rId12"/>
    <p:sldId id="441" r:id="rId13"/>
    <p:sldId id="429" r:id="rId14"/>
    <p:sldId id="435" r:id="rId15"/>
    <p:sldId id="443" r:id="rId16"/>
    <p:sldId id="274" r:id="rId17"/>
    <p:sldId id="442" r:id="rId18"/>
    <p:sldId id="437" r:id="rId19"/>
    <p:sldId id="444" r:id="rId20"/>
    <p:sldId id="445" r:id="rId21"/>
    <p:sldId id="446" r:id="rId22"/>
    <p:sldId id="447" r:id="rId23"/>
    <p:sldId id="273" r:id="rId24"/>
    <p:sldId id="278" r:id="rId25"/>
    <p:sldId id="279" r:id="rId26"/>
    <p:sldId id="284" r:id="rId27"/>
    <p:sldId id="285" r:id="rId28"/>
    <p:sldId id="286" r:id="rId29"/>
    <p:sldId id="288" r:id="rId30"/>
    <p:sldId id="289" r:id="rId31"/>
    <p:sldId id="290" r:id="rId32"/>
    <p:sldId id="291" r:id="rId33"/>
    <p:sldId id="292" r:id="rId34"/>
    <p:sldId id="299" r:id="rId35"/>
    <p:sldId id="649" r:id="rId36"/>
    <p:sldId id="293" r:id="rId37"/>
    <p:sldId id="294" r:id="rId38"/>
    <p:sldId id="448" r:id="rId39"/>
    <p:sldId id="302" r:id="rId40"/>
    <p:sldId id="304" r:id="rId41"/>
    <p:sldId id="307" r:id="rId42"/>
    <p:sldId id="308" r:id="rId43"/>
    <p:sldId id="309" r:id="rId44"/>
    <p:sldId id="310" r:id="rId45"/>
    <p:sldId id="650" r:id="rId46"/>
    <p:sldId id="311" r:id="rId47"/>
    <p:sldId id="449" r:id="rId48"/>
    <p:sldId id="450" r:id="rId49"/>
    <p:sldId id="451" r:id="rId50"/>
    <p:sldId id="452" r:id="rId51"/>
    <p:sldId id="453" r:id="rId52"/>
    <p:sldId id="454" r:id="rId53"/>
    <p:sldId id="455" r:id="rId54"/>
    <p:sldId id="456" r:id="rId55"/>
    <p:sldId id="457" r:id="rId56"/>
    <p:sldId id="458" r:id="rId57"/>
    <p:sldId id="459" r:id="rId58"/>
    <p:sldId id="562" r:id="rId59"/>
    <p:sldId id="460" r:id="rId60"/>
    <p:sldId id="461" r:id="rId61"/>
    <p:sldId id="462" r:id="rId62"/>
    <p:sldId id="463" r:id="rId63"/>
    <p:sldId id="563" r:id="rId64"/>
    <p:sldId id="464" r:id="rId65"/>
    <p:sldId id="465" r:id="rId66"/>
    <p:sldId id="466" r:id="rId67"/>
    <p:sldId id="564" r:id="rId68"/>
    <p:sldId id="467" r:id="rId69"/>
    <p:sldId id="468" r:id="rId70"/>
    <p:sldId id="469" r:id="rId71"/>
    <p:sldId id="565" r:id="rId72"/>
    <p:sldId id="470" r:id="rId73"/>
    <p:sldId id="471" r:id="rId74"/>
    <p:sldId id="472" r:id="rId75"/>
    <p:sldId id="473" r:id="rId76"/>
    <p:sldId id="474" r:id="rId77"/>
    <p:sldId id="475" r:id="rId78"/>
    <p:sldId id="476" r:id="rId79"/>
    <p:sldId id="479" r:id="rId80"/>
    <p:sldId id="480" r:id="rId81"/>
    <p:sldId id="481" r:id="rId82"/>
    <p:sldId id="482" r:id="rId83"/>
    <p:sldId id="483" r:id="rId84"/>
    <p:sldId id="484" r:id="rId85"/>
    <p:sldId id="485" r:id="rId86"/>
    <p:sldId id="486" r:id="rId87"/>
    <p:sldId id="487" r:id="rId88"/>
    <p:sldId id="488" r:id="rId89"/>
    <p:sldId id="489" r:id="rId90"/>
    <p:sldId id="490" r:id="rId91"/>
    <p:sldId id="491" r:id="rId92"/>
    <p:sldId id="494" r:id="rId93"/>
    <p:sldId id="496" r:id="rId94"/>
    <p:sldId id="501" r:id="rId95"/>
    <p:sldId id="502" r:id="rId96"/>
    <p:sldId id="503" r:id="rId97"/>
    <p:sldId id="546" r:id="rId98"/>
    <p:sldId id="504" r:id="rId99"/>
    <p:sldId id="505" r:id="rId100"/>
    <p:sldId id="567" r:id="rId101"/>
    <p:sldId id="568" r:id="rId102"/>
    <p:sldId id="569" r:id="rId103"/>
    <p:sldId id="583" r:id="rId104"/>
    <p:sldId id="584" r:id="rId105"/>
    <p:sldId id="571" r:id="rId106"/>
    <p:sldId id="572" r:id="rId107"/>
    <p:sldId id="573" r:id="rId108"/>
    <p:sldId id="574" r:id="rId109"/>
    <p:sldId id="585" r:id="rId110"/>
    <p:sldId id="586" r:id="rId111"/>
    <p:sldId id="576" r:id="rId112"/>
    <p:sldId id="577" r:id="rId113"/>
    <p:sldId id="578" r:id="rId114"/>
    <p:sldId id="588" r:id="rId115"/>
    <p:sldId id="579" r:id="rId116"/>
    <p:sldId id="580" r:id="rId117"/>
    <p:sldId id="587" r:id="rId118"/>
    <p:sldId id="582" r:id="rId119"/>
    <p:sldId id="515" r:id="rId120"/>
    <p:sldId id="592" r:id="rId121"/>
    <p:sldId id="591" r:id="rId122"/>
    <p:sldId id="547" r:id="rId123"/>
    <p:sldId id="549" r:id="rId124"/>
    <p:sldId id="550" r:id="rId125"/>
    <p:sldId id="589" r:id="rId126"/>
    <p:sldId id="551" r:id="rId127"/>
    <p:sldId id="566" r:id="rId128"/>
    <p:sldId id="555" r:id="rId129"/>
    <p:sldId id="556" r:id="rId130"/>
    <p:sldId id="558" r:id="rId131"/>
    <p:sldId id="590" r:id="rId132"/>
    <p:sldId id="559" r:id="rId133"/>
    <p:sldId id="561" r:id="rId134"/>
    <p:sldId id="593" r:id="rId135"/>
    <p:sldId id="525" r:id="rId136"/>
    <p:sldId id="594" r:id="rId137"/>
    <p:sldId id="595" r:id="rId138"/>
    <p:sldId id="596" r:id="rId139"/>
    <p:sldId id="597" r:id="rId140"/>
    <p:sldId id="598" r:id="rId141"/>
    <p:sldId id="599" r:id="rId142"/>
    <p:sldId id="601" r:id="rId143"/>
    <p:sldId id="602" r:id="rId144"/>
    <p:sldId id="603" r:id="rId145"/>
    <p:sldId id="604" r:id="rId146"/>
    <p:sldId id="606" r:id="rId147"/>
    <p:sldId id="607" r:id="rId148"/>
    <p:sldId id="608" r:id="rId149"/>
    <p:sldId id="536" r:id="rId150"/>
    <p:sldId id="635" r:id="rId151"/>
    <p:sldId id="646" r:id="rId152"/>
    <p:sldId id="636" r:id="rId153"/>
    <p:sldId id="647" r:id="rId154"/>
    <p:sldId id="624" r:id="rId155"/>
    <p:sldId id="625" r:id="rId156"/>
    <p:sldId id="633" r:id="rId157"/>
    <p:sldId id="634" r:id="rId158"/>
    <p:sldId id="626" r:id="rId159"/>
    <p:sldId id="628" r:id="rId160"/>
    <p:sldId id="629" r:id="rId161"/>
    <p:sldId id="630" r:id="rId162"/>
    <p:sldId id="631" r:id="rId163"/>
    <p:sldId id="632" r:id="rId164"/>
    <p:sldId id="544" r:id="rId165"/>
    <p:sldId id="609" r:id="rId166"/>
    <p:sldId id="610" r:id="rId167"/>
    <p:sldId id="611" r:id="rId168"/>
    <p:sldId id="612" r:id="rId169"/>
    <p:sldId id="613" r:id="rId170"/>
    <p:sldId id="614" r:id="rId171"/>
    <p:sldId id="615" r:id="rId172"/>
    <p:sldId id="616" r:id="rId173"/>
    <p:sldId id="618" r:id="rId174"/>
    <p:sldId id="645" r:id="rId175"/>
    <p:sldId id="324" r:id="rId176"/>
    <p:sldId id="637" r:id="rId177"/>
    <p:sldId id="642" r:id="rId178"/>
    <p:sldId id="648" r:id="rId179"/>
    <p:sldId id="639" r:id="rId180"/>
    <p:sldId id="640" r:id="rId181"/>
    <p:sldId id="641" r:id="rId182"/>
    <p:sldId id="644" r:id="rId183"/>
    <p:sldId id="643" r:id="rId184"/>
    <p:sldId id="330" r:id="rId185"/>
    <p:sldId id="331" r:id="rId186"/>
    <p:sldId id="332" r:id="rId187"/>
    <p:sldId id="333" r:id="rId188"/>
    <p:sldId id="334" r:id="rId189"/>
    <p:sldId id="335" r:id="rId190"/>
    <p:sldId id="336" r:id="rId191"/>
    <p:sldId id="337" r:id="rId192"/>
    <p:sldId id="338" r:id="rId193"/>
    <p:sldId id="409" r:id="rId194"/>
    <p:sldId id="394" r:id="rId19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2" autoAdjust="0"/>
    <p:restoredTop sz="94660"/>
  </p:normalViewPr>
  <p:slideViewPr>
    <p:cSldViewPr>
      <p:cViewPr>
        <p:scale>
          <a:sx n="70" d="100"/>
          <a:sy n="70" d="100"/>
        </p:scale>
        <p:origin x="-1380" y="-3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386"/>
    </p:cViewPr>
  </p:sorter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notesMaster" Target="notesMasters/notesMaster1.xml"/><Relationship Id="rId200"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viewProps" Target="viewProps.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B52612-D2AA-4038-AA14-BD1ABDCF9EF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F4C568D-7E34-4260-82F5-1102047E0BD2}">
      <dgm:prSet phldrT="[Text]" custT="1"/>
      <dgm:spPr/>
      <dgm:t>
        <a:bodyPr/>
        <a:lstStyle/>
        <a:p>
          <a:r>
            <a:rPr lang="en-US" sz="2400" b="1" dirty="0" err="1" smtClean="0">
              <a:solidFill>
                <a:schemeClr val="tx1"/>
              </a:solidFill>
            </a:rPr>
            <a:t>Ginglymus</a:t>
          </a:r>
          <a:r>
            <a:rPr lang="en-US" sz="2400" b="1" dirty="0" smtClean="0">
              <a:solidFill>
                <a:schemeClr val="tx1"/>
              </a:solidFill>
            </a:rPr>
            <a:t> = hinge joint, </a:t>
          </a:r>
        </a:p>
        <a:p>
          <a:r>
            <a:rPr lang="en-US" sz="2400" b="1" dirty="0" smtClean="0">
              <a:solidFill>
                <a:schemeClr val="tx1"/>
              </a:solidFill>
            </a:rPr>
            <a:t>Allowing motion only backward and forward in one plane, </a:t>
          </a:r>
          <a:endParaRPr lang="en-US" sz="2400" b="1" dirty="0">
            <a:solidFill>
              <a:schemeClr val="tx1"/>
            </a:solidFill>
          </a:endParaRPr>
        </a:p>
      </dgm:t>
    </dgm:pt>
    <dgm:pt modelId="{BF5B94C5-8D8B-409C-BA2A-94EFF6B17480}" type="parTrans" cxnId="{1E71065A-6409-4B77-8DAA-D383B70002AD}">
      <dgm:prSet/>
      <dgm:spPr/>
      <dgm:t>
        <a:bodyPr/>
        <a:lstStyle/>
        <a:p>
          <a:endParaRPr lang="en-US"/>
        </a:p>
      </dgm:t>
    </dgm:pt>
    <dgm:pt modelId="{8B025FFE-1D56-4BA5-A83D-1C65BA411159}" type="sibTrans" cxnId="{1E71065A-6409-4B77-8DAA-D383B70002AD}">
      <dgm:prSet/>
      <dgm:spPr/>
      <dgm:t>
        <a:bodyPr/>
        <a:lstStyle/>
        <a:p>
          <a:endParaRPr lang="en-US"/>
        </a:p>
      </dgm:t>
    </dgm:pt>
    <dgm:pt modelId="{D96AC45C-1250-4F04-B9CC-4954129F71D9}">
      <dgm:prSet phldrT="[Text]" phldr="1"/>
      <dgm:spPr/>
      <dgm:t>
        <a:bodyPr/>
        <a:lstStyle/>
        <a:p>
          <a:endParaRPr lang="en-US"/>
        </a:p>
      </dgm:t>
    </dgm:pt>
    <dgm:pt modelId="{02D4AFD1-EBCE-4199-B70F-3897792C2716}" type="parTrans" cxnId="{46AAFF00-C775-4717-B947-C17215A2E3B2}">
      <dgm:prSet/>
      <dgm:spPr/>
      <dgm:t>
        <a:bodyPr/>
        <a:lstStyle/>
        <a:p>
          <a:endParaRPr lang="en-US"/>
        </a:p>
      </dgm:t>
    </dgm:pt>
    <dgm:pt modelId="{B890725A-539E-4370-B934-1B799F48E9F4}" type="sibTrans" cxnId="{46AAFF00-C775-4717-B947-C17215A2E3B2}">
      <dgm:prSet/>
      <dgm:spPr/>
      <dgm:t>
        <a:bodyPr/>
        <a:lstStyle/>
        <a:p>
          <a:endParaRPr lang="en-US"/>
        </a:p>
      </dgm:t>
    </dgm:pt>
    <dgm:pt modelId="{EF333340-BB26-420F-B2FB-C1E676FAF254}">
      <dgm:prSet phldrT="[Text]" custT="1"/>
      <dgm:spPr/>
      <dgm:t>
        <a:bodyPr/>
        <a:lstStyle/>
        <a:p>
          <a:r>
            <a:rPr lang="en-US" sz="2400" b="1" dirty="0" err="1" smtClean="0">
              <a:solidFill>
                <a:schemeClr val="tx1"/>
              </a:solidFill>
            </a:rPr>
            <a:t>Arthrodia</a:t>
          </a:r>
          <a:r>
            <a:rPr lang="en-US" sz="2400" b="1" dirty="0" smtClean="0">
              <a:solidFill>
                <a:schemeClr val="tx1"/>
              </a:solidFill>
            </a:rPr>
            <a:t>, = gliding motion of the surfaces. </a:t>
          </a:r>
          <a:endParaRPr lang="en-US" sz="2400" b="1" dirty="0">
            <a:solidFill>
              <a:schemeClr val="tx1"/>
            </a:solidFill>
          </a:endParaRPr>
        </a:p>
      </dgm:t>
    </dgm:pt>
    <dgm:pt modelId="{DD81C9DE-CB17-4727-819F-1B7FAFFCEF82}" type="parTrans" cxnId="{2862EC84-A516-4687-8F05-C567C18DDB23}">
      <dgm:prSet/>
      <dgm:spPr/>
      <dgm:t>
        <a:bodyPr/>
        <a:lstStyle/>
        <a:p>
          <a:endParaRPr lang="en-US"/>
        </a:p>
      </dgm:t>
    </dgm:pt>
    <dgm:pt modelId="{AE59B113-19CE-49BD-BC04-BF982F390A98}" type="sibTrans" cxnId="{2862EC84-A516-4687-8F05-C567C18DDB23}">
      <dgm:prSet/>
      <dgm:spPr/>
      <dgm:t>
        <a:bodyPr/>
        <a:lstStyle/>
        <a:p>
          <a:endParaRPr lang="en-US"/>
        </a:p>
      </dgm:t>
    </dgm:pt>
    <dgm:pt modelId="{1DFAC5E7-1BE9-4260-AB01-5CB95FC73EA2}">
      <dgm:prSet phldrT="[Text]" phldr="1"/>
      <dgm:spPr/>
      <dgm:t>
        <a:bodyPr/>
        <a:lstStyle/>
        <a:p>
          <a:endParaRPr lang="en-US"/>
        </a:p>
      </dgm:t>
    </dgm:pt>
    <dgm:pt modelId="{15995847-DD3B-4DD7-9B9F-D44E00CDD95E}" type="parTrans" cxnId="{2C58EA89-BBD8-429C-838A-25D4E09E1DF2}">
      <dgm:prSet/>
      <dgm:spPr/>
      <dgm:t>
        <a:bodyPr/>
        <a:lstStyle/>
        <a:p>
          <a:endParaRPr lang="en-US"/>
        </a:p>
      </dgm:t>
    </dgm:pt>
    <dgm:pt modelId="{1CBCCDC3-F3B9-450A-8845-01C3E5036FE1}" type="sibTrans" cxnId="{2C58EA89-BBD8-429C-838A-25D4E09E1DF2}">
      <dgm:prSet/>
      <dgm:spPr/>
      <dgm:t>
        <a:bodyPr/>
        <a:lstStyle/>
        <a:p>
          <a:endParaRPr lang="en-US"/>
        </a:p>
      </dgm:t>
    </dgm:pt>
    <dgm:pt modelId="{231D0714-C5A7-459A-BBEE-86E26C8E0189}">
      <dgm:prSet custT="1"/>
      <dgm:spPr>
        <a:solidFill>
          <a:srgbClr val="FFC000"/>
        </a:solidFill>
      </dgm:spPr>
      <dgm:t>
        <a:bodyPr/>
        <a:lstStyle/>
        <a:p>
          <a:r>
            <a:rPr lang="en-US" sz="2400" b="1" dirty="0" smtClean="0">
              <a:solidFill>
                <a:schemeClr val="tx1"/>
              </a:solidFill>
            </a:rPr>
            <a:t>TMJ is a </a:t>
          </a:r>
          <a:r>
            <a:rPr lang="en-US" sz="2400" b="1" dirty="0" err="1" smtClean="0">
              <a:solidFill>
                <a:schemeClr val="tx1"/>
              </a:solidFill>
            </a:rPr>
            <a:t>Ginglymoarthrodial</a:t>
          </a:r>
          <a:r>
            <a:rPr lang="en-US" sz="2400" b="1" dirty="0" smtClean="0">
              <a:solidFill>
                <a:schemeClr val="tx1"/>
              </a:solidFill>
            </a:rPr>
            <a:t> joint </a:t>
          </a:r>
        </a:p>
      </dgm:t>
    </dgm:pt>
    <dgm:pt modelId="{582DD4ED-94A0-4C16-ADBA-0E0807D7580E}" type="parTrans" cxnId="{D342D20F-A6A3-4AF6-A416-148AE3721570}">
      <dgm:prSet/>
      <dgm:spPr/>
      <dgm:t>
        <a:bodyPr/>
        <a:lstStyle/>
        <a:p>
          <a:endParaRPr lang="en-US"/>
        </a:p>
      </dgm:t>
    </dgm:pt>
    <dgm:pt modelId="{720837AC-FA8B-49DF-9CB9-215E8842E5C5}" type="sibTrans" cxnId="{D342D20F-A6A3-4AF6-A416-148AE3721570}">
      <dgm:prSet/>
      <dgm:spPr/>
      <dgm:t>
        <a:bodyPr/>
        <a:lstStyle/>
        <a:p>
          <a:endParaRPr lang="en-US"/>
        </a:p>
      </dgm:t>
    </dgm:pt>
    <dgm:pt modelId="{054E9717-9A5C-4D07-B2AD-488E310779D9}" type="pres">
      <dgm:prSet presAssocID="{8DB52612-D2AA-4038-AA14-BD1ABDCF9EFF}" presName="linear" presStyleCnt="0">
        <dgm:presLayoutVars>
          <dgm:animLvl val="lvl"/>
          <dgm:resizeHandles val="exact"/>
        </dgm:presLayoutVars>
      </dgm:prSet>
      <dgm:spPr/>
      <dgm:t>
        <a:bodyPr/>
        <a:lstStyle/>
        <a:p>
          <a:endParaRPr lang="en-US"/>
        </a:p>
      </dgm:t>
    </dgm:pt>
    <dgm:pt modelId="{F366F63B-AE4E-42D8-AD2A-4EDE607507B1}" type="pres">
      <dgm:prSet presAssocID="{231D0714-C5A7-459A-BBEE-86E26C8E0189}" presName="parentText" presStyleLbl="node1" presStyleIdx="0" presStyleCnt="3">
        <dgm:presLayoutVars>
          <dgm:chMax val="0"/>
          <dgm:bulletEnabled val="1"/>
        </dgm:presLayoutVars>
      </dgm:prSet>
      <dgm:spPr/>
      <dgm:t>
        <a:bodyPr/>
        <a:lstStyle/>
        <a:p>
          <a:endParaRPr lang="en-US"/>
        </a:p>
      </dgm:t>
    </dgm:pt>
    <dgm:pt modelId="{E76853F9-132E-4E7A-8508-E9B85636F7A3}" type="pres">
      <dgm:prSet presAssocID="{720837AC-FA8B-49DF-9CB9-215E8842E5C5}" presName="spacer" presStyleCnt="0"/>
      <dgm:spPr/>
    </dgm:pt>
    <dgm:pt modelId="{1ED1E1CE-3F21-49CA-840D-F2DFEB12BAFE}" type="pres">
      <dgm:prSet presAssocID="{CF4C568D-7E34-4260-82F5-1102047E0BD2}" presName="parentText" presStyleLbl="node1" presStyleIdx="1" presStyleCnt="3" custLinFactNeighborY="45130">
        <dgm:presLayoutVars>
          <dgm:chMax val="0"/>
          <dgm:bulletEnabled val="1"/>
        </dgm:presLayoutVars>
      </dgm:prSet>
      <dgm:spPr/>
      <dgm:t>
        <a:bodyPr/>
        <a:lstStyle/>
        <a:p>
          <a:endParaRPr lang="en-US"/>
        </a:p>
      </dgm:t>
    </dgm:pt>
    <dgm:pt modelId="{B6475923-A9F9-415F-A014-5177FAF2263A}" type="pres">
      <dgm:prSet presAssocID="{CF4C568D-7E34-4260-82F5-1102047E0BD2}" presName="childText" presStyleLbl="revTx" presStyleIdx="0" presStyleCnt="2">
        <dgm:presLayoutVars>
          <dgm:bulletEnabled val="1"/>
        </dgm:presLayoutVars>
      </dgm:prSet>
      <dgm:spPr/>
      <dgm:t>
        <a:bodyPr/>
        <a:lstStyle/>
        <a:p>
          <a:endParaRPr lang="en-US"/>
        </a:p>
      </dgm:t>
    </dgm:pt>
    <dgm:pt modelId="{34E6594D-DE41-46EA-96D8-645473440F98}" type="pres">
      <dgm:prSet presAssocID="{EF333340-BB26-420F-B2FB-C1E676FAF254}" presName="parentText" presStyleLbl="node1" presStyleIdx="2" presStyleCnt="3">
        <dgm:presLayoutVars>
          <dgm:chMax val="0"/>
          <dgm:bulletEnabled val="1"/>
        </dgm:presLayoutVars>
      </dgm:prSet>
      <dgm:spPr/>
      <dgm:t>
        <a:bodyPr/>
        <a:lstStyle/>
        <a:p>
          <a:endParaRPr lang="en-US"/>
        </a:p>
      </dgm:t>
    </dgm:pt>
    <dgm:pt modelId="{CA90EA56-6098-4CAF-AA4C-3D46B7B1D963}" type="pres">
      <dgm:prSet presAssocID="{EF333340-BB26-420F-B2FB-C1E676FAF254}" presName="childText" presStyleLbl="revTx" presStyleIdx="1" presStyleCnt="2">
        <dgm:presLayoutVars>
          <dgm:bulletEnabled val="1"/>
        </dgm:presLayoutVars>
      </dgm:prSet>
      <dgm:spPr/>
      <dgm:t>
        <a:bodyPr/>
        <a:lstStyle/>
        <a:p>
          <a:endParaRPr lang="en-US"/>
        </a:p>
      </dgm:t>
    </dgm:pt>
  </dgm:ptLst>
  <dgm:cxnLst>
    <dgm:cxn modelId="{1E71065A-6409-4B77-8DAA-D383B70002AD}" srcId="{8DB52612-D2AA-4038-AA14-BD1ABDCF9EFF}" destId="{CF4C568D-7E34-4260-82F5-1102047E0BD2}" srcOrd="1" destOrd="0" parTransId="{BF5B94C5-8D8B-409C-BA2A-94EFF6B17480}" sibTransId="{8B025FFE-1D56-4BA5-A83D-1C65BA411159}"/>
    <dgm:cxn modelId="{41855727-32E0-49DA-8E49-4EB0B7BE4F30}" type="presOf" srcId="{231D0714-C5A7-459A-BBEE-86E26C8E0189}" destId="{F366F63B-AE4E-42D8-AD2A-4EDE607507B1}" srcOrd="0" destOrd="0" presId="urn:microsoft.com/office/officeart/2005/8/layout/vList2"/>
    <dgm:cxn modelId="{1AA0A962-FD65-4704-B7CE-40BC11345DEA}" type="presOf" srcId="{8DB52612-D2AA-4038-AA14-BD1ABDCF9EFF}" destId="{054E9717-9A5C-4D07-B2AD-488E310779D9}" srcOrd="0" destOrd="0" presId="urn:microsoft.com/office/officeart/2005/8/layout/vList2"/>
    <dgm:cxn modelId="{0D05DDAB-AC07-4BAD-BDAD-D9E4CDE6AE80}" type="presOf" srcId="{D96AC45C-1250-4F04-B9CC-4954129F71D9}" destId="{B6475923-A9F9-415F-A014-5177FAF2263A}" srcOrd="0" destOrd="0" presId="urn:microsoft.com/office/officeart/2005/8/layout/vList2"/>
    <dgm:cxn modelId="{D342D20F-A6A3-4AF6-A416-148AE3721570}" srcId="{8DB52612-D2AA-4038-AA14-BD1ABDCF9EFF}" destId="{231D0714-C5A7-459A-BBEE-86E26C8E0189}" srcOrd="0" destOrd="0" parTransId="{582DD4ED-94A0-4C16-ADBA-0E0807D7580E}" sibTransId="{720837AC-FA8B-49DF-9CB9-215E8842E5C5}"/>
    <dgm:cxn modelId="{2C58EA89-BBD8-429C-838A-25D4E09E1DF2}" srcId="{EF333340-BB26-420F-B2FB-C1E676FAF254}" destId="{1DFAC5E7-1BE9-4260-AB01-5CB95FC73EA2}" srcOrd="0" destOrd="0" parTransId="{15995847-DD3B-4DD7-9B9F-D44E00CDD95E}" sibTransId="{1CBCCDC3-F3B9-450A-8845-01C3E5036FE1}"/>
    <dgm:cxn modelId="{21A0D9E8-17BD-4800-8846-5CC4ED1D11F6}" type="presOf" srcId="{EF333340-BB26-420F-B2FB-C1E676FAF254}" destId="{34E6594D-DE41-46EA-96D8-645473440F98}" srcOrd="0" destOrd="0" presId="urn:microsoft.com/office/officeart/2005/8/layout/vList2"/>
    <dgm:cxn modelId="{2862EC84-A516-4687-8F05-C567C18DDB23}" srcId="{8DB52612-D2AA-4038-AA14-BD1ABDCF9EFF}" destId="{EF333340-BB26-420F-B2FB-C1E676FAF254}" srcOrd="2" destOrd="0" parTransId="{DD81C9DE-CB17-4727-819F-1B7FAFFCEF82}" sibTransId="{AE59B113-19CE-49BD-BC04-BF982F390A98}"/>
    <dgm:cxn modelId="{0203B977-9A53-443C-B161-BBF674AA71BE}" type="presOf" srcId="{1DFAC5E7-1BE9-4260-AB01-5CB95FC73EA2}" destId="{CA90EA56-6098-4CAF-AA4C-3D46B7B1D963}" srcOrd="0" destOrd="0" presId="urn:microsoft.com/office/officeart/2005/8/layout/vList2"/>
    <dgm:cxn modelId="{6FAA6E83-DA4F-4437-991D-E5A94EB716AE}" type="presOf" srcId="{CF4C568D-7E34-4260-82F5-1102047E0BD2}" destId="{1ED1E1CE-3F21-49CA-840D-F2DFEB12BAFE}" srcOrd="0" destOrd="0" presId="urn:microsoft.com/office/officeart/2005/8/layout/vList2"/>
    <dgm:cxn modelId="{46AAFF00-C775-4717-B947-C17215A2E3B2}" srcId="{CF4C568D-7E34-4260-82F5-1102047E0BD2}" destId="{D96AC45C-1250-4F04-B9CC-4954129F71D9}" srcOrd="0" destOrd="0" parTransId="{02D4AFD1-EBCE-4199-B70F-3897792C2716}" sibTransId="{B890725A-539E-4370-B934-1B799F48E9F4}"/>
    <dgm:cxn modelId="{33BA2D87-9EDB-417C-9176-05522896777D}" type="presParOf" srcId="{054E9717-9A5C-4D07-B2AD-488E310779D9}" destId="{F366F63B-AE4E-42D8-AD2A-4EDE607507B1}" srcOrd="0" destOrd="0" presId="urn:microsoft.com/office/officeart/2005/8/layout/vList2"/>
    <dgm:cxn modelId="{F1ED1628-F5E0-4C9E-BF31-160C1F38907E}" type="presParOf" srcId="{054E9717-9A5C-4D07-B2AD-488E310779D9}" destId="{E76853F9-132E-4E7A-8508-E9B85636F7A3}" srcOrd="1" destOrd="0" presId="urn:microsoft.com/office/officeart/2005/8/layout/vList2"/>
    <dgm:cxn modelId="{F3B039E7-D2AB-474D-BC53-4FADE0326358}" type="presParOf" srcId="{054E9717-9A5C-4D07-B2AD-488E310779D9}" destId="{1ED1E1CE-3F21-49CA-840D-F2DFEB12BAFE}" srcOrd="2" destOrd="0" presId="urn:microsoft.com/office/officeart/2005/8/layout/vList2"/>
    <dgm:cxn modelId="{127D9C55-5C4A-44B3-BBFC-A792CFFEDCB7}" type="presParOf" srcId="{054E9717-9A5C-4D07-B2AD-488E310779D9}" destId="{B6475923-A9F9-415F-A014-5177FAF2263A}" srcOrd="3" destOrd="0" presId="urn:microsoft.com/office/officeart/2005/8/layout/vList2"/>
    <dgm:cxn modelId="{7FA6B6A0-2011-4184-9EAE-C6B3062F17AC}" type="presParOf" srcId="{054E9717-9A5C-4D07-B2AD-488E310779D9}" destId="{34E6594D-DE41-46EA-96D8-645473440F98}" srcOrd="4" destOrd="0" presId="urn:microsoft.com/office/officeart/2005/8/layout/vList2"/>
    <dgm:cxn modelId="{18CAB6F8-1345-4F01-BE7E-515E8B1E821C}" type="presParOf" srcId="{054E9717-9A5C-4D07-B2AD-488E310779D9}" destId="{CA90EA56-6098-4CAF-AA4C-3D46B7B1D963}" srcOrd="5"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E4C761-A2FA-4452-B47F-45D9D50423D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IN"/>
        </a:p>
      </dgm:t>
    </dgm:pt>
    <dgm:pt modelId="{7177395C-BD22-4B37-BC83-E14753D43814}">
      <dgm:prSet phldrT="[Text]" custT="1"/>
      <dgm:spPr/>
      <dgm:t>
        <a:bodyPr/>
        <a:lstStyle/>
        <a:p>
          <a:r>
            <a:rPr lang="en-US" sz="2800" dirty="0" smtClean="0"/>
            <a:t>Bilateral </a:t>
          </a:r>
          <a:r>
            <a:rPr lang="en-US" sz="2800" dirty="0" err="1" smtClean="0"/>
            <a:t>diarthrosis</a:t>
          </a:r>
          <a:r>
            <a:rPr lang="en-US" sz="2800" dirty="0" smtClean="0"/>
            <a:t> – right &amp; left function together</a:t>
          </a:r>
          <a:endParaRPr lang="en-IN" sz="2800" dirty="0"/>
        </a:p>
      </dgm:t>
    </dgm:pt>
    <dgm:pt modelId="{51F2CFA9-B764-46D2-96D1-8F97AB34C499}" type="parTrans" cxnId="{D83B67AA-6D4B-42A1-B79A-04F9C9F415F5}">
      <dgm:prSet/>
      <dgm:spPr/>
      <dgm:t>
        <a:bodyPr/>
        <a:lstStyle/>
        <a:p>
          <a:endParaRPr lang="en-IN"/>
        </a:p>
      </dgm:t>
    </dgm:pt>
    <dgm:pt modelId="{7E89AAED-F55D-4622-A676-7C1A27AC10C6}" type="sibTrans" cxnId="{D83B67AA-6D4B-42A1-B79A-04F9C9F415F5}">
      <dgm:prSet/>
      <dgm:spPr/>
      <dgm:t>
        <a:bodyPr/>
        <a:lstStyle/>
        <a:p>
          <a:endParaRPr lang="en-IN"/>
        </a:p>
      </dgm:t>
    </dgm:pt>
    <dgm:pt modelId="{C632C088-4B0C-444E-9A9C-7F7E393B301E}">
      <dgm:prSet phldrT="[Text]" custT="1"/>
      <dgm:spPr/>
      <dgm:t>
        <a:bodyPr/>
        <a:lstStyle/>
        <a:p>
          <a:r>
            <a:rPr lang="en-US" sz="2800" dirty="0" smtClean="0"/>
            <a:t>Only joint in human body to have a rigid endpoint of closure that of the teeth making occlusal contact.</a:t>
          </a:r>
          <a:endParaRPr lang="en-IN" sz="2800" dirty="0"/>
        </a:p>
      </dgm:t>
    </dgm:pt>
    <dgm:pt modelId="{2595FD7A-51AB-459F-B184-11CD96DCFBE3}" type="parTrans" cxnId="{0D4E229D-B997-4B17-BA6D-9A4915998218}">
      <dgm:prSet/>
      <dgm:spPr/>
      <dgm:t>
        <a:bodyPr/>
        <a:lstStyle/>
        <a:p>
          <a:endParaRPr lang="en-IN"/>
        </a:p>
      </dgm:t>
    </dgm:pt>
    <dgm:pt modelId="{D7F0B49E-3EEE-4534-9930-611D7A383ACA}" type="sibTrans" cxnId="{0D4E229D-B997-4B17-BA6D-9A4915998218}">
      <dgm:prSet/>
      <dgm:spPr/>
      <dgm:t>
        <a:bodyPr/>
        <a:lstStyle/>
        <a:p>
          <a:endParaRPr lang="en-IN"/>
        </a:p>
      </dgm:t>
    </dgm:pt>
    <dgm:pt modelId="{22D431E6-506C-4E9B-8402-1002EE52E0F2}">
      <dgm:prSet custT="1"/>
      <dgm:spPr>
        <a:solidFill>
          <a:schemeClr val="tx1">
            <a:lumMod val="75000"/>
            <a:lumOff val="25000"/>
          </a:schemeClr>
        </a:solidFill>
      </dgm:spPr>
      <dgm:t>
        <a:bodyPr/>
        <a:lstStyle/>
        <a:p>
          <a:r>
            <a:rPr lang="en-US" sz="2800" dirty="0" smtClean="0"/>
            <a:t>Articular surface covered by fibrocartilage   instead of hyaline cartilage</a:t>
          </a:r>
          <a:endParaRPr lang="en-US" sz="2800" dirty="0"/>
        </a:p>
      </dgm:t>
    </dgm:pt>
    <dgm:pt modelId="{2DA9B8FD-6E7A-4A48-99A1-EE1BC4C4F45A}" type="parTrans" cxnId="{C6E11BA6-F953-4054-B3E7-FF76D5060725}">
      <dgm:prSet/>
      <dgm:spPr/>
      <dgm:t>
        <a:bodyPr/>
        <a:lstStyle/>
        <a:p>
          <a:endParaRPr lang="en-IN"/>
        </a:p>
      </dgm:t>
    </dgm:pt>
    <dgm:pt modelId="{EEAC9C14-A502-4011-8DD2-1B4F9D1CEFDD}" type="sibTrans" cxnId="{C6E11BA6-F953-4054-B3E7-FF76D5060725}">
      <dgm:prSet/>
      <dgm:spPr/>
      <dgm:t>
        <a:bodyPr/>
        <a:lstStyle/>
        <a:p>
          <a:endParaRPr lang="en-IN"/>
        </a:p>
      </dgm:t>
    </dgm:pt>
    <dgm:pt modelId="{55FDC00E-A763-45D9-BA60-DBCCC304ABB5}" type="pres">
      <dgm:prSet presAssocID="{7EE4C761-A2FA-4452-B47F-45D9D50423DD}" presName="linear" presStyleCnt="0">
        <dgm:presLayoutVars>
          <dgm:dir/>
          <dgm:animLvl val="lvl"/>
          <dgm:resizeHandles val="exact"/>
        </dgm:presLayoutVars>
      </dgm:prSet>
      <dgm:spPr/>
      <dgm:t>
        <a:bodyPr/>
        <a:lstStyle/>
        <a:p>
          <a:endParaRPr lang="en-IN"/>
        </a:p>
      </dgm:t>
    </dgm:pt>
    <dgm:pt modelId="{153A9491-B8BB-42EC-BF5C-CBE648C47455}" type="pres">
      <dgm:prSet presAssocID="{7177395C-BD22-4B37-BC83-E14753D43814}" presName="parentLin" presStyleCnt="0"/>
      <dgm:spPr/>
    </dgm:pt>
    <dgm:pt modelId="{AF87FDFE-0BF6-4397-9C47-0F61414D64A4}" type="pres">
      <dgm:prSet presAssocID="{7177395C-BD22-4B37-BC83-E14753D43814}" presName="parentLeftMargin" presStyleLbl="node1" presStyleIdx="0" presStyleCnt="3"/>
      <dgm:spPr/>
      <dgm:t>
        <a:bodyPr/>
        <a:lstStyle/>
        <a:p>
          <a:endParaRPr lang="en-IN"/>
        </a:p>
      </dgm:t>
    </dgm:pt>
    <dgm:pt modelId="{8A308008-1974-4036-BB8B-8FFBF5CCE980}" type="pres">
      <dgm:prSet presAssocID="{7177395C-BD22-4B37-BC83-E14753D43814}" presName="parentText" presStyleLbl="node1" presStyleIdx="0" presStyleCnt="3" custScaleX="125844">
        <dgm:presLayoutVars>
          <dgm:chMax val="0"/>
          <dgm:bulletEnabled val="1"/>
        </dgm:presLayoutVars>
      </dgm:prSet>
      <dgm:spPr/>
      <dgm:t>
        <a:bodyPr/>
        <a:lstStyle/>
        <a:p>
          <a:endParaRPr lang="en-IN"/>
        </a:p>
      </dgm:t>
    </dgm:pt>
    <dgm:pt modelId="{683E5A24-B36B-4939-A76E-C8A035222249}" type="pres">
      <dgm:prSet presAssocID="{7177395C-BD22-4B37-BC83-E14753D43814}" presName="negativeSpace" presStyleCnt="0"/>
      <dgm:spPr/>
    </dgm:pt>
    <dgm:pt modelId="{B51136A2-6D75-4CF1-A13E-FAA4573CAA7B}" type="pres">
      <dgm:prSet presAssocID="{7177395C-BD22-4B37-BC83-E14753D43814}" presName="childText" presStyleLbl="conFgAcc1" presStyleIdx="0" presStyleCnt="3">
        <dgm:presLayoutVars>
          <dgm:bulletEnabled val="1"/>
        </dgm:presLayoutVars>
      </dgm:prSet>
      <dgm:spPr/>
    </dgm:pt>
    <dgm:pt modelId="{CC05A3CD-CF92-4B81-A27D-83C941D45EEC}" type="pres">
      <dgm:prSet presAssocID="{7E89AAED-F55D-4622-A676-7C1A27AC10C6}" presName="spaceBetweenRectangles" presStyleCnt="0"/>
      <dgm:spPr/>
    </dgm:pt>
    <dgm:pt modelId="{BE2D5072-1813-4FB0-A683-BB20CC555545}" type="pres">
      <dgm:prSet presAssocID="{22D431E6-506C-4E9B-8402-1002EE52E0F2}" presName="parentLin" presStyleCnt="0"/>
      <dgm:spPr/>
    </dgm:pt>
    <dgm:pt modelId="{EC913EED-1C78-49D9-A65E-A7B5E5C0C7DA}" type="pres">
      <dgm:prSet presAssocID="{22D431E6-506C-4E9B-8402-1002EE52E0F2}" presName="parentLeftMargin" presStyleLbl="node1" presStyleIdx="0" presStyleCnt="3"/>
      <dgm:spPr/>
      <dgm:t>
        <a:bodyPr/>
        <a:lstStyle/>
        <a:p>
          <a:endParaRPr lang="en-IN"/>
        </a:p>
      </dgm:t>
    </dgm:pt>
    <dgm:pt modelId="{0B90CDA1-7938-40B8-A8F4-2A32581019CD}" type="pres">
      <dgm:prSet presAssocID="{22D431E6-506C-4E9B-8402-1002EE52E0F2}" presName="parentText" presStyleLbl="node1" presStyleIdx="1" presStyleCnt="3" custScaleX="125844">
        <dgm:presLayoutVars>
          <dgm:chMax val="0"/>
          <dgm:bulletEnabled val="1"/>
        </dgm:presLayoutVars>
      </dgm:prSet>
      <dgm:spPr/>
      <dgm:t>
        <a:bodyPr/>
        <a:lstStyle/>
        <a:p>
          <a:endParaRPr lang="en-IN"/>
        </a:p>
      </dgm:t>
    </dgm:pt>
    <dgm:pt modelId="{60AF3ADC-0F83-4150-9F4D-8778D93C5DCB}" type="pres">
      <dgm:prSet presAssocID="{22D431E6-506C-4E9B-8402-1002EE52E0F2}" presName="negativeSpace" presStyleCnt="0"/>
      <dgm:spPr/>
    </dgm:pt>
    <dgm:pt modelId="{2845BD0C-B165-4686-AFDE-E42379A77BFE}" type="pres">
      <dgm:prSet presAssocID="{22D431E6-506C-4E9B-8402-1002EE52E0F2}" presName="childText" presStyleLbl="conFgAcc1" presStyleIdx="1" presStyleCnt="3">
        <dgm:presLayoutVars>
          <dgm:bulletEnabled val="1"/>
        </dgm:presLayoutVars>
      </dgm:prSet>
      <dgm:spPr/>
    </dgm:pt>
    <dgm:pt modelId="{8AA41306-71CA-451A-BBD6-050748457886}" type="pres">
      <dgm:prSet presAssocID="{EEAC9C14-A502-4011-8DD2-1B4F9D1CEFDD}" presName="spaceBetweenRectangles" presStyleCnt="0"/>
      <dgm:spPr/>
    </dgm:pt>
    <dgm:pt modelId="{5A246609-3DF5-4E27-82C3-AE03A2C554CD}" type="pres">
      <dgm:prSet presAssocID="{C632C088-4B0C-444E-9A9C-7F7E393B301E}" presName="parentLin" presStyleCnt="0"/>
      <dgm:spPr/>
    </dgm:pt>
    <dgm:pt modelId="{B77FF4DD-0743-4E11-8CC0-E3B413A09BA3}" type="pres">
      <dgm:prSet presAssocID="{C632C088-4B0C-444E-9A9C-7F7E393B301E}" presName="parentLeftMargin" presStyleLbl="node1" presStyleIdx="1" presStyleCnt="3"/>
      <dgm:spPr/>
      <dgm:t>
        <a:bodyPr/>
        <a:lstStyle/>
        <a:p>
          <a:endParaRPr lang="en-IN"/>
        </a:p>
      </dgm:t>
    </dgm:pt>
    <dgm:pt modelId="{FF6B36DB-0D36-48BB-9E8A-9A2E9C39C56C}" type="pres">
      <dgm:prSet presAssocID="{C632C088-4B0C-444E-9A9C-7F7E393B301E}" presName="parentText" presStyleLbl="node1" presStyleIdx="2" presStyleCnt="3" custScaleX="125844">
        <dgm:presLayoutVars>
          <dgm:chMax val="0"/>
          <dgm:bulletEnabled val="1"/>
        </dgm:presLayoutVars>
      </dgm:prSet>
      <dgm:spPr/>
      <dgm:t>
        <a:bodyPr/>
        <a:lstStyle/>
        <a:p>
          <a:endParaRPr lang="en-IN"/>
        </a:p>
      </dgm:t>
    </dgm:pt>
    <dgm:pt modelId="{EB64D3D3-7CE5-4273-B426-14D84E365F1A}" type="pres">
      <dgm:prSet presAssocID="{C632C088-4B0C-444E-9A9C-7F7E393B301E}" presName="negativeSpace" presStyleCnt="0"/>
      <dgm:spPr/>
    </dgm:pt>
    <dgm:pt modelId="{B4E142E7-CF06-4F06-9E45-80EF7EBC6E46}" type="pres">
      <dgm:prSet presAssocID="{C632C088-4B0C-444E-9A9C-7F7E393B301E}" presName="childText" presStyleLbl="conFgAcc1" presStyleIdx="2" presStyleCnt="3">
        <dgm:presLayoutVars>
          <dgm:bulletEnabled val="1"/>
        </dgm:presLayoutVars>
      </dgm:prSet>
      <dgm:spPr/>
    </dgm:pt>
  </dgm:ptLst>
  <dgm:cxnLst>
    <dgm:cxn modelId="{E4403248-E307-42FB-A847-8A5C0B1B9789}" type="presOf" srcId="{7177395C-BD22-4B37-BC83-E14753D43814}" destId="{8A308008-1974-4036-BB8B-8FFBF5CCE980}" srcOrd="1" destOrd="0" presId="urn:microsoft.com/office/officeart/2005/8/layout/list1"/>
    <dgm:cxn modelId="{23C73E77-0BFE-44BC-BA19-E1088A38667B}" type="presOf" srcId="{C632C088-4B0C-444E-9A9C-7F7E393B301E}" destId="{B77FF4DD-0743-4E11-8CC0-E3B413A09BA3}" srcOrd="0" destOrd="0" presId="urn:microsoft.com/office/officeart/2005/8/layout/list1"/>
    <dgm:cxn modelId="{6B0D189C-D6DF-457E-B925-65D0CC67D45A}" type="presOf" srcId="{C632C088-4B0C-444E-9A9C-7F7E393B301E}" destId="{FF6B36DB-0D36-48BB-9E8A-9A2E9C39C56C}" srcOrd="1" destOrd="0" presId="urn:microsoft.com/office/officeart/2005/8/layout/list1"/>
    <dgm:cxn modelId="{CB9FF2FE-58C8-4C39-B370-6E1D47C35FEB}" type="presOf" srcId="{7177395C-BD22-4B37-BC83-E14753D43814}" destId="{AF87FDFE-0BF6-4397-9C47-0F61414D64A4}" srcOrd="0" destOrd="0" presId="urn:microsoft.com/office/officeart/2005/8/layout/list1"/>
    <dgm:cxn modelId="{1137DAB7-6095-4945-B652-D7130552FAD7}" type="presOf" srcId="{7EE4C761-A2FA-4452-B47F-45D9D50423DD}" destId="{55FDC00E-A763-45D9-BA60-DBCCC304ABB5}" srcOrd="0" destOrd="0" presId="urn:microsoft.com/office/officeart/2005/8/layout/list1"/>
    <dgm:cxn modelId="{0D4E229D-B997-4B17-BA6D-9A4915998218}" srcId="{7EE4C761-A2FA-4452-B47F-45D9D50423DD}" destId="{C632C088-4B0C-444E-9A9C-7F7E393B301E}" srcOrd="2" destOrd="0" parTransId="{2595FD7A-51AB-459F-B184-11CD96DCFBE3}" sibTransId="{D7F0B49E-3EEE-4534-9930-611D7A383ACA}"/>
    <dgm:cxn modelId="{D7FDC845-D7C1-45C1-AAB9-6C3A15322CCD}" type="presOf" srcId="{22D431E6-506C-4E9B-8402-1002EE52E0F2}" destId="{0B90CDA1-7938-40B8-A8F4-2A32581019CD}" srcOrd="1" destOrd="0" presId="urn:microsoft.com/office/officeart/2005/8/layout/list1"/>
    <dgm:cxn modelId="{D83B67AA-6D4B-42A1-B79A-04F9C9F415F5}" srcId="{7EE4C761-A2FA-4452-B47F-45D9D50423DD}" destId="{7177395C-BD22-4B37-BC83-E14753D43814}" srcOrd="0" destOrd="0" parTransId="{51F2CFA9-B764-46D2-96D1-8F97AB34C499}" sibTransId="{7E89AAED-F55D-4622-A676-7C1A27AC10C6}"/>
    <dgm:cxn modelId="{C6E11BA6-F953-4054-B3E7-FF76D5060725}" srcId="{7EE4C761-A2FA-4452-B47F-45D9D50423DD}" destId="{22D431E6-506C-4E9B-8402-1002EE52E0F2}" srcOrd="1" destOrd="0" parTransId="{2DA9B8FD-6E7A-4A48-99A1-EE1BC4C4F45A}" sibTransId="{EEAC9C14-A502-4011-8DD2-1B4F9D1CEFDD}"/>
    <dgm:cxn modelId="{A9F882FF-CCA8-481B-AB79-49ECD88AD18A}" type="presOf" srcId="{22D431E6-506C-4E9B-8402-1002EE52E0F2}" destId="{EC913EED-1C78-49D9-A65E-A7B5E5C0C7DA}" srcOrd="0" destOrd="0" presId="urn:microsoft.com/office/officeart/2005/8/layout/list1"/>
    <dgm:cxn modelId="{319621FF-567B-4892-BD26-117649923550}" type="presParOf" srcId="{55FDC00E-A763-45D9-BA60-DBCCC304ABB5}" destId="{153A9491-B8BB-42EC-BF5C-CBE648C47455}" srcOrd="0" destOrd="0" presId="urn:microsoft.com/office/officeart/2005/8/layout/list1"/>
    <dgm:cxn modelId="{A0BD3680-580A-4DF9-A62A-02C2C0EC176B}" type="presParOf" srcId="{153A9491-B8BB-42EC-BF5C-CBE648C47455}" destId="{AF87FDFE-0BF6-4397-9C47-0F61414D64A4}" srcOrd="0" destOrd="0" presId="urn:microsoft.com/office/officeart/2005/8/layout/list1"/>
    <dgm:cxn modelId="{6C805570-2C96-4099-B0E7-764D201FE587}" type="presParOf" srcId="{153A9491-B8BB-42EC-BF5C-CBE648C47455}" destId="{8A308008-1974-4036-BB8B-8FFBF5CCE980}" srcOrd="1" destOrd="0" presId="urn:microsoft.com/office/officeart/2005/8/layout/list1"/>
    <dgm:cxn modelId="{B5954FC9-93B9-4D1E-A627-79FCB3BC06EB}" type="presParOf" srcId="{55FDC00E-A763-45D9-BA60-DBCCC304ABB5}" destId="{683E5A24-B36B-4939-A76E-C8A035222249}" srcOrd="1" destOrd="0" presId="urn:microsoft.com/office/officeart/2005/8/layout/list1"/>
    <dgm:cxn modelId="{027EC658-5A20-4F9B-A09F-CAF591A39786}" type="presParOf" srcId="{55FDC00E-A763-45D9-BA60-DBCCC304ABB5}" destId="{B51136A2-6D75-4CF1-A13E-FAA4573CAA7B}" srcOrd="2" destOrd="0" presId="urn:microsoft.com/office/officeart/2005/8/layout/list1"/>
    <dgm:cxn modelId="{B38B6A92-C2A9-4A20-B2DC-3064B4AAE7D2}" type="presParOf" srcId="{55FDC00E-A763-45D9-BA60-DBCCC304ABB5}" destId="{CC05A3CD-CF92-4B81-A27D-83C941D45EEC}" srcOrd="3" destOrd="0" presId="urn:microsoft.com/office/officeart/2005/8/layout/list1"/>
    <dgm:cxn modelId="{A54DDADB-2F7C-4CA7-B977-24AFFE7D2EAA}" type="presParOf" srcId="{55FDC00E-A763-45D9-BA60-DBCCC304ABB5}" destId="{BE2D5072-1813-4FB0-A683-BB20CC555545}" srcOrd="4" destOrd="0" presId="urn:microsoft.com/office/officeart/2005/8/layout/list1"/>
    <dgm:cxn modelId="{D889F294-B151-4FB5-9BBE-9B01A9B18597}" type="presParOf" srcId="{BE2D5072-1813-4FB0-A683-BB20CC555545}" destId="{EC913EED-1C78-49D9-A65E-A7B5E5C0C7DA}" srcOrd="0" destOrd="0" presId="urn:microsoft.com/office/officeart/2005/8/layout/list1"/>
    <dgm:cxn modelId="{61A2E0E9-D786-4800-9B49-7ADF2A7A70E7}" type="presParOf" srcId="{BE2D5072-1813-4FB0-A683-BB20CC555545}" destId="{0B90CDA1-7938-40B8-A8F4-2A32581019CD}" srcOrd="1" destOrd="0" presId="urn:microsoft.com/office/officeart/2005/8/layout/list1"/>
    <dgm:cxn modelId="{EA9F2A8E-954D-433E-A4E4-53D758D7728F}" type="presParOf" srcId="{55FDC00E-A763-45D9-BA60-DBCCC304ABB5}" destId="{60AF3ADC-0F83-4150-9F4D-8778D93C5DCB}" srcOrd="5" destOrd="0" presId="urn:microsoft.com/office/officeart/2005/8/layout/list1"/>
    <dgm:cxn modelId="{3980EA6B-7CFA-419C-8814-CD405EA216A1}" type="presParOf" srcId="{55FDC00E-A763-45D9-BA60-DBCCC304ABB5}" destId="{2845BD0C-B165-4686-AFDE-E42379A77BFE}" srcOrd="6" destOrd="0" presId="urn:microsoft.com/office/officeart/2005/8/layout/list1"/>
    <dgm:cxn modelId="{EAD0CA67-B475-4947-A338-4047A60B28CE}" type="presParOf" srcId="{55FDC00E-A763-45D9-BA60-DBCCC304ABB5}" destId="{8AA41306-71CA-451A-BBD6-050748457886}" srcOrd="7" destOrd="0" presId="urn:microsoft.com/office/officeart/2005/8/layout/list1"/>
    <dgm:cxn modelId="{44489509-054A-4247-B925-4C1A04E37585}" type="presParOf" srcId="{55FDC00E-A763-45D9-BA60-DBCCC304ABB5}" destId="{5A246609-3DF5-4E27-82C3-AE03A2C554CD}" srcOrd="8" destOrd="0" presId="urn:microsoft.com/office/officeart/2005/8/layout/list1"/>
    <dgm:cxn modelId="{C56ACAE3-6368-4CDE-9D2B-FB35C179A1AF}" type="presParOf" srcId="{5A246609-3DF5-4E27-82C3-AE03A2C554CD}" destId="{B77FF4DD-0743-4E11-8CC0-E3B413A09BA3}" srcOrd="0" destOrd="0" presId="urn:microsoft.com/office/officeart/2005/8/layout/list1"/>
    <dgm:cxn modelId="{1E0320FE-0F2E-42F3-9E54-9F5268FD2D70}" type="presParOf" srcId="{5A246609-3DF5-4E27-82C3-AE03A2C554CD}" destId="{FF6B36DB-0D36-48BB-9E8A-9A2E9C39C56C}" srcOrd="1" destOrd="0" presId="urn:microsoft.com/office/officeart/2005/8/layout/list1"/>
    <dgm:cxn modelId="{B55C0769-A1B2-4029-98B3-1D576D8FF83F}" type="presParOf" srcId="{55FDC00E-A763-45D9-BA60-DBCCC304ABB5}" destId="{EB64D3D3-7CE5-4273-B426-14D84E365F1A}" srcOrd="9" destOrd="0" presId="urn:microsoft.com/office/officeart/2005/8/layout/list1"/>
    <dgm:cxn modelId="{850DD71D-98D8-4328-BD68-F619582566D0}" type="presParOf" srcId="{55FDC00E-A763-45D9-BA60-DBCCC304ABB5}" destId="{B4E142E7-CF06-4F06-9E45-80EF7EBC6E46}" srcOrd="10"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68B09E-6BF0-41FB-A15D-4D14747ADCA5}"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21ABB03E-6BC6-42ED-906D-873D55CC6E45}">
      <dgm:prSet phldrT="[Text]"/>
      <dgm:spPr>
        <a:solidFill>
          <a:schemeClr val="accent3">
            <a:lumMod val="75000"/>
          </a:schemeClr>
        </a:solidFill>
        <a:ln>
          <a:solidFill>
            <a:schemeClr val="bg1"/>
          </a:solidFill>
        </a:ln>
      </dgm:spPr>
      <dgm:t>
        <a:bodyPr/>
        <a:lstStyle/>
        <a:p>
          <a:r>
            <a:rPr lang="en-GB" dirty="0" smtClean="0">
              <a:solidFill>
                <a:schemeClr val="bg1">
                  <a:lumMod val="95000"/>
                  <a:lumOff val="5000"/>
                </a:schemeClr>
              </a:solidFill>
            </a:rPr>
            <a:t>-To understand anatomy and </a:t>
          </a:r>
          <a:r>
            <a:rPr lang="en-GB" dirty="0" err="1" smtClean="0">
              <a:solidFill>
                <a:schemeClr val="bg1">
                  <a:lumMod val="95000"/>
                  <a:lumOff val="5000"/>
                </a:schemeClr>
              </a:solidFill>
            </a:rPr>
            <a:t>pathophysiology</a:t>
          </a:r>
          <a:r>
            <a:rPr lang="en-GB" dirty="0" smtClean="0">
              <a:solidFill>
                <a:schemeClr val="bg1">
                  <a:lumMod val="95000"/>
                  <a:lumOff val="5000"/>
                </a:schemeClr>
              </a:solidFill>
            </a:rPr>
            <a:t> of TMJ.</a:t>
          </a:r>
          <a:endParaRPr lang="en-US" dirty="0">
            <a:solidFill>
              <a:schemeClr val="bg1">
                <a:lumMod val="95000"/>
                <a:lumOff val="5000"/>
              </a:schemeClr>
            </a:solidFill>
          </a:endParaRPr>
        </a:p>
      </dgm:t>
    </dgm:pt>
    <dgm:pt modelId="{C8C464C5-1915-45AF-AF15-529E4AE04152}" type="parTrans" cxnId="{5D5A935F-7165-4DC5-8A5A-3DA0B57819F5}">
      <dgm:prSet/>
      <dgm:spPr/>
      <dgm:t>
        <a:bodyPr/>
        <a:lstStyle/>
        <a:p>
          <a:endParaRPr lang="en-US"/>
        </a:p>
      </dgm:t>
    </dgm:pt>
    <dgm:pt modelId="{75721525-D01E-461E-A01C-F25CE979D689}" type="sibTrans" cxnId="{5D5A935F-7165-4DC5-8A5A-3DA0B57819F5}">
      <dgm:prSet/>
      <dgm:spPr>
        <a:ln>
          <a:solidFill>
            <a:schemeClr val="bg1">
              <a:alpha val="90000"/>
            </a:schemeClr>
          </a:solidFill>
        </a:ln>
      </dgm:spPr>
      <dgm:t>
        <a:bodyPr/>
        <a:lstStyle/>
        <a:p>
          <a:endParaRPr lang="en-US"/>
        </a:p>
      </dgm:t>
    </dgm:pt>
    <dgm:pt modelId="{3E1EEACE-9F4C-4248-AEF8-82D74DD34968}">
      <dgm:prSet phldrT="[Text]" phldr="1"/>
      <dgm:spPr/>
      <dgm:t>
        <a:bodyPr/>
        <a:lstStyle/>
        <a:p>
          <a:endParaRPr lang="en-US" dirty="0"/>
        </a:p>
      </dgm:t>
    </dgm:pt>
    <dgm:pt modelId="{7332B934-5C12-4599-85B8-8E82073A87BF}" type="parTrans" cxnId="{2A71C648-C949-4332-B889-1E77188A8EE5}">
      <dgm:prSet/>
      <dgm:spPr/>
      <dgm:t>
        <a:bodyPr/>
        <a:lstStyle/>
        <a:p>
          <a:endParaRPr lang="en-US"/>
        </a:p>
      </dgm:t>
    </dgm:pt>
    <dgm:pt modelId="{78DDF33F-800B-4A06-9006-895E04A3BF61}" type="sibTrans" cxnId="{2A71C648-C949-4332-B889-1E77188A8EE5}">
      <dgm:prSet/>
      <dgm:spPr/>
      <dgm:t>
        <a:bodyPr/>
        <a:lstStyle/>
        <a:p>
          <a:endParaRPr lang="en-US"/>
        </a:p>
      </dgm:t>
    </dgm:pt>
    <dgm:pt modelId="{68798F16-7B68-41AD-A2DE-9DD243352DDE}">
      <dgm:prSet phldrT="[Text]" phldr="1"/>
      <dgm:spPr/>
      <dgm:t>
        <a:bodyPr/>
        <a:lstStyle/>
        <a:p>
          <a:endParaRPr lang="en-US" dirty="0"/>
        </a:p>
      </dgm:t>
    </dgm:pt>
    <dgm:pt modelId="{DB2A64D4-9B79-4097-BA72-A5408BE94877}" type="parTrans" cxnId="{2D405E19-7F59-4FD0-B8E8-06F517CEDF5E}">
      <dgm:prSet/>
      <dgm:spPr/>
      <dgm:t>
        <a:bodyPr/>
        <a:lstStyle/>
        <a:p>
          <a:endParaRPr lang="en-US"/>
        </a:p>
      </dgm:t>
    </dgm:pt>
    <dgm:pt modelId="{D43847B8-D77E-448C-A991-A7D0ABC99F85}" type="sibTrans" cxnId="{2D405E19-7F59-4FD0-B8E8-06F517CEDF5E}">
      <dgm:prSet/>
      <dgm:spPr/>
      <dgm:t>
        <a:bodyPr/>
        <a:lstStyle/>
        <a:p>
          <a:endParaRPr lang="en-US"/>
        </a:p>
      </dgm:t>
    </dgm:pt>
    <dgm:pt modelId="{88FBFEAC-0481-40E9-90A6-A42E6E06A834}">
      <dgm:prSet/>
      <dgm:spPr>
        <a:solidFill>
          <a:schemeClr val="accent3">
            <a:lumMod val="75000"/>
          </a:schemeClr>
        </a:solidFill>
        <a:ln>
          <a:solidFill>
            <a:schemeClr val="bg1"/>
          </a:solidFill>
        </a:ln>
      </dgm:spPr>
      <dgm:t>
        <a:bodyPr/>
        <a:lstStyle/>
        <a:p>
          <a:endParaRPr lang="en-US" sz="1800" dirty="0"/>
        </a:p>
      </dgm:t>
    </dgm:pt>
    <dgm:pt modelId="{23D2B0FD-2AF7-4937-93D1-B579C5C7F48E}" type="parTrans" cxnId="{73EFE12F-CEF7-4C7E-8D8A-66F7D6A841C2}">
      <dgm:prSet/>
      <dgm:spPr/>
      <dgm:t>
        <a:bodyPr/>
        <a:lstStyle/>
        <a:p>
          <a:endParaRPr lang="en-US"/>
        </a:p>
      </dgm:t>
    </dgm:pt>
    <dgm:pt modelId="{159F3E8D-8A16-45EC-9534-DC651DFC747C}" type="sibTrans" cxnId="{73EFE12F-CEF7-4C7E-8D8A-66F7D6A841C2}">
      <dgm:prSet/>
      <dgm:spPr>
        <a:ln>
          <a:solidFill>
            <a:schemeClr val="bg1">
              <a:alpha val="90000"/>
            </a:schemeClr>
          </a:solidFill>
        </a:ln>
      </dgm:spPr>
      <dgm:t>
        <a:bodyPr/>
        <a:lstStyle/>
        <a:p>
          <a:endParaRPr lang="en-US"/>
        </a:p>
      </dgm:t>
    </dgm:pt>
    <dgm:pt modelId="{5A91B291-5BF0-491B-B9E9-CDA76E68AA1D}">
      <dgm:prSet custT="1"/>
      <dgm:spPr>
        <a:solidFill>
          <a:schemeClr val="accent3">
            <a:lumMod val="75000"/>
          </a:schemeClr>
        </a:solidFill>
        <a:ln>
          <a:solidFill>
            <a:schemeClr val="bg1"/>
          </a:solidFill>
        </a:ln>
      </dgm:spPr>
      <dgm:t>
        <a:bodyPr/>
        <a:lstStyle/>
        <a:p>
          <a:r>
            <a:rPr lang="en-GB" sz="1800" dirty="0" smtClean="0">
              <a:solidFill>
                <a:schemeClr val="bg1">
                  <a:lumMod val="95000"/>
                  <a:lumOff val="5000"/>
                </a:schemeClr>
              </a:solidFill>
            </a:rPr>
            <a:t>To depict clinically suspected disorders of TMJ</a:t>
          </a:r>
          <a:r>
            <a:rPr lang="en-GB" sz="1400" dirty="0" smtClean="0">
              <a:solidFill>
                <a:schemeClr val="bg1">
                  <a:lumMod val="95000"/>
                  <a:lumOff val="5000"/>
                </a:schemeClr>
              </a:solidFill>
            </a:rPr>
            <a:t>.</a:t>
          </a:r>
          <a:endParaRPr lang="en-US" sz="1400" dirty="0">
            <a:solidFill>
              <a:schemeClr val="bg1">
                <a:lumMod val="95000"/>
                <a:lumOff val="5000"/>
              </a:schemeClr>
            </a:solidFill>
          </a:endParaRPr>
        </a:p>
      </dgm:t>
    </dgm:pt>
    <dgm:pt modelId="{2AD795E3-BA48-44FA-B906-C83C31C429ED}" type="parTrans" cxnId="{9755B387-5082-4B9F-B15E-D04B59B09FE4}">
      <dgm:prSet/>
      <dgm:spPr/>
      <dgm:t>
        <a:bodyPr/>
        <a:lstStyle/>
        <a:p>
          <a:endParaRPr lang="en-US"/>
        </a:p>
      </dgm:t>
    </dgm:pt>
    <dgm:pt modelId="{6CEECEA1-E5F9-4231-A255-B59A1D7A9EE0}" type="sibTrans" cxnId="{9755B387-5082-4B9F-B15E-D04B59B09FE4}">
      <dgm:prSet/>
      <dgm:spPr/>
      <dgm:t>
        <a:bodyPr/>
        <a:lstStyle/>
        <a:p>
          <a:endParaRPr lang="en-US"/>
        </a:p>
      </dgm:t>
    </dgm:pt>
    <dgm:pt modelId="{2B9E3351-14A8-47E9-B5CF-4506A31FC39E}">
      <dgm:prSet/>
      <dgm:spPr>
        <a:solidFill>
          <a:schemeClr val="accent3">
            <a:lumMod val="75000"/>
          </a:schemeClr>
        </a:solidFill>
        <a:ln>
          <a:solidFill>
            <a:schemeClr val="bg1"/>
          </a:solidFill>
        </a:ln>
      </dgm:spPr>
      <dgm:t>
        <a:bodyPr/>
        <a:lstStyle/>
        <a:p>
          <a:endParaRPr lang="en-US" sz="1800" dirty="0">
            <a:solidFill>
              <a:schemeClr val="bg1">
                <a:lumMod val="95000"/>
                <a:lumOff val="5000"/>
              </a:schemeClr>
            </a:solidFill>
          </a:endParaRPr>
        </a:p>
      </dgm:t>
    </dgm:pt>
    <dgm:pt modelId="{C9244F16-A8A6-41F0-87FB-56ECB649A4A5}" type="parTrans" cxnId="{085A41F3-6A76-4059-870E-ED2E56B882F4}">
      <dgm:prSet/>
      <dgm:spPr/>
      <dgm:t>
        <a:bodyPr/>
        <a:lstStyle/>
        <a:p>
          <a:endParaRPr lang="en-US"/>
        </a:p>
      </dgm:t>
    </dgm:pt>
    <dgm:pt modelId="{8AD6D6B9-EB17-4D79-A75A-E2802A098581}" type="sibTrans" cxnId="{085A41F3-6A76-4059-870E-ED2E56B882F4}">
      <dgm:prSet/>
      <dgm:spPr>
        <a:ln>
          <a:solidFill>
            <a:schemeClr val="bg1">
              <a:alpha val="90000"/>
            </a:schemeClr>
          </a:solidFill>
        </a:ln>
      </dgm:spPr>
      <dgm:t>
        <a:bodyPr/>
        <a:lstStyle/>
        <a:p>
          <a:endParaRPr lang="en-US"/>
        </a:p>
      </dgm:t>
    </dgm:pt>
    <dgm:pt modelId="{8BFE8A6C-7DC2-4004-AD53-00C53B17B90A}">
      <dgm:prSet custT="1"/>
      <dgm:spPr>
        <a:solidFill>
          <a:schemeClr val="accent3">
            <a:lumMod val="75000"/>
          </a:schemeClr>
        </a:solidFill>
        <a:ln>
          <a:solidFill>
            <a:schemeClr val="bg1"/>
          </a:solidFill>
        </a:ln>
      </dgm:spPr>
      <dgm:t>
        <a:bodyPr/>
        <a:lstStyle/>
        <a:p>
          <a:r>
            <a:rPr lang="en-GB" sz="1800" dirty="0" smtClean="0">
              <a:solidFill>
                <a:schemeClr val="bg1">
                  <a:lumMod val="95000"/>
                  <a:lumOff val="5000"/>
                </a:schemeClr>
              </a:solidFill>
            </a:rPr>
            <a:t>To stage the progression of known disease</a:t>
          </a:r>
          <a:r>
            <a:rPr lang="en-GB" sz="1400" dirty="0" smtClean="0">
              <a:solidFill>
                <a:schemeClr val="bg1">
                  <a:lumMod val="95000"/>
                  <a:lumOff val="5000"/>
                </a:schemeClr>
              </a:solidFill>
            </a:rPr>
            <a:t>.</a:t>
          </a:r>
          <a:endParaRPr lang="en-US" sz="1400" dirty="0">
            <a:solidFill>
              <a:schemeClr val="bg1">
                <a:lumMod val="95000"/>
                <a:lumOff val="5000"/>
              </a:schemeClr>
            </a:solidFill>
          </a:endParaRPr>
        </a:p>
      </dgm:t>
    </dgm:pt>
    <dgm:pt modelId="{5AC7CB4A-57EA-40A2-A17F-D01B27568E83}" type="parTrans" cxnId="{253B770B-D14B-4048-8A4B-15E1848CD779}">
      <dgm:prSet/>
      <dgm:spPr/>
      <dgm:t>
        <a:bodyPr/>
        <a:lstStyle/>
        <a:p>
          <a:endParaRPr lang="en-US"/>
        </a:p>
      </dgm:t>
    </dgm:pt>
    <dgm:pt modelId="{4452D71D-2DEC-4E40-BE16-41112D8B78C4}" type="sibTrans" cxnId="{253B770B-D14B-4048-8A4B-15E1848CD779}">
      <dgm:prSet/>
      <dgm:spPr/>
      <dgm:t>
        <a:bodyPr/>
        <a:lstStyle/>
        <a:p>
          <a:endParaRPr lang="en-US"/>
        </a:p>
      </dgm:t>
    </dgm:pt>
    <dgm:pt modelId="{294E087B-E076-4806-A807-012A8C52ED7E}">
      <dgm:prSet/>
      <dgm:spPr>
        <a:solidFill>
          <a:schemeClr val="accent3">
            <a:lumMod val="75000"/>
          </a:schemeClr>
        </a:solidFill>
        <a:ln>
          <a:solidFill>
            <a:schemeClr val="bg1"/>
          </a:solidFill>
        </a:ln>
      </dgm:spPr>
      <dgm:t>
        <a:bodyPr/>
        <a:lstStyle/>
        <a:p>
          <a:r>
            <a:rPr lang="en-GB" dirty="0" smtClean="0">
              <a:solidFill>
                <a:schemeClr val="bg1">
                  <a:lumMod val="95000"/>
                  <a:lumOff val="5000"/>
                </a:schemeClr>
              </a:solidFill>
            </a:rPr>
            <a:t>-To screen for unsuspected pathology</a:t>
          </a:r>
        </a:p>
        <a:p>
          <a:r>
            <a:rPr lang="en-GB" dirty="0" smtClean="0">
              <a:solidFill>
                <a:schemeClr val="bg1">
                  <a:lumMod val="95000"/>
                  <a:lumOff val="5000"/>
                </a:schemeClr>
              </a:solidFill>
            </a:rPr>
            <a:t>-To evaluate the effects of a given treatment.</a:t>
          </a:r>
          <a:endParaRPr lang="en-US" dirty="0">
            <a:solidFill>
              <a:schemeClr val="bg1">
                <a:lumMod val="95000"/>
                <a:lumOff val="5000"/>
              </a:schemeClr>
            </a:solidFill>
          </a:endParaRPr>
        </a:p>
      </dgm:t>
    </dgm:pt>
    <dgm:pt modelId="{B0089BF0-D72F-486B-B6C0-F338545F9B4B}" type="parTrans" cxnId="{DB7076F7-F03F-434F-A725-489931E2B5AC}">
      <dgm:prSet/>
      <dgm:spPr/>
      <dgm:t>
        <a:bodyPr/>
        <a:lstStyle/>
        <a:p>
          <a:endParaRPr lang="en-US"/>
        </a:p>
      </dgm:t>
    </dgm:pt>
    <dgm:pt modelId="{F1BE848D-9A90-43C9-882A-F20DEE888521}" type="sibTrans" cxnId="{DB7076F7-F03F-434F-A725-489931E2B5AC}">
      <dgm:prSet/>
      <dgm:spPr/>
      <dgm:t>
        <a:bodyPr/>
        <a:lstStyle/>
        <a:p>
          <a:endParaRPr lang="en-US"/>
        </a:p>
      </dgm:t>
    </dgm:pt>
    <dgm:pt modelId="{1F058A04-630E-47E5-9967-7CE211DD0D80}">
      <dgm:prSet/>
      <dgm:spPr/>
      <dgm:t>
        <a:bodyPr/>
        <a:lstStyle/>
        <a:p>
          <a:endParaRPr lang="en-US" dirty="0"/>
        </a:p>
      </dgm:t>
    </dgm:pt>
    <dgm:pt modelId="{4AE6C95A-1D03-480B-AA3A-CFD9306D353C}" type="parTrans" cxnId="{6D485513-6FCB-4DC9-9341-33D315C5C94C}">
      <dgm:prSet/>
      <dgm:spPr/>
      <dgm:t>
        <a:bodyPr/>
        <a:lstStyle/>
        <a:p>
          <a:endParaRPr lang="en-US"/>
        </a:p>
      </dgm:t>
    </dgm:pt>
    <dgm:pt modelId="{C20190A1-6910-4E46-AD2D-F70A1E625F1C}" type="sibTrans" cxnId="{6D485513-6FCB-4DC9-9341-33D315C5C94C}">
      <dgm:prSet/>
      <dgm:spPr/>
      <dgm:t>
        <a:bodyPr/>
        <a:lstStyle/>
        <a:p>
          <a:endParaRPr lang="en-US"/>
        </a:p>
      </dgm:t>
    </dgm:pt>
    <dgm:pt modelId="{A616BD61-7A90-4BA4-AD54-17040A02D64C}">
      <dgm:prSet/>
      <dgm:spPr/>
      <dgm:t>
        <a:bodyPr/>
        <a:lstStyle/>
        <a:p>
          <a:endParaRPr lang="en-US" dirty="0"/>
        </a:p>
      </dgm:t>
    </dgm:pt>
    <dgm:pt modelId="{458C2C66-3FC9-4307-8B3F-4EE4CB145CDD}" type="parTrans" cxnId="{4631B79F-6937-4752-B403-C2A6FBA2C9CE}">
      <dgm:prSet/>
      <dgm:spPr/>
      <dgm:t>
        <a:bodyPr/>
        <a:lstStyle/>
        <a:p>
          <a:endParaRPr lang="en-US"/>
        </a:p>
      </dgm:t>
    </dgm:pt>
    <dgm:pt modelId="{AEF7B254-635B-4753-AE16-983A1F5AB1F3}" type="sibTrans" cxnId="{4631B79F-6937-4752-B403-C2A6FBA2C9CE}">
      <dgm:prSet/>
      <dgm:spPr/>
      <dgm:t>
        <a:bodyPr/>
        <a:lstStyle/>
        <a:p>
          <a:endParaRPr lang="en-US"/>
        </a:p>
      </dgm:t>
    </dgm:pt>
    <dgm:pt modelId="{90D7EA5C-DF4E-421A-A881-7E416379512A}">
      <dgm:prSet/>
      <dgm:spPr/>
      <dgm:t>
        <a:bodyPr/>
        <a:lstStyle/>
        <a:p>
          <a:endParaRPr lang="en-US" dirty="0"/>
        </a:p>
      </dgm:t>
    </dgm:pt>
    <dgm:pt modelId="{87D54047-C9B7-4CA6-A6F3-077C911B637D}" type="parTrans" cxnId="{C4FC2118-C0F2-4F95-8970-797EBB377E34}">
      <dgm:prSet/>
      <dgm:spPr/>
      <dgm:t>
        <a:bodyPr/>
        <a:lstStyle/>
        <a:p>
          <a:endParaRPr lang="en-US"/>
        </a:p>
      </dgm:t>
    </dgm:pt>
    <dgm:pt modelId="{A0CEB10B-4761-4092-AFA5-C6EA4E4A4FA0}" type="sibTrans" cxnId="{C4FC2118-C0F2-4F95-8970-797EBB377E34}">
      <dgm:prSet/>
      <dgm:spPr/>
      <dgm:t>
        <a:bodyPr/>
        <a:lstStyle/>
        <a:p>
          <a:endParaRPr lang="en-US"/>
        </a:p>
      </dgm:t>
    </dgm:pt>
    <dgm:pt modelId="{F10723FD-B609-46BF-9E85-A7224A861A6B}">
      <dgm:prSet/>
      <dgm:spPr/>
      <dgm:t>
        <a:bodyPr/>
        <a:lstStyle/>
        <a:p>
          <a:endParaRPr lang="en-US" dirty="0"/>
        </a:p>
      </dgm:t>
    </dgm:pt>
    <dgm:pt modelId="{AB12320E-2081-4EA8-9BBD-B5E1D124DF3E}" type="parTrans" cxnId="{3653B238-5489-412B-A4A5-2FA1786B5FBF}">
      <dgm:prSet/>
      <dgm:spPr/>
      <dgm:t>
        <a:bodyPr/>
        <a:lstStyle/>
        <a:p>
          <a:endParaRPr lang="en-US"/>
        </a:p>
      </dgm:t>
    </dgm:pt>
    <dgm:pt modelId="{4F86A802-826B-4FE0-8773-6057FD397A29}" type="sibTrans" cxnId="{3653B238-5489-412B-A4A5-2FA1786B5FBF}">
      <dgm:prSet/>
      <dgm:spPr/>
      <dgm:t>
        <a:bodyPr/>
        <a:lstStyle/>
        <a:p>
          <a:endParaRPr lang="en-US"/>
        </a:p>
      </dgm:t>
    </dgm:pt>
    <dgm:pt modelId="{5AA2591A-31FA-43E7-9E69-72368B4D083E}">
      <dgm:prSet/>
      <dgm:spPr/>
      <dgm:t>
        <a:bodyPr/>
        <a:lstStyle/>
        <a:p>
          <a:endParaRPr lang="en-US" dirty="0"/>
        </a:p>
      </dgm:t>
    </dgm:pt>
    <dgm:pt modelId="{348EB8C2-44CA-4B28-BF28-2E307A173684}" type="parTrans" cxnId="{6CA39F0E-B5E9-487A-9924-8881118F1F22}">
      <dgm:prSet/>
      <dgm:spPr/>
      <dgm:t>
        <a:bodyPr/>
        <a:lstStyle/>
        <a:p>
          <a:endParaRPr lang="en-US"/>
        </a:p>
      </dgm:t>
    </dgm:pt>
    <dgm:pt modelId="{9EA2EF9B-8D6F-4D4C-A6EE-CFF1DAA5E225}" type="sibTrans" cxnId="{6CA39F0E-B5E9-487A-9924-8881118F1F22}">
      <dgm:prSet/>
      <dgm:spPr/>
      <dgm:t>
        <a:bodyPr/>
        <a:lstStyle/>
        <a:p>
          <a:endParaRPr lang="en-US"/>
        </a:p>
      </dgm:t>
    </dgm:pt>
    <dgm:pt modelId="{23FA88CF-5ED2-45DE-9540-31E3CE723BD2}">
      <dgm:prSet/>
      <dgm:spPr/>
      <dgm:t>
        <a:bodyPr/>
        <a:lstStyle/>
        <a:p>
          <a:endParaRPr lang="en-US" dirty="0"/>
        </a:p>
      </dgm:t>
    </dgm:pt>
    <dgm:pt modelId="{D7C8082A-E92C-4024-9815-8D67A0A6891C}" type="parTrans" cxnId="{6AF0C1DB-23DE-4AA1-BEFC-0C9466ECAC69}">
      <dgm:prSet/>
      <dgm:spPr/>
      <dgm:t>
        <a:bodyPr/>
        <a:lstStyle/>
        <a:p>
          <a:endParaRPr lang="en-US"/>
        </a:p>
      </dgm:t>
    </dgm:pt>
    <dgm:pt modelId="{D2E73601-82F4-4DC2-91C9-DAE4839B8135}" type="sibTrans" cxnId="{6AF0C1DB-23DE-4AA1-BEFC-0C9466ECAC69}">
      <dgm:prSet/>
      <dgm:spPr/>
      <dgm:t>
        <a:bodyPr/>
        <a:lstStyle/>
        <a:p>
          <a:endParaRPr lang="en-US"/>
        </a:p>
      </dgm:t>
    </dgm:pt>
    <dgm:pt modelId="{92F23402-BC37-4505-AFDE-0654BF688354}">
      <dgm:prSet/>
      <dgm:spPr/>
      <dgm:t>
        <a:bodyPr/>
        <a:lstStyle/>
        <a:p>
          <a:endParaRPr lang="en-US" dirty="0"/>
        </a:p>
      </dgm:t>
    </dgm:pt>
    <dgm:pt modelId="{9E11B18D-14F0-43AD-9C61-733FF65C761D}" type="parTrans" cxnId="{8967ED99-D726-4C1F-B413-D8C584614391}">
      <dgm:prSet/>
      <dgm:spPr/>
      <dgm:t>
        <a:bodyPr/>
        <a:lstStyle/>
        <a:p>
          <a:endParaRPr lang="en-US"/>
        </a:p>
      </dgm:t>
    </dgm:pt>
    <dgm:pt modelId="{6941C96C-7FE3-4F02-B168-01FACF20972F}" type="sibTrans" cxnId="{8967ED99-D726-4C1F-B413-D8C584614391}">
      <dgm:prSet/>
      <dgm:spPr/>
      <dgm:t>
        <a:bodyPr/>
        <a:lstStyle/>
        <a:p>
          <a:endParaRPr lang="en-US"/>
        </a:p>
      </dgm:t>
    </dgm:pt>
    <dgm:pt modelId="{BEA72C34-F85D-4C8F-990B-614C6FAD2301}">
      <dgm:prSet/>
      <dgm:spPr/>
      <dgm:t>
        <a:bodyPr/>
        <a:lstStyle/>
        <a:p>
          <a:endParaRPr lang="en-US" dirty="0"/>
        </a:p>
      </dgm:t>
    </dgm:pt>
    <dgm:pt modelId="{4F04B66F-6D1D-4EA2-AC5E-160EB3398C31}" type="parTrans" cxnId="{505AB40F-24B4-4497-92DF-E7706CDF6A45}">
      <dgm:prSet/>
      <dgm:spPr/>
      <dgm:t>
        <a:bodyPr/>
        <a:lstStyle/>
        <a:p>
          <a:endParaRPr lang="en-US"/>
        </a:p>
      </dgm:t>
    </dgm:pt>
    <dgm:pt modelId="{2CE2676F-76F9-4D73-8825-7B71BEC025DE}" type="sibTrans" cxnId="{505AB40F-24B4-4497-92DF-E7706CDF6A45}">
      <dgm:prSet/>
      <dgm:spPr/>
      <dgm:t>
        <a:bodyPr/>
        <a:lstStyle/>
        <a:p>
          <a:endParaRPr lang="en-US"/>
        </a:p>
      </dgm:t>
    </dgm:pt>
    <dgm:pt modelId="{9BA93AA2-1DF0-41E3-B871-D86916EA6026}">
      <dgm:prSet/>
      <dgm:spPr/>
      <dgm:t>
        <a:bodyPr/>
        <a:lstStyle/>
        <a:p>
          <a:endParaRPr lang="en-US" dirty="0"/>
        </a:p>
      </dgm:t>
    </dgm:pt>
    <dgm:pt modelId="{4F16DE0C-2999-485D-9821-525F3738F6E8}" type="parTrans" cxnId="{01CD51F4-C471-4DDE-B55E-571DFA4CDA2A}">
      <dgm:prSet/>
      <dgm:spPr/>
      <dgm:t>
        <a:bodyPr/>
        <a:lstStyle/>
        <a:p>
          <a:endParaRPr lang="en-US"/>
        </a:p>
      </dgm:t>
    </dgm:pt>
    <dgm:pt modelId="{46198164-D7A9-4124-9E9D-1A588E788358}" type="sibTrans" cxnId="{01CD51F4-C471-4DDE-B55E-571DFA4CDA2A}">
      <dgm:prSet/>
      <dgm:spPr/>
      <dgm:t>
        <a:bodyPr/>
        <a:lstStyle/>
        <a:p>
          <a:endParaRPr lang="en-US"/>
        </a:p>
      </dgm:t>
    </dgm:pt>
    <dgm:pt modelId="{CB7B7F57-90C8-406E-B63A-CB31C2EBE215}">
      <dgm:prSet/>
      <dgm:spPr/>
      <dgm:t>
        <a:bodyPr/>
        <a:lstStyle/>
        <a:p>
          <a:endParaRPr lang="en-US" dirty="0"/>
        </a:p>
      </dgm:t>
    </dgm:pt>
    <dgm:pt modelId="{121CAA08-1C67-4958-86FD-CAC016BD9226}" type="parTrans" cxnId="{1DAA88DB-BC9B-4E82-916E-2BD4828D87BC}">
      <dgm:prSet/>
      <dgm:spPr/>
      <dgm:t>
        <a:bodyPr/>
        <a:lstStyle/>
        <a:p>
          <a:endParaRPr lang="en-US"/>
        </a:p>
      </dgm:t>
    </dgm:pt>
    <dgm:pt modelId="{77AE4283-29E8-469E-8BCB-EBEB38AB2EAE}" type="sibTrans" cxnId="{1DAA88DB-BC9B-4E82-916E-2BD4828D87BC}">
      <dgm:prSet/>
      <dgm:spPr/>
      <dgm:t>
        <a:bodyPr/>
        <a:lstStyle/>
        <a:p>
          <a:endParaRPr lang="en-US"/>
        </a:p>
      </dgm:t>
    </dgm:pt>
    <dgm:pt modelId="{A0994B4C-E2AC-4F69-88C0-127840330D04}">
      <dgm:prSet/>
      <dgm:spPr/>
      <dgm:t>
        <a:bodyPr/>
        <a:lstStyle/>
        <a:p>
          <a:endParaRPr lang="en-US" dirty="0"/>
        </a:p>
      </dgm:t>
    </dgm:pt>
    <dgm:pt modelId="{F39F49FA-ED81-4F5B-9B17-8D848AC5CC0D}" type="parTrans" cxnId="{50ECEA2F-5417-49A9-8B0C-055A30743163}">
      <dgm:prSet/>
      <dgm:spPr/>
      <dgm:t>
        <a:bodyPr/>
        <a:lstStyle/>
        <a:p>
          <a:endParaRPr lang="en-US"/>
        </a:p>
      </dgm:t>
    </dgm:pt>
    <dgm:pt modelId="{2B52B72B-2A7B-4AEB-9B37-B30375A53F6E}" type="sibTrans" cxnId="{50ECEA2F-5417-49A9-8B0C-055A30743163}">
      <dgm:prSet/>
      <dgm:spPr/>
      <dgm:t>
        <a:bodyPr/>
        <a:lstStyle/>
        <a:p>
          <a:endParaRPr lang="en-US"/>
        </a:p>
      </dgm:t>
    </dgm:pt>
    <dgm:pt modelId="{F969805D-538C-4FD1-90CC-C3483E870C97}">
      <dgm:prSet/>
      <dgm:spPr/>
      <dgm:t>
        <a:bodyPr/>
        <a:lstStyle/>
        <a:p>
          <a:endParaRPr lang="en-US" dirty="0"/>
        </a:p>
      </dgm:t>
    </dgm:pt>
    <dgm:pt modelId="{B25800A8-DAA1-4382-A973-CA00EF24801F}" type="parTrans" cxnId="{D5DCC4F9-5622-4C12-8D84-7763FB763B8A}">
      <dgm:prSet/>
      <dgm:spPr/>
      <dgm:t>
        <a:bodyPr/>
        <a:lstStyle/>
        <a:p>
          <a:endParaRPr lang="en-US"/>
        </a:p>
      </dgm:t>
    </dgm:pt>
    <dgm:pt modelId="{67021343-0CEB-4E42-82F9-334F8E03D3CD}" type="sibTrans" cxnId="{D5DCC4F9-5622-4C12-8D84-7763FB763B8A}">
      <dgm:prSet/>
      <dgm:spPr/>
      <dgm:t>
        <a:bodyPr/>
        <a:lstStyle/>
        <a:p>
          <a:endParaRPr lang="en-US"/>
        </a:p>
      </dgm:t>
    </dgm:pt>
    <dgm:pt modelId="{2F855A3E-DD37-4ACB-BCE0-F76606501554}">
      <dgm:prSet/>
      <dgm:spPr/>
      <dgm:t>
        <a:bodyPr/>
        <a:lstStyle/>
        <a:p>
          <a:endParaRPr lang="en-US" dirty="0"/>
        </a:p>
      </dgm:t>
    </dgm:pt>
    <dgm:pt modelId="{9B3C4AAD-5BF5-46FD-ABF2-8D66CF749E8F}" type="parTrans" cxnId="{0BE80098-6849-4343-95AC-1BA567A68924}">
      <dgm:prSet/>
      <dgm:spPr/>
      <dgm:t>
        <a:bodyPr/>
        <a:lstStyle/>
        <a:p>
          <a:endParaRPr lang="en-US"/>
        </a:p>
      </dgm:t>
    </dgm:pt>
    <dgm:pt modelId="{5775667B-13D1-424D-8406-507B98C73565}" type="sibTrans" cxnId="{0BE80098-6849-4343-95AC-1BA567A68924}">
      <dgm:prSet/>
      <dgm:spPr/>
      <dgm:t>
        <a:bodyPr/>
        <a:lstStyle/>
        <a:p>
          <a:endParaRPr lang="en-US"/>
        </a:p>
      </dgm:t>
    </dgm:pt>
    <dgm:pt modelId="{D1A56B8C-9DB0-49C3-B456-9194A53E084C}">
      <dgm:prSet/>
      <dgm:spPr/>
      <dgm:t>
        <a:bodyPr/>
        <a:lstStyle/>
        <a:p>
          <a:endParaRPr lang="en-US" dirty="0"/>
        </a:p>
      </dgm:t>
    </dgm:pt>
    <dgm:pt modelId="{C7A44E79-91B9-41C3-B5CC-91064DBD81FA}" type="parTrans" cxnId="{F62F8D3D-4C95-4860-A12F-08EE71CC0926}">
      <dgm:prSet/>
      <dgm:spPr/>
      <dgm:t>
        <a:bodyPr/>
        <a:lstStyle/>
        <a:p>
          <a:endParaRPr lang="en-US"/>
        </a:p>
      </dgm:t>
    </dgm:pt>
    <dgm:pt modelId="{985FE66A-9D71-42ED-AD2C-3E01FE876EA9}" type="sibTrans" cxnId="{F62F8D3D-4C95-4860-A12F-08EE71CC0926}">
      <dgm:prSet/>
      <dgm:spPr/>
      <dgm:t>
        <a:bodyPr/>
        <a:lstStyle/>
        <a:p>
          <a:endParaRPr lang="en-US"/>
        </a:p>
      </dgm:t>
    </dgm:pt>
    <dgm:pt modelId="{A27F4371-6E5C-4613-827F-F713FDA7BFCE}">
      <dgm:prSet/>
      <dgm:spPr/>
      <dgm:t>
        <a:bodyPr/>
        <a:lstStyle/>
        <a:p>
          <a:endParaRPr lang="en-US" dirty="0"/>
        </a:p>
      </dgm:t>
    </dgm:pt>
    <dgm:pt modelId="{FA74B566-7221-4073-8C37-86BCD865E46F}" type="parTrans" cxnId="{52AE120F-EF61-40F5-932F-E09753A52792}">
      <dgm:prSet/>
      <dgm:spPr/>
      <dgm:t>
        <a:bodyPr/>
        <a:lstStyle/>
        <a:p>
          <a:endParaRPr lang="en-US"/>
        </a:p>
      </dgm:t>
    </dgm:pt>
    <dgm:pt modelId="{86BED463-6408-4717-9C4E-DA24C46EDEAB}" type="sibTrans" cxnId="{52AE120F-EF61-40F5-932F-E09753A52792}">
      <dgm:prSet/>
      <dgm:spPr/>
      <dgm:t>
        <a:bodyPr/>
        <a:lstStyle/>
        <a:p>
          <a:endParaRPr lang="en-US"/>
        </a:p>
      </dgm:t>
    </dgm:pt>
    <dgm:pt modelId="{307E822B-2F76-41ED-ACA5-F9EC8B1DACFE}">
      <dgm:prSet/>
      <dgm:spPr/>
      <dgm:t>
        <a:bodyPr/>
        <a:lstStyle/>
        <a:p>
          <a:endParaRPr lang="en-US" dirty="0"/>
        </a:p>
      </dgm:t>
    </dgm:pt>
    <dgm:pt modelId="{1FACD8A3-D1D5-42EF-A513-61E3896C129B}" type="parTrans" cxnId="{A23E965D-2D72-4629-8375-593BD4749F20}">
      <dgm:prSet/>
      <dgm:spPr/>
      <dgm:t>
        <a:bodyPr/>
        <a:lstStyle/>
        <a:p>
          <a:endParaRPr lang="en-US"/>
        </a:p>
      </dgm:t>
    </dgm:pt>
    <dgm:pt modelId="{B5FB36B2-A7E0-4632-B330-268C51DE4621}" type="sibTrans" cxnId="{A23E965D-2D72-4629-8375-593BD4749F20}">
      <dgm:prSet/>
      <dgm:spPr/>
      <dgm:t>
        <a:bodyPr/>
        <a:lstStyle/>
        <a:p>
          <a:endParaRPr lang="en-US"/>
        </a:p>
      </dgm:t>
    </dgm:pt>
    <dgm:pt modelId="{2A96B427-933C-44A4-84D2-BFAB3A3E9596}">
      <dgm:prSet/>
      <dgm:spPr/>
      <dgm:t>
        <a:bodyPr/>
        <a:lstStyle/>
        <a:p>
          <a:endParaRPr lang="en-US" dirty="0"/>
        </a:p>
      </dgm:t>
    </dgm:pt>
    <dgm:pt modelId="{E5F29412-C873-4843-9106-9E9B3780C6A6}" type="parTrans" cxnId="{423E3410-5276-47F6-BB25-820DB7FDFC4D}">
      <dgm:prSet/>
      <dgm:spPr/>
      <dgm:t>
        <a:bodyPr/>
        <a:lstStyle/>
        <a:p>
          <a:endParaRPr lang="en-US"/>
        </a:p>
      </dgm:t>
    </dgm:pt>
    <dgm:pt modelId="{FD6942B6-EA7F-44B2-A896-20FDDF043F1D}" type="sibTrans" cxnId="{423E3410-5276-47F6-BB25-820DB7FDFC4D}">
      <dgm:prSet/>
      <dgm:spPr/>
      <dgm:t>
        <a:bodyPr/>
        <a:lstStyle/>
        <a:p>
          <a:endParaRPr lang="en-US"/>
        </a:p>
      </dgm:t>
    </dgm:pt>
    <dgm:pt modelId="{A34517A4-F0B9-4FEF-B58E-0F17539E0579}">
      <dgm:prSet/>
      <dgm:spPr/>
      <dgm:t>
        <a:bodyPr/>
        <a:lstStyle/>
        <a:p>
          <a:endParaRPr lang="en-US" dirty="0"/>
        </a:p>
      </dgm:t>
    </dgm:pt>
    <dgm:pt modelId="{91E3C0E3-5DC4-44AD-B130-C5864B2D2425}" type="parTrans" cxnId="{4A2B0221-3849-468E-9787-918B557E433F}">
      <dgm:prSet/>
      <dgm:spPr/>
      <dgm:t>
        <a:bodyPr/>
        <a:lstStyle/>
        <a:p>
          <a:endParaRPr lang="en-US"/>
        </a:p>
      </dgm:t>
    </dgm:pt>
    <dgm:pt modelId="{26DAF00D-9751-498A-B5F6-2E74DC3EBF19}" type="sibTrans" cxnId="{4A2B0221-3849-468E-9787-918B557E433F}">
      <dgm:prSet/>
      <dgm:spPr/>
      <dgm:t>
        <a:bodyPr/>
        <a:lstStyle/>
        <a:p>
          <a:endParaRPr lang="en-US"/>
        </a:p>
      </dgm:t>
    </dgm:pt>
    <dgm:pt modelId="{E79CA7AA-A5EA-4216-9954-24A8EE4D935C}">
      <dgm:prSet custT="1"/>
      <dgm:spPr>
        <a:solidFill>
          <a:schemeClr val="accent3">
            <a:lumMod val="75000"/>
          </a:schemeClr>
        </a:solidFill>
        <a:ln>
          <a:solidFill>
            <a:schemeClr val="bg1"/>
          </a:solidFill>
        </a:ln>
      </dgm:spPr>
      <dgm:t>
        <a:bodyPr/>
        <a:lstStyle/>
        <a:p>
          <a:r>
            <a:rPr lang="en-GB" sz="1800" dirty="0" smtClean="0">
              <a:solidFill>
                <a:schemeClr val="bg1">
                  <a:lumMod val="95000"/>
                  <a:lumOff val="5000"/>
                </a:schemeClr>
              </a:solidFill>
            </a:rPr>
            <a:t>.To help evaluate the range of motion of the joint</a:t>
          </a:r>
          <a:r>
            <a:rPr lang="en-GB" sz="1400" dirty="0" smtClean="0">
              <a:solidFill>
                <a:schemeClr val="bg1">
                  <a:lumMod val="95000"/>
                  <a:lumOff val="5000"/>
                </a:schemeClr>
              </a:solidFill>
            </a:rPr>
            <a:t>.</a:t>
          </a:r>
          <a:endParaRPr lang="en-US" sz="1400" dirty="0">
            <a:solidFill>
              <a:schemeClr val="bg1">
                <a:lumMod val="95000"/>
                <a:lumOff val="5000"/>
              </a:schemeClr>
            </a:solidFill>
          </a:endParaRPr>
        </a:p>
      </dgm:t>
    </dgm:pt>
    <dgm:pt modelId="{A0E908F6-7374-4894-9C65-419C5FA80E1B}" type="parTrans" cxnId="{E7BA0835-528F-4B30-A15C-B0F3CF48FCB0}">
      <dgm:prSet/>
      <dgm:spPr/>
      <dgm:t>
        <a:bodyPr/>
        <a:lstStyle/>
        <a:p>
          <a:endParaRPr lang="en-US"/>
        </a:p>
      </dgm:t>
    </dgm:pt>
    <dgm:pt modelId="{C520B083-FDC9-4812-8438-BACC5FB4B40A}" type="sibTrans" cxnId="{E7BA0835-528F-4B30-A15C-B0F3CF48FCB0}">
      <dgm:prSet/>
      <dgm:spPr/>
      <dgm:t>
        <a:bodyPr/>
        <a:lstStyle/>
        <a:p>
          <a:endParaRPr lang="en-US"/>
        </a:p>
      </dgm:t>
    </dgm:pt>
    <dgm:pt modelId="{8783BB00-0787-46BA-9062-8EBA9C47DFB9}">
      <dgm:prSet custT="1"/>
      <dgm:spPr>
        <a:solidFill>
          <a:schemeClr val="accent3">
            <a:lumMod val="75000"/>
          </a:schemeClr>
        </a:solidFill>
        <a:ln>
          <a:solidFill>
            <a:schemeClr val="bg1"/>
          </a:solidFill>
        </a:ln>
      </dgm:spPr>
      <dgm:t>
        <a:bodyPr/>
        <a:lstStyle/>
        <a:p>
          <a:r>
            <a:rPr lang="en-GB" sz="1800" dirty="0" smtClean="0">
              <a:solidFill>
                <a:schemeClr val="bg1">
                  <a:lumMod val="95000"/>
                  <a:lumOff val="5000"/>
                </a:schemeClr>
              </a:solidFill>
            </a:rPr>
            <a:t>-To confirm the extent of known disease</a:t>
          </a:r>
          <a:endParaRPr lang="en-US" sz="1800" dirty="0">
            <a:solidFill>
              <a:schemeClr val="bg1">
                <a:lumMod val="95000"/>
                <a:lumOff val="5000"/>
              </a:schemeClr>
            </a:solidFill>
          </a:endParaRPr>
        </a:p>
      </dgm:t>
    </dgm:pt>
    <dgm:pt modelId="{06F67838-FEB6-46C1-BF60-5EF4746C5926}" type="sibTrans" cxnId="{EF0A2C4A-A650-4159-84C1-2F697D0023A3}">
      <dgm:prSet/>
      <dgm:spPr>
        <a:ln>
          <a:solidFill>
            <a:schemeClr val="bg1">
              <a:alpha val="90000"/>
            </a:schemeClr>
          </a:solidFill>
        </a:ln>
      </dgm:spPr>
      <dgm:t>
        <a:bodyPr/>
        <a:lstStyle/>
        <a:p>
          <a:endParaRPr lang="en-US"/>
        </a:p>
      </dgm:t>
    </dgm:pt>
    <dgm:pt modelId="{F489FEC3-AD1C-4FF8-8407-2CEBD9B32A5A}" type="parTrans" cxnId="{EF0A2C4A-A650-4159-84C1-2F697D0023A3}">
      <dgm:prSet/>
      <dgm:spPr/>
      <dgm:t>
        <a:bodyPr/>
        <a:lstStyle/>
        <a:p>
          <a:endParaRPr lang="en-US"/>
        </a:p>
      </dgm:t>
    </dgm:pt>
    <dgm:pt modelId="{24E1DD8F-0102-4E0D-9F58-6D4BF2C770A9}" type="pres">
      <dgm:prSet presAssocID="{8168B09E-6BF0-41FB-A15D-4D14747ADCA5}" presName="outerComposite" presStyleCnt="0">
        <dgm:presLayoutVars>
          <dgm:chMax val="5"/>
          <dgm:dir/>
          <dgm:resizeHandles val="exact"/>
        </dgm:presLayoutVars>
      </dgm:prSet>
      <dgm:spPr/>
      <dgm:t>
        <a:bodyPr/>
        <a:lstStyle/>
        <a:p>
          <a:endParaRPr lang="en-US"/>
        </a:p>
      </dgm:t>
    </dgm:pt>
    <dgm:pt modelId="{B2E8F24D-ADA7-4A6E-97F8-4A226897B5B8}" type="pres">
      <dgm:prSet presAssocID="{8168B09E-6BF0-41FB-A15D-4D14747ADCA5}" presName="dummyMaxCanvas" presStyleCnt="0">
        <dgm:presLayoutVars/>
      </dgm:prSet>
      <dgm:spPr/>
    </dgm:pt>
    <dgm:pt modelId="{94E58F06-3DE9-4AE3-B609-8AF9E5B1AB5D}" type="pres">
      <dgm:prSet presAssocID="{8168B09E-6BF0-41FB-A15D-4D14747ADCA5}" presName="FiveNodes_1" presStyleLbl="node1" presStyleIdx="0" presStyleCnt="5">
        <dgm:presLayoutVars>
          <dgm:bulletEnabled val="1"/>
        </dgm:presLayoutVars>
      </dgm:prSet>
      <dgm:spPr/>
      <dgm:t>
        <a:bodyPr/>
        <a:lstStyle/>
        <a:p>
          <a:endParaRPr lang="en-US"/>
        </a:p>
      </dgm:t>
    </dgm:pt>
    <dgm:pt modelId="{D7A2E694-996E-4B5E-A303-611EF310CEE0}" type="pres">
      <dgm:prSet presAssocID="{8168B09E-6BF0-41FB-A15D-4D14747ADCA5}" presName="FiveNodes_2" presStyleLbl="node1" presStyleIdx="1" presStyleCnt="5">
        <dgm:presLayoutVars>
          <dgm:bulletEnabled val="1"/>
        </dgm:presLayoutVars>
      </dgm:prSet>
      <dgm:spPr/>
      <dgm:t>
        <a:bodyPr/>
        <a:lstStyle/>
        <a:p>
          <a:endParaRPr lang="en-US"/>
        </a:p>
      </dgm:t>
    </dgm:pt>
    <dgm:pt modelId="{1689EE83-7B6B-4B24-8BFE-FF4C5B09A378}" type="pres">
      <dgm:prSet presAssocID="{8168B09E-6BF0-41FB-A15D-4D14747ADCA5}" presName="FiveNodes_3" presStyleLbl="node1" presStyleIdx="2" presStyleCnt="5">
        <dgm:presLayoutVars>
          <dgm:bulletEnabled val="1"/>
        </dgm:presLayoutVars>
      </dgm:prSet>
      <dgm:spPr/>
      <dgm:t>
        <a:bodyPr/>
        <a:lstStyle/>
        <a:p>
          <a:endParaRPr lang="en-US"/>
        </a:p>
      </dgm:t>
    </dgm:pt>
    <dgm:pt modelId="{5C10B427-FAD0-4950-9C29-E25B613C4559}" type="pres">
      <dgm:prSet presAssocID="{8168B09E-6BF0-41FB-A15D-4D14747ADCA5}" presName="FiveNodes_4" presStyleLbl="node1" presStyleIdx="3" presStyleCnt="5" custLinFactNeighborX="-758" custLinFactNeighborY="3533">
        <dgm:presLayoutVars>
          <dgm:bulletEnabled val="1"/>
        </dgm:presLayoutVars>
      </dgm:prSet>
      <dgm:spPr/>
      <dgm:t>
        <a:bodyPr/>
        <a:lstStyle/>
        <a:p>
          <a:endParaRPr lang="en-US"/>
        </a:p>
      </dgm:t>
    </dgm:pt>
    <dgm:pt modelId="{59BD0DF2-AB99-4E95-BA92-C5D96CC39990}" type="pres">
      <dgm:prSet presAssocID="{8168B09E-6BF0-41FB-A15D-4D14747ADCA5}" presName="FiveNodes_5" presStyleLbl="node1" presStyleIdx="4" presStyleCnt="5">
        <dgm:presLayoutVars>
          <dgm:bulletEnabled val="1"/>
        </dgm:presLayoutVars>
      </dgm:prSet>
      <dgm:spPr/>
      <dgm:t>
        <a:bodyPr/>
        <a:lstStyle/>
        <a:p>
          <a:endParaRPr lang="en-US"/>
        </a:p>
      </dgm:t>
    </dgm:pt>
    <dgm:pt modelId="{BE0A6831-4287-4736-B6CC-CA09CAC1E64A}" type="pres">
      <dgm:prSet presAssocID="{8168B09E-6BF0-41FB-A15D-4D14747ADCA5}" presName="FiveConn_1-2" presStyleLbl="fgAccFollowNode1" presStyleIdx="0" presStyleCnt="4">
        <dgm:presLayoutVars>
          <dgm:bulletEnabled val="1"/>
        </dgm:presLayoutVars>
      </dgm:prSet>
      <dgm:spPr/>
      <dgm:t>
        <a:bodyPr/>
        <a:lstStyle/>
        <a:p>
          <a:endParaRPr lang="en-US"/>
        </a:p>
      </dgm:t>
    </dgm:pt>
    <dgm:pt modelId="{020462FA-DFCD-44C6-8836-4CA0A93CAC9F}" type="pres">
      <dgm:prSet presAssocID="{8168B09E-6BF0-41FB-A15D-4D14747ADCA5}" presName="FiveConn_2-3" presStyleLbl="fgAccFollowNode1" presStyleIdx="1" presStyleCnt="4">
        <dgm:presLayoutVars>
          <dgm:bulletEnabled val="1"/>
        </dgm:presLayoutVars>
      </dgm:prSet>
      <dgm:spPr/>
      <dgm:t>
        <a:bodyPr/>
        <a:lstStyle/>
        <a:p>
          <a:endParaRPr lang="en-US"/>
        </a:p>
      </dgm:t>
    </dgm:pt>
    <dgm:pt modelId="{6CB7EE1D-14E8-48DA-8DD9-E241B70E5EE2}" type="pres">
      <dgm:prSet presAssocID="{8168B09E-6BF0-41FB-A15D-4D14747ADCA5}" presName="FiveConn_3-4" presStyleLbl="fgAccFollowNode1" presStyleIdx="2" presStyleCnt="4">
        <dgm:presLayoutVars>
          <dgm:bulletEnabled val="1"/>
        </dgm:presLayoutVars>
      </dgm:prSet>
      <dgm:spPr/>
      <dgm:t>
        <a:bodyPr/>
        <a:lstStyle/>
        <a:p>
          <a:endParaRPr lang="en-US"/>
        </a:p>
      </dgm:t>
    </dgm:pt>
    <dgm:pt modelId="{5BD82D8E-EA78-4D8B-95FA-50690C117713}" type="pres">
      <dgm:prSet presAssocID="{8168B09E-6BF0-41FB-A15D-4D14747ADCA5}" presName="FiveConn_4-5" presStyleLbl="fgAccFollowNode1" presStyleIdx="3" presStyleCnt="4">
        <dgm:presLayoutVars>
          <dgm:bulletEnabled val="1"/>
        </dgm:presLayoutVars>
      </dgm:prSet>
      <dgm:spPr/>
      <dgm:t>
        <a:bodyPr/>
        <a:lstStyle/>
        <a:p>
          <a:endParaRPr lang="en-US"/>
        </a:p>
      </dgm:t>
    </dgm:pt>
    <dgm:pt modelId="{630C9A1D-BB3D-44FC-B279-6417F35AC219}" type="pres">
      <dgm:prSet presAssocID="{8168B09E-6BF0-41FB-A15D-4D14747ADCA5}" presName="FiveNodes_1_text" presStyleLbl="node1" presStyleIdx="4" presStyleCnt="5">
        <dgm:presLayoutVars>
          <dgm:bulletEnabled val="1"/>
        </dgm:presLayoutVars>
      </dgm:prSet>
      <dgm:spPr/>
      <dgm:t>
        <a:bodyPr/>
        <a:lstStyle/>
        <a:p>
          <a:endParaRPr lang="en-US"/>
        </a:p>
      </dgm:t>
    </dgm:pt>
    <dgm:pt modelId="{0E90176F-A69D-4DB1-B961-C58F3E2DB553}" type="pres">
      <dgm:prSet presAssocID="{8168B09E-6BF0-41FB-A15D-4D14747ADCA5}" presName="FiveNodes_2_text" presStyleLbl="node1" presStyleIdx="4" presStyleCnt="5">
        <dgm:presLayoutVars>
          <dgm:bulletEnabled val="1"/>
        </dgm:presLayoutVars>
      </dgm:prSet>
      <dgm:spPr/>
      <dgm:t>
        <a:bodyPr/>
        <a:lstStyle/>
        <a:p>
          <a:endParaRPr lang="en-US"/>
        </a:p>
      </dgm:t>
    </dgm:pt>
    <dgm:pt modelId="{2FECFDB1-C2E5-4576-A420-3CF8ABEA4C85}" type="pres">
      <dgm:prSet presAssocID="{8168B09E-6BF0-41FB-A15D-4D14747ADCA5}" presName="FiveNodes_3_text" presStyleLbl="node1" presStyleIdx="4" presStyleCnt="5">
        <dgm:presLayoutVars>
          <dgm:bulletEnabled val="1"/>
        </dgm:presLayoutVars>
      </dgm:prSet>
      <dgm:spPr/>
      <dgm:t>
        <a:bodyPr/>
        <a:lstStyle/>
        <a:p>
          <a:endParaRPr lang="en-US"/>
        </a:p>
      </dgm:t>
    </dgm:pt>
    <dgm:pt modelId="{9D07C246-8361-4DDB-A79E-FE173DCA7FF3}" type="pres">
      <dgm:prSet presAssocID="{8168B09E-6BF0-41FB-A15D-4D14747ADCA5}" presName="FiveNodes_4_text" presStyleLbl="node1" presStyleIdx="4" presStyleCnt="5">
        <dgm:presLayoutVars>
          <dgm:bulletEnabled val="1"/>
        </dgm:presLayoutVars>
      </dgm:prSet>
      <dgm:spPr/>
      <dgm:t>
        <a:bodyPr/>
        <a:lstStyle/>
        <a:p>
          <a:endParaRPr lang="en-US"/>
        </a:p>
      </dgm:t>
    </dgm:pt>
    <dgm:pt modelId="{189E3362-D5B9-47B3-9F54-9EE1412601FD}" type="pres">
      <dgm:prSet presAssocID="{8168B09E-6BF0-41FB-A15D-4D14747ADCA5}" presName="FiveNodes_5_text" presStyleLbl="node1" presStyleIdx="4" presStyleCnt="5">
        <dgm:presLayoutVars>
          <dgm:bulletEnabled val="1"/>
        </dgm:presLayoutVars>
      </dgm:prSet>
      <dgm:spPr/>
      <dgm:t>
        <a:bodyPr/>
        <a:lstStyle/>
        <a:p>
          <a:endParaRPr lang="en-US"/>
        </a:p>
      </dgm:t>
    </dgm:pt>
  </dgm:ptLst>
  <dgm:cxnLst>
    <dgm:cxn modelId="{118EA7D4-2BC5-40EA-AA5F-E9B803C21265}" type="presOf" srcId="{8783BB00-0787-46BA-9062-8EBA9C47DFB9}" destId="{9D07C246-8361-4DDB-A79E-FE173DCA7FF3}" srcOrd="1" destOrd="0" presId="urn:microsoft.com/office/officeart/2005/8/layout/vProcess5"/>
    <dgm:cxn modelId="{01CD51F4-C471-4DDE-B55E-571DFA4CDA2A}" srcId="{8168B09E-6BF0-41FB-A15D-4D14747ADCA5}" destId="{9BA93AA2-1DF0-41E3-B871-D86916EA6026}" srcOrd="7" destOrd="0" parTransId="{4F16DE0C-2999-485D-9821-525F3738F6E8}" sibTransId="{46198164-D7A9-4124-9E9D-1A588E788358}"/>
    <dgm:cxn modelId="{FBC8D028-430F-41E9-88EA-98D6097189EC}" type="presOf" srcId="{06F67838-FEB6-46C1-BF60-5EF4746C5926}" destId="{5BD82D8E-EA78-4D8B-95FA-50690C117713}" srcOrd="0" destOrd="0" presId="urn:microsoft.com/office/officeart/2005/8/layout/vProcess5"/>
    <dgm:cxn modelId="{D43F77A5-7989-4DA5-B913-A2099BC488F3}" type="presOf" srcId="{294E087B-E076-4806-A807-012A8C52ED7E}" destId="{59BD0DF2-AB99-4E95-BA92-C5D96CC39990}" srcOrd="0" destOrd="0" presId="urn:microsoft.com/office/officeart/2005/8/layout/vProcess5"/>
    <dgm:cxn modelId="{3653B238-5489-412B-A4A5-2FA1786B5FBF}" srcId="{90D7EA5C-DF4E-421A-A881-7E416379512A}" destId="{F10723FD-B609-46BF-9E85-A7224A861A6B}" srcOrd="0" destOrd="0" parTransId="{AB12320E-2081-4EA8-9BBD-B5E1D124DF3E}" sibTransId="{4F86A802-826B-4FE0-8773-6057FD397A29}"/>
    <dgm:cxn modelId="{82E63FFB-2F91-4692-8815-A932D450191B}" type="presOf" srcId="{5A91B291-5BF0-491B-B9E9-CDA76E68AA1D}" destId="{D7A2E694-996E-4B5E-A303-611EF310CEE0}" srcOrd="0" destOrd="1" presId="urn:microsoft.com/office/officeart/2005/8/layout/vProcess5"/>
    <dgm:cxn modelId="{085A41F3-6A76-4059-870E-ED2E56B882F4}" srcId="{8168B09E-6BF0-41FB-A15D-4D14747ADCA5}" destId="{2B9E3351-14A8-47E9-B5CF-4506A31FC39E}" srcOrd="2" destOrd="0" parTransId="{C9244F16-A8A6-41F0-87FB-56ECB649A4A5}" sibTransId="{8AD6D6B9-EB17-4D79-A75A-E2802A098581}"/>
    <dgm:cxn modelId="{6AF0C1DB-23DE-4AA1-BEFC-0C9466ECAC69}" srcId="{8168B09E-6BF0-41FB-A15D-4D14747ADCA5}" destId="{23FA88CF-5ED2-45DE-9540-31E3CE723BD2}" srcOrd="12" destOrd="0" parTransId="{D7C8082A-E92C-4024-9815-8D67A0A6891C}" sibTransId="{D2E73601-82F4-4DC2-91C9-DAE4839B8135}"/>
    <dgm:cxn modelId="{DEC5F1BB-C78A-42E5-A61B-E6B1F1973766}" type="presOf" srcId="{8168B09E-6BF0-41FB-A15D-4D14747ADCA5}" destId="{24E1DD8F-0102-4E0D-9F58-6D4BF2C770A9}" srcOrd="0" destOrd="0" presId="urn:microsoft.com/office/officeart/2005/8/layout/vProcess5"/>
    <dgm:cxn modelId="{7DCDBBA9-4CC8-4368-B326-8F328A39AD37}" type="presOf" srcId="{88FBFEAC-0481-40E9-90A6-A42E6E06A834}" destId="{0E90176F-A69D-4DB1-B961-C58F3E2DB553}" srcOrd="1" destOrd="0" presId="urn:microsoft.com/office/officeart/2005/8/layout/vProcess5"/>
    <dgm:cxn modelId="{6CA39F0E-B5E9-487A-9924-8881118F1F22}" srcId="{8168B09E-6BF0-41FB-A15D-4D14747ADCA5}" destId="{5AA2591A-31FA-43E7-9E69-72368B4D083E}" srcOrd="16" destOrd="0" parTransId="{348EB8C2-44CA-4B28-BF28-2E307A173684}" sibTransId="{9EA2EF9B-8D6F-4D4C-A6EE-CFF1DAA5E225}"/>
    <dgm:cxn modelId="{25396178-0E87-43B3-B0CB-16A829805F6A}" type="presOf" srcId="{2B9E3351-14A8-47E9-B5CF-4506A31FC39E}" destId="{1689EE83-7B6B-4B24-8BFE-FF4C5B09A378}" srcOrd="0" destOrd="0" presId="urn:microsoft.com/office/officeart/2005/8/layout/vProcess5"/>
    <dgm:cxn modelId="{FD7BC7E5-BB0E-4FDB-9D2D-A4FB31B20564}" type="presOf" srcId="{E79CA7AA-A5EA-4216-9954-24A8EE4D935C}" destId="{5C10B427-FAD0-4950-9C29-E25B613C4559}" srcOrd="0" destOrd="1" presId="urn:microsoft.com/office/officeart/2005/8/layout/vProcess5"/>
    <dgm:cxn modelId="{C4FC2118-C0F2-4F95-8970-797EBB377E34}" srcId="{8168B09E-6BF0-41FB-A15D-4D14747ADCA5}" destId="{90D7EA5C-DF4E-421A-A881-7E416379512A}" srcOrd="15" destOrd="0" parTransId="{87D54047-C9B7-4CA6-A6F3-077C911B637D}" sibTransId="{A0CEB10B-4761-4092-AFA5-C6EA4E4A4FA0}"/>
    <dgm:cxn modelId="{2A71C648-C949-4332-B889-1E77188A8EE5}" srcId="{8168B09E-6BF0-41FB-A15D-4D14747ADCA5}" destId="{3E1EEACE-9F4C-4248-AEF8-82D74DD34968}" srcOrd="17" destOrd="0" parTransId="{7332B934-5C12-4599-85B8-8E82073A87BF}" sibTransId="{78DDF33F-800B-4A06-9006-895E04A3BF61}"/>
    <dgm:cxn modelId="{423E3410-5276-47F6-BB25-820DB7FDFC4D}" srcId="{307E822B-2F76-41ED-ACA5-F9EC8B1DACFE}" destId="{2A96B427-933C-44A4-84D2-BFAB3A3E9596}" srcOrd="0" destOrd="0" parTransId="{E5F29412-C873-4843-9106-9E9B3780C6A6}" sibTransId="{FD6942B6-EA7F-44B2-A896-20FDDF043F1D}"/>
    <dgm:cxn modelId="{94C296CE-49E4-4EAC-BCB7-C04291D7EDDE}" type="presOf" srcId="{294E087B-E076-4806-A807-012A8C52ED7E}" destId="{189E3362-D5B9-47B3-9F54-9EE1412601FD}" srcOrd="1" destOrd="0" presId="urn:microsoft.com/office/officeart/2005/8/layout/vProcess5"/>
    <dgm:cxn modelId="{F62F8D3D-4C95-4860-A12F-08EE71CC0926}" srcId="{2F855A3E-DD37-4ACB-BCE0-F76606501554}" destId="{D1A56B8C-9DB0-49C3-B456-9194A53E084C}" srcOrd="0" destOrd="0" parTransId="{C7A44E79-91B9-41C3-B5CC-91064DBD81FA}" sibTransId="{985FE66A-9D71-42ED-AD2C-3E01FE876EA9}"/>
    <dgm:cxn modelId="{EDC257B6-B6DF-40FC-AF3A-701A326DFA84}" type="presOf" srcId="{21ABB03E-6BC6-42ED-906D-873D55CC6E45}" destId="{630C9A1D-BB3D-44FC-B279-6417F35AC219}" srcOrd="1" destOrd="0" presId="urn:microsoft.com/office/officeart/2005/8/layout/vProcess5"/>
    <dgm:cxn modelId="{DB7076F7-F03F-434F-A725-489931E2B5AC}" srcId="{8168B09E-6BF0-41FB-A15D-4D14747ADCA5}" destId="{294E087B-E076-4806-A807-012A8C52ED7E}" srcOrd="4" destOrd="0" parTransId="{B0089BF0-D72F-486B-B6C0-F338545F9B4B}" sibTransId="{F1BE848D-9A90-43C9-882A-F20DEE888521}"/>
    <dgm:cxn modelId="{4631B79F-6937-4752-B403-C2A6FBA2C9CE}" srcId="{1F058A04-630E-47E5-9967-7CE211DD0D80}" destId="{A616BD61-7A90-4BA4-AD54-17040A02D64C}" srcOrd="0" destOrd="0" parTransId="{458C2C66-3FC9-4307-8B3F-4EE4CB145CDD}" sibTransId="{AEF7B254-635B-4753-AE16-983A1F5AB1F3}"/>
    <dgm:cxn modelId="{253B770B-D14B-4048-8A4B-15E1848CD779}" srcId="{2B9E3351-14A8-47E9-B5CF-4506A31FC39E}" destId="{8BFE8A6C-7DC2-4004-AD53-00C53B17B90A}" srcOrd="0" destOrd="0" parTransId="{5AC7CB4A-57EA-40A2-A17F-D01B27568E83}" sibTransId="{4452D71D-2DEC-4E40-BE16-41112D8B78C4}"/>
    <dgm:cxn modelId="{0B696620-C08D-40BC-88A9-40B6E6AB876B}" type="presOf" srcId="{8783BB00-0787-46BA-9062-8EBA9C47DFB9}" destId="{5C10B427-FAD0-4950-9C29-E25B613C4559}" srcOrd="0" destOrd="0" presId="urn:microsoft.com/office/officeart/2005/8/layout/vProcess5"/>
    <dgm:cxn modelId="{D65CC067-5B83-43FE-9799-8A4591BE0776}" type="presOf" srcId="{88FBFEAC-0481-40E9-90A6-A42E6E06A834}" destId="{D7A2E694-996E-4B5E-A303-611EF310CEE0}" srcOrd="0" destOrd="0" presId="urn:microsoft.com/office/officeart/2005/8/layout/vProcess5"/>
    <dgm:cxn modelId="{8967ED99-D726-4C1F-B413-D8C584614391}" srcId="{23FA88CF-5ED2-45DE-9540-31E3CE723BD2}" destId="{92F23402-BC37-4505-AFDE-0654BF688354}" srcOrd="0" destOrd="0" parTransId="{9E11B18D-14F0-43AD-9C61-733FF65C761D}" sibTransId="{6941C96C-7FE3-4F02-B168-01FACF20972F}"/>
    <dgm:cxn modelId="{D5DCC4F9-5622-4C12-8D84-7763FB763B8A}" srcId="{8168B09E-6BF0-41FB-A15D-4D14747ADCA5}" destId="{F969805D-538C-4FD1-90CC-C3483E870C97}" srcOrd="11" destOrd="0" parTransId="{B25800A8-DAA1-4382-A973-CA00EF24801F}" sibTransId="{67021343-0CEB-4E42-82F9-334F8E03D3CD}"/>
    <dgm:cxn modelId="{1DAA88DB-BC9B-4E82-916E-2BD4828D87BC}" srcId="{9BA93AA2-1DF0-41E3-B871-D86916EA6026}" destId="{CB7B7F57-90C8-406E-B63A-CB31C2EBE215}" srcOrd="0" destOrd="0" parTransId="{121CAA08-1C67-4958-86FD-CAC016BD9226}" sibTransId="{77AE4283-29E8-469E-8BCB-EBEB38AB2EAE}"/>
    <dgm:cxn modelId="{6C55F41E-48CD-4F99-908E-7454AE4B6AD7}" type="presOf" srcId="{8BFE8A6C-7DC2-4004-AD53-00C53B17B90A}" destId="{2FECFDB1-C2E5-4576-A420-3CF8ABEA4C85}" srcOrd="1" destOrd="1" presId="urn:microsoft.com/office/officeart/2005/8/layout/vProcess5"/>
    <dgm:cxn modelId="{50ECEA2F-5417-49A9-8B0C-055A30743163}" srcId="{8168B09E-6BF0-41FB-A15D-4D14747ADCA5}" destId="{A0994B4C-E2AC-4F69-88C0-127840330D04}" srcOrd="8" destOrd="0" parTransId="{F39F49FA-ED81-4F5B-9B17-8D848AC5CC0D}" sibTransId="{2B52B72B-2A7B-4AEB-9B37-B30375A53F6E}"/>
    <dgm:cxn modelId="{73EFE12F-CEF7-4C7E-8D8A-66F7D6A841C2}" srcId="{8168B09E-6BF0-41FB-A15D-4D14747ADCA5}" destId="{88FBFEAC-0481-40E9-90A6-A42E6E06A834}" srcOrd="1" destOrd="0" parTransId="{23D2B0FD-2AF7-4937-93D1-B579C5C7F48E}" sibTransId="{159F3E8D-8A16-45EC-9534-DC651DFC747C}"/>
    <dgm:cxn modelId="{8DBDCE6B-D267-43B5-B85F-FA07961BBAED}" type="presOf" srcId="{21ABB03E-6BC6-42ED-906D-873D55CC6E45}" destId="{94E58F06-3DE9-4AE3-B609-8AF9E5B1AB5D}" srcOrd="0" destOrd="0" presId="urn:microsoft.com/office/officeart/2005/8/layout/vProcess5"/>
    <dgm:cxn modelId="{11BC724F-242E-4DFE-880D-685B9B2C8CF1}" type="presOf" srcId="{E79CA7AA-A5EA-4216-9954-24A8EE4D935C}" destId="{9D07C246-8361-4DDB-A79E-FE173DCA7FF3}" srcOrd="1" destOrd="1" presId="urn:microsoft.com/office/officeart/2005/8/layout/vProcess5"/>
    <dgm:cxn modelId="{9AD4D2E1-AC82-4ECC-8C20-0829134AB4EA}" type="presOf" srcId="{8AD6D6B9-EB17-4D79-A75A-E2802A098581}" destId="{6CB7EE1D-14E8-48DA-8DD9-E241B70E5EE2}" srcOrd="0" destOrd="0" presId="urn:microsoft.com/office/officeart/2005/8/layout/vProcess5"/>
    <dgm:cxn modelId="{E7BA0835-528F-4B30-A15C-B0F3CF48FCB0}" srcId="{8783BB00-0787-46BA-9062-8EBA9C47DFB9}" destId="{E79CA7AA-A5EA-4216-9954-24A8EE4D935C}" srcOrd="0" destOrd="0" parTransId="{A0E908F6-7374-4894-9C65-419C5FA80E1B}" sibTransId="{C520B083-FDC9-4812-8438-BACC5FB4B40A}"/>
    <dgm:cxn modelId="{52AE120F-EF61-40F5-932F-E09753A52792}" srcId="{8168B09E-6BF0-41FB-A15D-4D14747ADCA5}" destId="{A27F4371-6E5C-4613-827F-F713FDA7BFCE}" srcOrd="10" destOrd="0" parTransId="{FA74B566-7221-4073-8C37-86BCD865E46F}" sibTransId="{86BED463-6408-4717-9C4E-DA24C46EDEAB}"/>
    <dgm:cxn modelId="{4A2B0221-3849-468E-9787-918B557E433F}" srcId="{8168B09E-6BF0-41FB-A15D-4D14747ADCA5}" destId="{A34517A4-F0B9-4FEF-B58E-0F17539E0579}" srcOrd="6" destOrd="0" parTransId="{91E3C0E3-5DC4-44AD-B130-C5864B2D2425}" sibTransId="{26DAF00D-9751-498A-B5F6-2E74DC3EBF19}"/>
    <dgm:cxn modelId="{6F6F734E-296D-4F59-A510-7C3559655202}" type="presOf" srcId="{159F3E8D-8A16-45EC-9534-DC651DFC747C}" destId="{020462FA-DFCD-44C6-8836-4CA0A93CAC9F}" srcOrd="0" destOrd="0" presId="urn:microsoft.com/office/officeart/2005/8/layout/vProcess5"/>
    <dgm:cxn modelId="{23954B51-2C2F-4763-AEAF-33BD36E4F888}" type="presOf" srcId="{2B9E3351-14A8-47E9-B5CF-4506A31FC39E}" destId="{2FECFDB1-C2E5-4576-A420-3CF8ABEA4C85}" srcOrd="1" destOrd="0" presId="urn:microsoft.com/office/officeart/2005/8/layout/vProcess5"/>
    <dgm:cxn modelId="{EF0A2C4A-A650-4159-84C1-2F697D0023A3}" srcId="{8168B09E-6BF0-41FB-A15D-4D14747ADCA5}" destId="{8783BB00-0787-46BA-9062-8EBA9C47DFB9}" srcOrd="3" destOrd="0" parTransId="{F489FEC3-AD1C-4FF8-8407-2CEBD9B32A5A}" sibTransId="{06F67838-FEB6-46C1-BF60-5EF4746C5926}"/>
    <dgm:cxn modelId="{5D5A935F-7165-4DC5-8A5A-3DA0B57819F5}" srcId="{8168B09E-6BF0-41FB-A15D-4D14747ADCA5}" destId="{21ABB03E-6BC6-42ED-906D-873D55CC6E45}" srcOrd="0" destOrd="0" parTransId="{C8C464C5-1915-45AF-AF15-529E4AE04152}" sibTransId="{75721525-D01E-461E-A01C-F25CE979D689}"/>
    <dgm:cxn modelId="{9955D084-D974-4476-A3CE-6246D33F584A}" type="presOf" srcId="{8BFE8A6C-7DC2-4004-AD53-00C53B17B90A}" destId="{1689EE83-7B6B-4B24-8BFE-FF4C5B09A378}" srcOrd="0" destOrd="1" presId="urn:microsoft.com/office/officeart/2005/8/layout/vProcess5"/>
    <dgm:cxn modelId="{9755B387-5082-4B9F-B15E-D04B59B09FE4}" srcId="{88FBFEAC-0481-40E9-90A6-A42E6E06A834}" destId="{5A91B291-5BF0-491B-B9E9-CDA76E68AA1D}" srcOrd="0" destOrd="0" parTransId="{2AD795E3-BA48-44FA-B906-C83C31C429ED}" sibTransId="{6CEECEA1-E5F9-4231-A255-B59A1D7A9EE0}"/>
    <dgm:cxn modelId="{7176CAFE-984A-491E-94FD-9CFCBD6A9CFB}" type="presOf" srcId="{75721525-D01E-461E-A01C-F25CE979D689}" destId="{BE0A6831-4287-4736-B6CC-CA09CAC1E64A}" srcOrd="0" destOrd="0" presId="urn:microsoft.com/office/officeart/2005/8/layout/vProcess5"/>
    <dgm:cxn modelId="{63AACF53-318A-424E-AB4A-CD1D3B55B298}" type="presOf" srcId="{5A91B291-5BF0-491B-B9E9-CDA76E68AA1D}" destId="{0E90176F-A69D-4DB1-B961-C58F3E2DB553}" srcOrd="1" destOrd="1" presId="urn:microsoft.com/office/officeart/2005/8/layout/vProcess5"/>
    <dgm:cxn modelId="{A23E965D-2D72-4629-8375-593BD4749F20}" srcId="{8168B09E-6BF0-41FB-A15D-4D14747ADCA5}" destId="{307E822B-2F76-41ED-ACA5-F9EC8B1DACFE}" srcOrd="5" destOrd="0" parTransId="{1FACD8A3-D1D5-42EF-A513-61E3896C129B}" sibTransId="{B5FB36B2-A7E0-4632-B330-268C51DE4621}"/>
    <dgm:cxn modelId="{2D405E19-7F59-4FD0-B8E8-06F517CEDF5E}" srcId="{8168B09E-6BF0-41FB-A15D-4D14747ADCA5}" destId="{68798F16-7B68-41AD-A2DE-9DD243352DDE}" srcOrd="18" destOrd="0" parTransId="{DB2A64D4-9B79-4097-BA72-A5408BE94877}" sibTransId="{D43847B8-D77E-448C-A991-A7D0ABC99F85}"/>
    <dgm:cxn modelId="{505AB40F-24B4-4497-92DF-E7706CDF6A45}" srcId="{8168B09E-6BF0-41FB-A15D-4D14747ADCA5}" destId="{BEA72C34-F85D-4C8F-990B-614C6FAD2301}" srcOrd="13" destOrd="0" parTransId="{4F04B66F-6D1D-4EA2-AC5E-160EB3398C31}" sibTransId="{2CE2676F-76F9-4D73-8825-7B71BEC025DE}"/>
    <dgm:cxn modelId="{6D485513-6FCB-4DC9-9341-33D315C5C94C}" srcId="{8168B09E-6BF0-41FB-A15D-4D14747ADCA5}" destId="{1F058A04-630E-47E5-9967-7CE211DD0D80}" srcOrd="14" destOrd="0" parTransId="{4AE6C95A-1D03-480B-AA3A-CFD9306D353C}" sibTransId="{C20190A1-6910-4E46-AD2D-F70A1E625F1C}"/>
    <dgm:cxn modelId="{0BE80098-6849-4343-95AC-1BA567A68924}" srcId="{8168B09E-6BF0-41FB-A15D-4D14747ADCA5}" destId="{2F855A3E-DD37-4ACB-BCE0-F76606501554}" srcOrd="9" destOrd="0" parTransId="{9B3C4AAD-5BF5-46FD-ABF2-8D66CF749E8F}" sibTransId="{5775667B-13D1-424D-8406-507B98C73565}"/>
    <dgm:cxn modelId="{AFEE7AFC-C6BC-4C71-984F-9B02E2B5843B}" type="presParOf" srcId="{24E1DD8F-0102-4E0D-9F58-6D4BF2C770A9}" destId="{B2E8F24D-ADA7-4A6E-97F8-4A226897B5B8}" srcOrd="0" destOrd="0" presId="urn:microsoft.com/office/officeart/2005/8/layout/vProcess5"/>
    <dgm:cxn modelId="{B44918A9-7348-431D-BB4D-F463B42DB422}" type="presParOf" srcId="{24E1DD8F-0102-4E0D-9F58-6D4BF2C770A9}" destId="{94E58F06-3DE9-4AE3-B609-8AF9E5B1AB5D}" srcOrd="1" destOrd="0" presId="urn:microsoft.com/office/officeart/2005/8/layout/vProcess5"/>
    <dgm:cxn modelId="{50FE2E21-5362-4E09-9423-824D99418F15}" type="presParOf" srcId="{24E1DD8F-0102-4E0D-9F58-6D4BF2C770A9}" destId="{D7A2E694-996E-4B5E-A303-611EF310CEE0}" srcOrd="2" destOrd="0" presId="urn:microsoft.com/office/officeart/2005/8/layout/vProcess5"/>
    <dgm:cxn modelId="{5D3F26EC-60DC-478D-925E-1D400C049F73}" type="presParOf" srcId="{24E1DD8F-0102-4E0D-9F58-6D4BF2C770A9}" destId="{1689EE83-7B6B-4B24-8BFE-FF4C5B09A378}" srcOrd="3" destOrd="0" presId="urn:microsoft.com/office/officeart/2005/8/layout/vProcess5"/>
    <dgm:cxn modelId="{38480F8C-3835-4079-B364-B86C95C67D04}" type="presParOf" srcId="{24E1DD8F-0102-4E0D-9F58-6D4BF2C770A9}" destId="{5C10B427-FAD0-4950-9C29-E25B613C4559}" srcOrd="4" destOrd="0" presId="urn:microsoft.com/office/officeart/2005/8/layout/vProcess5"/>
    <dgm:cxn modelId="{E0BB8170-3C87-4147-AF01-0B9834D743C9}" type="presParOf" srcId="{24E1DD8F-0102-4E0D-9F58-6D4BF2C770A9}" destId="{59BD0DF2-AB99-4E95-BA92-C5D96CC39990}" srcOrd="5" destOrd="0" presId="urn:microsoft.com/office/officeart/2005/8/layout/vProcess5"/>
    <dgm:cxn modelId="{36F10DBF-06A9-4194-96E5-F2BF6752DEEE}" type="presParOf" srcId="{24E1DD8F-0102-4E0D-9F58-6D4BF2C770A9}" destId="{BE0A6831-4287-4736-B6CC-CA09CAC1E64A}" srcOrd="6" destOrd="0" presId="urn:microsoft.com/office/officeart/2005/8/layout/vProcess5"/>
    <dgm:cxn modelId="{0FDBEF08-904F-453C-B2D4-AD33B56E4DA6}" type="presParOf" srcId="{24E1DD8F-0102-4E0D-9F58-6D4BF2C770A9}" destId="{020462FA-DFCD-44C6-8836-4CA0A93CAC9F}" srcOrd="7" destOrd="0" presId="urn:microsoft.com/office/officeart/2005/8/layout/vProcess5"/>
    <dgm:cxn modelId="{884F4A97-AC4D-4C76-B1F3-28F0554778BE}" type="presParOf" srcId="{24E1DD8F-0102-4E0D-9F58-6D4BF2C770A9}" destId="{6CB7EE1D-14E8-48DA-8DD9-E241B70E5EE2}" srcOrd="8" destOrd="0" presId="urn:microsoft.com/office/officeart/2005/8/layout/vProcess5"/>
    <dgm:cxn modelId="{C34AB4D0-2340-4366-B5E4-75170579D9C0}" type="presParOf" srcId="{24E1DD8F-0102-4E0D-9F58-6D4BF2C770A9}" destId="{5BD82D8E-EA78-4D8B-95FA-50690C117713}" srcOrd="9" destOrd="0" presId="urn:microsoft.com/office/officeart/2005/8/layout/vProcess5"/>
    <dgm:cxn modelId="{D79733DC-37CD-4390-B273-CB7B66937D26}" type="presParOf" srcId="{24E1DD8F-0102-4E0D-9F58-6D4BF2C770A9}" destId="{630C9A1D-BB3D-44FC-B279-6417F35AC219}" srcOrd="10" destOrd="0" presId="urn:microsoft.com/office/officeart/2005/8/layout/vProcess5"/>
    <dgm:cxn modelId="{6A56B07B-2355-4889-B071-033DD6ECA3F4}" type="presParOf" srcId="{24E1DD8F-0102-4E0D-9F58-6D4BF2C770A9}" destId="{0E90176F-A69D-4DB1-B961-C58F3E2DB553}" srcOrd="11" destOrd="0" presId="urn:microsoft.com/office/officeart/2005/8/layout/vProcess5"/>
    <dgm:cxn modelId="{CE78D228-8556-45A7-AC9E-1225DBE16981}" type="presParOf" srcId="{24E1DD8F-0102-4E0D-9F58-6D4BF2C770A9}" destId="{2FECFDB1-C2E5-4576-A420-3CF8ABEA4C85}" srcOrd="12" destOrd="0" presId="urn:microsoft.com/office/officeart/2005/8/layout/vProcess5"/>
    <dgm:cxn modelId="{8132181E-C9F0-4F96-A0BC-E55A9488990A}" type="presParOf" srcId="{24E1DD8F-0102-4E0D-9F58-6D4BF2C770A9}" destId="{9D07C246-8361-4DDB-A79E-FE173DCA7FF3}" srcOrd="13" destOrd="0" presId="urn:microsoft.com/office/officeart/2005/8/layout/vProcess5"/>
    <dgm:cxn modelId="{B8C7DEEF-17AC-4273-B83D-B92F78722603}" type="presParOf" srcId="{24E1DD8F-0102-4E0D-9F58-6D4BF2C770A9}" destId="{189E3362-D5B9-47B3-9F54-9EE1412601FD}" srcOrd="14" destOrd="0" presId="urn:microsoft.com/office/officeart/2005/8/layout/vProcess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4A7BE3C-DCCD-4336-B663-523F9926F2B3}" type="doc">
      <dgm:prSet loTypeId="urn:microsoft.com/office/officeart/2005/8/layout/arrow6" loCatId="process" qsTypeId="urn:microsoft.com/office/officeart/2005/8/quickstyle/simple4" qsCatId="simple" csTypeId="urn:microsoft.com/office/officeart/2005/8/colors/accent3_2" csCatId="accent3" phldr="1"/>
      <dgm:spPr/>
      <dgm:t>
        <a:bodyPr/>
        <a:lstStyle/>
        <a:p>
          <a:endParaRPr lang="en-US"/>
        </a:p>
      </dgm:t>
    </dgm:pt>
    <dgm:pt modelId="{4F0B7430-91AF-4EF7-9F45-6BD27595481B}">
      <dgm:prSet phldrT="[Text]"/>
      <dgm:spPr>
        <a:ln>
          <a:solidFill>
            <a:schemeClr val="bg1"/>
          </a:solidFill>
        </a:ln>
      </dgm:spPr>
      <dgm:t>
        <a:bodyPr/>
        <a:lstStyle/>
        <a:p>
          <a:r>
            <a:rPr lang="en-US" dirty="0" smtClean="0">
              <a:solidFill>
                <a:schemeClr val="bg1"/>
              </a:solidFill>
            </a:rPr>
            <a:t>OSSEOUS STRUCTURES</a:t>
          </a:r>
          <a:endParaRPr lang="en-US" dirty="0">
            <a:solidFill>
              <a:schemeClr val="bg1"/>
            </a:solidFill>
          </a:endParaRPr>
        </a:p>
      </dgm:t>
    </dgm:pt>
    <dgm:pt modelId="{2E0C1546-2EF9-4B69-9EE4-2BCAFED41061}" type="parTrans" cxnId="{E38EBAA8-01BA-4991-A09B-F705213B4481}">
      <dgm:prSet/>
      <dgm:spPr/>
      <dgm:t>
        <a:bodyPr/>
        <a:lstStyle/>
        <a:p>
          <a:endParaRPr lang="en-US"/>
        </a:p>
      </dgm:t>
    </dgm:pt>
    <dgm:pt modelId="{4EB0EFC2-148F-4AAF-8348-3A57DA3ABBD9}" type="sibTrans" cxnId="{E38EBAA8-01BA-4991-A09B-F705213B4481}">
      <dgm:prSet/>
      <dgm:spPr/>
      <dgm:t>
        <a:bodyPr/>
        <a:lstStyle/>
        <a:p>
          <a:endParaRPr lang="en-US"/>
        </a:p>
      </dgm:t>
    </dgm:pt>
    <dgm:pt modelId="{951FF7D6-539F-4425-A699-9DF52C571057}">
      <dgm:prSet phldrT="[Text]"/>
      <dgm:spPr/>
      <dgm:t>
        <a:bodyPr/>
        <a:lstStyle/>
        <a:p>
          <a:r>
            <a:rPr lang="en-US" dirty="0" smtClean="0">
              <a:solidFill>
                <a:schemeClr val="bg1"/>
              </a:solidFill>
            </a:rPr>
            <a:t>SOFT TISSUE STRUCTURES</a:t>
          </a:r>
          <a:endParaRPr lang="en-US" dirty="0">
            <a:solidFill>
              <a:schemeClr val="bg1"/>
            </a:solidFill>
          </a:endParaRPr>
        </a:p>
      </dgm:t>
    </dgm:pt>
    <dgm:pt modelId="{9A5B4E65-40CF-4B44-86E5-062AE274841E}" type="parTrans" cxnId="{EC002189-63CA-4AB8-85EF-A96599B3DAD3}">
      <dgm:prSet/>
      <dgm:spPr/>
      <dgm:t>
        <a:bodyPr/>
        <a:lstStyle/>
        <a:p>
          <a:endParaRPr lang="en-US"/>
        </a:p>
      </dgm:t>
    </dgm:pt>
    <dgm:pt modelId="{C69238AB-4BC7-4106-8FCF-AE05FABA46D4}" type="sibTrans" cxnId="{EC002189-63CA-4AB8-85EF-A96599B3DAD3}">
      <dgm:prSet/>
      <dgm:spPr/>
      <dgm:t>
        <a:bodyPr/>
        <a:lstStyle/>
        <a:p>
          <a:endParaRPr lang="en-US"/>
        </a:p>
      </dgm:t>
    </dgm:pt>
    <dgm:pt modelId="{3A358313-195C-40A0-9B99-808A4D5564D6}" type="pres">
      <dgm:prSet presAssocID="{24A7BE3C-DCCD-4336-B663-523F9926F2B3}" presName="compositeShape" presStyleCnt="0">
        <dgm:presLayoutVars>
          <dgm:chMax val="2"/>
          <dgm:dir/>
          <dgm:resizeHandles val="exact"/>
        </dgm:presLayoutVars>
      </dgm:prSet>
      <dgm:spPr/>
      <dgm:t>
        <a:bodyPr/>
        <a:lstStyle/>
        <a:p>
          <a:endParaRPr lang="en-US"/>
        </a:p>
      </dgm:t>
    </dgm:pt>
    <dgm:pt modelId="{ABAA0EB2-A0C5-412C-BB98-817D9C7126DD}" type="pres">
      <dgm:prSet presAssocID="{24A7BE3C-DCCD-4336-B663-523F9926F2B3}" presName="ribbon" presStyleLbl="node1" presStyleIdx="0" presStyleCnt="1"/>
      <dgm:spPr>
        <a:ln>
          <a:solidFill>
            <a:schemeClr val="bg1"/>
          </a:solidFill>
        </a:ln>
      </dgm:spPr>
    </dgm:pt>
    <dgm:pt modelId="{464CE818-8F9C-4AE3-BA8D-28674AEE248E}" type="pres">
      <dgm:prSet presAssocID="{24A7BE3C-DCCD-4336-B663-523F9926F2B3}" presName="leftArrowText" presStyleLbl="node1" presStyleIdx="0" presStyleCnt="1">
        <dgm:presLayoutVars>
          <dgm:chMax val="0"/>
          <dgm:bulletEnabled val="1"/>
        </dgm:presLayoutVars>
      </dgm:prSet>
      <dgm:spPr/>
      <dgm:t>
        <a:bodyPr/>
        <a:lstStyle/>
        <a:p>
          <a:endParaRPr lang="en-US"/>
        </a:p>
      </dgm:t>
    </dgm:pt>
    <dgm:pt modelId="{EEEE7F65-3339-4C23-926B-C8C99390F739}" type="pres">
      <dgm:prSet presAssocID="{24A7BE3C-DCCD-4336-B663-523F9926F2B3}" presName="rightArrowText" presStyleLbl="node1" presStyleIdx="0" presStyleCnt="1">
        <dgm:presLayoutVars>
          <dgm:chMax val="0"/>
          <dgm:bulletEnabled val="1"/>
        </dgm:presLayoutVars>
      </dgm:prSet>
      <dgm:spPr/>
      <dgm:t>
        <a:bodyPr/>
        <a:lstStyle/>
        <a:p>
          <a:endParaRPr lang="en-US"/>
        </a:p>
      </dgm:t>
    </dgm:pt>
  </dgm:ptLst>
  <dgm:cxnLst>
    <dgm:cxn modelId="{EC002189-63CA-4AB8-85EF-A96599B3DAD3}" srcId="{24A7BE3C-DCCD-4336-B663-523F9926F2B3}" destId="{951FF7D6-539F-4425-A699-9DF52C571057}" srcOrd="1" destOrd="0" parTransId="{9A5B4E65-40CF-4B44-86E5-062AE274841E}" sibTransId="{C69238AB-4BC7-4106-8FCF-AE05FABA46D4}"/>
    <dgm:cxn modelId="{5BB784E3-A6F4-48BF-B9D1-E2835AF369A8}" type="presOf" srcId="{4F0B7430-91AF-4EF7-9F45-6BD27595481B}" destId="{464CE818-8F9C-4AE3-BA8D-28674AEE248E}" srcOrd="0" destOrd="0" presId="urn:microsoft.com/office/officeart/2005/8/layout/arrow6"/>
    <dgm:cxn modelId="{E38EBAA8-01BA-4991-A09B-F705213B4481}" srcId="{24A7BE3C-DCCD-4336-B663-523F9926F2B3}" destId="{4F0B7430-91AF-4EF7-9F45-6BD27595481B}" srcOrd="0" destOrd="0" parTransId="{2E0C1546-2EF9-4B69-9EE4-2BCAFED41061}" sibTransId="{4EB0EFC2-148F-4AAF-8348-3A57DA3ABBD9}"/>
    <dgm:cxn modelId="{A4ABCCEB-95AF-46B9-B772-A8DD8D771AA1}" type="presOf" srcId="{24A7BE3C-DCCD-4336-B663-523F9926F2B3}" destId="{3A358313-195C-40A0-9B99-808A4D5564D6}" srcOrd="0" destOrd="0" presId="urn:microsoft.com/office/officeart/2005/8/layout/arrow6"/>
    <dgm:cxn modelId="{074E2E6A-36B5-43A3-A756-FDFCFFC78EE0}" type="presOf" srcId="{951FF7D6-539F-4425-A699-9DF52C571057}" destId="{EEEE7F65-3339-4C23-926B-C8C99390F739}" srcOrd="0" destOrd="0" presId="urn:microsoft.com/office/officeart/2005/8/layout/arrow6"/>
    <dgm:cxn modelId="{E1F173DA-F45F-49D2-8264-E640884E8738}" type="presParOf" srcId="{3A358313-195C-40A0-9B99-808A4D5564D6}" destId="{ABAA0EB2-A0C5-412C-BB98-817D9C7126DD}" srcOrd="0" destOrd="0" presId="urn:microsoft.com/office/officeart/2005/8/layout/arrow6"/>
    <dgm:cxn modelId="{2A9E5602-1F02-41F7-B16D-2A1DC5F75213}" type="presParOf" srcId="{3A358313-195C-40A0-9B99-808A4D5564D6}" destId="{464CE818-8F9C-4AE3-BA8D-28674AEE248E}" srcOrd="1" destOrd="0" presId="urn:microsoft.com/office/officeart/2005/8/layout/arrow6"/>
    <dgm:cxn modelId="{B14FF588-EB73-4061-A9EA-CBA8E4772A93}" type="presParOf" srcId="{3A358313-195C-40A0-9B99-808A4D5564D6}" destId="{EEEE7F65-3339-4C23-926B-C8C99390F739}" srcOrd="2" destOrd="0" presId="urn:microsoft.com/office/officeart/2005/8/layout/arrow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13E018A-09D0-49D0-8657-FD716984CD43}" type="doc">
      <dgm:prSet loTypeId="urn:microsoft.com/office/officeart/2005/8/layout/vList6" loCatId="list" qsTypeId="urn:microsoft.com/office/officeart/2005/8/quickstyle/3d7" qsCatId="3D" csTypeId="urn:microsoft.com/office/officeart/2005/8/colors/colorful5" csCatId="colorful" phldr="1"/>
      <dgm:spPr/>
      <dgm:t>
        <a:bodyPr/>
        <a:lstStyle/>
        <a:p>
          <a:endParaRPr lang="en-US"/>
        </a:p>
      </dgm:t>
    </dgm:pt>
    <dgm:pt modelId="{3F7A8635-9156-4145-AD60-0E7BB73C9555}">
      <dgm:prSet phldrT="[Text]" custT="1"/>
      <dgm:spPr/>
      <dgm:t>
        <a:bodyPr/>
        <a:lstStyle/>
        <a:p>
          <a:r>
            <a:rPr lang="en-US" sz="3200" dirty="0" smtClean="0"/>
            <a:t>Primary </a:t>
          </a:r>
          <a:endParaRPr lang="en-US" sz="3200" dirty="0"/>
        </a:p>
      </dgm:t>
    </dgm:pt>
    <dgm:pt modelId="{3DFFC827-D977-470C-912D-B87444CF626B}" type="parTrans" cxnId="{B2F7A34C-99AF-49CD-AB80-C51138784EAE}">
      <dgm:prSet/>
      <dgm:spPr/>
      <dgm:t>
        <a:bodyPr/>
        <a:lstStyle/>
        <a:p>
          <a:endParaRPr lang="en-US"/>
        </a:p>
      </dgm:t>
    </dgm:pt>
    <dgm:pt modelId="{F71391B0-1E33-4635-B628-9DF774EB07BC}" type="sibTrans" cxnId="{B2F7A34C-99AF-49CD-AB80-C51138784EAE}">
      <dgm:prSet/>
      <dgm:spPr/>
      <dgm:t>
        <a:bodyPr/>
        <a:lstStyle/>
        <a:p>
          <a:endParaRPr lang="en-US"/>
        </a:p>
      </dgm:t>
    </dgm:pt>
    <dgm:pt modelId="{37C7898A-270C-467B-8BBC-31358175500E}">
      <dgm:prSet phldrT="[Text]"/>
      <dgm:spPr/>
      <dgm:t>
        <a:bodyPr/>
        <a:lstStyle/>
        <a:p>
          <a:r>
            <a:rPr lang="en-US" dirty="0" smtClean="0"/>
            <a:t>Unknown origin, genetic factors play an important role</a:t>
          </a:r>
          <a:endParaRPr lang="en-US" dirty="0"/>
        </a:p>
      </dgm:t>
    </dgm:pt>
    <dgm:pt modelId="{78A51106-BE51-44DF-841A-771BCCC4836B}" type="parTrans" cxnId="{0752B8A1-6C89-40AF-84EA-8FBFB5F8972F}">
      <dgm:prSet/>
      <dgm:spPr/>
      <dgm:t>
        <a:bodyPr/>
        <a:lstStyle/>
        <a:p>
          <a:endParaRPr lang="en-US"/>
        </a:p>
      </dgm:t>
    </dgm:pt>
    <dgm:pt modelId="{B350DFF4-4166-4D3C-95D2-E43DBCA9B272}" type="sibTrans" cxnId="{0752B8A1-6C89-40AF-84EA-8FBFB5F8972F}">
      <dgm:prSet/>
      <dgm:spPr/>
      <dgm:t>
        <a:bodyPr/>
        <a:lstStyle/>
        <a:p>
          <a:endParaRPr lang="en-US"/>
        </a:p>
      </dgm:t>
    </dgm:pt>
    <dgm:pt modelId="{9C88D692-B25C-4A06-9EFC-4CAE3BD5DD4D}">
      <dgm:prSet phldrT="[Text]"/>
      <dgm:spPr/>
      <dgm:t>
        <a:bodyPr/>
        <a:lstStyle/>
        <a:p>
          <a:r>
            <a:rPr lang="en-US" dirty="0" smtClean="0"/>
            <a:t>&gt;50yrs ,often asymptomatic</a:t>
          </a:r>
          <a:endParaRPr lang="en-US" dirty="0"/>
        </a:p>
      </dgm:t>
    </dgm:pt>
    <dgm:pt modelId="{CDD56726-2DD2-41D3-8BD6-D6E0A770CE2A}" type="parTrans" cxnId="{AF3F4C88-82CA-4A30-8322-F64AE3969B12}">
      <dgm:prSet/>
      <dgm:spPr/>
      <dgm:t>
        <a:bodyPr/>
        <a:lstStyle/>
        <a:p>
          <a:endParaRPr lang="en-US"/>
        </a:p>
      </dgm:t>
    </dgm:pt>
    <dgm:pt modelId="{D643D2C4-6CCF-4447-805D-8E49B036FCE1}" type="sibTrans" cxnId="{AF3F4C88-82CA-4A30-8322-F64AE3969B12}">
      <dgm:prSet/>
      <dgm:spPr/>
      <dgm:t>
        <a:bodyPr/>
        <a:lstStyle/>
        <a:p>
          <a:endParaRPr lang="en-US"/>
        </a:p>
      </dgm:t>
    </dgm:pt>
    <dgm:pt modelId="{4ED170A6-A632-4119-BCD9-EFBC7CDD77C8}">
      <dgm:prSet phldrT="[Text]"/>
      <dgm:spPr/>
      <dgm:t>
        <a:bodyPr/>
        <a:lstStyle/>
        <a:p>
          <a:r>
            <a:rPr lang="en-US" dirty="0" smtClean="0"/>
            <a:t>Secondary </a:t>
          </a:r>
          <a:endParaRPr lang="en-US" dirty="0"/>
        </a:p>
      </dgm:t>
    </dgm:pt>
    <dgm:pt modelId="{B05FEC4D-E34F-46A4-AECE-4FF2040934CC}" type="parTrans" cxnId="{A6B91CE6-D42A-4DDC-91A7-35D43D1A4BEC}">
      <dgm:prSet/>
      <dgm:spPr/>
      <dgm:t>
        <a:bodyPr/>
        <a:lstStyle/>
        <a:p>
          <a:endParaRPr lang="en-US"/>
        </a:p>
      </dgm:t>
    </dgm:pt>
    <dgm:pt modelId="{00AE5F0F-33C6-43ED-88E0-8D7EA3252FCB}" type="sibTrans" cxnId="{A6B91CE6-D42A-4DDC-91A7-35D43D1A4BEC}">
      <dgm:prSet/>
      <dgm:spPr/>
      <dgm:t>
        <a:bodyPr/>
        <a:lstStyle/>
        <a:p>
          <a:endParaRPr lang="en-US"/>
        </a:p>
      </dgm:t>
    </dgm:pt>
    <dgm:pt modelId="{59B15125-05E1-418E-ACDF-AF592A918D16}">
      <dgm:prSet phldrT="[Text]" custT="1"/>
      <dgm:spPr/>
      <dgm:t>
        <a:bodyPr/>
        <a:lstStyle/>
        <a:p>
          <a:r>
            <a:rPr lang="en-US" sz="2400" dirty="0" smtClean="0"/>
            <a:t>Caused by trauma, congenital dysplasia or metabolic disease</a:t>
          </a:r>
          <a:endParaRPr lang="en-US" sz="2400" dirty="0"/>
        </a:p>
      </dgm:t>
    </dgm:pt>
    <dgm:pt modelId="{4AE526FB-E0A1-4A16-AD5F-6B2DDC6BCD72}" type="parTrans" cxnId="{3CC3E340-09D1-4634-8C0E-F1EF65E33046}">
      <dgm:prSet/>
      <dgm:spPr/>
      <dgm:t>
        <a:bodyPr/>
        <a:lstStyle/>
        <a:p>
          <a:endParaRPr lang="en-US"/>
        </a:p>
      </dgm:t>
    </dgm:pt>
    <dgm:pt modelId="{49BC1687-CEBD-4CC6-803A-4333943571A1}" type="sibTrans" cxnId="{3CC3E340-09D1-4634-8C0E-F1EF65E33046}">
      <dgm:prSet/>
      <dgm:spPr/>
      <dgm:t>
        <a:bodyPr/>
        <a:lstStyle/>
        <a:p>
          <a:endParaRPr lang="en-US"/>
        </a:p>
      </dgm:t>
    </dgm:pt>
    <dgm:pt modelId="{E162FFD0-0FC5-4BCE-A73C-335C24B191E7}" type="pres">
      <dgm:prSet presAssocID="{F13E018A-09D0-49D0-8657-FD716984CD43}" presName="Name0" presStyleCnt="0">
        <dgm:presLayoutVars>
          <dgm:dir/>
          <dgm:animLvl val="lvl"/>
          <dgm:resizeHandles/>
        </dgm:presLayoutVars>
      </dgm:prSet>
      <dgm:spPr/>
      <dgm:t>
        <a:bodyPr/>
        <a:lstStyle/>
        <a:p>
          <a:endParaRPr lang="en-US"/>
        </a:p>
      </dgm:t>
    </dgm:pt>
    <dgm:pt modelId="{D7F52887-7AE8-4E3C-93E0-3E557AE5F52B}" type="pres">
      <dgm:prSet presAssocID="{3F7A8635-9156-4145-AD60-0E7BB73C9555}" presName="linNode" presStyleCnt="0"/>
      <dgm:spPr/>
    </dgm:pt>
    <dgm:pt modelId="{BF100968-0B65-416C-B018-BB62FC9FC64C}" type="pres">
      <dgm:prSet presAssocID="{3F7A8635-9156-4145-AD60-0E7BB73C9555}" presName="parentShp" presStyleLbl="node1" presStyleIdx="0" presStyleCnt="2" custLinFactNeighborY="-26">
        <dgm:presLayoutVars>
          <dgm:bulletEnabled val="1"/>
        </dgm:presLayoutVars>
      </dgm:prSet>
      <dgm:spPr/>
      <dgm:t>
        <a:bodyPr/>
        <a:lstStyle/>
        <a:p>
          <a:endParaRPr lang="en-US"/>
        </a:p>
      </dgm:t>
    </dgm:pt>
    <dgm:pt modelId="{BD694843-D734-49E0-87B9-7D879D1A192E}" type="pres">
      <dgm:prSet presAssocID="{3F7A8635-9156-4145-AD60-0E7BB73C9555}" presName="childShp" presStyleLbl="bgAccFollowNode1" presStyleIdx="0" presStyleCnt="2" custScaleY="110000">
        <dgm:presLayoutVars>
          <dgm:bulletEnabled val="1"/>
        </dgm:presLayoutVars>
      </dgm:prSet>
      <dgm:spPr/>
      <dgm:t>
        <a:bodyPr/>
        <a:lstStyle/>
        <a:p>
          <a:endParaRPr lang="en-US"/>
        </a:p>
      </dgm:t>
    </dgm:pt>
    <dgm:pt modelId="{E5EEC4AC-BA38-4BAA-A6F7-47D582F90C06}" type="pres">
      <dgm:prSet presAssocID="{F71391B0-1E33-4635-B628-9DF774EB07BC}" presName="spacing" presStyleCnt="0"/>
      <dgm:spPr/>
    </dgm:pt>
    <dgm:pt modelId="{C6EAF67A-7E55-4B8B-B86F-77C717B92D96}" type="pres">
      <dgm:prSet presAssocID="{4ED170A6-A632-4119-BCD9-EFBC7CDD77C8}" presName="linNode" presStyleCnt="0"/>
      <dgm:spPr/>
    </dgm:pt>
    <dgm:pt modelId="{70BC76D3-0C21-43BA-832B-8E2DD03FF191}" type="pres">
      <dgm:prSet presAssocID="{4ED170A6-A632-4119-BCD9-EFBC7CDD77C8}" presName="parentShp" presStyleLbl="node1" presStyleIdx="1" presStyleCnt="2">
        <dgm:presLayoutVars>
          <dgm:bulletEnabled val="1"/>
        </dgm:presLayoutVars>
      </dgm:prSet>
      <dgm:spPr/>
      <dgm:t>
        <a:bodyPr/>
        <a:lstStyle/>
        <a:p>
          <a:endParaRPr lang="en-US"/>
        </a:p>
      </dgm:t>
    </dgm:pt>
    <dgm:pt modelId="{7B4BB0B1-194A-4D30-AFDA-B1C30C748A2F}" type="pres">
      <dgm:prSet presAssocID="{4ED170A6-A632-4119-BCD9-EFBC7CDD77C8}" presName="childShp" presStyleLbl="bgAccFollowNode1" presStyleIdx="1" presStyleCnt="2">
        <dgm:presLayoutVars>
          <dgm:bulletEnabled val="1"/>
        </dgm:presLayoutVars>
      </dgm:prSet>
      <dgm:spPr/>
      <dgm:t>
        <a:bodyPr/>
        <a:lstStyle/>
        <a:p>
          <a:endParaRPr lang="en-US"/>
        </a:p>
      </dgm:t>
    </dgm:pt>
  </dgm:ptLst>
  <dgm:cxnLst>
    <dgm:cxn modelId="{3CC3E340-09D1-4634-8C0E-F1EF65E33046}" srcId="{4ED170A6-A632-4119-BCD9-EFBC7CDD77C8}" destId="{59B15125-05E1-418E-ACDF-AF592A918D16}" srcOrd="0" destOrd="0" parTransId="{4AE526FB-E0A1-4A16-AD5F-6B2DDC6BCD72}" sibTransId="{49BC1687-CEBD-4CC6-803A-4333943571A1}"/>
    <dgm:cxn modelId="{B2F7A34C-99AF-49CD-AB80-C51138784EAE}" srcId="{F13E018A-09D0-49D0-8657-FD716984CD43}" destId="{3F7A8635-9156-4145-AD60-0E7BB73C9555}" srcOrd="0" destOrd="0" parTransId="{3DFFC827-D977-470C-912D-B87444CF626B}" sibTransId="{F71391B0-1E33-4635-B628-9DF774EB07BC}"/>
    <dgm:cxn modelId="{4DFD2AD9-2372-4F76-82FC-E8D7C2C032AD}" type="presOf" srcId="{59B15125-05E1-418E-ACDF-AF592A918D16}" destId="{7B4BB0B1-194A-4D30-AFDA-B1C30C748A2F}" srcOrd="0" destOrd="0" presId="urn:microsoft.com/office/officeart/2005/8/layout/vList6"/>
    <dgm:cxn modelId="{0752B8A1-6C89-40AF-84EA-8FBFB5F8972F}" srcId="{3F7A8635-9156-4145-AD60-0E7BB73C9555}" destId="{37C7898A-270C-467B-8BBC-31358175500E}" srcOrd="0" destOrd="0" parTransId="{78A51106-BE51-44DF-841A-771BCCC4836B}" sibTransId="{B350DFF4-4166-4D3C-95D2-E43DBCA9B272}"/>
    <dgm:cxn modelId="{D635121B-C07A-413E-B101-307A6DEC4FF0}" type="presOf" srcId="{4ED170A6-A632-4119-BCD9-EFBC7CDD77C8}" destId="{70BC76D3-0C21-43BA-832B-8E2DD03FF191}" srcOrd="0" destOrd="0" presId="urn:microsoft.com/office/officeart/2005/8/layout/vList6"/>
    <dgm:cxn modelId="{28FE3257-635F-45AE-A1C4-6311E6F01FBD}" type="presOf" srcId="{3F7A8635-9156-4145-AD60-0E7BB73C9555}" destId="{BF100968-0B65-416C-B018-BB62FC9FC64C}" srcOrd="0" destOrd="0" presId="urn:microsoft.com/office/officeart/2005/8/layout/vList6"/>
    <dgm:cxn modelId="{E8FACAA8-E84C-448D-A611-D80268F06A41}" type="presOf" srcId="{9C88D692-B25C-4A06-9EFC-4CAE3BD5DD4D}" destId="{BD694843-D734-49E0-87B9-7D879D1A192E}" srcOrd="0" destOrd="1" presId="urn:microsoft.com/office/officeart/2005/8/layout/vList6"/>
    <dgm:cxn modelId="{90E1598F-F8C1-458D-894F-5C316FD1DC17}" type="presOf" srcId="{F13E018A-09D0-49D0-8657-FD716984CD43}" destId="{E162FFD0-0FC5-4BCE-A73C-335C24B191E7}" srcOrd="0" destOrd="0" presId="urn:microsoft.com/office/officeart/2005/8/layout/vList6"/>
    <dgm:cxn modelId="{AF3F4C88-82CA-4A30-8322-F64AE3969B12}" srcId="{3F7A8635-9156-4145-AD60-0E7BB73C9555}" destId="{9C88D692-B25C-4A06-9EFC-4CAE3BD5DD4D}" srcOrd="1" destOrd="0" parTransId="{CDD56726-2DD2-41D3-8BD6-D6E0A770CE2A}" sibTransId="{D643D2C4-6CCF-4447-805D-8E49B036FCE1}"/>
    <dgm:cxn modelId="{AF342380-D0FF-4A01-ADB9-25FED306FAD1}" type="presOf" srcId="{37C7898A-270C-467B-8BBC-31358175500E}" destId="{BD694843-D734-49E0-87B9-7D879D1A192E}" srcOrd="0" destOrd="0" presId="urn:microsoft.com/office/officeart/2005/8/layout/vList6"/>
    <dgm:cxn modelId="{A6B91CE6-D42A-4DDC-91A7-35D43D1A4BEC}" srcId="{F13E018A-09D0-49D0-8657-FD716984CD43}" destId="{4ED170A6-A632-4119-BCD9-EFBC7CDD77C8}" srcOrd="1" destOrd="0" parTransId="{B05FEC4D-E34F-46A4-AECE-4FF2040934CC}" sibTransId="{00AE5F0F-33C6-43ED-88E0-8D7EA3252FCB}"/>
    <dgm:cxn modelId="{918069B1-238D-4896-A4AB-DA4AB9CE5A82}" type="presParOf" srcId="{E162FFD0-0FC5-4BCE-A73C-335C24B191E7}" destId="{D7F52887-7AE8-4E3C-93E0-3E557AE5F52B}" srcOrd="0" destOrd="0" presId="urn:microsoft.com/office/officeart/2005/8/layout/vList6"/>
    <dgm:cxn modelId="{906BB3BE-F0CF-4B1E-8716-DCD487C6EF2D}" type="presParOf" srcId="{D7F52887-7AE8-4E3C-93E0-3E557AE5F52B}" destId="{BF100968-0B65-416C-B018-BB62FC9FC64C}" srcOrd="0" destOrd="0" presId="urn:microsoft.com/office/officeart/2005/8/layout/vList6"/>
    <dgm:cxn modelId="{9910F589-CEB4-4520-B3D4-B1445FDBDE93}" type="presParOf" srcId="{D7F52887-7AE8-4E3C-93E0-3E557AE5F52B}" destId="{BD694843-D734-49E0-87B9-7D879D1A192E}" srcOrd="1" destOrd="0" presId="urn:microsoft.com/office/officeart/2005/8/layout/vList6"/>
    <dgm:cxn modelId="{B32089D2-58A9-4603-A14F-1DB2EDA6A38D}" type="presParOf" srcId="{E162FFD0-0FC5-4BCE-A73C-335C24B191E7}" destId="{E5EEC4AC-BA38-4BAA-A6F7-47D582F90C06}" srcOrd="1" destOrd="0" presId="urn:microsoft.com/office/officeart/2005/8/layout/vList6"/>
    <dgm:cxn modelId="{9F6F10B6-2D03-40BC-AE08-A7D85A21BF9E}" type="presParOf" srcId="{E162FFD0-0FC5-4BCE-A73C-335C24B191E7}" destId="{C6EAF67A-7E55-4B8B-B86F-77C717B92D96}" srcOrd="2" destOrd="0" presId="urn:microsoft.com/office/officeart/2005/8/layout/vList6"/>
    <dgm:cxn modelId="{AAE782C0-C159-41D0-979C-0619EA5A06F1}" type="presParOf" srcId="{C6EAF67A-7E55-4B8B-B86F-77C717B92D96}" destId="{70BC76D3-0C21-43BA-832B-8E2DD03FF191}" srcOrd="0" destOrd="0" presId="urn:microsoft.com/office/officeart/2005/8/layout/vList6"/>
    <dgm:cxn modelId="{C9C6BB53-D720-4F1E-B318-C69F7D391C9B}" type="presParOf" srcId="{C6EAF67A-7E55-4B8B-B86F-77C717B92D96}" destId="{7B4BB0B1-194A-4D30-AFDA-B1C30C748A2F}" srcOrd="1" destOrd="0" presId="urn:microsoft.com/office/officeart/2005/8/layout/vList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15FE89F-6B04-4ED4-A068-ADD2A3E5F78A}" type="doc">
      <dgm:prSet loTypeId="urn:microsoft.com/office/officeart/2005/8/layout/vList3" loCatId="list" qsTypeId="urn:microsoft.com/office/officeart/2005/8/quickstyle/3d2" qsCatId="3D" csTypeId="urn:microsoft.com/office/officeart/2005/8/colors/colorful5" csCatId="colorful" phldr="1"/>
      <dgm:spPr/>
    </dgm:pt>
    <dgm:pt modelId="{AEAE2A0D-F7B1-4A8E-9506-7FBE0E36CE90}">
      <dgm:prSet phldrT="[Text]" custT="1"/>
      <dgm:spPr/>
      <dgm:t>
        <a:bodyPr/>
        <a:lstStyle/>
        <a:p>
          <a:r>
            <a:rPr lang="en-US" sz="2800" dirty="0" err="1" smtClean="0">
              <a:solidFill>
                <a:srgbClr val="C00000"/>
              </a:solidFill>
            </a:rPr>
            <a:t>Vasculitis</a:t>
          </a:r>
          <a:r>
            <a:rPr lang="en-US" sz="2800" dirty="0" smtClean="0">
              <a:solidFill>
                <a:srgbClr val="C00000"/>
              </a:solidFill>
            </a:rPr>
            <a:t> of synovial membrane </a:t>
          </a:r>
          <a:endParaRPr lang="en-US" sz="2800" dirty="0">
            <a:solidFill>
              <a:srgbClr val="C00000"/>
            </a:solidFill>
          </a:endParaRPr>
        </a:p>
      </dgm:t>
    </dgm:pt>
    <dgm:pt modelId="{7276B3D0-A224-4177-823D-59074283BD32}" type="parTrans" cxnId="{352D8F14-8F8F-4F84-B715-692E4C7202A6}">
      <dgm:prSet/>
      <dgm:spPr/>
      <dgm:t>
        <a:bodyPr/>
        <a:lstStyle/>
        <a:p>
          <a:endParaRPr lang="en-US"/>
        </a:p>
      </dgm:t>
    </dgm:pt>
    <dgm:pt modelId="{F82013F9-0B7C-4C9B-B1CF-E3335C56FAF1}" type="sibTrans" cxnId="{352D8F14-8F8F-4F84-B715-692E4C7202A6}">
      <dgm:prSet/>
      <dgm:spPr/>
      <dgm:t>
        <a:bodyPr/>
        <a:lstStyle/>
        <a:p>
          <a:endParaRPr lang="en-US"/>
        </a:p>
      </dgm:t>
    </dgm:pt>
    <dgm:pt modelId="{E1932781-FC74-4601-86C7-9CB7DC1D020A}">
      <dgm:prSet phldrT="[Text]" custT="1"/>
      <dgm:spPr/>
      <dgm:t>
        <a:bodyPr/>
        <a:lstStyle/>
        <a:p>
          <a:r>
            <a:rPr lang="en-US" sz="2800" dirty="0" smtClean="0">
              <a:solidFill>
                <a:srgbClr val="C00000"/>
              </a:solidFill>
            </a:rPr>
            <a:t>Chronic inflammation marked by intense round cell infiltrate and formation of granulation tissue</a:t>
          </a:r>
          <a:endParaRPr lang="en-US" sz="2800" dirty="0">
            <a:solidFill>
              <a:srgbClr val="C00000"/>
            </a:solidFill>
          </a:endParaRPr>
        </a:p>
      </dgm:t>
    </dgm:pt>
    <dgm:pt modelId="{D48C0922-ACB6-44AC-A08B-499502B64BDD}" type="parTrans" cxnId="{2B7218EC-119B-4B1C-99C5-AF6D72383A72}">
      <dgm:prSet/>
      <dgm:spPr/>
      <dgm:t>
        <a:bodyPr/>
        <a:lstStyle/>
        <a:p>
          <a:endParaRPr lang="en-US"/>
        </a:p>
      </dgm:t>
    </dgm:pt>
    <dgm:pt modelId="{F0A8B0CA-A812-4DB8-8E46-DD0644797B60}" type="sibTrans" cxnId="{2B7218EC-119B-4B1C-99C5-AF6D72383A72}">
      <dgm:prSet/>
      <dgm:spPr/>
      <dgm:t>
        <a:bodyPr/>
        <a:lstStyle/>
        <a:p>
          <a:endParaRPr lang="en-US"/>
        </a:p>
      </dgm:t>
    </dgm:pt>
    <dgm:pt modelId="{06F046BC-DD3C-4DEC-8CFA-B657CBEEEF15}">
      <dgm:prSet phldrT="[Text]" custT="1"/>
      <dgm:spPr/>
      <dgm:t>
        <a:bodyPr/>
        <a:lstStyle/>
        <a:p>
          <a:r>
            <a:rPr lang="en-US" sz="2800" dirty="0" smtClean="0">
              <a:solidFill>
                <a:srgbClr val="C00000"/>
              </a:solidFill>
            </a:rPr>
            <a:t>Cellular infiltrate causes erosion of underlying bone.</a:t>
          </a:r>
          <a:endParaRPr lang="en-US" sz="2800" dirty="0">
            <a:solidFill>
              <a:srgbClr val="C00000"/>
            </a:solidFill>
          </a:endParaRPr>
        </a:p>
      </dgm:t>
    </dgm:pt>
    <dgm:pt modelId="{171688E8-16E8-414C-BEC0-BFA1D320C816}" type="parTrans" cxnId="{FDC14D8B-C853-42E3-A12D-2C93389617A6}">
      <dgm:prSet/>
      <dgm:spPr/>
      <dgm:t>
        <a:bodyPr/>
        <a:lstStyle/>
        <a:p>
          <a:endParaRPr lang="en-US"/>
        </a:p>
      </dgm:t>
    </dgm:pt>
    <dgm:pt modelId="{D7D8A10D-E636-457D-BAEA-FDE05A80039A}" type="sibTrans" cxnId="{FDC14D8B-C853-42E3-A12D-2C93389617A6}">
      <dgm:prSet/>
      <dgm:spPr/>
      <dgm:t>
        <a:bodyPr/>
        <a:lstStyle/>
        <a:p>
          <a:endParaRPr lang="en-US"/>
        </a:p>
      </dgm:t>
    </dgm:pt>
    <dgm:pt modelId="{A9A23F26-9671-4E97-8030-4ABB4643436E}" type="pres">
      <dgm:prSet presAssocID="{615FE89F-6B04-4ED4-A068-ADD2A3E5F78A}" presName="linearFlow" presStyleCnt="0">
        <dgm:presLayoutVars>
          <dgm:dir/>
          <dgm:resizeHandles val="exact"/>
        </dgm:presLayoutVars>
      </dgm:prSet>
      <dgm:spPr/>
    </dgm:pt>
    <dgm:pt modelId="{08B5168F-414D-4B6C-AF36-0F1368999F6A}" type="pres">
      <dgm:prSet presAssocID="{AEAE2A0D-F7B1-4A8E-9506-7FBE0E36CE90}" presName="composite" presStyleCnt="0"/>
      <dgm:spPr/>
    </dgm:pt>
    <dgm:pt modelId="{CD7A706A-C034-4B93-926E-61917231463F}" type="pres">
      <dgm:prSet presAssocID="{AEAE2A0D-F7B1-4A8E-9506-7FBE0E36CE90}" presName="imgShp" presStyleLbl="fgImgPlace1" presStyleIdx="0" presStyleCnt="3"/>
      <dgm:spPr/>
    </dgm:pt>
    <dgm:pt modelId="{BDB96EDF-376A-45B1-9AC2-2A7F81A6EB43}" type="pres">
      <dgm:prSet presAssocID="{AEAE2A0D-F7B1-4A8E-9506-7FBE0E36CE90}" presName="txShp" presStyleLbl="node1" presStyleIdx="0" presStyleCnt="3">
        <dgm:presLayoutVars>
          <dgm:bulletEnabled val="1"/>
        </dgm:presLayoutVars>
      </dgm:prSet>
      <dgm:spPr/>
      <dgm:t>
        <a:bodyPr/>
        <a:lstStyle/>
        <a:p>
          <a:endParaRPr lang="en-US"/>
        </a:p>
      </dgm:t>
    </dgm:pt>
    <dgm:pt modelId="{69F516AB-99B1-4152-8709-A72F7AB1DEAD}" type="pres">
      <dgm:prSet presAssocID="{F82013F9-0B7C-4C9B-B1CF-E3335C56FAF1}" presName="spacing" presStyleCnt="0"/>
      <dgm:spPr/>
    </dgm:pt>
    <dgm:pt modelId="{F015962F-5DB5-4679-8BAB-6CF4D217C694}" type="pres">
      <dgm:prSet presAssocID="{E1932781-FC74-4601-86C7-9CB7DC1D020A}" presName="composite" presStyleCnt="0"/>
      <dgm:spPr/>
    </dgm:pt>
    <dgm:pt modelId="{58466CE0-75B8-40D8-A0FB-2DD0071C6633}" type="pres">
      <dgm:prSet presAssocID="{E1932781-FC74-4601-86C7-9CB7DC1D020A}" presName="imgShp" presStyleLbl="fgImgPlace1" presStyleIdx="1" presStyleCnt="3"/>
      <dgm:spPr/>
    </dgm:pt>
    <dgm:pt modelId="{A6614F00-2A73-422B-B5B6-13E6C9B056B9}" type="pres">
      <dgm:prSet presAssocID="{E1932781-FC74-4601-86C7-9CB7DC1D020A}" presName="txShp" presStyleLbl="node1" presStyleIdx="1" presStyleCnt="3" custScaleX="103833" custScaleY="160415">
        <dgm:presLayoutVars>
          <dgm:bulletEnabled val="1"/>
        </dgm:presLayoutVars>
      </dgm:prSet>
      <dgm:spPr/>
      <dgm:t>
        <a:bodyPr/>
        <a:lstStyle/>
        <a:p>
          <a:endParaRPr lang="en-US"/>
        </a:p>
      </dgm:t>
    </dgm:pt>
    <dgm:pt modelId="{EB95752D-3DF2-4C84-AE22-E9ABAC0CD151}" type="pres">
      <dgm:prSet presAssocID="{F0A8B0CA-A812-4DB8-8E46-DD0644797B60}" presName="spacing" presStyleCnt="0"/>
      <dgm:spPr/>
    </dgm:pt>
    <dgm:pt modelId="{FE02C95F-DC69-4633-BBAD-7B677E9E7022}" type="pres">
      <dgm:prSet presAssocID="{06F046BC-DD3C-4DEC-8CFA-B657CBEEEF15}" presName="composite" presStyleCnt="0"/>
      <dgm:spPr/>
    </dgm:pt>
    <dgm:pt modelId="{913BD173-5C35-44A0-B2EE-0F2C3D49EA97}" type="pres">
      <dgm:prSet presAssocID="{06F046BC-DD3C-4DEC-8CFA-B657CBEEEF15}" presName="imgShp" presStyleLbl="fgImgPlace1" presStyleIdx="2" presStyleCnt="3"/>
      <dgm:spPr/>
    </dgm:pt>
    <dgm:pt modelId="{CD56F398-A643-4D1A-B12B-2F21BF6507F2}" type="pres">
      <dgm:prSet presAssocID="{06F046BC-DD3C-4DEC-8CFA-B657CBEEEF15}" presName="txShp" presStyleLbl="node1" presStyleIdx="2" presStyleCnt="3">
        <dgm:presLayoutVars>
          <dgm:bulletEnabled val="1"/>
        </dgm:presLayoutVars>
      </dgm:prSet>
      <dgm:spPr/>
      <dgm:t>
        <a:bodyPr/>
        <a:lstStyle/>
        <a:p>
          <a:endParaRPr lang="en-US"/>
        </a:p>
      </dgm:t>
    </dgm:pt>
  </dgm:ptLst>
  <dgm:cxnLst>
    <dgm:cxn modelId="{352D8F14-8F8F-4F84-B715-692E4C7202A6}" srcId="{615FE89F-6B04-4ED4-A068-ADD2A3E5F78A}" destId="{AEAE2A0D-F7B1-4A8E-9506-7FBE0E36CE90}" srcOrd="0" destOrd="0" parTransId="{7276B3D0-A224-4177-823D-59074283BD32}" sibTransId="{F82013F9-0B7C-4C9B-B1CF-E3335C56FAF1}"/>
    <dgm:cxn modelId="{F974FB17-160F-456C-B706-FE7967993AA0}" type="presOf" srcId="{AEAE2A0D-F7B1-4A8E-9506-7FBE0E36CE90}" destId="{BDB96EDF-376A-45B1-9AC2-2A7F81A6EB43}" srcOrd="0" destOrd="0" presId="urn:microsoft.com/office/officeart/2005/8/layout/vList3"/>
    <dgm:cxn modelId="{2B7218EC-119B-4B1C-99C5-AF6D72383A72}" srcId="{615FE89F-6B04-4ED4-A068-ADD2A3E5F78A}" destId="{E1932781-FC74-4601-86C7-9CB7DC1D020A}" srcOrd="1" destOrd="0" parTransId="{D48C0922-ACB6-44AC-A08B-499502B64BDD}" sibTransId="{F0A8B0CA-A812-4DB8-8E46-DD0644797B60}"/>
    <dgm:cxn modelId="{FDC14D8B-C853-42E3-A12D-2C93389617A6}" srcId="{615FE89F-6B04-4ED4-A068-ADD2A3E5F78A}" destId="{06F046BC-DD3C-4DEC-8CFA-B657CBEEEF15}" srcOrd="2" destOrd="0" parTransId="{171688E8-16E8-414C-BEC0-BFA1D320C816}" sibTransId="{D7D8A10D-E636-457D-BAEA-FDE05A80039A}"/>
    <dgm:cxn modelId="{7E1C5768-767F-4B50-99AD-D80965A952F5}" type="presOf" srcId="{615FE89F-6B04-4ED4-A068-ADD2A3E5F78A}" destId="{A9A23F26-9671-4E97-8030-4ABB4643436E}" srcOrd="0" destOrd="0" presId="urn:microsoft.com/office/officeart/2005/8/layout/vList3"/>
    <dgm:cxn modelId="{F3629E6A-5FD6-4C9D-9FB6-EC4733E125F0}" type="presOf" srcId="{06F046BC-DD3C-4DEC-8CFA-B657CBEEEF15}" destId="{CD56F398-A643-4D1A-B12B-2F21BF6507F2}" srcOrd="0" destOrd="0" presId="urn:microsoft.com/office/officeart/2005/8/layout/vList3"/>
    <dgm:cxn modelId="{AC6709AB-69D6-4FED-9845-751219D7C502}" type="presOf" srcId="{E1932781-FC74-4601-86C7-9CB7DC1D020A}" destId="{A6614F00-2A73-422B-B5B6-13E6C9B056B9}" srcOrd="0" destOrd="0" presId="urn:microsoft.com/office/officeart/2005/8/layout/vList3"/>
    <dgm:cxn modelId="{1502BB0C-57DA-414A-8896-5475CA69AB34}" type="presParOf" srcId="{A9A23F26-9671-4E97-8030-4ABB4643436E}" destId="{08B5168F-414D-4B6C-AF36-0F1368999F6A}" srcOrd="0" destOrd="0" presId="urn:microsoft.com/office/officeart/2005/8/layout/vList3"/>
    <dgm:cxn modelId="{AEF53CFD-EF54-46C0-8239-C696970F8A20}" type="presParOf" srcId="{08B5168F-414D-4B6C-AF36-0F1368999F6A}" destId="{CD7A706A-C034-4B93-926E-61917231463F}" srcOrd="0" destOrd="0" presId="urn:microsoft.com/office/officeart/2005/8/layout/vList3"/>
    <dgm:cxn modelId="{B446E022-E1B7-4143-A391-486B2C3F6D54}" type="presParOf" srcId="{08B5168F-414D-4B6C-AF36-0F1368999F6A}" destId="{BDB96EDF-376A-45B1-9AC2-2A7F81A6EB43}" srcOrd="1" destOrd="0" presId="urn:microsoft.com/office/officeart/2005/8/layout/vList3"/>
    <dgm:cxn modelId="{3225C87E-453D-405F-8F9B-AA14E661CC95}" type="presParOf" srcId="{A9A23F26-9671-4E97-8030-4ABB4643436E}" destId="{69F516AB-99B1-4152-8709-A72F7AB1DEAD}" srcOrd="1" destOrd="0" presId="urn:microsoft.com/office/officeart/2005/8/layout/vList3"/>
    <dgm:cxn modelId="{E3BBD122-9A92-4255-8D73-9D4F4BB0A25D}" type="presParOf" srcId="{A9A23F26-9671-4E97-8030-4ABB4643436E}" destId="{F015962F-5DB5-4679-8BAB-6CF4D217C694}" srcOrd="2" destOrd="0" presId="urn:microsoft.com/office/officeart/2005/8/layout/vList3"/>
    <dgm:cxn modelId="{863396B4-4B43-4FC6-BEFC-91B6AEE30BF2}" type="presParOf" srcId="{F015962F-5DB5-4679-8BAB-6CF4D217C694}" destId="{58466CE0-75B8-40D8-A0FB-2DD0071C6633}" srcOrd="0" destOrd="0" presId="urn:microsoft.com/office/officeart/2005/8/layout/vList3"/>
    <dgm:cxn modelId="{B7B8424E-DA6E-4C9C-A48E-709D6ECC16F5}" type="presParOf" srcId="{F015962F-5DB5-4679-8BAB-6CF4D217C694}" destId="{A6614F00-2A73-422B-B5B6-13E6C9B056B9}" srcOrd="1" destOrd="0" presId="urn:microsoft.com/office/officeart/2005/8/layout/vList3"/>
    <dgm:cxn modelId="{EDB7E946-A7BB-4331-B5FD-C478FAB2C505}" type="presParOf" srcId="{A9A23F26-9671-4E97-8030-4ABB4643436E}" destId="{EB95752D-3DF2-4C84-AE22-E9ABAC0CD151}" srcOrd="3" destOrd="0" presId="urn:microsoft.com/office/officeart/2005/8/layout/vList3"/>
    <dgm:cxn modelId="{57451AA9-AE37-4B7E-BA7D-B53F8E62A522}" type="presParOf" srcId="{A9A23F26-9671-4E97-8030-4ABB4643436E}" destId="{FE02C95F-DC69-4633-BBAD-7B677E9E7022}" srcOrd="4" destOrd="0" presId="urn:microsoft.com/office/officeart/2005/8/layout/vList3"/>
    <dgm:cxn modelId="{58B27FC4-A27B-49D7-9608-5D80E403BCE0}" type="presParOf" srcId="{FE02C95F-DC69-4633-BBAD-7B677E9E7022}" destId="{913BD173-5C35-44A0-B2EE-0F2C3D49EA97}" srcOrd="0" destOrd="0" presId="urn:microsoft.com/office/officeart/2005/8/layout/vList3"/>
    <dgm:cxn modelId="{3F7E0E11-692A-4D7C-80A2-5791620C6210}" type="presParOf" srcId="{FE02C95F-DC69-4633-BBAD-7B677E9E7022}" destId="{CD56F398-A643-4D1A-B12B-2F21BF6507F2}" srcOrd="1" destOrd="0" presId="urn:microsoft.com/office/officeart/2005/8/layout/vLis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366F63B-AE4E-42D8-AD2A-4EDE607507B1}">
      <dsp:nvSpPr>
        <dsp:cNvPr id="0" name=""/>
        <dsp:cNvSpPr/>
      </dsp:nvSpPr>
      <dsp:spPr>
        <a:xfrm>
          <a:off x="0" y="265"/>
          <a:ext cx="6096000" cy="1301110"/>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kern="1200" dirty="0" smtClean="0">
              <a:solidFill>
                <a:schemeClr val="tx1"/>
              </a:solidFill>
            </a:rPr>
            <a:t>TMJ is a </a:t>
          </a:r>
          <a:r>
            <a:rPr lang="en-US" sz="2400" b="1" kern="1200" dirty="0" err="1" smtClean="0">
              <a:solidFill>
                <a:schemeClr val="tx1"/>
              </a:solidFill>
            </a:rPr>
            <a:t>Ginglymoarthrodial</a:t>
          </a:r>
          <a:r>
            <a:rPr lang="en-US" sz="2400" b="1" kern="1200" dirty="0" smtClean="0">
              <a:solidFill>
                <a:schemeClr val="tx1"/>
              </a:solidFill>
            </a:rPr>
            <a:t> joint </a:t>
          </a:r>
        </a:p>
      </dsp:txBody>
      <dsp:txXfrm>
        <a:off x="0" y="265"/>
        <a:ext cx="6096000" cy="1301110"/>
      </dsp:txXfrm>
    </dsp:sp>
    <dsp:sp modelId="{1ED1E1CE-3F21-49CA-840D-F2DFEB12BAFE}">
      <dsp:nvSpPr>
        <dsp:cNvPr id="0" name=""/>
        <dsp:cNvSpPr/>
      </dsp:nvSpPr>
      <dsp:spPr>
        <a:xfrm>
          <a:off x="0" y="1347431"/>
          <a:ext cx="6096000" cy="130111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kern="1200" dirty="0" err="1" smtClean="0">
              <a:solidFill>
                <a:schemeClr val="tx1"/>
              </a:solidFill>
            </a:rPr>
            <a:t>Ginglymus</a:t>
          </a:r>
          <a:r>
            <a:rPr lang="en-US" sz="2400" b="1" kern="1200" dirty="0" smtClean="0">
              <a:solidFill>
                <a:schemeClr val="tx1"/>
              </a:solidFill>
            </a:rPr>
            <a:t> = hinge joint, </a:t>
          </a:r>
        </a:p>
        <a:p>
          <a:pPr lvl="0" algn="l" defTabSz="1066800">
            <a:lnSpc>
              <a:spcPct val="90000"/>
            </a:lnSpc>
            <a:spcBef>
              <a:spcPct val="0"/>
            </a:spcBef>
            <a:spcAft>
              <a:spcPct val="35000"/>
            </a:spcAft>
          </a:pPr>
          <a:r>
            <a:rPr lang="en-US" sz="2400" b="1" kern="1200" dirty="0" smtClean="0">
              <a:solidFill>
                <a:schemeClr val="tx1"/>
              </a:solidFill>
            </a:rPr>
            <a:t>Allowing motion only backward and forward in one plane, </a:t>
          </a:r>
          <a:endParaRPr lang="en-US" sz="2400" b="1" kern="1200" dirty="0">
            <a:solidFill>
              <a:schemeClr val="tx1"/>
            </a:solidFill>
          </a:endParaRPr>
        </a:p>
      </dsp:txBody>
      <dsp:txXfrm>
        <a:off x="0" y="1347431"/>
        <a:ext cx="6096000" cy="1301110"/>
      </dsp:txXfrm>
    </dsp:sp>
    <dsp:sp modelId="{B6475923-A9F9-415F-A014-5177FAF2263A}">
      <dsp:nvSpPr>
        <dsp:cNvPr id="0" name=""/>
        <dsp:cNvSpPr/>
      </dsp:nvSpPr>
      <dsp:spPr>
        <a:xfrm>
          <a:off x="0" y="2615297"/>
          <a:ext cx="6096000" cy="73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6350" rIns="35560" bIns="6350" numCol="1" spcCol="1270" anchor="t" anchorCtr="0">
          <a:noAutofit/>
        </a:bodyPr>
        <a:lstStyle/>
        <a:p>
          <a:pPr marL="57150" lvl="1" indent="-57150" algn="l" defTabSz="177800">
            <a:lnSpc>
              <a:spcPct val="90000"/>
            </a:lnSpc>
            <a:spcBef>
              <a:spcPct val="0"/>
            </a:spcBef>
            <a:spcAft>
              <a:spcPct val="20000"/>
            </a:spcAft>
            <a:buChar char="••"/>
          </a:pPr>
          <a:endParaRPr lang="en-US" sz="400" kern="1200"/>
        </a:p>
      </dsp:txBody>
      <dsp:txXfrm>
        <a:off x="0" y="2615297"/>
        <a:ext cx="6096000" cy="73662"/>
      </dsp:txXfrm>
    </dsp:sp>
    <dsp:sp modelId="{34E6594D-DE41-46EA-96D8-645473440F98}">
      <dsp:nvSpPr>
        <dsp:cNvPr id="0" name=""/>
        <dsp:cNvSpPr/>
      </dsp:nvSpPr>
      <dsp:spPr>
        <a:xfrm>
          <a:off x="0" y="2688960"/>
          <a:ext cx="6096000" cy="130111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kern="1200" dirty="0" err="1" smtClean="0">
              <a:solidFill>
                <a:schemeClr val="tx1"/>
              </a:solidFill>
            </a:rPr>
            <a:t>Arthrodia</a:t>
          </a:r>
          <a:r>
            <a:rPr lang="en-US" sz="2400" b="1" kern="1200" dirty="0" smtClean="0">
              <a:solidFill>
                <a:schemeClr val="tx1"/>
              </a:solidFill>
            </a:rPr>
            <a:t>, = gliding motion of the surfaces. </a:t>
          </a:r>
          <a:endParaRPr lang="en-US" sz="2400" b="1" kern="1200" dirty="0">
            <a:solidFill>
              <a:schemeClr val="tx1"/>
            </a:solidFill>
          </a:endParaRPr>
        </a:p>
      </dsp:txBody>
      <dsp:txXfrm>
        <a:off x="0" y="2688960"/>
        <a:ext cx="6096000" cy="1301110"/>
      </dsp:txXfrm>
    </dsp:sp>
    <dsp:sp modelId="{CA90EA56-6098-4CAF-AA4C-3D46B7B1D963}">
      <dsp:nvSpPr>
        <dsp:cNvPr id="0" name=""/>
        <dsp:cNvSpPr/>
      </dsp:nvSpPr>
      <dsp:spPr>
        <a:xfrm>
          <a:off x="0" y="3990071"/>
          <a:ext cx="6096000" cy="73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6350" rIns="35560" bIns="6350" numCol="1" spcCol="1270" anchor="t" anchorCtr="0">
          <a:noAutofit/>
        </a:bodyPr>
        <a:lstStyle/>
        <a:p>
          <a:pPr marL="57150" lvl="1" indent="-57150" algn="l" defTabSz="177800">
            <a:lnSpc>
              <a:spcPct val="90000"/>
            </a:lnSpc>
            <a:spcBef>
              <a:spcPct val="0"/>
            </a:spcBef>
            <a:spcAft>
              <a:spcPct val="20000"/>
            </a:spcAft>
            <a:buChar char="••"/>
          </a:pPr>
          <a:endParaRPr lang="en-US" sz="400" kern="1200"/>
        </a:p>
      </dsp:txBody>
      <dsp:txXfrm>
        <a:off x="0" y="3990071"/>
        <a:ext cx="6096000" cy="73662"/>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51136A2-6D75-4CF1-A13E-FAA4573CAA7B}">
      <dsp:nvSpPr>
        <dsp:cNvPr id="0" name=""/>
        <dsp:cNvSpPr/>
      </dsp:nvSpPr>
      <dsp:spPr>
        <a:xfrm>
          <a:off x="0" y="659783"/>
          <a:ext cx="8137477" cy="1058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A308008-1974-4036-BB8B-8FFBF5CCE980}">
      <dsp:nvSpPr>
        <dsp:cNvPr id="0" name=""/>
        <dsp:cNvSpPr/>
      </dsp:nvSpPr>
      <dsp:spPr>
        <a:xfrm>
          <a:off x="406873" y="39863"/>
          <a:ext cx="7168368" cy="1239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304" tIns="0" rIns="215304" bIns="0" numCol="1" spcCol="1270" anchor="ctr" anchorCtr="0">
          <a:noAutofit/>
        </a:bodyPr>
        <a:lstStyle/>
        <a:p>
          <a:pPr lvl="0" algn="l" defTabSz="1244600">
            <a:lnSpc>
              <a:spcPct val="90000"/>
            </a:lnSpc>
            <a:spcBef>
              <a:spcPct val="0"/>
            </a:spcBef>
            <a:spcAft>
              <a:spcPct val="35000"/>
            </a:spcAft>
          </a:pPr>
          <a:r>
            <a:rPr lang="en-US" sz="2800" kern="1200" dirty="0" smtClean="0"/>
            <a:t>Bilateral </a:t>
          </a:r>
          <a:r>
            <a:rPr lang="en-US" sz="2800" kern="1200" dirty="0" err="1" smtClean="0"/>
            <a:t>diarthrosis</a:t>
          </a:r>
          <a:r>
            <a:rPr lang="en-US" sz="2800" kern="1200" dirty="0" smtClean="0"/>
            <a:t> – right &amp; left function together</a:t>
          </a:r>
          <a:endParaRPr lang="en-IN" sz="2800" kern="1200" dirty="0"/>
        </a:p>
      </dsp:txBody>
      <dsp:txXfrm>
        <a:off x="406873" y="39863"/>
        <a:ext cx="7168368" cy="1239840"/>
      </dsp:txXfrm>
    </dsp:sp>
    <dsp:sp modelId="{2845BD0C-B165-4686-AFDE-E42379A77BFE}">
      <dsp:nvSpPr>
        <dsp:cNvPr id="0" name=""/>
        <dsp:cNvSpPr/>
      </dsp:nvSpPr>
      <dsp:spPr>
        <a:xfrm>
          <a:off x="0" y="2564903"/>
          <a:ext cx="8137477" cy="1058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90CDA1-7938-40B8-A8F4-2A32581019CD}">
      <dsp:nvSpPr>
        <dsp:cNvPr id="0" name=""/>
        <dsp:cNvSpPr/>
      </dsp:nvSpPr>
      <dsp:spPr>
        <a:xfrm>
          <a:off x="406873" y="1944983"/>
          <a:ext cx="7168368" cy="1239840"/>
        </a:xfrm>
        <a:prstGeom prst="roundRect">
          <a:avLst/>
        </a:prstGeom>
        <a:solidFill>
          <a:schemeClr val="tx1">
            <a:lumMod val="75000"/>
            <a:lumOff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304" tIns="0" rIns="215304" bIns="0" numCol="1" spcCol="1270" anchor="ctr" anchorCtr="0">
          <a:noAutofit/>
        </a:bodyPr>
        <a:lstStyle/>
        <a:p>
          <a:pPr lvl="0" algn="l" defTabSz="1244600">
            <a:lnSpc>
              <a:spcPct val="90000"/>
            </a:lnSpc>
            <a:spcBef>
              <a:spcPct val="0"/>
            </a:spcBef>
            <a:spcAft>
              <a:spcPct val="35000"/>
            </a:spcAft>
          </a:pPr>
          <a:r>
            <a:rPr lang="en-US" sz="2800" kern="1200" dirty="0" smtClean="0"/>
            <a:t>Articular surface covered by fibrocartilage   instead of hyaline cartilage</a:t>
          </a:r>
          <a:endParaRPr lang="en-US" sz="2800" kern="1200" dirty="0"/>
        </a:p>
      </dsp:txBody>
      <dsp:txXfrm>
        <a:off x="406873" y="1944983"/>
        <a:ext cx="7168368" cy="1239840"/>
      </dsp:txXfrm>
    </dsp:sp>
    <dsp:sp modelId="{B4E142E7-CF06-4F06-9E45-80EF7EBC6E46}">
      <dsp:nvSpPr>
        <dsp:cNvPr id="0" name=""/>
        <dsp:cNvSpPr/>
      </dsp:nvSpPr>
      <dsp:spPr>
        <a:xfrm>
          <a:off x="0" y="4470023"/>
          <a:ext cx="8137477" cy="1058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6B36DB-0D36-48BB-9E8A-9A2E9C39C56C}">
      <dsp:nvSpPr>
        <dsp:cNvPr id="0" name=""/>
        <dsp:cNvSpPr/>
      </dsp:nvSpPr>
      <dsp:spPr>
        <a:xfrm>
          <a:off x="406873" y="3850103"/>
          <a:ext cx="7168368" cy="1239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304" tIns="0" rIns="215304" bIns="0" numCol="1" spcCol="1270" anchor="ctr" anchorCtr="0">
          <a:noAutofit/>
        </a:bodyPr>
        <a:lstStyle/>
        <a:p>
          <a:pPr lvl="0" algn="l" defTabSz="1244600">
            <a:lnSpc>
              <a:spcPct val="90000"/>
            </a:lnSpc>
            <a:spcBef>
              <a:spcPct val="0"/>
            </a:spcBef>
            <a:spcAft>
              <a:spcPct val="35000"/>
            </a:spcAft>
          </a:pPr>
          <a:r>
            <a:rPr lang="en-US" sz="2800" kern="1200" dirty="0" smtClean="0"/>
            <a:t>Only joint in human body to have a rigid endpoint of closure that of the teeth making occlusal contact.</a:t>
          </a:r>
          <a:endParaRPr lang="en-IN" sz="2800" kern="1200" dirty="0"/>
        </a:p>
      </dsp:txBody>
      <dsp:txXfrm>
        <a:off x="406873" y="3850103"/>
        <a:ext cx="7168368" cy="123984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4E58F06-3DE9-4AE3-B609-8AF9E5B1AB5D}">
      <dsp:nvSpPr>
        <dsp:cNvPr id="0" name=""/>
        <dsp:cNvSpPr/>
      </dsp:nvSpPr>
      <dsp:spPr>
        <a:xfrm>
          <a:off x="0" y="0"/>
          <a:ext cx="5280660" cy="941832"/>
        </a:xfrm>
        <a:prstGeom prst="roundRect">
          <a:avLst>
            <a:gd name="adj" fmla="val 10000"/>
          </a:avLst>
        </a:prstGeom>
        <a:solidFill>
          <a:schemeClr val="accent3">
            <a:lumMod val="7500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GB" sz="1700" kern="1200" dirty="0" smtClean="0">
              <a:solidFill>
                <a:schemeClr val="bg1">
                  <a:lumMod val="95000"/>
                  <a:lumOff val="5000"/>
                </a:schemeClr>
              </a:solidFill>
            </a:rPr>
            <a:t>-To understand anatomy and </a:t>
          </a:r>
          <a:r>
            <a:rPr lang="en-GB" sz="1700" kern="1200" dirty="0" err="1" smtClean="0">
              <a:solidFill>
                <a:schemeClr val="bg1">
                  <a:lumMod val="95000"/>
                  <a:lumOff val="5000"/>
                </a:schemeClr>
              </a:solidFill>
            </a:rPr>
            <a:t>pathophysiology</a:t>
          </a:r>
          <a:r>
            <a:rPr lang="en-GB" sz="1700" kern="1200" dirty="0" smtClean="0">
              <a:solidFill>
                <a:schemeClr val="bg1">
                  <a:lumMod val="95000"/>
                  <a:lumOff val="5000"/>
                </a:schemeClr>
              </a:solidFill>
            </a:rPr>
            <a:t> of TMJ.</a:t>
          </a:r>
          <a:endParaRPr lang="en-US" sz="1700" kern="1200" dirty="0">
            <a:solidFill>
              <a:schemeClr val="bg1">
                <a:lumMod val="95000"/>
                <a:lumOff val="5000"/>
              </a:schemeClr>
            </a:solidFill>
          </a:endParaRPr>
        </a:p>
      </dsp:txBody>
      <dsp:txXfrm>
        <a:off x="0" y="0"/>
        <a:ext cx="4209326" cy="941832"/>
      </dsp:txXfrm>
    </dsp:sp>
    <dsp:sp modelId="{D7A2E694-996E-4B5E-A303-611EF310CEE0}">
      <dsp:nvSpPr>
        <dsp:cNvPr id="0" name=""/>
        <dsp:cNvSpPr/>
      </dsp:nvSpPr>
      <dsp:spPr>
        <a:xfrm>
          <a:off x="394335" y="1072642"/>
          <a:ext cx="5280660" cy="941832"/>
        </a:xfrm>
        <a:prstGeom prst="roundRect">
          <a:avLst>
            <a:gd name="adj" fmla="val 10000"/>
          </a:avLst>
        </a:prstGeom>
        <a:solidFill>
          <a:schemeClr val="accent3">
            <a:lumMod val="7500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endParaRPr lang="en-US" sz="1800" kern="1200" dirty="0"/>
        </a:p>
        <a:p>
          <a:pPr marL="171450" lvl="1" indent="-171450" algn="l" defTabSz="800100">
            <a:lnSpc>
              <a:spcPct val="90000"/>
            </a:lnSpc>
            <a:spcBef>
              <a:spcPct val="0"/>
            </a:spcBef>
            <a:spcAft>
              <a:spcPct val="15000"/>
            </a:spcAft>
            <a:buChar char="••"/>
          </a:pPr>
          <a:r>
            <a:rPr lang="en-GB" sz="1800" kern="1200" dirty="0" smtClean="0">
              <a:solidFill>
                <a:schemeClr val="bg1">
                  <a:lumMod val="95000"/>
                  <a:lumOff val="5000"/>
                </a:schemeClr>
              </a:solidFill>
            </a:rPr>
            <a:t>To depict clinically suspected disorders of TMJ</a:t>
          </a:r>
          <a:r>
            <a:rPr lang="en-GB" sz="1400" kern="1200" dirty="0" smtClean="0">
              <a:solidFill>
                <a:schemeClr val="bg1">
                  <a:lumMod val="95000"/>
                  <a:lumOff val="5000"/>
                </a:schemeClr>
              </a:solidFill>
            </a:rPr>
            <a:t>.</a:t>
          </a:r>
          <a:endParaRPr lang="en-US" sz="1400" kern="1200" dirty="0">
            <a:solidFill>
              <a:schemeClr val="bg1">
                <a:lumMod val="95000"/>
                <a:lumOff val="5000"/>
              </a:schemeClr>
            </a:solidFill>
          </a:endParaRPr>
        </a:p>
      </dsp:txBody>
      <dsp:txXfrm>
        <a:off x="394335" y="1072642"/>
        <a:ext cx="4274134" cy="941832"/>
      </dsp:txXfrm>
    </dsp:sp>
    <dsp:sp modelId="{1689EE83-7B6B-4B24-8BFE-FF4C5B09A378}">
      <dsp:nvSpPr>
        <dsp:cNvPr id="0" name=""/>
        <dsp:cNvSpPr/>
      </dsp:nvSpPr>
      <dsp:spPr>
        <a:xfrm>
          <a:off x="788670" y="2145283"/>
          <a:ext cx="5280660" cy="941832"/>
        </a:xfrm>
        <a:prstGeom prst="roundRect">
          <a:avLst>
            <a:gd name="adj" fmla="val 10000"/>
          </a:avLst>
        </a:prstGeom>
        <a:solidFill>
          <a:schemeClr val="accent3">
            <a:lumMod val="7500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endParaRPr lang="en-US" sz="1800" kern="1200" dirty="0">
            <a:solidFill>
              <a:schemeClr val="bg1">
                <a:lumMod val="95000"/>
                <a:lumOff val="5000"/>
              </a:schemeClr>
            </a:solidFill>
          </a:endParaRPr>
        </a:p>
        <a:p>
          <a:pPr marL="171450" lvl="1" indent="-171450" algn="l" defTabSz="800100">
            <a:lnSpc>
              <a:spcPct val="90000"/>
            </a:lnSpc>
            <a:spcBef>
              <a:spcPct val="0"/>
            </a:spcBef>
            <a:spcAft>
              <a:spcPct val="15000"/>
            </a:spcAft>
            <a:buChar char="••"/>
          </a:pPr>
          <a:r>
            <a:rPr lang="en-GB" sz="1800" kern="1200" dirty="0" smtClean="0">
              <a:solidFill>
                <a:schemeClr val="bg1">
                  <a:lumMod val="95000"/>
                  <a:lumOff val="5000"/>
                </a:schemeClr>
              </a:solidFill>
            </a:rPr>
            <a:t>To stage the progression of known disease</a:t>
          </a:r>
          <a:r>
            <a:rPr lang="en-GB" sz="1400" kern="1200" dirty="0" smtClean="0">
              <a:solidFill>
                <a:schemeClr val="bg1">
                  <a:lumMod val="95000"/>
                  <a:lumOff val="5000"/>
                </a:schemeClr>
              </a:solidFill>
            </a:rPr>
            <a:t>.</a:t>
          </a:r>
          <a:endParaRPr lang="en-US" sz="1400" kern="1200" dirty="0">
            <a:solidFill>
              <a:schemeClr val="bg1">
                <a:lumMod val="95000"/>
                <a:lumOff val="5000"/>
              </a:schemeClr>
            </a:solidFill>
          </a:endParaRPr>
        </a:p>
      </dsp:txBody>
      <dsp:txXfrm>
        <a:off x="788670" y="2145283"/>
        <a:ext cx="4274134" cy="941832"/>
      </dsp:txXfrm>
    </dsp:sp>
    <dsp:sp modelId="{5C10B427-FAD0-4950-9C29-E25B613C4559}">
      <dsp:nvSpPr>
        <dsp:cNvPr id="0" name=""/>
        <dsp:cNvSpPr/>
      </dsp:nvSpPr>
      <dsp:spPr>
        <a:xfrm>
          <a:off x="1142977" y="3251200"/>
          <a:ext cx="5280660" cy="941832"/>
        </a:xfrm>
        <a:prstGeom prst="roundRect">
          <a:avLst>
            <a:gd name="adj" fmla="val 10000"/>
          </a:avLst>
        </a:prstGeom>
        <a:solidFill>
          <a:schemeClr val="accent3">
            <a:lumMod val="7500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GB" sz="1800" kern="1200" dirty="0" smtClean="0">
              <a:solidFill>
                <a:schemeClr val="bg1">
                  <a:lumMod val="95000"/>
                  <a:lumOff val="5000"/>
                </a:schemeClr>
              </a:solidFill>
            </a:rPr>
            <a:t>-To confirm the extent of known disease</a:t>
          </a:r>
          <a:endParaRPr lang="en-US" sz="1800" kern="1200" dirty="0">
            <a:solidFill>
              <a:schemeClr val="bg1">
                <a:lumMod val="95000"/>
                <a:lumOff val="5000"/>
              </a:schemeClr>
            </a:solidFill>
          </a:endParaRPr>
        </a:p>
        <a:p>
          <a:pPr marL="171450" lvl="1" indent="-171450" algn="l" defTabSz="800100">
            <a:lnSpc>
              <a:spcPct val="90000"/>
            </a:lnSpc>
            <a:spcBef>
              <a:spcPct val="0"/>
            </a:spcBef>
            <a:spcAft>
              <a:spcPct val="15000"/>
            </a:spcAft>
            <a:buChar char="••"/>
          </a:pPr>
          <a:r>
            <a:rPr lang="en-GB" sz="1800" kern="1200" dirty="0" smtClean="0">
              <a:solidFill>
                <a:schemeClr val="bg1">
                  <a:lumMod val="95000"/>
                  <a:lumOff val="5000"/>
                </a:schemeClr>
              </a:solidFill>
            </a:rPr>
            <a:t>.To help evaluate the range of motion of the joint</a:t>
          </a:r>
          <a:r>
            <a:rPr lang="en-GB" sz="1400" kern="1200" dirty="0" smtClean="0">
              <a:solidFill>
                <a:schemeClr val="bg1">
                  <a:lumMod val="95000"/>
                  <a:lumOff val="5000"/>
                </a:schemeClr>
              </a:solidFill>
            </a:rPr>
            <a:t>.</a:t>
          </a:r>
          <a:endParaRPr lang="en-US" sz="1400" kern="1200" dirty="0">
            <a:solidFill>
              <a:schemeClr val="bg1">
                <a:lumMod val="95000"/>
                <a:lumOff val="5000"/>
              </a:schemeClr>
            </a:solidFill>
          </a:endParaRPr>
        </a:p>
      </dsp:txBody>
      <dsp:txXfrm>
        <a:off x="1142977" y="3251200"/>
        <a:ext cx="4274134" cy="941832"/>
      </dsp:txXfrm>
    </dsp:sp>
    <dsp:sp modelId="{59BD0DF2-AB99-4E95-BA92-C5D96CC39990}">
      <dsp:nvSpPr>
        <dsp:cNvPr id="0" name=""/>
        <dsp:cNvSpPr/>
      </dsp:nvSpPr>
      <dsp:spPr>
        <a:xfrm>
          <a:off x="1577340" y="4290567"/>
          <a:ext cx="5280660" cy="941832"/>
        </a:xfrm>
        <a:prstGeom prst="roundRect">
          <a:avLst>
            <a:gd name="adj" fmla="val 10000"/>
          </a:avLst>
        </a:prstGeom>
        <a:solidFill>
          <a:schemeClr val="accent3">
            <a:lumMod val="7500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GB" sz="1700" kern="1200" dirty="0" smtClean="0">
              <a:solidFill>
                <a:schemeClr val="bg1">
                  <a:lumMod val="95000"/>
                  <a:lumOff val="5000"/>
                </a:schemeClr>
              </a:solidFill>
            </a:rPr>
            <a:t>-To screen for unsuspected pathology</a:t>
          </a:r>
        </a:p>
        <a:p>
          <a:pPr lvl="0" algn="l" defTabSz="755650">
            <a:lnSpc>
              <a:spcPct val="90000"/>
            </a:lnSpc>
            <a:spcBef>
              <a:spcPct val="0"/>
            </a:spcBef>
            <a:spcAft>
              <a:spcPct val="35000"/>
            </a:spcAft>
          </a:pPr>
          <a:r>
            <a:rPr lang="en-GB" sz="1700" kern="1200" dirty="0" smtClean="0">
              <a:solidFill>
                <a:schemeClr val="bg1">
                  <a:lumMod val="95000"/>
                  <a:lumOff val="5000"/>
                </a:schemeClr>
              </a:solidFill>
            </a:rPr>
            <a:t>-To evaluate the effects of a given treatment.</a:t>
          </a:r>
          <a:endParaRPr lang="en-US" sz="1700" kern="1200" dirty="0">
            <a:solidFill>
              <a:schemeClr val="bg1">
                <a:lumMod val="95000"/>
                <a:lumOff val="5000"/>
              </a:schemeClr>
            </a:solidFill>
          </a:endParaRPr>
        </a:p>
      </dsp:txBody>
      <dsp:txXfrm>
        <a:off x="1577340" y="4290567"/>
        <a:ext cx="4274134" cy="941832"/>
      </dsp:txXfrm>
    </dsp:sp>
    <dsp:sp modelId="{BE0A6831-4287-4736-B6CC-CA09CAC1E64A}">
      <dsp:nvSpPr>
        <dsp:cNvPr id="0" name=""/>
        <dsp:cNvSpPr/>
      </dsp:nvSpPr>
      <dsp:spPr>
        <a:xfrm>
          <a:off x="4668469" y="688060"/>
          <a:ext cx="612190" cy="612190"/>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bg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n-US" sz="2700" kern="1200"/>
        </a:p>
      </dsp:txBody>
      <dsp:txXfrm>
        <a:off x="4668469" y="688060"/>
        <a:ext cx="612190" cy="612190"/>
      </dsp:txXfrm>
    </dsp:sp>
    <dsp:sp modelId="{020462FA-DFCD-44C6-8836-4CA0A93CAC9F}">
      <dsp:nvSpPr>
        <dsp:cNvPr id="0" name=""/>
        <dsp:cNvSpPr/>
      </dsp:nvSpPr>
      <dsp:spPr>
        <a:xfrm>
          <a:off x="5062804" y="1760702"/>
          <a:ext cx="612190" cy="612190"/>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bg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n-US" sz="2700" kern="1200"/>
        </a:p>
      </dsp:txBody>
      <dsp:txXfrm>
        <a:off x="5062804" y="1760702"/>
        <a:ext cx="612190" cy="612190"/>
      </dsp:txXfrm>
    </dsp:sp>
    <dsp:sp modelId="{6CB7EE1D-14E8-48DA-8DD9-E241B70E5EE2}">
      <dsp:nvSpPr>
        <dsp:cNvPr id="0" name=""/>
        <dsp:cNvSpPr/>
      </dsp:nvSpPr>
      <dsp:spPr>
        <a:xfrm>
          <a:off x="5457139" y="2817647"/>
          <a:ext cx="612190" cy="612190"/>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bg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n-US" sz="2700" kern="1200"/>
        </a:p>
      </dsp:txBody>
      <dsp:txXfrm>
        <a:off x="5457139" y="2817647"/>
        <a:ext cx="612190" cy="612190"/>
      </dsp:txXfrm>
    </dsp:sp>
    <dsp:sp modelId="{5BD82D8E-EA78-4D8B-95FA-50690C117713}">
      <dsp:nvSpPr>
        <dsp:cNvPr id="0" name=""/>
        <dsp:cNvSpPr/>
      </dsp:nvSpPr>
      <dsp:spPr>
        <a:xfrm>
          <a:off x="5851474" y="3900754"/>
          <a:ext cx="612190" cy="612190"/>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bg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n-US" sz="2700" kern="1200"/>
        </a:p>
      </dsp:txBody>
      <dsp:txXfrm>
        <a:off x="5851474" y="3900754"/>
        <a:ext cx="612190" cy="612190"/>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BAA0EB2-A0C5-412C-BB98-817D9C7126DD}">
      <dsp:nvSpPr>
        <dsp:cNvPr id="0" name=""/>
        <dsp:cNvSpPr/>
      </dsp:nvSpPr>
      <dsp:spPr>
        <a:xfrm>
          <a:off x="0" y="812799"/>
          <a:ext cx="6096000" cy="2438400"/>
        </a:xfrm>
        <a:prstGeom prst="leftRightRibbon">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solidFill>
            <a:schemeClr val="bg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64CE818-8F9C-4AE3-BA8D-28674AEE248E}">
      <dsp:nvSpPr>
        <dsp:cNvPr id="0" name=""/>
        <dsp:cNvSpPr/>
      </dsp:nvSpPr>
      <dsp:spPr>
        <a:xfrm>
          <a:off x="731520" y="1239519"/>
          <a:ext cx="2011680" cy="1194816"/>
        </a:xfrm>
        <a:prstGeom prst="rect">
          <a:avLst/>
        </a:prstGeom>
        <a:noFill/>
        <a:ln>
          <a:noFill/>
        </a:ln>
        <a:effectLst>
          <a:outerShdw blurRad="40000" dist="23000" dir="5400000" rotWithShape="0">
            <a:srgbClr val="000000">
              <a:alpha val="35000"/>
            </a:srgbClr>
          </a:outerShdw>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106680" rIns="0" bIns="114300" numCol="1" spcCol="1270" anchor="ctr" anchorCtr="0">
          <a:noAutofit/>
        </a:bodyPr>
        <a:lstStyle/>
        <a:p>
          <a:pPr lvl="0" algn="ctr" defTabSz="1333500">
            <a:lnSpc>
              <a:spcPct val="90000"/>
            </a:lnSpc>
            <a:spcBef>
              <a:spcPct val="0"/>
            </a:spcBef>
            <a:spcAft>
              <a:spcPct val="35000"/>
            </a:spcAft>
          </a:pPr>
          <a:r>
            <a:rPr lang="en-US" sz="3000" kern="1200" dirty="0" smtClean="0">
              <a:solidFill>
                <a:schemeClr val="bg1"/>
              </a:solidFill>
            </a:rPr>
            <a:t>OSSEOUS STRUCTURES</a:t>
          </a:r>
          <a:endParaRPr lang="en-US" sz="3000" kern="1200" dirty="0">
            <a:solidFill>
              <a:schemeClr val="bg1"/>
            </a:solidFill>
          </a:endParaRPr>
        </a:p>
      </dsp:txBody>
      <dsp:txXfrm>
        <a:off x="731520" y="1239519"/>
        <a:ext cx="2011680" cy="1194816"/>
      </dsp:txXfrm>
    </dsp:sp>
    <dsp:sp modelId="{EEEE7F65-3339-4C23-926B-C8C99390F739}">
      <dsp:nvSpPr>
        <dsp:cNvPr id="0" name=""/>
        <dsp:cNvSpPr/>
      </dsp:nvSpPr>
      <dsp:spPr>
        <a:xfrm>
          <a:off x="3048000" y="1629663"/>
          <a:ext cx="2377440" cy="1194816"/>
        </a:xfrm>
        <a:prstGeom prst="rect">
          <a:avLst/>
        </a:prstGeom>
        <a:noFill/>
        <a:ln>
          <a:noFill/>
        </a:ln>
        <a:effectLst>
          <a:outerShdw blurRad="40000" dist="23000" dir="5400000" rotWithShape="0">
            <a:srgbClr val="000000">
              <a:alpha val="35000"/>
            </a:srgbClr>
          </a:outerShdw>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106680" rIns="0" bIns="114300" numCol="1" spcCol="1270" anchor="ctr" anchorCtr="0">
          <a:noAutofit/>
        </a:bodyPr>
        <a:lstStyle/>
        <a:p>
          <a:pPr lvl="0" algn="ctr" defTabSz="1333500">
            <a:lnSpc>
              <a:spcPct val="90000"/>
            </a:lnSpc>
            <a:spcBef>
              <a:spcPct val="0"/>
            </a:spcBef>
            <a:spcAft>
              <a:spcPct val="35000"/>
            </a:spcAft>
          </a:pPr>
          <a:r>
            <a:rPr lang="en-US" sz="3000" kern="1200" dirty="0" smtClean="0">
              <a:solidFill>
                <a:schemeClr val="bg1"/>
              </a:solidFill>
            </a:rPr>
            <a:t>SOFT TISSUE STRUCTURES</a:t>
          </a:r>
          <a:endParaRPr lang="en-US" sz="3000" kern="1200" dirty="0">
            <a:solidFill>
              <a:schemeClr val="bg1"/>
            </a:solidFill>
          </a:endParaRPr>
        </a:p>
      </dsp:txBody>
      <dsp:txXfrm>
        <a:off x="3048000" y="1629663"/>
        <a:ext cx="2377440" cy="1194816"/>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D694843-D734-49E0-87B9-7D879D1A192E}">
      <dsp:nvSpPr>
        <dsp:cNvPr id="0" name=""/>
        <dsp:cNvSpPr/>
      </dsp:nvSpPr>
      <dsp:spPr>
        <a:xfrm>
          <a:off x="2347532" y="2009"/>
          <a:ext cx="3517002" cy="2055390"/>
        </a:xfrm>
        <a:prstGeom prst="rightArrow">
          <a:avLst>
            <a:gd name="adj1" fmla="val 75000"/>
            <a:gd name="adj2" fmla="val 50000"/>
          </a:avLst>
        </a:prstGeom>
        <a:solidFill>
          <a:schemeClr val="accent5">
            <a:tint val="40000"/>
            <a:alpha val="90000"/>
            <a:hueOff val="0"/>
            <a:satOff val="0"/>
            <a:lumOff val="0"/>
            <a:alphaOff val="0"/>
          </a:schemeClr>
        </a:solidFill>
        <a:ln>
          <a:noFill/>
        </a:ln>
        <a:effectLst/>
        <a:sp3d z="-161800" extrusionH="10600" contourW="3000">
          <a:bevelT w="48600" h="8600" prst="relaxedInset"/>
          <a:bevelB w="48600" h="8600" prst="relaxedInset"/>
        </a:sp3d>
      </dsp:spPr>
      <dsp:style>
        <a:lnRef idx="0">
          <a:scrgbClr r="0" g="0" b="0"/>
        </a:lnRef>
        <a:fillRef idx="1">
          <a:scrgbClr r="0" g="0" b="0"/>
        </a:fillRef>
        <a:effectRef idx="0">
          <a:scrgbClr r="0" g="0" b="0"/>
        </a:effectRef>
        <a:fontRef idx="minor"/>
      </dsp:style>
      <dsp:txBody>
        <a:bodyPr spcFirstLastPara="0" vert="horz" wrap="square" lIns="13335" tIns="13335" rIns="13335" bIns="13335" numCol="1" spcCol="1270" anchor="t" anchorCtr="0">
          <a:noAutofit/>
        </a:bodyPr>
        <a:lstStyle/>
        <a:p>
          <a:pPr marL="228600" lvl="1" indent="-228600" algn="l" defTabSz="933450">
            <a:lnSpc>
              <a:spcPct val="90000"/>
            </a:lnSpc>
            <a:spcBef>
              <a:spcPct val="0"/>
            </a:spcBef>
            <a:spcAft>
              <a:spcPct val="15000"/>
            </a:spcAft>
            <a:buChar char="••"/>
          </a:pPr>
          <a:r>
            <a:rPr lang="en-US" sz="2100" kern="1200" dirty="0" smtClean="0"/>
            <a:t>Unknown origin, genetic factors play an important role</a:t>
          </a:r>
          <a:endParaRPr lang="en-US" sz="2100" kern="1200" dirty="0"/>
        </a:p>
        <a:p>
          <a:pPr marL="228600" lvl="1" indent="-228600" algn="l" defTabSz="933450">
            <a:lnSpc>
              <a:spcPct val="90000"/>
            </a:lnSpc>
            <a:spcBef>
              <a:spcPct val="0"/>
            </a:spcBef>
            <a:spcAft>
              <a:spcPct val="15000"/>
            </a:spcAft>
            <a:buChar char="••"/>
          </a:pPr>
          <a:r>
            <a:rPr lang="en-US" sz="2100" kern="1200" dirty="0" smtClean="0"/>
            <a:t>&gt;50yrs ,often asymptomatic</a:t>
          </a:r>
          <a:endParaRPr lang="en-US" sz="2100" kern="1200" dirty="0"/>
        </a:p>
      </dsp:txBody>
      <dsp:txXfrm>
        <a:off x="2347532" y="2009"/>
        <a:ext cx="3517002" cy="2055390"/>
      </dsp:txXfrm>
    </dsp:sp>
    <dsp:sp modelId="{BF100968-0B65-416C-B018-BB62FC9FC64C}">
      <dsp:nvSpPr>
        <dsp:cNvPr id="0" name=""/>
        <dsp:cNvSpPr/>
      </dsp:nvSpPr>
      <dsp:spPr>
        <a:xfrm>
          <a:off x="2864" y="94950"/>
          <a:ext cx="2344668" cy="1868537"/>
        </a:xfrm>
        <a:prstGeom prst="roundRect">
          <a:avLst/>
        </a:prstGeom>
        <a:solidFill>
          <a:schemeClr val="accent5">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sz="3200" kern="1200" dirty="0" smtClean="0"/>
            <a:t>Primary </a:t>
          </a:r>
          <a:endParaRPr lang="en-US" sz="3200" kern="1200" dirty="0"/>
        </a:p>
      </dsp:txBody>
      <dsp:txXfrm>
        <a:off x="2864" y="94950"/>
        <a:ext cx="2344668" cy="1868537"/>
      </dsp:txXfrm>
    </dsp:sp>
    <dsp:sp modelId="{7B4BB0B1-194A-4D30-AFDA-B1C30C748A2F}">
      <dsp:nvSpPr>
        <dsp:cNvPr id="0" name=""/>
        <dsp:cNvSpPr/>
      </dsp:nvSpPr>
      <dsp:spPr>
        <a:xfrm>
          <a:off x="2346959" y="2244253"/>
          <a:ext cx="3520440" cy="1868537"/>
        </a:xfrm>
        <a:prstGeom prst="rightArrow">
          <a:avLst>
            <a:gd name="adj1" fmla="val 75000"/>
            <a:gd name="adj2" fmla="val 50000"/>
          </a:avLst>
        </a:prstGeom>
        <a:solidFill>
          <a:schemeClr val="accent5">
            <a:tint val="40000"/>
            <a:alpha val="90000"/>
            <a:hueOff val="-10740482"/>
            <a:satOff val="48253"/>
            <a:lumOff val="3317"/>
            <a:alphaOff val="0"/>
          </a:schemeClr>
        </a:solidFill>
        <a:ln>
          <a:noFill/>
        </a:ln>
        <a:effectLst/>
        <a:sp3d z="-161800" extrusionH="10600" contourW="3000">
          <a:bevelT w="48600" h="8600" prst="relaxedInset"/>
          <a:bevelB w="48600" h="8600" prst="relaxedInset"/>
        </a:sp3d>
      </dsp:spPr>
      <dsp:style>
        <a:lnRef idx="0">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en-US" sz="2400" kern="1200" dirty="0" smtClean="0"/>
            <a:t>Caused by trauma, congenital dysplasia or metabolic disease</a:t>
          </a:r>
          <a:endParaRPr lang="en-US" sz="2400" kern="1200" dirty="0"/>
        </a:p>
      </dsp:txBody>
      <dsp:txXfrm>
        <a:off x="2346959" y="2244253"/>
        <a:ext cx="3520440" cy="1868537"/>
      </dsp:txXfrm>
    </dsp:sp>
    <dsp:sp modelId="{70BC76D3-0C21-43BA-832B-8E2DD03FF191}">
      <dsp:nvSpPr>
        <dsp:cNvPr id="0" name=""/>
        <dsp:cNvSpPr/>
      </dsp:nvSpPr>
      <dsp:spPr>
        <a:xfrm>
          <a:off x="0" y="2244253"/>
          <a:ext cx="2346959" cy="1868537"/>
        </a:xfrm>
        <a:prstGeom prst="roundRect">
          <a:avLst/>
        </a:prstGeom>
        <a:solidFill>
          <a:schemeClr val="accent5">
            <a:hueOff val="-9933876"/>
            <a:satOff val="39811"/>
            <a:lumOff val="8628"/>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en-US" sz="3400" kern="1200" dirty="0" smtClean="0"/>
            <a:t>Secondary </a:t>
          </a:r>
          <a:endParaRPr lang="en-US" sz="3400" kern="1200" dirty="0"/>
        </a:p>
      </dsp:txBody>
      <dsp:txXfrm>
        <a:off x="0" y="2244253"/>
        <a:ext cx="2346959" cy="1868537"/>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DB96EDF-376A-45B1-9AC2-2A7F81A6EB43}">
      <dsp:nvSpPr>
        <dsp:cNvPr id="0" name=""/>
        <dsp:cNvSpPr/>
      </dsp:nvSpPr>
      <dsp:spPr>
        <a:xfrm rot="10800000">
          <a:off x="1666132" y="95"/>
          <a:ext cx="5624703" cy="997534"/>
        </a:xfrm>
        <a:prstGeom prst="homePlat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39885" tIns="106680" rIns="199136" bIns="106680" numCol="1" spcCol="1270" anchor="ctr" anchorCtr="0">
          <a:noAutofit/>
        </a:bodyPr>
        <a:lstStyle/>
        <a:p>
          <a:pPr lvl="0" algn="ctr" defTabSz="1244600">
            <a:lnSpc>
              <a:spcPct val="90000"/>
            </a:lnSpc>
            <a:spcBef>
              <a:spcPct val="0"/>
            </a:spcBef>
            <a:spcAft>
              <a:spcPct val="35000"/>
            </a:spcAft>
          </a:pPr>
          <a:r>
            <a:rPr lang="en-US" sz="2800" kern="1200" dirty="0" err="1" smtClean="0">
              <a:solidFill>
                <a:srgbClr val="C00000"/>
              </a:solidFill>
            </a:rPr>
            <a:t>Vasculitis</a:t>
          </a:r>
          <a:r>
            <a:rPr lang="en-US" sz="2800" kern="1200" dirty="0" smtClean="0">
              <a:solidFill>
                <a:srgbClr val="C00000"/>
              </a:solidFill>
            </a:rPr>
            <a:t> of synovial membrane </a:t>
          </a:r>
          <a:endParaRPr lang="en-US" sz="2800" kern="1200" dirty="0">
            <a:solidFill>
              <a:srgbClr val="C00000"/>
            </a:solidFill>
          </a:endParaRPr>
        </a:p>
      </dsp:txBody>
      <dsp:txXfrm rot="10800000">
        <a:off x="1666132" y="95"/>
        <a:ext cx="5624703" cy="997534"/>
      </dsp:txXfrm>
    </dsp:sp>
    <dsp:sp modelId="{CD7A706A-C034-4B93-926E-61917231463F}">
      <dsp:nvSpPr>
        <dsp:cNvPr id="0" name=""/>
        <dsp:cNvSpPr/>
      </dsp:nvSpPr>
      <dsp:spPr>
        <a:xfrm>
          <a:off x="1167364" y="95"/>
          <a:ext cx="997534" cy="997534"/>
        </a:xfrm>
        <a:prstGeom prst="ellipse">
          <a:avLst/>
        </a:prstGeom>
        <a:solidFill>
          <a:schemeClr val="accent5">
            <a:tint val="50000"/>
            <a:hueOff val="0"/>
            <a:satOff val="0"/>
            <a:lumOff val="0"/>
            <a:alphaOff val="0"/>
          </a:schemeClr>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A6614F00-2A73-422B-B5B6-13E6C9B056B9}">
      <dsp:nvSpPr>
        <dsp:cNvPr id="0" name=""/>
        <dsp:cNvSpPr/>
      </dsp:nvSpPr>
      <dsp:spPr>
        <a:xfrm rot="10800000">
          <a:off x="1504436" y="1295402"/>
          <a:ext cx="5840297" cy="1600195"/>
        </a:xfrm>
        <a:prstGeom prst="homePlate">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39885" tIns="106680" rIns="199136" bIns="106680" numCol="1" spcCol="1270" anchor="ctr" anchorCtr="0">
          <a:noAutofit/>
        </a:bodyPr>
        <a:lstStyle/>
        <a:p>
          <a:pPr lvl="0" algn="ctr" defTabSz="1244600">
            <a:lnSpc>
              <a:spcPct val="90000"/>
            </a:lnSpc>
            <a:spcBef>
              <a:spcPct val="0"/>
            </a:spcBef>
            <a:spcAft>
              <a:spcPct val="35000"/>
            </a:spcAft>
          </a:pPr>
          <a:r>
            <a:rPr lang="en-US" sz="2800" kern="1200" dirty="0" smtClean="0">
              <a:solidFill>
                <a:srgbClr val="C00000"/>
              </a:solidFill>
            </a:rPr>
            <a:t>Chronic inflammation marked by intense round cell infiltrate and formation of granulation tissue</a:t>
          </a:r>
          <a:endParaRPr lang="en-US" sz="2800" kern="1200" dirty="0">
            <a:solidFill>
              <a:srgbClr val="C00000"/>
            </a:solidFill>
          </a:endParaRPr>
        </a:p>
      </dsp:txBody>
      <dsp:txXfrm rot="10800000">
        <a:off x="1504436" y="1295402"/>
        <a:ext cx="5840297" cy="1600195"/>
      </dsp:txXfrm>
    </dsp:sp>
    <dsp:sp modelId="{58466CE0-75B8-40D8-A0FB-2DD0071C6633}">
      <dsp:nvSpPr>
        <dsp:cNvPr id="0" name=""/>
        <dsp:cNvSpPr/>
      </dsp:nvSpPr>
      <dsp:spPr>
        <a:xfrm>
          <a:off x="1113466" y="1596732"/>
          <a:ext cx="997534" cy="997534"/>
        </a:xfrm>
        <a:prstGeom prst="ellipse">
          <a:avLst/>
        </a:prstGeom>
        <a:solidFill>
          <a:schemeClr val="accent5">
            <a:tint val="50000"/>
            <a:hueOff val="-5341183"/>
            <a:satOff val="23809"/>
            <a:lumOff val="2104"/>
            <a:alphaOff val="0"/>
          </a:schemeClr>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D56F398-A643-4D1A-B12B-2F21BF6507F2}">
      <dsp:nvSpPr>
        <dsp:cNvPr id="0" name=""/>
        <dsp:cNvSpPr/>
      </dsp:nvSpPr>
      <dsp:spPr>
        <a:xfrm rot="10800000">
          <a:off x="1666132" y="3193369"/>
          <a:ext cx="5624703" cy="997534"/>
        </a:xfrm>
        <a:prstGeom prst="homePlate">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39885" tIns="106680" rIns="199136" bIns="106680" numCol="1" spcCol="1270" anchor="ctr" anchorCtr="0">
          <a:noAutofit/>
        </a:bodyPr>
        <a:lstStyle/>
        <a:p>
          <a:pPr lvl="0" algn="ctr" defTabSz="1244600">
            <a:lnSpc>
              <a:spcPct val="90000"/>
            </a:lnSpc>
            <a:spcBef>
              <a:spcPct val="0"/>
            </a:spcBef>
            <a:spcAft>
              <a:spcPct val="35000"/>
            </a:spcAft>
          </a:pPr>
          <a:r>
            <a:rPr lang="en-US" sz="2800" kern="1200" dirty="0" smtClean="0">
              <a:solidFill>
                <a:srgbClr val="C00000"/>
              </a:solidFill>
            </a:rPr>
            <a:t>Cellular infiltrate causes erosion of underlying bone.</a:t>
          </a:r>
          <a:endParaRPr lang="en-US" sz="2800" kern="1200" dirty="0">
            <a:solidFill>
              <a:srgbClr val="C00000"/>
            </a:solidFill>
          </a:endParaRPr>
        </a:p>
      </dsp:txBody>
      <dsp:txXfrm rot="10800000">
        <a:off x="1666132" y="3193369"/>
        <a:ext cx="5624703" cy="997534"/>
      </dsp:txXfrm>
    </dsp:sp>
    <dsp:sp modelId="{913BD173-5C35-44A0-B2EE-0F2C3D49EA97}">
      <dsp:nvSpPr>
        <dsp:cNvPr id="0" name=""/>
        <dsp:cNvSpPr/>
      </dsp:nvSpPr>
      <dsp:spPr>
        <a:xfrm>
          <a:off x="1167364" y="3193369"/>
          <a:ext cx="997534" cy="997534"/>
        </a:xfrm>
        <a:prstGeom prst="ellipse">
          <a:avLst/>
        </a:prstGeom>
        <a:solidFill>
          <a:schemeClr val="accent5">
            <a:tint val="50000"/>
            <a:hueOff val="-10682366"/>
            <a:satOff val="47617"/>
            <a:lumOff val="4207"/>
            <a:alphaOff val="0"/>
          </a:schemeClr>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image" Target="../media/image108.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12.png"/><Relationship Id="rId1" Type="http://schemas.openxmlformats.org/officeDocument/2006/relationships/image" Target="../media/image111.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image" Target="../media/image11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7A8829-7E23-496E-BEFB-E982841DA00D}" type="datetimeFigureOut">
              <a:rPr lang="en-US" smtClean="0"/>
              <a:pPr/>
              <a:t>24-Oct-19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0C48CC-141B-4248-9F67-A64767C702B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7ABD08-546D-4983-97EA-F57C5988841A}" type="slidenum">
              <a:rPr lang="en-US" smtClean="0"/>
              <a:pPr/>
              <a:t>92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10C48CC-141B-4248-9F67-A64767C702B8}" type="slidenum">
              <a:rPr lang="en-US" smtClean="0"/>
              <a:pPr/>
              <a:t>99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6C0587-7AAD-493C-9E22-870EC850CB2B}" type="datetimeFigureOut">
              <a:rPr lang="en-US" smtClean="0"/>
              <a:pPr/>
              <a:t>24-Oct-19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FB8DBC-1DC8-450B-ACD2-3578CFCB96C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C0587-7AAD-493C-9E22-870EC850CB2B}" type="datetimeFigureOut">
              <a:rPr lang="en-US" smtClean="0"/>
              <a:pPr/>
              <a:t>24-Oct-19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FB8DBC-1DC8-450B-ACD2-3578CFCB96C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C0587-7AAD-493C-9E22-870EC850CB2B}" type="datetimeFigureOut">
              <a:rPr lang="en-US" smtClean="0"/>
              <a:pPr/>
              <a:t>24-Oct-19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FB8DBC-1DC8-450B-ACD2-3578CFCB96C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C0587-7AAD-493C-9E22-870EC850CB2B}" type="datetimeFigureOut">
              <a:rPr lang="en-US" smtClean="0"/>
              <a:pPr/>
              <a:t>24-Oct-19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FB8DBC-1DC8-450B-ACD2-3578CFCB96C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6C0587-7AAD-493C-9E22-870EC850CB2B}" type="datetimeFigureOut">
              <a:rPr lang="en-US" smtClean="0"/>
              <a:pPr/>
              <a:t>24-Oct-19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FB8DBC-1DC8-450B-ACD2-3578CFCB96C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6C0587-7AAD-493C-9E22-870EC850CB2B}" type="datetimeFigureOut">
              <a:rPr lang="en-US" smtClean="0"/>
              <a:pPr/>
              <a:t>24-Oct-19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FB8DBC-1DC8-450B-ACD2-3578CFCB96C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6C0587-7AAD-493C-9E22-870EC850CB2B}" type="datetimeFigureOut">
              <a:rPr lang="en-US" smtClean="0"/>
              <a:pPr/>
              <a:t>24-Oct-19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FB8DBC-1DC8-450B-ACD2-3578CFCB96C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6C0587-7AAD-493C-9E22-870EC850CB2B}" type="datetimeFigureOut">
              <a:rPr lang="en-US" smtClean="0"/>
              <a:pPr/>
              <a:t>24-Oct-19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FB8DBC-1DC8-450B-ACD2-3578CFCB96C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C0587-7AAD-493C-9E22-870EC850CB2B}" type="datetimeFigureOut">
              <a:rPr lang="en-US" smtClean="0"/>
              <a:pPr/>
              <a:t>24-Oct-19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FB8DBC-1DC8-450B-ACD2-3578CFCB96C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C0587-7AAD-493C-9E22-870EC850CB2B}" type="datetimeFigureOut">
              <a:rPr lang="en-US" smtClean="0"/>
              <a:pPr/>
              <a:t>24-Oct-19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FB8DBC-1DC8-450B-ACD2-3578CFCB96C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C0587-7AAD-493C-9E22-870EC850CB2B}" type="datetimeFigureOut">
              <a:rPr lang="en-US" smtClean="0"/>
              <a:pPr/>
              <a:t>24-Oct-19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FB8DBC-1DC8-450B-ACD2-3578CFCB96C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83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C0587-7AAD-493C-9E22-870EC850CB2B}" type="datetimeFigureOut">
              <a:rPr lang="en-US" smtClean="0"/>
              <a:pPr/>
              <a:t>24-Oct-19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FB8DBC-1DC8-450B-ACD2-3578CFCB96C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7.gif"/><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12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oleObject" Target="../embeddings/oleObject6.bin"/><Relationship Id="rId4" Type="http://schemas.openxmlformats.org/officeDocument/2006/relationships/oleObject" Target="../embeddings/oleObject5.bin"/></Relationships>
</file>

<file path=ppt/slides/_rels/slide125.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slideLayout" Target="../slideLayouts/slideLayout2.xml"/><Relationship Id="rId1" Type="http://schemas.openxmlformats.org/officeDocument/2006/relationships/video" Target="../media/media2.mp4"/><Relationship Id="rId4" Type="http://schemas.openxmlformats.org/officeDocument/2006/relationships/image" Target="../media/image113.png"/></Relationships>
</file>

<file path=ppt/slides/_rels/slide12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oleObject" Target="../embeddings/oleObject9.bin"/><Relationship Id="rId4" Type="http://schemas.openxmlformats.org/officeDocument/2006/relationships/oleObject" Target="../embeddings/oleObject8.bin"/></Relationships>
</file>

<file path=ppt/slides/_rels/slide131.xml.rels><?xml version="1.0" encoding="UTF-8" standalone="yes"?>
<Relationships xmlns="http://schemas.openxmlformats.org/package/2006/relationships"><Relationship Id="rId3" Type="http://schemas.microsoft.com/office/2007/relationships/media" Target="../media/media3.mp4"/><Relationship Id="rId2" Type="http://schemas.openxmlformats.org/officeDocument/2006/relationships/slideLayout" Target="../slideLayouts/slideLayout2.xml"/><Relationship Id="rId1" Type="http://schemas.openxmlformats.org/officeDocument/2006/relationships/video" Target="../media/media3.mp4"/><Relationship Id="rId4" Type="http://schemas.openxmlformats.org/officeDocument/2006/relationships/image" Target="../media/image120.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4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gif"/><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media/media1.mp4"/><Relationship Id="rId4" Type="http://schemas.openxmlformats.org/officeDocument/2006/relationships/image" Target="../media/image25.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187.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png"/><Relationship Id="rId1" Type="http://schemas.openxmlformats.org/officeDocument/2006/relationships/slideLayout" Target="../slideLayouts/slideLayout2.xml"/><Relationship Id="rId4" Type="http://schemas.openxmlformats.org/officeDocument/2006/relationships/image" Target="../media/image151.jpe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emf"/><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emf"/><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emf"/><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5" descr="TMJ"/>
          <p:cNvPicPr>
            <a:picLocks noChangeAspect="1" noChangeArrowheads="1"/>
          </p:cNvPicPr>
          <p:nvPr/>
        </p:nvPicPr>
        <p:blipFill>
          <a:blip r:embed="rId2" cstate="print"/>
          <a:srcRect/>
          <a:stretch>
            <a:fillRect/>
          </a:stretch>
        </p:blipFill>
        <p:spPr bwMode="auto">
          <a:xfrm>
            <a:off x="76200" y="76200"/>
            <a:ext cx="8991600" cy="6781800"/>
          </a:xfrm>
          <a:prstGeom prst="rect">
            <a:avLst/>
          </a:prstGeom>
          <a:noFill/>
        </p:spPr>
      </p:pic>
      <p:sp>
        <p:nvSpPr>
          <p:cNvPr id="2" name="Title 1"/>
          <p:cNvSpPr>
            <a:spLocks noGrp="1"/>
          </p:cNvSpPr>
          <p:nvPr>
            <p:ph type="ctrTitle"/>
          </p:nvPr>
        </p:nvSpPr>
        <p:spPr/>
        <p:txBody>
          <a:bodyPr>
            <a:noAutofit/>
          </a:bodyPr>
          <a:lstStyle/>
          <a:p>
            <a:r>
              <a:rPr lang="en-US" sz="4800" dirty="0" smtClean="0">
                <a:effectLst>
                  <a:outerShdw blurRad="38100" dist="38100" dir="2700000" algn="tl">
                    <a:srgbClr val="000000">
                      <a:alpha val="43137"/>
                    </a:srgbClr>
                  </a:outerShdw>
                </a:effectLst>
                <a:latin typeface="Times New Roman" pitchFamily="18" charset="0"/>
                <a:cs typeface="Times New Roman" pitchFamily="18" charset="0"/>
              </a:rPr>
              <a:t>TEMPOROMANDIBULAR DISORDERS …</a:t>
            </a:r>
            <a:endParaRPr lang="en-US" sz="4800"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Mandibular</a:t>
            </a:r>
            <a:r>
              <a:rPr lang="en-US" dirty="0" smtClean="0"/>
              <a:t> </a:t>
            </a:r>
            <a:r>
              <a:rPr lang="en-US" dirty="0" err="1" smtClean="0"/>
              <a:t>fossa</a:t>
            </a:r>
            <a:endParaRPr lang="en-US" dirty="0"/>
          </a:p>
        </p:txBody>
      </p:sp>
      <p:pic>
        <p:nvPicPr>
          <p:cNvPr id="2050" name="Picture 2" descr="C:\Users\priyanka\Desktop\Gray137.png"/>
          <p:cNvPicPr>
            <a:picLocks noChangeAspect="1" noChangeArrowheads="1"/>
          </p:cNvPicPr>
          <p:nvPr/>
        </p:nvPicPr>
        <p:blipFill>
          <a:blip r:embed="rId2" cstate="print"/>
          <a:srcRect/>
          <a:stretch>
            <a:fillRect/>
          </a:stretch>
        </p:blipFill>
        <p:spPr bwMode="auto">
          <a:xfrm>
            <a:off x="152400" y="1438275"/>
            <a:ext cx="4648200" cy="4276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1" name="Picture 3" descr="C:\Users\priyanka\Desktop\images (4).jpg"/>
          <p:cNvPicPr>
            <a:picLocks noChangeAspect="1" noChangeArrowheads="1"/>
          </p:cNvPicPr>
          <p:nvPr/>
        </p:nvPicPr>
        <p:blipFill>
          <a:blip r:embed="rId3" cstate="print"/>
          <a:srcRect/>
          <a:stretch>
            <a:fillRect/>
          </a:stretch>
        </p:blipFill>
        <p:spPr bwMode="auto">
          <a:xfrm>
            <a:off x="5029200" y="1447800"/>
            <a:ext cx="3962400" cy="4191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endParaRPr lang="en-US" dirty="0"/>
          </a:p>
        </p:txBody>
      </p:sp>
      <p:sp>
        <p:nvSpPr>
          <p:cNvPr id="3" name="Content Placeholder 2"/>
          <p:cNvSpPr>
            <a:spLocks noGrp="1"/>
          </p:cNvSpPr>
          <p:nvPr>
            <p:ph idx="1"/>
          </p:nvPr>
        </p:nvSpPr>
        <p:spPr>
          <a:xfrm>
            <a:off x="457200" y="1066800"/>
            <a:ext cx="8229600" cy="5059363"/>
          </a:xfrm>
        </p:spPr>
        <p:txBody>
          <a:bodyPr>
            <a:normAutofit lnSpcReduction="10000"/>
          </a:bodyPr>
          <a:lstStyle/>
          <a:p>
            <a:pPr>
              <a:buNone/>
            </a:pPr>
            <a:r>
              <a:rPr lang="en-US" sz="3000" u="sng" dirty="0" smtClean="0">
                <a:solidFill>
                  <a:srgbClr val="FFFF00"/>
                </a:solidFill>
              </a:rPr>
              <a:t>CONDYLAR HYPERPLASIA</a:t>
            </a:r>
          </a:p>
          <a:p>
            <a:r>
              <a:rPr lang="en-US" sz="3000" dirty="0" smtClean="0"/>
              <a:t>Enlargement and </a:t>
            </a:r>
            <a:r>
              <a:rPr lang="en-US" sz="3000" dirty="0" err="1" smtClean="0"/>
              <a:t>occassional</a:t>
            </a:r>
            <a:r>
              <a:rPr lang="en-US" sz="3000" dirty="0" smtClean="0"/>
              <a:t> deformity of </a:t>
            </a:r>
            <a:r>
              <a:rPr lang="en-US" sz="3000" dirty="0" err="1" smtClean="0"/>
              <a:t>condylar</a:t>
            </a:r>
            <a:r>
              <a:rPr lang="en-US" sz="3000" dirty="0" smtClean="0"/>
              <a:t> head. </a:t>
            </a:r>
          </a:p>
          <a:p>
            <a:r>
              <a:rPr lang="en-US" sz="3000" dirty="0" smtClean="0"/>
              <a:t>Secondarily affects </a:t>
            </a:r>
            <a:r>
              <a:rPr lang="en-US" sz="3000" dirty="0" err="1" smtClean="0"/>
              <a:t>mandibular</a:t>
            </a:r>
            <a:r>
              <a:rPr lang="en-US" sz="3000" dirty="0" smtClean="0"/>
              <a:t> </a:t>
            </a:r>
            <a:r>
              <a:rPr lang="en-US" sz="3000" dirty="0" err="1" smtClean="0"/>
              <a:t>fossa</a:t>
            </a:r>
            <a:r>
              <a:rPr lang="en-US" sz="3000" dirty="0" smtClean="0"/>
              <a:t>.</a:t>
            </a:r>
          </a:p>
          <a:p>
            <a:endParaRPr lang="en-US" sz="3000" dirty="0" smtClean="0"/>
          </a:p>
          <a:p>
            <a:pPr>
              <a:buNone/>
            </a:pPr>
            <a:r>
              <a:rPr lang="en-US" sz="3000" dirty="0" smtClean="0"/>
              <a:t>Etiology </a:t>
            </a:r>
          </a:p>
          <a:p>
            <a:r>
              <a:rPr lang="en-US" sz="3000" dirty="0" smtClean="0"/>
              <a:t>Hormonal influences </a:t>
            </a:r>
          </a:p>
          <a:p>
            <a:r>
              <a:rPr lang="en-US" sz="3000" dirty="0" smtClean="0"/>
              <a:t>Trauma</a:t>
            </a:r>
          </a:p>
          <a:p>
            <a:r>
              <a:rPr lang="en-US" sz="3000" dirty="0" smtClean="0"/>
              <a:t>Infection</a:t>
            </a:r>
          </a:p>
          <a:p>
            <a:r>
              <a:rPr lang="en-US" sz="3000" dirty="0" smtClean="0"/>
              <a:t>Heredity </a:t>
            </a:r>
          </a:p>
          <a:p>
            <a:endParaRPr lang="en-US"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Clinical features</a:t>
            </a:r>
            <a:endParaRPr lang="en-US" dirty="0"/>
          </a:p>
        </p:txBody>
      </p:sp>
      <p:sp>
        <p:nvSpPr>
          <p:cNvPr id="3" name="Content Placeholder 2"/>
          <p:cNvSpPr>
            <a:spLocks noGrp="1"/>
          </p:cNvSpPr>
          <p:nvPr>
            <p:ph idx="1"/>
          </p:nvPr>
        </p:nvSpPr>
        <p:spPr>
          <a:xfrm>
            <a:off x="457200" y="1219200"/>
            <a:ext cx="8229600" cy="4906963"/>
          </a:xfrm>
        </p:spPr>
        <p:txBody>
          <a:bodyPr>
            <a:normAutofit/>
          </a:bodyPr>
          <a:lstStyle/>
          <a:p>
            <a:r>
              <a:rPr lang="en-US" sz="2800" dirty="0" smtClean="0"/>
              <a:t>M&gt;F</a:t>
            </a:r>
          </a:p>
          <a:p>
            <a:r>
              <a:rPr lang="en-US" sz="2800" dirty="0" smtClean="0"/>
              <a:t>Age -Before 20 yrs </a:t>
            </a:r>
          </a:p>
          <a:p>
            <a:r>
              <a:rPr lang="en-US" sz="2800" dirty="0" err="1" smtClean="0"/>
              <a:t>Mandibular</a:t>
            </a:r>
            <a:r>
              <a:rPr lang="en-US" sz="2800" dirty="0" smtClean="0"/>
              <a:t> asymmetry</a:t>
            </a:r>
          </a:p>
          <a:p>
            <a:r>
              <a:rPr lang="en-US" sz="2800" dirty="0" smtClean="0"/>
              <a:t>Chin may deviate to the unaffected side.</a:t>
            </a:r>
          </a:p>
          <a:p>
            <a:r>
              <a:rPr lang="en-US" sz="2800" dirty="0" smtClean="0"/>
              <a:t>Due to growth of </a:t>
            </a:r>
            <a:r>
              <a:rPr lang="en-US" sz="2800" dirty="0" err="1" smtClean="0"/>
              <a:t>ramus</a:t>
            </a:r>
            <a:r>
              <a:rPr lang="en-US" sz="2800" dirty="0" smtClean="0"/>
              <a:t> and </a:t>
            </a:r>
            <a:r>
              <a:rPr lang="en-US" sz="2800" dirty="0" err="1" smtClean="0"/>
              <a:t>mandibular</a:t>
            </a:r>
            <a:r>
              <a:rPr lang="en-US" sz="2800" dirty="0" smtClean="0"/>
              <a:t> body, posterior open bite may be present.</a:t>
            </a:r>
          </a:p>
          <a:p>
            <a:endParaRPr lang="en-US" sz="2800" dirty="0"/>
          </a:p>
        </p:txBody>
      </p:sp>
      <p:pic>
        <p:nvPicPr>
          <p:cNvPr id="4" name="Picture 3" descr="en_12f01.jpg"/>
          <p:cNvPicPr>
            <a:picLocks noChangeAspect="1"/>
          </p:cNvPicPr>
          <p:nvPr/>
        </p:nvPicPr>
        <p:blipFill>
          <a:blip r:embed="rId2" cstate="print"/>
          <a:srcRect b="9699"/>
          <a:stretch>
            <a:fillRect/>
          </a:stretch>
        </p:blipFill>
        <p:spPr>
          <a:xfrm>
            <a:off x="6324600" y="3733800"/>
            <a:ext cx="2362200" cy="28860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152_21.jpg"/>
          <p:cNvPicPr>
            <a:picLocks noChangeAspect="1"/>
          </p:cNvPicPr>
          <p:nvPr/>
        </p:nvPicPr>
        <p:blipFill>
          <a:blip r:embed="rId3" cstate="print"/>
          <a:stretch>
            <a:fillRect/>
          </a:stretch>
        </p:blipFill>
        <p:spPr>
          <a:xfrm>
            <a:off x="990600" y="4267200"/>
            <a:ext cx="5105400" cy="24167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Radiographic features</a:t>
            </a:r>
            <a:endParaRPr lang="en-US" dirty="0"/>
          </a:p>
        </p:txBody>
      </p:sp>
      <p:sp>
        <p:nvSpPr>
          <p:cNvPr id="3" name="Content Placeholder 2"/>
          <p:cNvSpPr>
            <a:spLocks noGrp="1"/>
          </p:cNvSpPr>
          <p:nvPr>
            <p:ph idx="1"/>
          </p:nvPr>
        </p:nvSpPr>
        <p:spPr/>
        <p:txBody>
          <a:bodyPr>
            <a:normAutofit/>
          </a:bodyPr>
          <a:lstStyle/>
          <a:p>
            <a:r>
              <a:rPr lang="en-US" sz="2800" dirty="0" err="1" smtClean="0"/>
              <a:t>Condyle</a:t>
            </a:r>
            <a:r>
              <a:rPr lang="en-US" sz="2800" dirty="0" smtClean="0"/>
              <a:t> appears normal but symmetrically enlarged.</a:t>
            </a:r>
          </a:p>
          <a:p>
            <a:r>
              <a:rPr lang="en-US" sz="2800" dirty="0" smtClean="0"/>
              <a:t>May be more </a:t>
            </a:r>
            <a:r>
              <a:rPr lang="en-US" sz="2800" dirty="0" err="1" smtClean="0"/>
              <a:t>radiopaque</a:t>
            </a:r>
            <a:r>
              <a:rPr lang="en-US" sz="2800" dirty="0" smtClean="0"/>
              <a:t> due to additional bone.</a:t>
            </a:r>
          </a:p>
          <a:p>
            <a:r>
              <a:rPr lang="en-US" sz="2800" dirty="0" smtClean="0"/>
              <a:t>May have an altered shape, “inverted L”- is one of the patterns .</a:t>
            </a:r>
          </a:p>
          <a:p>
            <a:r>
              <a:rPr lang="en-US" sz="2800" dirty="0" smtClean="0"/>
              <a:t>Cortical thickness and </a:t>
            </a:r>
            <a:r>
              <a:rPr lang="en-US" sz="2800" dirty="0" err="1" smtClean="0"/>
              <a:t>condylar</a:t>
            </a:r>
            <a:r>
              <a:rPr lang="en-US" sz="2800" dirty="0" smtClean="0"/>
              <a:t> patterns are normal.</a:t>
            </a:r>
          </a:p>
          <a:p>
            <a:r>
              <a:rPr lang="en-US" sz="2800" dirty="0" err="1" smtClean="0"/>
              <a:t>Glenoid</a:t>
            </a:r>
            <a:r>
              <a:rPr lang="en-US" sz="2800" dirty="0" smtClean="0"/>
              <a:t> </a:t>
            </a:r>
            <a:r>
              <a:rPr lang="en-US" sz="2800" dirty="0" err="1" smtClean="0"/>
              <a:t>fossa</a:t>
            </a:r>
            <a:r>
              <a:rPr lang="en-US" sz="2800" dirty="0" smtClean="0"/>
              <a:t> may be enlarged.</a:t>
            </a:r>
            <a:endParaRPr lang="en-US" sz="2800" dirty="0"/>
          </a:p>
        </p:txBody>
      </p:sp>
      <p:pic>
        <p:nvPicPr>
          <p:cNvPr id="4" name="Picture 3" descr="8488241.png"/>
          <p:cNvPicPr>
            <a:picLocks noChangeAspect="1"/>
          </p:cNvPicPr>
          <p:nvPr/>
        </p:nvPicPr>
        <p:blipFill>
          <a:blip r:embed="rId2" cstate="print"/>
          <a:stretch>
            <a:fillRect/>
          </a:stretch>
        </p:blipFill>
        <p:spPr>
          <a:xfrm>
            <a:off x="3352800" y="4191000"/>
            <a:ext cx="4114800" cy="2971800"/>
          </a:xfrm>
          <a:prstGeom prst="rect">
            <a:avLst/>
          </a:prstGeom>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srcRect/>
          <a:stretch>
            <a:fillRect/>
          </a:stretch>
        </p:blipFill>
        <p:spPr bwMode="auto">
          <a:xfrm>
            <a:off x="914400" y="1752600"/>
            <a:ext cx="7391400" cy="35891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Down Arrow 4"/>
          <p:cNvSpPr/>
          <p:nvPr/>
        </p:nvSpPr>
        <p:spPr>
          <a:xfrm rot="17390463">
            <a:off x="288459" y="1623013"/>
            <a:ext cx="533400" cy="825902"/>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71600" y="5943600"/>
            <a:ext cx="5920147" cy="369332"/>
          </a:xfrm>
          <a:prstGeom prst="rect">
            <a:avLst/>
          </a:prstGeom>
          <a:solidFill>
            <a:srgbClr val="FFFF00"/>
          </a:solidFill>
          <a:ln>
            <a:solidFill>
              <a:schemeClr val="bg1"/>
            </a:solidFill>
          </a:ln>
        </p:spPr>
        <p:txBody>
          <a:bodyPr wrap="none" rtlCol="0">
            <a:spAutoFit/>
          </a:bodyPr>
          <a:lstStyle/>
          <a:p>
            <a:r>
              <a:rPr lang="en-US" dirty="0" smtClean="0"/>
              <a:t>Panoramic image of </a:t>
            </a:r>
            <a:r>
              <a:rPr lang="en-US" dirty="0" err="1" smtClean="0"/>
              <a:t>condylar</a:t>
            </a:r>
            <a:r>
              <a:rPr lang="en-US" dirty="0" smtClean="0"/>
              <a:t> hyperplasia involving </a:t>
            </a:r>
            <a:r>
              <a:rPr lang="en-US" dirty="0" err="1" smtClean="0"/>
              <a:t>rt</a:t>
            </a:r>
            <a:r>
              <a:rPr lang="en-US" dirty="0" smtClean="0"/>
              <a:t> </a:t>
            </a:r>
            <a:r>
              <a:rPr lang="en-US" dirty="0" err="1" smtClean="0"/>
              <a:t>condyle</a:t>
            </a:r>
            <a:endParaRPr lang="en-US" dirty="0"/>
          </a:p>
        </p:txBody>
      </p:sp>
      <p:sp>
        <p:nvSpPr>
          <p:cNvPr id="8" name="Title 1"/>
          <p:cNvSpPr>
            <a:spLocks noGrp="1"/>
          </p:cNvSpPr>
          <p:nvPr>
            <p:ph type="title"/>
          </p:nvPr>
        </p:nvSpPr>
        <p:spPr>
          <a:xfrm>
            <a:off x="1981200" y="274638"/>
            <a:ext cx="5486400" cy="639762"/>
          </a:xfrm>
          <a:solidFill>
            <a:srgbClr val="FFFF00"/>
          </a:solidFill>
          <a:ln>
            <a:solidFill>
              <a:schemeClr val="bg1"/>
            </a:solidFill>
          </a:ln>
        </p:spPr>
        <p:txBody>
          <a:bodyPr>
            <a:normAutofit fontScale="90000"/>
          </a:bodyPr>
          <a:lstStyle/>
          <a:p>
            <a:r>
              <a:rPr lang="en-US" dirty="0" smtClean="0">
                <a:solidFill>
                  <a:schemeClr val="bg1"/>
                </a:solidFill>
              </a:rPr>
              <a:t/>
            </a:r>
            <a:br>
              <a:rPr lang="en-US" dirty="0" smtClean="0">
                <a:solidFill>
                  <a:schemeClr val="bg1"/>
                </a:solidFill>
              </a:rPr>
            </a:br>
            <a:r>
              <a:rPr lang="en-US" dirty="0" smtClean="0">
                <a:solidFill>
                  <a:schemeClr val="bg1"/>
                </a:solidFill>
              </a:rPr>
              <a:t>1.Condylar Hyperplasia</a:t>
            </a: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5486400" cy="639762"/>
          </a:xfrm>
          <a:solidFill>
            <a:srgbClr val="FFFF00"/>
          </a:solidFill>
          <a:ln>
            <a:solidFill>
              <a:schemeClr val="bg1"/>
            </a:solidFill>
          </a:ln>
        </p:spPr>
        <p:txBody>
          <a:bodyPr>
            <a:normAutofit fontScale="90000"/>
          </a:bodyPr>
          <a:lstStyle/>
          <a:p>
            <a:r>
              <a:rPr lang="en-US" dirty="0" smtClean="0">
                <a:solidFill>
                  <a:schemeClr val="bg1"/>
                </a:solidFill>
              </a:rPr>
              <a:t/>
            </a:r>
            <a:br>
              <a:rPr lang="en-US" dirty="0" smtClean="0">
                <a:solidFill>
                  <a:schemeClr val="bg1"/>
                </a:solidFill>
              </a:rPr>
            </a:br>
            <a:r>
              <a:rPr lang="en-US" dirty="0" err="1" smtClean="0">
                <a:solidFill>
                  <a:schemeClr val="bg1"/>
                </a:solidFill>
              </a:rPr>
              <a:t>Condylar</a:t>
            </a:r>
            <a:r>
              <a:rPr lang="en-US" dirty="0" smtClean="0">
                <a:solidFill>
                  <a:schemeClr val="bg1"/>
                </a:solidFill>
              </a:rPr>
              <a:t> Hyperplasia</a:t>
            </a:r>
            <a:r>
              <a:rPr lang="en-US" dirty="0" smtClean="0"/>
              <a:t/>
            </a:r>
            <a:br>
              <a:rPr lang="en-US" dirty="0" smtClean="0"/>
            </a:br>
            <a:endParaRPr lang="en-US" dirty="0"/>
          </a:p>
        </p:txBody>
      </p:sp>
      <p:sp>
        <p:nvSpPr>
          <p:cNvPr id="5" name="Content Placeholder 4"/>
          <p:cNvSpPr>
            <a:spLocks noGrp="1"/>
          </p:cNvSpPr>
          <p:nvPr>
            <p:ph idx="1"/>
          </p:nvPr>
        </p:nvSpPr>
        <p:spPr/>
        <p:txBody>
          <a:bodyPr/>
          <a:lstStyle/>
          <a:p>
            <a:endParaRPr lang="en-US"/>
          </a:p>
        </p:txBody>
      </p:sp>
      <p:pic>
        <p:nvPicPr>
          <p:cNvPr id="1027" name="Picture 3" descr="C:\Users\priyanka\Desktop\Untitled.png"/>
          <p:cNvPicPr>
            <a:picLocks noChangeAspect="1" noChangeArrowheads="1"/>
          </p:cNvPicPr>
          <p:nvPr/>
        </p:nvPicPr>
        <p:blipFill>
          <a:blip r:embed="rId2" cstate="print"/>
          <a:srcRect/>
          <a:stretch>
            <a:fillRect/>
          </a:stretch>
        </p:blipFill>
        <p:spPr bwMode="auto">
          <a:xfrm>
            <a:off x="457200" y="1295400"/>
            <a:ext cx="8229599" cy="4800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 </a:t>
            </a:r>
            <a:endParaRPr lang="en-US" dirty="0"/>
          </a:p>
        </p:txBody>
      </p:sp>
      <p:sp>
        <p:nvSpPr>
          <p:cNvPr id="3" name="Content Placeholder 2"/>
          <p:cNvSpPr>
            <a:spLocks noGrp="1"/>
          </p:cNvSpPr>
          <p:nvPr>
            <p:ph idx="1"/>
          </p:nvPr>
        </p:nvSpPr>
        <p:spPr/>
        <p:txBody>
          <a:bodyPr>
            <a:normAutofit/>
          </a:bodyPr>
          <a:lstStyle/>
          <a:p>
            <a:r>
              <a:rPr lang="en-US" sz="2800" dirty="0" smtClean="0"/>
              <a:t>Orthodontics combined with </a:t>
            </a:r>
            <a:r>
              <a:rPr lang="en-US" sz="2800" dirty="0" err="1" smtClean="0"/>
              <a:t>orthognathic</a:t>
            </a:r>
            <a:r>
              <a:rPr lang="en-US" sz="2800" dirty="0" smtClean="0"/>
              <a:t> surgery.</a:t>
            </a:r>
          </a:p>
          <a:p>
            <a:r>
              <a:rPr lang="en-US" sz="2800" dirty="0" smtClean="0"/>
              <a:t>Surgery should be performed before completion of </a:t>
            </a:r>
            <a:r>
              <a:rPr lang="en-US" sz="2800" dirty="0" err="1" smtClean="0"/>
              <a:t>condylar</a:t>
            </a:r>
            <a:r>
              <a:rPr lang="en-US" sz="2800" dirty="0" smtClean="0"/>
              <a:t> growth to avoid functional problems.</a:t>
            </a:r>
            <a:endParaRPr lang="en-US" sz="2800"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Condylar</a:t>
            </a:r>
            <a:r>
              <a:rPr lang="en-US" dirty="0" smtClean="0"/>
              <a:t> </a:t>
            </a:r>
            <a:r>
              <a:rPr lang="en-US" dirty="0" err="1" smtClean="0"/>
              <a:t>hypoplasia</a:t>
            </a:r>
            <a:endParaRPr lang="en-US" dirty="0"/>
          </a:p>
        </p:txBody>
      </p:sp>
      <p:sp>
        <p:nvSpPr>
          <p:cNvPr id="3" name="Content Placeholder 2"/>
          <p:cNvSpPr>
            <a:spLocks noGrp="1"/>
          </p:cNvSpPr>
          <p:nvPr>
            <p:ph idx="1"/>
          </p:nvPr>
        </p:nvSpPr>
        <p:spPr/>
        <p:txBody>
          <a:bodyPr/>
          <a:lstStyle/>
          <a:p>
            <a:r>
              <a:rPr lang="en-US" dirty="0" smtClean="0"/>
              <a:t>Failure of </a:t>
            </a:r>
            <a:r>
              <a:rPr lang="en-US" dirty="0" err="1" smtClean="0"/>
              <a:t>condyle</a:t>
            </a:r>
            <a:r>
              <a:rPr lang="en-US" dirty="0" smtClean="0"/>
              <a:t> to attain normal size.</a:t>
            </a:r>
          </a:p>
          <a:p>
            <a:r>
              <a:rPr lang="en-US" dirty="0" err="1" smtClean="0"/>
              <a:t>Condylar</a:t>
            </a:r>
            <a:r>
              <a:rPr lang="en-US" dirty="0" smtClean="0"/>
              <a:t> morphology is usually normal.</a:t>
            </a:r>
          </a:p>
          <a:p>
            <a:endParaRPr lang="en-US" dirty="0" smtClean="0"/>
          </a:p>
          <a:p>
            <a:pPr>
              <a:buNone/>
            </a:pPr>
            <a:r>
              <a:rPr lang="en-US" dirty="0" smtClean="0"/>
              <a:t>Etiology </a:t>
            </a:r>
          </a:p>
          <a:p>
            <a:r>
              <a:rPr lang="en-US" dirty="0" smtClean="0"/>
              <a:t>May be inherited or appear spontaneously.</a:t>
            </a:r>
          </a:p>
          <a:p>
            <a:r>
              <a:rPr lang="en-US" dirty="0" smtClean="0"/>
              <a:t>Injury to </a:t>
            </a:r>
            <a:r>
              <a:rPr lang="en-US" dirty="0" err="1" smtClean="0"/>
              <a:t>articular</a:t>
            </a:r>
            <a:r>
              <a:rPr lang="en-US" dirty="0" smtClean="0"/>
              <a:t> cartilage by birth trauma.</a:t>
            </a:r>
          </a:p>
          <a:p>
            <a:r>
              <a:rPr lang="en-US" dirty="0" smtClean="0"/>
              <a:t>Intra-</a:t>
            </a:r>
            <a:r>
              <a:rPr lang="en-US" dirty="0" err="1" smtClean="0"/>
              <a:t>articular</a:t>
            </a:r>
            <a:r>
              <a:rPr lang="en-US" dirty="0" smtClean="0"/>
              <a:t> inflammatory lesion.</a:t>
            </a:r>
            <a:endParaRPr lang="en-US"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features </a:t>
            </a:r>
            <a:endParaRPr lang="en-US" dirty="0"/>
          </a:p>
        </p:txBody>
      </p:sp>
      <p:sp>
        <p:nvSpPr>
          <p:cNvPr id="3" name="Content Placeholder 2"/>
          <p:cNvSpPr>
            <a:spLocks noGrp="1"/>
          </p:cNvSpPr>
          <p:nvPr>
            <p:ph idx="1"/>
          </p:nvPr>
        </p:nvSpPr>
        <p:spPr/>
        <p:txBody>
          <a:bodyPr/>
          <a:lstStyle/>
          <a:p>
            <a:r>
              <a:rPr lang="en-US" sz="2800" dirty="0" err="1" smtClean="0"/>
              <a:t>Mandibular</a:t>
            </a:r>
            <a:r>
              <a:rPr lang="en-US" sz="2800" dirty="0" smtClean="0"/>
              <a:t> growth deficiency and asymmetry</a:t>
            </a:r>
          </a:p>
          <a:p>
            <a:r>
              <a:rPr lang="en-US" sz="2800" dirty="0" smtClean="0"/>
              <a:t>Congenital abnormalities may be associated with systemic disorders (</a:t>
            </a:r>
            <a:r>
              <a:rPr lang="en-US" sz="2800" dirty="0" err="1" smtClean="0"/>
              <a:t>treacher</a:t>
            </a:r>
            <a:r>
              <a:rPr lang="en-US" sz="2800" dirty="0" smtClean="0"/>
              <a:t> </a:t>
            </a:r>
            <a:r>
              <a:rPr lang="en-US" sz="2800" dirty="0" err="1" smtClean="0"/>
              <a:t>collins</a:t>
            </a:r>
            <a:r>
              <a:rPr lang="en-US" sz="2800" dirty="0" smtClean="0"/>
              <a:t> syndrome)</a:t>
            </a:r>
          </a:p>
          <a:p>
            <a:r>
              <a:rPr lang="en-US" sz="2800" dirty="0" smtClean="0"/>
              <a:t>Chin and mandible deviates to affected side during opening.</a:t>
            </a:r>
          </a:p>
          <a:p>
            <a:endParaRPr lang="en-US" dirty="0"/>
          </a:p>
        </p:txBody>
      </p:sp>
      <p:pic>
        <p:nvPicPr>
          <p:cNvPr id="4" name="Picture 3" descr="Asymetrie-faciale-gauche-Chamberland-Orthodontiste-Quebec.jpg"/>
          <p:cNvPicPr>
            <a:picLocks noChangeAspect="1"/>
          </p:cNvPicPr>
          <p:nvPr/>
        </p:nvPicPr>
        <p:blipFill>
          <a:blip r:embed="rId2" cstate="print"/>
          <a:stretch>
            <a:fillRect/>
          </a:stretch>
        </p:blipFill>
        <p:spPr>
          <a:xfrm>
            <a:off x="4724400" y="3810000"/>
            <a:ext cx="3162300" cy="24138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Radiographic features</a:t>
            </a:r>
            <a:endParaRPr lang="en-US" dirty="0"/>
          </a:p>
        </p:txBody>
      </p:sp>
      <p:sp>
        <p:nvSpPr>
          <p:cNvPr id="3" name="Content Placeholder 2"/>
          <p:cNvSpPr>
            <a:spLocks noGrp="1"/>
          </p:cNvSpPr>
          <p:nvPr>
            <p:ph idx="1"/>
          </p:nvPr>
        </p:nvSpPr>
        <p:spPr>
          <a:xfrm>
            <a:off x="457200" y="990600"/>
            <a:ext cx="8229600" cy="5135563"/>
          </a:xfrm>
        </p:spPr>
        <p:txBody>
          <a:bodyPr/>
          <a:lstStyle/>
          <a:p>
            <a:r>
              <a:rPr lang="en-US" sz="2800" dirty="0" err="1" smtClean="0"/>
              <a:t>Condyle</a:t>
            </a:r>
            <a:r>
              <a:rPr lang="en-US" sz="2800" dirty="0" smtClean="0"/>
              <a:t> small in size, normal in shape.</a:t>
            </a:r>
          </a:p>
          <a:p>
            <a:r>
              <a:rPr lang="en-US" sz="2800" dirty="0" err="1" smtClean="0"/>
              <a:t>Mandibular</a:t>
            </a:r>
            <a:r>
              <a:rPr lang="en-US" sz="2800" dirty="0" smtClean="0"/>
              <a:t> </a:t>
            </a:r>
            <a:r>
              <a:rPr lang="en-US" sz="2800" dirty="0" err="1" smtClean="0"/>
              <a:t>fossa</a:t>
            </a:r>
            <a:r>
              <a:rPr lang="en-US" sz="2800" dirty="0" smtClean="0"/>
              <a:t> is also small in size.</a:t>
            </a:r>
          </a:p>
          <a:p>
            <a:r>
              <a:rPr lang="en-US" sz="2800" dirty="0" smtClean="0"/>
              <a:t>Posterior border of </a:t>
            </a:r>
            <a:r>
              <a:rPr lang="en-US" sz="2800" dirty="0" err="1" smtClean="0"/>
              <a:t>ramus</a:t>
            </a:r>
            <a:r>
              <a:rPr lang="en-US" sz="2800" dirty="0" smtClean="0"/>
              <a:t> and </a:t>
            </a:r>
            <a:r>
              <a:rPr lang="en-US" sz="2800" dirty="0" err="1" smtClean="0"/>
              <a:t>condylar</a:t>
            </a:r>
            <a:r>
              <a:rPr lang="en-US" sz="2800" dirty="0" smtClean="0"/>
              <a:t> neck have a posterior inclination.</a:t>
            </a:r>
          </a:p>
          <a:p>
            <a:r>
              <a:rPr lang="en-US" sz="2800" dirty="0" smtClean="0"/>
              <a:t>Deep </a:t>
            </a:r>
            <a:r>
              <a:rPr lang="en-US" sz="2800" dirty="0" err="1" smtClean="0"/>
              <a:t>antegonial</a:t>
            </a:r>
            <a:r>
              <a:rPr lang="en-US" sz="2800" dirty="0" smtClean="0"/>
              <a:t> notch.</a:t>
            </a:r>
          </a:p>
          <a:p>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1828800" y="3581400"/>
            <a:ext cx="6209686" cy="3276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a:stretch>
            <a:fillRect/>
          </a:stretch>
        </p:blipFill>
        <p:spPr bwMode="auto">
          <a:xfrm>
            <a:off x="1143000" y="1752600"/>
            <a:ext cx="6781800" cy="36331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Down Arrow 4"/>
          <p:cNvSpPr/>
          <p:nvPr/>
        </p:nvSpPr>
        <p:spPr>
          <a:xfrm rot="4300683">
            <a:off x="8003979" y="1711159"/>
            <a:ext cx="533400" cy="1038210"/>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8600" y="5553670"/>
            <a:ext cx="8458200" cy="923330"/>
          </a:xfrm>
          <a:prstGeom prst="rect">
            <a:avLst/>
          </a:prstGeom>
          <a:solidFill>
            <a:srgbClr val="FFFF00"/>
          </a:solidFill>
          <a:ln>
            <a:solidFill>
              <a:schemeClr val="bg1"/>
            </a:solidFill>
          </a:ln>
        </p:spPr>
        <p:txBody>
          <a:bodyPr wrap="square">
            <a:spAutoFit/>
          </a:bodyPr>
          <a:lstStyle/>
          <a:p>
            <a:r>
              <a:rPr lang="en-US" dirty="0" smtClean="0"/>
              <a:t>A panoramic film revealing </a:t>
            </a:r>
            <a:r>
              <a:rPr lang="en-US" dirty="0" err="1" smtClean="0"/>
              <a:t>hypoplasia</a:t>
            </a:r>
            <a:r>
              <a:rPr lang="en-US" dirty="0" smtClean="0"/>
              <a:t> of the left </a:t>
            </a:r>
            <a:r>
              <a:rPr lang="en-US" dirty="0" err="1" smtClean="0"/>
              <a:t>condyle</a:t>
            </a:r>
            <a:r>
              <a:rPr lang="en-US" dirty="0" smtClean="0"/>
              <a:t>. In this case the </a:t>
            </a:r>
            <a:r>
              <a:rPr lang="en-US" dirty="0" err="1" smtClean="0"/>
              <a:t>hypoplasia</a:t>
            </a:r>
            <a:r>
              <a:rPr lang="en-US" dirty="0" smtClean="0"/>
              <a:t> is restricted to the </a:t>
            </a:r>
            <a:r>
              <a:rPr lang="en-US" dirty="0" err="1" smtClean="0"/>
              <a:t>condylar</a:t>
            </a:r>
            <a:r>
              <a:rPr lang="en-US" dirty="0" smtClean="0"/>
              <a:t> head and neck with minimum involvement of the </a:t>
            </a:r>
            <a:r>
              <a:rPr lang="en-US" dirty="0" err="1" smtClean="0"/>
              <a:t>mandibular</a:t>
            </a:r>
            <a:r>
              <a:rPr lang="en-US" dirty="0" smtClean="0"/>
              <a:t> </a:t>
            </a:r>
            <a:r>
              <a:rPr lang="en-US" dirty="0" err="1" smtClean="0"/>
              <a:t>ramus</a:t>
            </a:r>
            <a:r>
              <a:rPr lang="en-US" dirty="0" smtClean="0"/>
              <a:t> and body.</a:t>
            </a:r>
            <a:endParaRPr lang="en-US" dirty="0"/>
          </a:p>
        </p:txBody>
      </p:sp>
      <p:sp>
        <p:nvSpPr>
          <p:cNvPr id="7" name="Title 1"/>
          <p:cNvSpPr>
            <a:spLocks noGrp="1"/>
          </p:cNvSpPr>
          <p:nvPr>
            <p:ph type="title"/>
          </p:nvPr>
        </p:nvSpPr>
        <p:spPr>
          <a:xfrm>
            <a:off x="1828800" y="457200"/>
            <a:ext cx="5638800" cy="762000"/>
          </a:xfrm>
          <a:solidFill>
            <a:srgbClr val="FFFF00"/>
          </a:solidFill>
          <a:ln>
            <a:solidFill>
              <a:schemeClr val="bg1"/>
            </a:solidFill>
          </a:ln>
        </p:spPr>
        <p:txBody>
          <a:bodyPr>
            <a:normAutofit fontScale="90000"/>
          </a:bodyPr>
          <a:lstStyle/>
          <a:p>
            <a:r>
              <a:rPr lang="en-US" dirty="0" smtClean="0">
                <a:solidFill>
                  <a:schemeClr val="bg1"/>
                </a:solidFill>
              </a:rPr>
              <a:t/>
            </a:r>
            <a:br>
              <a:rPr lang="en-US" dirty="0" smtClean="0">
                <a:solidFill>
                  <a:schemeClr val="bg1"/>
                </a:solidFill>
              </a:rPr>
            </a:br>
            <a:r>
              <a:rPr lang="en-US" dirty="0" smtClean="0">
                <a:solidFill>
                  <a:schemeClr val="bg1"/>
                </a:solidFill>
              </a:rPr>
              <a:t>2.Condylar </a:t>
            </a:r>
            <a:r>
              <a:rPr lang="en-US" dirty="0" err="1" smtClean="0">
                <a:solidFill>
                  <a:schemeClr val="bg1"/>
                </a:solidFill>
              </a:rPr>
              <a:t>Hypoplasia</a:t>
            </a: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304800"/>
            <a:ext cx="4419600" cy="1066800"/>
          </a:xfrm>
          <a:solidFill>
            <a:srgbClr val="FFFF00"/>
          </a:solidFill>
        </p:spPr>
        <p:txBody>
          <a:bodyPr>
            <a:normAutofit fontScale="90000"/>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r>
            <a:b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Articular</a:t>
            </a: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disc</a:t>
            </a:r>
            <a:b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endParaRPr lang="en-US" dirty="0"/>
          </a:p>
        </p:txBody>
      </p:sp>
      <p:sp>
        <p:nvSpPr>
          <p:cNvPr id="3" name="Content Placeholder 2"/>
          <p:cNvSpPr>
            <a:spLocks noGrp="1"/>
          </p:cNvSpPr>
          <p:nvPr>
            <p:ph idx="1"/>
          </p:nvPr>
        </p:nvSpPr>
        <p:spPr/>
        <p:txBody>
          <a:bodyPr/>
          <a:lstStyle/>
          <a:p>
            <a:endParaRPr lang="en-US"/>
          </a:p>
        </p:txBody>
      </p:sp>
      <p:pic>
        <p:nvPicPr>
          <p:cNvPr id="4" name="Picture 2" descr="Articular disk and associated structures. "/>
          <p:cNvPicPr>
            <a:picLocks noChangeAspect="1" noChangeArrowheads="1"/>
          </p:cNvPicPr>
          <p:nvPr/>
        </p:nvPicPr>
        <p:blipFill>
          <a:blip r:embed="rId2" cstate="print"/>
          <a:srcRect/>
          <a:stretch>
            <a:fillRect/>
          </a:stretch>
        </p:blipFill>
        <p:spPr bwMode="auto">
          <a:xfrm>
            <a:off x="533400" y="1676400"/>
            <a:ext cx="8077200" cy="46291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133600" y="457200"/>
            <a:ext cx="5562600" cy="685800"/>
          </a:xfrm>
          <a:solidFill>
            <a:srgbClr val="FFFF00"/>
          </a:solidFill>
          <a:ln>
            <a:solidFill>
              <a:schemeClr val="bg1"/>
            </a:solidFill>
          </a:ln>
        </p:spPr>
        <p:txBody>
          <a:bodyPr>
            <a:normAutofit fontScale="90000"/>
          </a:bodyPr>
          <a:lstStyle/>
          <a:p>
            <a:r>
              <a:rPr lang="en-US" dirty="0" smtClean="0">
                <a:solidFill>
                  <a:schemeClr val="bg1"/>
                </a:solidFill>
              </a:rPr>
              <a:t/>
            </a:r>
            <a:br>
              <a:rPr lang="en-US" dirty="0" smtClean="0">
                <a:solidFill>
                  <a:schemeClr val="bg1"/>
                </a:solidFill>
              </a:rPr>
            </a:br>
            <a:r>
              <a:rPr lang="en-US" dirty="0" err="1" smtClean="0">
                <a:solidFill>
                  <a:schemeClr val="bg1"/>
                </a:solidFill>
              </a:rPr>
              <a:t>Condylar</a:t>
            </a:r>
            <a:r>
              <a:rPr lang="en-US" dirty="0" smtClean="0">
                <a:solidFill>
                  <a:schemeClr val="bg1"/>
                </a:solidFill>
              </a:rPr>
              <a:t> </a:t>
            </a:r>
            <a:r>
              <a:rPr lang="en-US" dirty="0" err="1" smtClean="0">
                <a:solidFill>
                  <a:schemeClr val="bg1"/>
                </a:solidFill>
              </a:rPr>
              <a:t>Hypoplasia</a:t>
            </a:r>
            <a:r>
              <a:rPr lang="en-US" dirty="0" smtClean="0"/>
              <a:t/>
            </a:r>
            <a:br>
              <a:rPr lang="en-US" dirty="0" smtClean="0"/>
            </a:b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152400" y="1524000"/>
            <a:ext cx="4281819" cy="4548391"/>
          </a:xfrm>
          <a:prstGeom prst="rect">
            <a:avLst/>
          </a:prstGeom>
          <a:noFill/>
          <a:ln w="9525">
            <a:noFill/>
            <a:miter lim="800000"/>
            <a:headEnd/>
            <a:tailEnd/>
          </a:ln>
        </p:spPr>
      </p:pic>
      <p:pic>
        <p:nvPicPr>
          <p:cNvPr id="1027" name="Picture 3"/>
          <p:cNvPicPr>
            <a:picLocks noGrp="1" noChangeAspect="1" noChangeArrowheads="1"/>
          </p:cNvPicPr>
          <p:nvPr>
            <p:ph idx="1"/>
          </p:nvPr>
        </p:nvPicPr>
        <p:blipFill>
          <a:blip r:embed="rId3" cstate="print"/>
          <a:srcRect/>
          <a:stretch>
            <a:fillRect/>
          </a:stretch>
        </p:blipFill>
        <p:spPr bwMode="auto">
          <a:xfrm>
            <a:off x="4876800" y="1524000"/>
            <a:ext cx="3962400" cy="4602163"/>
          </a:xfrm>
          <a:prstGeom prst="rect">
            <a:avLst/>
          </a:prstGeom>
          <a:noFill/>
          <a:ln w="9525">
            <a:noFill/>
            <a:miter lim="800000"/>
            <a:headEnd/>
            <a:tailEnd/>
          </a:ln>
        </p:spPr>
      </p:pic>
      <p:sp>
        <p:nvSpPr>
          <p:cNvPr id="7" name="Rectangle 6"/>
          <p:cNvSpPr/>
          <p:nvPr/>
        </p:nvSpPr>
        <p:spPr>
          <a:xfrm>
            <a:off x="152400" y="6019800"/>
            <a:ext cx="4267200" cy="646331"/>
          </a:xfrm>
          <a:prstGeom prst="rect">
            <a:avLst/>
          </a:prstGeom>
          <a:solidFill>
            <a:srgbClr val="FFFF00"/>
          </a:solidFill>
          <a:ln>
            <a:solidFill>
              <a:schemeClr val="bg1"/>
            </a:solidFill>
          </a:ln>
        </p:spPr>
        <p:txBody>
          <a:bodyPr wrap="square">
            <a:spAutoFit/>
          </a:bodyPr>
          <a:lstStyle/>
          <a:p>
            <a:r>
              <a:rPr lang="en-US" dirty="0" smtClean="0"/>
              <a:t>3D CBCT left oblique lateral—shows </a:t>
            </a:r>
            <a:r>
              <a:rPr lang="en-US" dirty="0" err="1" smtClean="0"/>
              <a:t>hypoplasia</a:t>
            </a:r>
            <a:r>
              <a:rPr lang="en-US" dirty="0" smtClean="0"/>
              <a:t> of </a:t>
            </a:r>
            <a:r>
              <a:rPr lang="en-US" dirty="0" err="1" smtClean="0"/>
              <a:t>glenoid</a:t>
            </a:r>
            <a:r>
              <a:rPr lang="en-US" dirty="0" smtClean="0"/>
              <a:t> </a:t>
            </a:r>
            <a:r>
              <a:rPr lang="en-US" dirty="0" err="1" smtClean="0"/>
              <a:t>fossa</a:t>
            </a:r>
            <a:r>
              <a:rPr lang="en-US" dirty="0" smtClean="0"/>
              <a:t> and </a:t>
            </a:r>
            <a:r>
              <a:rPr lang="en-US" dirty="0" err="1" smtClean="0"/>
              <a:t>condyle</a:t>
            </a:r>
            <a:endParaRPr lang="en-US" dirty="0"/>
          </a:p>
        </p:txBody>
      </p:sp>
      <p:sp>
        <p:nvSpPr>
          <p:cNvPr id="8" name="Rectangle 7"/>
          <p:cNvSpPr/>
          <p:nvPr/>
        </p:nvSpPr>
        <p:spPr>
          <a:xfrm>
            <a:off x="4876800" y="6059269"/>
            <a:ext cx="3962400" cy="646331"/>
          </a:xfrm>
          <a:prstGeom prst="rect">
            <a:avLst/>
          </a:prstGeom>
          <a:solidFill>
            <a:srgbClr val="FFFF00"/>
          </a:solidFill>
          <a:ln>
            <a:solidFill>
              <a:schemeClr val="bg1"/>
            </a:solidFill>
          </a:ln>
        </p:spPr>
        <p:txBody>
          <a:bodyPr wrap="square">
            <a:spAutoFit/>
          </a:bodyPr>
          <a:lstStyle/>
          <a:p>
            <a:r>
              <a:rPr lang="en-US" dirty="0" smtClean="0"/>
              <a:t>3D CBCT left lateral—shows </a:t>
            </a:r>
            <a:r>
              <a:rPr lang="en-US" dirty="0" err="1" smtClean="0"/>
              <a:t>hypoplasia</a:t>
            </a:r>
            <a:r>
              <a:rPr lang="en-US" dirty="0" smtClean="0"/>
              <a:t> of </a:t>
            </a:r>
            <a:r>
              <a:rPr lang="en-US" dirty="0" err="1" smtClean="0"/>
              <a:t>glenoid</a:t>
            </a:r>
            <a:r>
              <a:rPr lang="en-US" dirty="0" smtClean="0"/>
              <a:t> </a:t>
            </a:r>
            <a:r>
              <a:rPr lang="en-US" dirty="0" err="1" smtClean="0"/>
              <a:t>fossa</a:t>
            </a:r>
            <a:r>
              <a:rPr lang="en-US" dirty="0" smtClean="0"/>
              <a:t> and </a:t>
            </a:r>
            <a:r>
              <a:rPr lang="en-US" dirty="0" err="1" smtClean="0"/>
              <a:t>condyle</a:t>
            </a:r>
            <a:r>
              <a:rPr lang="en-US" dirty="0" smtClean="0"/>
              <a:t>.</a:t>
            </a:r>
            <a:endParaRPr lang="en-US"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 </a:t>
            </a:r>
            <a:endParaRPr lang="en-US" dirty="0"/>
          </a:p>
        </p:txBody>
      </p:sp>
      <p:sp>
        <p:nvSpPr>
          <p:cNvPr id="3" name="Content Placeholder 2"/>
          <p:cNvSpPr>
            <a:spLocks noGrp="1"/>
          </p:cNvSpPr>
          <p:nvPr>
            <p:ph idx="1"/>
          </p:nvPr>
        </p:nvSpPr>
        <p:spPr/>
        <p:txBody>
          <a:bodyPr/>
          <a:lstStyle/>
          <a:p>
            <a:r>
              <a:rPr lang="en-US" dirty="0" err="1" smtClean="0"/>
              <a:t>Orthognathic</a:t>
            </a:r>
            <a:r>
              <a:rPr lang="en-US" dirty="0" smtClean="0"/>
              <a:t> surgery</a:t>
            </a:r>
          </a:p>
          <a:p>
            <a:r>
              <a:rPr lang="en-US" dirty="0" smtClean="0"/>
              <a:t>Bone grafts</a:t>
            </a:r>
          </a:p>
          <a:p>
            <a:r>
              <a:rPr lang="en-US" dirty="0" smtClean="0"/>
              <a:t>Orthodontic therapy.</a:t>
            </a:r>
            <a:endParaRPr lang="en-US"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Bifid </a:t>
            </a:r>
            <a:r>
              <a:rPr lang="en-US" dirty="0" err="1" smtClean="0"/>
              <a:t>condyle</a:t>
            </a:r>
            <a:r>
              <a:rPr lang="en-US" dirty="0" smtClean="0"/>
              <a:t> </a:t>
            </a:r>
            <a:endParaRPr lang="en-US" dirty="0"/>
          </a:p>
        </p:txBody>
      </p:sp>
      <p:sp>
        <p:nvSpPr>
          <p:cNvPr id="3" name="Content Placeholder 2"/>
          <p:cNvSpPr>
            <a:spLocks noGrp="1"/>
          </p:cNvSpPr>
          <p:nvPr>
            <p:ph idx="1"/>
          </p:nvPr>
        </p:nvSpPr>
        <p:spPr>
          <a:xfrm>
            <a:off x="457200" y="1066800"/>
            <a:ext cx="8229600" cy="5059363"/>
          </a:xfrm>
        </p:spPr>
        <p:txBody>
          <a:bodyPr/>
          <a:lstStyle/>
          <a:p>
            <a:r>
              <a:rPr lang="en-US" dirty="0" smtClean="0"/>
              <a:t>It has a vertical depression , notch or deep cleft in the centre of </a:t>
            </a:r>
            <a:r>
              <a:rPr lang="en-US" dirty="0" err="1" smtClean="0"/>
              <a:t>condylar</a:t>
            </a:r>
            <a:r>
              <a:rPr lang="en-US" dirty="0" smtClean="0"/>
              <a:t> head.</a:t>
            </a:r>
          </a:p>
          <a:p>
            <a:r>
              <a:rPr lang="en-US" dirty="0" smtClean="0"/>
              <a:t>Appearance of double or bifid </a:t>
            </a:r>
            <a:r>
              <a:rPr lang="en-US" dirty="0" err="1" smtClean="0"/>
              <a:t>condylar</a:t>
            </a:r>
            <a:r>
              <a:rPr lang="en-US" dirty="0" smtClean="0"/>
              <a:t> head.</a:t>
            </a:r>
          </a:p>
          <a:p>
            <a:r>
              <a:rPr lang="en-US" dirty="0" smtClean="0"/>
              <a:t>Unilateral </a:t>
            </a:r>
            <a:endParaRPr lang="en-US" dirty="0"/>
          </a:p>
        </p:txBody>
      </p:sp>
      <p:pic>
        <p:nvPicPr>
          <p:cNvPr id="4" name="Picture 3" descr="download.jpg"/>
          <p:cNvPicPr>
            <a:picLocks noChangeAspect="1"/>
          </p:cNvPicPr>
          <p:nvPr/>
        </p:nvPicPr>
        <p:blipFill>
          <a:blip r:embed="rId2" cstate="print"/>
          <a:stretch>
            <a:fillRect/>
          </a:stretch>
        </p:blipFill>
        <p:spPr>
          <a:xfrm>
            <a:off x="3429000" y="3429000"/>
            <a:ext cx="2971800" cy="28569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Bifid </a:t>
            </a:r>
            <a:r>
              <a:rPr lang="en-US" dirty="0" err="1" smtClean="0"/>
              <a:t>condyle</a:t>
            </a:r>
            <a:r>
              <a:rPr lang="en-US" dirty="0" smtClean="0"/>
              <a:t> </a:t>
            </a:r>
            <a:endParaRPr lang="en-US" dirty="0"/>
          </a:p>
        </p:txBody>
      </p:sp>
      <p:pic>
        <p:nvPicPr>
          <p:cNvPr id="4" name="Content Placeholder 3" descr="images (1).jpg"/>
          <p:cNvPicPr>
            <a:picLocks noGrp="1" noChangeAspect="1"/>
          </p:cNvPicPr>
          <p:nvPr>
            <p:ph idx="1"/>
          </p:nvPr>
        </p:nvPicPr>
        <p:blipFill>
          <a:blip r:embed="rId2" cstate="print"/>
          <a:stretch>
            <a:fillRect/>
          </a:stretch>
        </p:blipFill>
        <p:spPr>
          <a:xfrm>
            <a:off x="1143000" y="2209800"/>
            <a:ext cx="6954398" cy="381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274638"/>
            <a:ext cx="4267200" cy="868362"/>
          </a:xfrm>
          <a:solidFill>
            <a:srgbClr val="FFFF00"/>
          </a:solidFill>
          <a:ln>
            <a:solidFill>
              <a:schemeClr val="bg1"/>
            </a:solidFill>
          </a:ln>
        </p:spPr>
        <p:txBody>
          <a:bodyPr>
            <a:normAutofit fontScale="90000"/>
          </a:bodyPr>
          <a:lstStyle/>
          <a:p>
            <a:r>
              <a:rPr lang="en-US" b="1" dirty="0" smtClean="0">
                <a:solidFill>
                  <a:schemeClr val="bg1"/>
                </a:solidFill>
              </a:rPr>
              <a:t/>
            </a:r>
            <a:br>
              <a:rPr lang="en-US" b="1" dirty="0" smtClean="0">
                <a:solidFill>
                  <a:schemeClr val="bg1"/>
                </a:solidFill>
              </a:rPr>
            </a:br>
            <a:r>
              <a:rPr lang="en-US" b="1" dirty="0" smtClean="0">
                <a:solidFill>
                  <a:schemeClr val="bg1"/>
                </a:solidFill>
              </a:rPr>
              <a:t>5.Bifid </a:t>
            </a:r>
            <a:r>
              <a:rPr lang="en-US" b="1" dirty="0" err="1" smtClean="0">
                <a:solidFill>
                  <a:schemeClr val="bg1"/>
                </a:solidFill>
              </a:rPr>
              <a:t>condyle</a:t>
            </a:r>
            <a:r>
              <a:rPr lang="en-US" b="1" dirty="0" smtClean="0">
                <a:solidFill>
                  <a:schemeClr val="bg1"/>
                </a:solidFill>
              </a:rPr>
              <a:t/>
            </a:r>
            <a:br>
              <a:rPr lang="en-US" b="1" dirty="0" smtClean="0">
                <a:solidFill>
                  <a:schemeClr val="bg1"/>
                </a:solidFill>
              </a:rPr>
            </a:br>
            <a:endParaRPr lang="en-US" dirty="0"/>
          </a:p>
        </p:txBody>
      </p:sp>
      <p:pic>
        <p:nvPicPr>
          <p:cNvPr id="7170" name="Picture 2"/>
          <p:cNvPicPr>
            <a:picLocks noGrp="1" noChangeAspect="1" noChangeArrowheads="1"/>
          </p:cNvPicPr>
          <p:nvPr>
            <p:ph idx="1"/>
          </p:nvPr>
        </p:nvPicPr>
        <p:blipFill>
          <a:blip r:embed="rId2" cstate="print"/>
          <a:srcRect/>
          <a:stretch>
            <a:fillRect/>
          </a:stretch>
        </p:blipFill>
        <p:spPr bwMode="auto">
          <a:xfrm>
            <a:off x="0" y="1600200"/>
            <a:ext cx="5105400" cy="3352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228600" y="5124271"/>
            <a:ext cx="8534400" cy="1477328"/>
          </a:xfrm>
          <a:prstGeom prst="rect">
            <a:avLst/>
          </a:prstGeom>
          <a:solidFill>
            <a:srgbClr val="FFFF00"/>
          </a:solidFill>
          <a:ln>
            <a:solidFill>
              <a:schemeClr val="bg1"/>
            </a:solidFill>
          </a:ln>
        </p:spPr>
        <p:txBody>
          <a:bodyPr wrap="square">
            <a:spAutoFit/>
          </a:bodyPr>
          <a:lstStyle/>
          <a:p>
            <a:pPr algn="just"/>
            <a:r>
              <a:rPr lang="en-US" dirty="0" smtClean="0"/>
              <a:t>A, </a:t>
            </a:r>
            <a:r>
              <a:rPr lang="en-US" dirty="0" err="1" smtClean="0"/>
              <a:t>Sagittal</a:t>
            </a:r>
            <a:r>
              <a:rPr lang="en-US" dirty="0" smtClean="0"/>
              <a:t> tomogram showing a deep central notch with duplication of the </a:t>
            </a:r>
            <a:r>
              <a:rPr lang="en-US" dirty="0" err="1" smtClean="0"/>
              <a:t>condylar</a:t>
            </a:r>
            <a:r>
              <a:rPr lang="en-US" dirty="0" smtClean="0"/>
              <a:t> head (arrows). The </a:t>
            </a:r>
            <a:r>
              <a:rPr lang="en-US" dirty="0" err="1" smtClean="0"/>
              <a:t>glenoid</a:t>
            </a:r>
            <a:r>
              <a:rPr lang="en-US" dirty="0" smtClean="0"/>
              <a:t> </a:t>
            </a:r>
            <a:r>
              <a:rPr lang="en-US" dirty="0" err="1" smtClean="0"/>
              <a:t>fossa</a:t>
            </a:r>
            <a:r>
              <a:rPr lang="en-US" dirty="0" smtClean="0"/>
              <a:t> has remodeled (enlarged) to </a:t>
            </a:r>
            <a:r>
              <a:rPr lang="en-US" dirty="0" err="1" smtClean="0"/>
              <a:t>accomadate</a:t>
            </a:r>
            <a:r>
              <a:rPr lang="en-US" dirty="0" smtClean="0"/>
              <a:t> the abnormal </a:t>
            </a:r>
            <a:r>
              <a:rPr lang="en-US" dirty="0" err="1" smtClean="0"/>
              <a:t>condyle</a:t>
            </a:r>
            <a:r>
              <a:rPr lang="en-US" dirty="0" smtClean="0"/>
              <a:t>. </a:t>
            </a:r>
          </a:p>
          <a:p>
            <a:pPr algn="just"/>
            <a:r>
              <a:rPr lang="en-US" dirty="0" smtClean="0"/>
              <a:t>B. Coronal tomogram. Another example.-showing a depression in the centre of </a:t>
            </a:r>
            <a:r>
              <a:rPr lang="en-US" dirty="0" err="1" smtClean="0"/>
              <a:t>condylar</a:t>
            </a:r>
            <a:r>
              <a:rPr lang="en-US" dirty="0" smtClean="0"/>
              <a:t> head</a:t>
            </a:r>
            <a:endParaRPr lang="en-US" dirty="0"/>
          </a:p>
        </p:txBody>
      </p:sp>
      <p:sp>
        <p:nvSpPr>
          <p:cNvPr id="6" name="TextBox 5"/>
          <p:cNvSpPr txBox="1"/>
          <p:nvPr/>
        </p:nvSpPr>
        <p:spPr>
          <a:xfrm>
            <a:off x="914400" y="4648200"/>
            <a:ext cx="324128" cy="369332"/>
          </a:xfrm>
          <a:prstGeom prst="rect">
            <a:avLst/>
          </a:prstGeom>
          <a:noFill/>
        </p:spPr>
        <p:txBody>
          <a:bodyPr wrap="none" rtlCol="0">
            <a:spAutoFit/>
          </a:bodyPr>
          <a:lstStyle/>
          <a:p>
            <a:r>
              <a:rPr lang="en-US" b="1" dirty="0" smtClean="0">
                <a:solidFill>
                  <a:schemeClr val="bg1"/>
                </a:solidFill>
              </a:rPr>
              <a:t>A</a:t>
            </a:r>
            <a:endParaRPr lang="en-US" b="1" dirty="0">
              <a:solidFill>
                <a:schemeClr val="bg1"/>
              </a:solidFill>
            </a:endParaRPr>
          </a:p>
        </p:txBody>
      </p:sp>
      <p:sp>
        <p:nvSpPr>
          <p:cNvPr id="7" name="TextBox 6"/>
          <p:cNvSpPr txBox="1"/>
          <p:nvPr/>
        </p:nvSpPr>
        <p:spPr>
          <a:xfrm>
            <a:off x="2743200" y="4648200"/>
            <a:ext cx="314510" cy="369332"/>
          </a:xfrm>
          <a:prstGeom prst="rect">
            <a:avLst/>
          </a:prstGeom>
          <a:noFill/>
        </p:spPr>
        <p:txBody>
          <a:bodyPr wrap="none" rtlCol="0">
            <a:spAutoFit/>
          </a:bodyPr>
          <a:lstStyle/>
          <a:p>
            <a:r>
              <a:rPr lang="en-US" b="1" dirty="0" smtClean="0">
                <a:solidFill>
                  <a:schemeClr val="bg1"/>
                </a:solidFill>
              </a:rPr>
              <a:t>B</a:t>
            </a:r>
            <a:endParaRPr lang="en-US" b="1" dirty="0">
              <a:solidFill>
                <a:schemeClr val="bg1"/>
              </a:solidFill>
            </a:endParaRPr>
          </a:p>
        </p:txBody>
      </p:sp>
      <p:pic>
        <p:nvPicPr>
          <p:cNvPr id="7171" name="Picture 3" descr="C:\Users\priyanka\Desktop\usg\TMJ\imp artic\bifid.jpg"/>
          <p:cNvPicPr>
            <a:picLocks noChangeAspect="1" noChangeArrowheads="1"/>
          </p:cNvPicPr>
          <p:nvPr/>
        </p:nvPicPr>
        <p:blipFill>
          <a:blip r:embed="rId3" cstate="print"/>
          <a:srcRect l="5769" b="50000"/>
          <a:stretch>
            <a:fillRect/>
          </a:stretch>
        </p:blipFill>
        <p:spPr bwMode="auto">
          <a:xfrm>
            <a:off x="5257800" y="1752600"/>
            <a:ext cx="3733800"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Juvenile </a:t>
            </a:r>
            <a:r>
              <a:rPr lang="en-US" dirty="0" err="1" smtClean="0"/>
              <a:t>arthrosis</a:t>
            </a:r>
            <a:endParaRPr lang="en-US" dirty="0"/>
          </a:p>
        </p:txBody>
      </p:sp>
      <p:sp>
        <p:nvSpPr>
          <p:cNvPr id="3" name="Content Placeholder 2"/>
          <p:cNvSpPr>
            <a:spLocks noGrp="1"/>
          </p:cNvSpPr>
          <p:nvPr>
            <p:ph idx="1"/>
          </p:nvPr>
        </p:nvSpPr>
        <p:spPr>
          <a:xfrm>
            <a:off x="457200" y="1371600"/>
            <a:ext cx="8229600" cy="4754563"/>
          </a:xfrm>
        </p:spPr>
        <p:txBody>
          <a:bodyPr>
            <a:normAutofit/>
          </a:bodyPr>
          <a:lstStyle/>
          <a:p>
            <a:r>
              <a:rPr lang="en-US" sz="2800" dirty="0" err="1" smtClean="0"/>
              <a:t>Boering’s</a:t>
            </a:r>
            <a:r>
              <a:rPr lang="en-US" sz="2800" dirty="0" smtClean="0"/>
              <a:t> </a:t>
            </a:r>
            <a:r>
              <a:rPr lang="en-US" sz="2800" dirty="0" err="1" smtClean="0"/>
              <a:t>arthrosis</a:t>
            </a:r>
            <a:r>
              <a:rPr lang="en-US" sz="2800" dirty="0" smtClean="0"/>
              <a:t> and </a:t>
            </a:r>
            <a:r>
              <a:rPr lang="en-US" sz="2800" dirty="0" err="1" smtClean="0"/>
              <a:t>Arthrosis</a:t>
            </a:r>
            <a:r>
              <a:rPr lang="en-US" sz="2800" dirty="0" smtClean="0"/>
              <a:t> </a:t>
            </a:r>
            <a:r>
              <a:rPr lang="en-US" sz="2800" dirty="0" err="1" smtClean="0"/>
              <a:t>deformans</a:t>
            </a:r>
            <a:r>
              <a:rPr lang="en-US" sz="2800" dirty="0" smtClean="0"/>
              <a:t> </a:t>
            </a:r>
            <a:r>
              <a:rPr lang="en-US" sz="2800" dirty="0" err="1" smtClean="0"/>
              <a:t>juvenilis</a:t>
            </a:r>
            <a:r>
              <a:rPr lang="en-US" sz="2800" dirty="0" smtClean="0"/>
              <a:t>.</a:t>
            </a:r>
          </a:p>
          <a:p>
            <a:r>
              <a:rPr lang="en-US" sz="2800" dirty="0" err="1" smtClean="0"/>
              <a:t>Condylar</a:t>
            </a:r>
            <a:r>
              <a:rPr lang="en-US" sz="2800" dirty="0" smtClean="0"/>
              <a:t> </a:t>
            </a:r>
            <a:r>
              <a:rPr lang="en-US" sz="2800" dirty="0" err="1" smtClean="0"/>
              <a:t>hypoplasia</a:t>
            </a:r>
            <a:r>
              <a:rPr lang="en-US" sz="2800" dirty="0" smtClean="0"/>
              <a:t> –affected </a:t>
            </a:r>
            <a:r>
              <a:rPr lang="en-US" sz="2800" dirty="0" err="1" smtClean="0"/>
              <a:t>condyle</a:t>
            </a:r>
            <a:r>
              <a:rPr lang="en-US" sz="2800" dirty="0" smtClean="0"/>
              <a:t> was once normal ,becoming abnormal during growth.</a:t>
            </a:r>
          </a:p>
          <a:p>
            <a:r>
              <a:rPr lang="en-US" sz="2800" dirty="0" smtClean="0"/>
              <a:t>May be unilateral or bilateral.</a:t>
            </a:r>
          </a:p>
          <a:p>
            <a:pPr>
              <a:buNone/>
            </a:pPr>
            <a:r>
              <a:rPr lang="en-US" sz="2800" dirty="0" smtClean="0"/>
              <a:t>C/F:</a:t>
            </a:r>
          </a:p>
          <a:p>
            <a:pPr>
              <a:buFont typeface="Wingdings" pitchFamily="2" charset="2"/>
              <a:buChar char="Ø"/>
            </a:pPr>
            <a:r>
              <a:rPr lang="en-US" sz="2800" dirty="0" smtClean="0"/>
              <a:t>Children and adolescents more affected.</a:t>
            </a:r>
          </a:p>
          <a:p>
            <a:pPr>
              <a:buFont typeface="Wingdings" pitchFamily="2" charset="2"/>
              <a:buChar char="Ø"/>
            </a:pPr>
            <a:r>
              <a:rPr lang="en-US" sz="2800" dirty="0" smtClean="0"/>
              <a:t>F&gt;M</a:t>
            </a:r>
          </a:p>
          <a:p>
            <a:pPr>
              <a:buFont typeface="Wingdings" pitchFamily="2" charset="2"/>
              <a:buChar char="Ø"/>
            </a:pPr>
            <a:r>
              <a:rPr lang="en-US" sz="2800" dirty="0" err="1" smtClean="0"/>
              <a:t>Mandibular</a:t>
            </a:r>
            <a:r>
              <a:rPr lang="en-US" sz="2800" dirty="0" smtClean="0"/>
              <a:t> </a:t>
            </a:r>
            <a:r>
              <a:rPr lang="en-US" sz="2800" dirty="0" err="1" smtClean="0"/>
              <a:t>assymmetry</a:t>
            </a:r>
            <a:r>
              <a:rPr lang="en-US" sz="2800" dirty="0" smtClean="0"/>
              <a:t> may be present.</a:t>
            </a:r>
          </a:p>
          <a:p>
            <a:pPr>
              <a:buFont typeface="Wingdings" pitchFamily="2" charset="2"/>
              <a:buChar char="Ø"/>
            </a:pPr>
            <a:r>
              <a:rPr lang="en-US" sz="2800" dirty="0" smtClean="0"/>
              <a:t>TMJ dysfunction </a:t>
            </a:r>
          </a:p>
          <a:p>
            <a:endParaRPr lang="en-US"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Radiographic features</a:t>
            </a:r>
            <a:endParaRPr lang="en-US" dirty="0"/>
          </a:p>
        </p:txBody>
      </p:sp>
      <p:sp>
        <p:nvSpPr>
          <p:cNvPr id="3" name="Content Placeholder 2"/>
          <p:cNvSpPr>
            <a:spLocks noGrp="1"/>
          </p:cNvSpPr>
          <p:nvPr>
            <p:ph idx="1"/>
          </p:nvPr>
        </p:nvSpPr>
        <p:spPr/>
        <p:txBody>
          <a:bodyPr/>
          <a:lstStyle/>
          <a:p>
            <a:r>
              <a:rPr lang="en-US" dirty="0" smtClean="0"/>
              <a:t>“Toadstool” appearance of </a:t>
            </a:r>
            <a:r>
              <a:rPr lang="en-US" dirty="0" err="1" smtClean="0"/>
              <a:t>condylar</a:t>
            </a:r>
            <a:r>
              <a:rPr lang="en-US" dirty="0" smtClean="0"/>
              <a:t> head.</a:t>
            </a:r>
          </a:p>
          <a:p>
            <a:r>
              <a:rPr lang="en-US" dirty="0" err="1" smtClean="0"/>
              <a:t>Condylar</a:t>
            </a:r>
            <a:r>
              <a:rPr lang="en-US" dirty="0" smtClean="0"/>
              <a:t> neck is shortened or absent</a:t>
            </a:r>
          </a:p>
          <a:p>
            <a:r>
              <a:rPr lang="en-US" dirty="0" smtClean="0"/>
              <a:t>Temporal component is flattened.</a:t>
            </a:r>
          </a:p>
          <a:p>
            <a:r>
              <a:rPr lang="en-US" dirty="0" smtClean="0"/>
              <a:t>Deepened </a:t>
            </a:r>
            <a:r>
              <a:rPr lang="en-US" dirty="0" err="1" smtClean="0"/>
              <a:t>antegonial</a:t>
            </a:r>
            <a:r>
              <a:rPr lang="en-US" dirty="0" smtClean="0"/>
              <a:t> notch.</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1371600" y="3837114"/>
            <a:ext cx="6172200" cy="28684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46038"/>
            <a:ext cx="5181600" cy="792162"/>
          </a:xfrm>
          <a:solidFill>
            <a:srgbClr val="FFFF00"/>
          </a:solidFill>
          <a:ln>
            <a:solidFill>
              <a:schemeClr val="bg1"/>
            </a:solidFill>
          </a:ln>
        </p:spPr>
        <p:txBody>
          <a:bodyPr>
            <a:normAutofit fontScale="90000"/>
          </a:bodyPr>
          <a:lstStyle/>
          <a:p>
            <a:r>
              <a:rPr lang="en-US" b="1" dirty="0" smtClean="0">
                <a:solidFill>
                  <a:schemeClr val="bg1"/>
                </a:solidFill>
              </a:rPr>
              <a:t/>
            </a:r>
            <a:br>
              <a:rPr lang="en-US" b="1" dirty="0" smtClean="0">
                <a:solidFill>
                  <a:schemeClr val="bg1"/>
                </a:solidFill>
              </a:rPr>
            </a:br>
            <a:r>
              <a:rPr lang="en-US" b="1" dirty="0" smtClean="0">
                <a:solidFill>
                  <a:schemeClr val="bg1"/>
                </a:solidFill>
              </a:rPr>
              <a:t>3.Juvenile </a:t>
            </a:r>
            <a:r>
              <a:rPr lang="en-US" b="1" dirty="0" err="1" smtClean="0">
                <a:solidFill>
                  <a:schemeClr val="bg1"/>
                </a:solidFill>
              </a:rPr>
              <a:t>Arthrosis</a:t>
            </a:r>
            <a:r>
              <a:rPr lang="en-US" b="1" dirty="0" smtClean="0">
                <a:solidFill>
                  <a:schemeClr val="bg1"/>
                </a:solidFill>
              </a:rPr>
              <a:t/>
            </a:r>
            <a:br>
              <a:rPr lang="en-US" b="1" dirty="0" smtClean="0">
                <a:solidFill>
                  <a:schemeClr val="bg1"/>
                </a:solidFill>
              </a:rPr>
            </a:br>
            <a:endParaRPr lang="en-US"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1328251" y="1066800"/>
            <a:ext cx="6901349" cy="3505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381000" y="4572000"/>
            <a:ext cx="8534400" cy="646331"/>
          </a:xfrm>
          <a:prstGeom prst="rect">
            <a:avLst/>
          </a:prstGeom>
          <a:solidFill>
            <a:srgbClr val="FFFF00"/>
          </a:solidFill>
          <a:ln>
            <a:solidFill>
              <a:schemeClr val="bg1"/>
            </a:solidFill>
          </a:ln>
        </p:spPr>
        <p:txBody>
          <a:bodyPr wrap="square">
            <a:spAutoFit/>
          </a:bodyPr>
          <a:lstStyle/>
          <a:p>
            <a:r>
              <a:rPr lang="en-US" dirty="0" smtClean="0"/>
              <a:t>Juvenile </a:t>
            </a:r>
            <a:r>
              <a:rPr lang="en-US" dirty="0" err="1" smtClean="0"/>
              <a:t>arthrosis</a:t>
            </a:r>
            <a:r>
              <a:rPr lang="en-US" dirty="0" smtClean="0"/>
              <a:t>. The </a:t>
            </a:r>
            <a:r>
              <a:rPr lang="en-US" dirty="0" err="1" smtClean="0"/>
              <a:t>condylar</a:t>
            </a:r>
            <a:r>
              <a:rPr lang="en-US" dirty="0" smtClean="0"/>
              <a:t> heads have a "toadstool" appearance and are </a:t>
            </a:r>
            <a:r>
              <a:rPr lang="en-US" dirty="0" err="1" smtClean="0"/>
              <a:t>posteriorly</a:t>
            </a:r>
            <a:r>
              <a:rPr lang="en-US" dirty="0" smtClean="0"/>
              <a:t> inclined. The </a:t>
            </a:r>
            <a:r>
              <a:rPr lang="en-US" dirty="0" err="1" smtClean="0"/>
              <a:t>condylar</a:t>
            </a:r>
            <a:r>
              <a:rPr lang="en-US" dirty="0" smtClean="0"/>
              <a:t> necks are absent.</a:t>
            </a:r>
            <a:endParaRPr lang="en-US" dirty="0"/>
          </a:p>
        </p:txBody>
      </p:sp>
      <p:pic>
        <p:nvPicPr>
          <p:cNvPr id="4099" name="Picture 3" descr="C:\Users\priyanka\Desktop\usg\TMJ\imp artic\images (2).jpg"/>
          <p:cNvPicPr>
            <a:picLocks noChangeAspect="1" noChangeArrowheads="1"/>
          </p:cNvPicPr>
          <p:nvPr/>
        </p:nvPicPr>
        <p:blipFill>
          <a:blip r:embed="rId3" cstate="print"/>
          <a:srcRect b="34646"/>
          <a:stretch>
            <a:fillRect/>
          </a:stretch>
        </p:blipFill>
        <p:spPr bwMode="auto">
          <a:xfrm>
            <a:off x="6934200" y="4953000"/>
            <a:ext cx="1666875" cy="1733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 </a:t>
            </a:r>
            <a:endParaRPr lang="en-US" dirty="0"/>
          </a:p>
        </p:txBody>
      </p:sp>
      <p:sp>
        <p:nvSpPr>
          <p:cNvPr id="3" name="Content Placeholder 2"/>
          <p:cNvSpPr>
            <a:spLocks noGrp="1"/>
          </p:cNvSpPr>
          <p:nvPr>
            <p:ph idx="1"/>
          </p:nvPr>
        </p:nvSpPr>
        <p:spPr/>
        <p:txBody>
          <a:bodyPr/>
          <a:lstStyle/>
          <a:p>
            <a:r>
              <a:rPr lang="en-US" dirty="0" err="1" smtClean="0"/>
              <a:t>Orthognathic</a:t>
            </a:r>
            <a:r>
              <a:rPr lang="en-US" dirty="0" smtClean="0"/>
              <a:t> surgery</a:t>
            </a:r>
          </a:p>
          <a:p>
            <a:r>
              <a:rPr lang="en-US" dirty="0" smtClean="0"/>
              <a:t>Orthodontic therapy.</a:t>
            </a:r>
            <a:endParaRPr lang="en-US" dirty="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81000"/>
            <a:ext cx="7162800" cy="838200"/>
          </a:xfrm>
          <a:solidFill>
            <a:srgbClr val="FFFF00"/>
          </a:solidFill>
          <a:ln>
            <a:solidFill>
              <a:schemeClr val="bg1"/>
            </a:solidFill>
          </a:ln>
        </p:spPr>
        <p:txBody>
          <a:bodyPr/>
          <a:lstStyle/>
          <a:p>
            <a:r>
              <a:rPr lang="en-US" dirty="0" smtClean="0">
                <a:solidFill>
                  <a:schemeClr val="bg1"/>
                </a:solidFill>
              </a:rPr>
              <a:t>SOFT TISSUE ABNORMALITIES</a:t>
            </a:r>
            <a:endParaRPr lang="en-US" dirty="0"/>
          </a:p>
        </p:txBody>
      </p:sp>
      <p:sp>
        <p:nvSpPr>
          <p:cNvPr id="4" name="Snip Diagonal Corner Rectangle 3"/>
          <p:cNvSpPr/>
          <p:nvPr/>
        </p:nvSpPr>
        <p:spPr>
          <a:xfrm>
            <a:off x="2057400" y="1676400"/>
            <a:ext cx="5105400" cy="4114800"/>
          </a:xfrm>
          <a:prstGeom prst="snip2Diag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smtClean="0">
                <a:solidFill>
                  <a:schemeClr val="tx1"/>
                </a:solidFill>
              </a:rPr>
              <a:t>1.INTERNAL DERANGEMENTS</a:t>
            </a:r>
          </a:p>
          <a:p>
            <a:pPr algn="just"/>
            <a:r>
              <a:rPr lang="en-US" sz="3200" b="1" dirty="0" smtClean="0">
                <a:solidFill>
                  <a:schemeClr val="tx1"/>
                </a:solidFill>
              </a:rPr>
              <a:t>-</a:t>
            </a:r>
            <a:r>
              <a:rPr lang="en-US" sz="2800" b="1" dirty="0" smtClean="0">
                <a:solidFill>
                  <a:schemeClr val="tx1"/>
                </a:solidFill>
              </a:rPr>
              <a:t>Disc displacement</a:t>
            </a:r>
          </a:p>
          <a:p>
            <a:pPr algn="just"/>
            <a:r>
              <a:rPr lang="en-US" sz="2800" b="1" dirty="0" smtClean="0">
                <a:solidFill>
                  <a:schemeClr val="tx1"/>
                </a:solidFill>
              </a:rPr>
              <a:t>-Disc reduction and non reduction</a:t>
            </a:r>
          </a:p>
          <a:p>
            <a:pPr algn="just"/>
            <a:r>
              <a:rPr lang="en-US" sz="2800" b="1" dirty="0" smtClean="0">
                <a:solidFill>
                  <a:schemeClr val="tx1"/>
                </a:solidFill>
              </a:rPr>
              <a:t>-Perforation and deformities</a:t>
            </a:r>
          </a:p>
          <a:p>
            <a:pPr algn="just"/>
            <a:r>
              <a:rPr lang="en-US" sz="2800" b="1" dirty="0" smtClean="0">
                <a:solidFill>
                  <a:schemeClr val="tx1"/>
                </a:solidFill>
              </a:rPr>
              <a:t>-Fibrous adhesions and effusion</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8546" name="Picture 2"/>
          <p:cNvPicPr>
            <a:picLocks noGrp="1" noChangeAspect="1" noChangeArrowheads="1"/>
          </p:cNvPicPr>
          <p:nvPr>
            <p:ph idx="1"/>
          </p:nvPr>
        </p:nvPicPr>
        <p:blipFill>
          <a:blip r:embed="rId2" cstate="print"/>
          <a:srcRect/>
          <a:stretch>
            <a:fillRect/>
          </a:stretch>
        </p:blipFill>
        <p:spPr bwMode="auto">
          <a:xfrm>
            <a:off x="1524000" y="362266"/>
            <a:ext cx="5486400" cy="63016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Articular</a:t>
            </a:r>
            <a:r>
              <a:rPr lang="en-US" dirty="0" smtClean="0"/>
              <a:t> disk disorders </a:t>
            </a:r>
            <a:endParaRPr lang="en-US" dirty="0"/>
          </a:p>
        </p:txBody>
      </p:sp>
      <p:pic>
        <p:nvPicPr>
          <p:cNvPr id="4" name="Content Placeholder 3" descr="normalfunction-jaw.gif"/>
          <p:cNvPicPr>
            <a:picLocks noGrp="1" noChangeAspect="1"/>
          </p:cNvPicPr>
          <p:nvPr>
            <p:ph idx="1"/>
          </p:nvPr>
        </p:nvPicPr>
        <p:blipFill>
          <a:blip r:embed="rId2" cstate="print"/>
          <a:stretch>
            <a:fillRect/>
          </a:stretch>
        </p:blipFill>
        <p:spPr>
          <a:xfrm>
            <a:off x="2590800" y="2133600"/>
            <a:ext cx="3562350" cy="3562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a:bodyPr>
          <a:lstStyle/>
          <a:p>
            <a:pPr>
              <a:buNone/>
            </a:pPr>
            <a:r>
              <a:rPr lang="en-US" dirty="0" smtClean="0">
                <a:solidFill>
                  <a:srgbClr val="FFFF00"/>
                </a:solidFill>
              </a:rPr>
              <a:t>Etiology </a:t>
            </a:r>
            <a:r>
              <a:rPr lang="en-US" dirty="0" smtClean="0"/>
              <a:t>:</a:t>
            </a:r>
          </a:p>
          <a:p>
            <a:pPr>
              <a:buFont typeface="Wingdings" pitchFamily="2" charset="2"/>
              <a:buChar char="Ø"/>
            </a:pPr>
            <a:r>
              <a:rPr lang="en-US" sz="2800" dirty="0" smtClean="0"/>
              <a:t>Direct trauma to joint</a:t>
            </a:r>
          </a:p>
          <a:p>
            <a:pPr>
              <a:buFont typeface="Wingdings" pitchFamily="2" charset="2"/>
              <a:buChar char="Ø"/>
            </a:pPr>
            <a:r>
              <a:rPr lang="en-US" sz="2800" dirty="0" smtClean="0"/>
              <a:t>Chronic low grade </a:t>
            </a:r>
            <a:r>
              <a:rPr lang="en-US" sz="2800" dirty="0" err="1" smtClean="0"/>
              <a:t>microtrauma-bruxism,clenching</a:t>
            </a:r>
            <a:r>
              <a:rPr lang="en-US" sz="2800" dirty="0" smtClean="0"/>
              <a:t>.</a:t>
            </a:r>
          </a:p>
          <a:p>
            <a:pPr>
              <a:buFont typeface="Wingdings" pitchFamily="2" charset="2"/>
              <a:buChar char="Ø"/>
            </a:pPr>
            <a:r>
              <a:rPr lang="en-US" sz="2800" dirty="0" smtClean="0"/>
              <a:t>Generalized laxity of joint</a:t>
            </a:r>
          </a:p>
          <a:p>
            <a:pPr>
              <a:buFont typeface="Wingdings" pitchFamily="2" charset="2"/>
              <a:buChar char="Ø"/>
            </a:pPr>
            <a:r>
              <a:rPr lang="en-US" sz="2800" dirty="0" smtClean="0"/>
              <a:t>Indirect trauma- from cervical flexion extension injuries or </a:t>
            </a:r>
            <a:r>
              <a:rPr lang="en-US" sz="2800" dirty="0" err="1" smtClean="0"/>
              <a:t>malocclussion</a:t>
            </a:r>
            <a:r>
              <a:rPr lang="en-US" sz="2800" dirty="0" smtClean="0"/>
              <a:t> </a:t>
            </a:r>
          </a:p>
          <a:p>
            <a:pPr>
              <a:buNone/>
            </a:pPr>
            <a:r>
              <a:rPr lang="en-US" dirty="0" smtClean="0">
                <a:solidFill>
                  <a:srgbClr val="FFFF00"/>
                </a:solidFill>
              </a:rPr>
              <a:t>Clinical features </a:t>
            </a:r>
            <a:r>
              <a:rPr lang="en-US" dirty="0" smtClean="0"/>
              <a:t>:</a:t>
            </a:r>
          </a:p>
          <a:p>
            <a:r>
              <a:rPr lang="en-US" sz="2800" dirty="0" smtClean="0"/>
              <a:t>Abnormal joint sounds- clicking, popping, </a:t>
            </a:r>
            <a:r>
              <a:rPr lang="en-US" sz="2800" dirty="0" err="1" smtClean="0"/>
              <a:t>crepitus</a:t>
            </a:r>
            <a:endParaRPr lang="en-US" sz="2800" dirty="0" smtClean="0"/>
          </a:p>
          <a:p>
            <a:r>
              <a:rPr lang="en-US" sz="2800" dirty="0" smtClean="0"/>
              <a:t>Limitation and deviation of </a:t>
            </a:r>
            <a:r>
              <a:rPr lang="en-US" sz="2800" dirty="0" err="1" smtClean="0"/>
              <a:t>mandibular</a:t>
            </a:r>
            <a:r>
              <a:rPr lang="en-US" sz="2800" dirty="0" smtClean="0"/>
              <a:t> motion.</a:t>
            </a:r>
          </a:p>
          <a:p>
            <a:r>
              <a:rPr lang="en-US" sz="2800" dirty="0" smtClean="0"/>
              <a:t>Pain </a:t>
            </a:r>
            <a:endParaRPr lang="en-US" sz="2800"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r>
              <a:rPr lang="en-US" dirty="0" smtClean="0"/>
              <a:t>Anterior disc displacement with reduction </a:t>
            </a:r>
            <a:endParaRPr lang="en-US" dirty="0"/>
          </a:p>
        </p:txBody>
      </p:sp>
      <p:sp>
        <p:nvSpPr>
          <p:cNvPr id="3" name="Content Placeholder 2"/>
          <p:cNvSpPr>
            <a:spLocks noGrp="1"/>
          </p:cNvSpPr>
          <p:nvPr>
            <p:ph idx="1"/>
          </p:nvPr>
        </p:nvSpPr>
        <p:spPr>
          <a:xfrm>
            <a:off x="457200" y="1371600"/>
            <a:ext cx="8229600" cy="4754563"/>
          </a:xfrm>
        </p:spPr>
        <p:txBody>
          <a:bodyPr>
            <a:normAutofit/>
          </a:bodyPr>
          <a:lstStyle/>
          <a:p>
            <a:pPr algn="just"/>
            <a:r>
              <a:rPr lang="en-US" sz="2800" dirty="0" smtClean="0"/>
              <a:t>Caused by an </a:t>
            </a:r>
            <a:r>
              <a:rPr lang="en-US" sz="2800" dirty="0" err="1" smtClean="0"/>
              <a:t>articular</a:t>
            </a:r>
            <a:r>
              <a:rPr lang="en-US" sz="2800" dirty="0" smtClean="0"/>
              <a:t> disc that has been displaced from its position on top of the </a:t>
            </a:r>
            <a:r>
              <a:rPr lang="en-US" sz="2800" dirty="0" err="1" smtClean="0"/>
              <a:t>condyle</a:t>
            </a:r>
            <a:r>
              <a:rPr lang="en-US" sz="2800" dirty="0" smtClean="0"/>
              <a:t> due to elongation or tearing of restraining ligaments.</a:t>
            </a:r>
          </a:p>
          <a:p>
            <a:pPr algn="just"/>
            <a:endParaRPr lang="en-US" sz="2800" dirty="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4000500" y="2914650"/>
            <a:ext cx="9144000" cy="0"/>
          </a:xfrm>
          <a:prstGeom prst="rect">
            <a:avLst/>
          </a:prstGeom>
          <a:noFill/>
          <a:ln w="9525">
            <a:noFill/>
            <a:miter lim="800000"/>
            <a:headEnd/>
            <a:tailEnd/>
          </a:ln>
          <a:effectLst/>
        </p:spPr>
        <p:txBody>
          <a:bodyPr>
            <a:spAutoFit/>
          </a:bodyPr>
          <a:lstStyle/>
          <a:p>
            <a:endParaRPr lang="en-IN"/>
          </a:p>
        </p:txBody>
      </p:sp>
      <p:graphicFrame>
        <p:nvGraphicFramePr>
          <p:cNvPr id="54275" name="Object 3"/>
          <p:cNvGraphicFramePr>
            <a:graphicFrameLocks noChangeAspect="1"/>
          </p:cNvGraphicFramePr>
          <p:nvPr/>
        </p:nvGraphicFramePr>
        <p:xfrm>
          <a:off x="381000" y="2971800"/>
          <a:ext cx="2895599" cy="3088639"/>
        </p:xfrm>
        <a:graphic>
          <a:graphicData uri="http://schemas.openxmlformats.org/presentationml/2006/ole">
            <p:oleObj spid="_x0000_s105474" name="Bitmap Image" r:id="rId3" imgW="2561905" imgH="2666667" progId="PBrush">
              <p:embed/>
            </p:oleObj>
          </a:graphicData>
        </a:graphic>
      </p:graphicFrame>
      <p:graphicFrame>
        <p:nvGraphicFramePr>
          <p:cNvPr id="54276" name="Object 4"/>
          <p:cNvGraphicFramePr>
            <a:graphicFrameLocks noChangeAspect="1"/>
          </p:cNvGraphicFramePr>
          <p:nvPr/>
        </p:nvGraphicFramePr>
        <p:xfrm>
          <a:off x="3276600" y="2971800"/>
          <a:ext cx="2667000" cy="3125972"/>
        </p:xfrm>
        <a:graphic>
          <a:graphicData uri="http://schemas.openxmlformats.org/presentationml/2006/ole">
            <p:oleObj spid="_x0000_s105475" name="Bitmap Image" r:id="rId4" imgW="2180952" imgH="2495238" progId="PBrush">
              <p:embed/>
            </p:oleObj>
          </a:graphicData>
        </a:graphic>
      </p:graphicFrame>
      <p:sp>
        <p:nvSpPr>
          <p:cNvPr id="54277" name="Rectangle 5"/>
          <p:cNvSpPr>
            <a:spLocks noChangeArrowheads="1"/>
          </p:cNvSpPr>
          <p:nvPr/>
        </p:nvSpPr>
        <p:spPr bwMode="auto">
          <a:xfrm>
            <a:off x="4000500" y="2914650"/>
            <a:ext cx="9144000" cy="0"/>
          </a:xfrm>
          <a:prstGeom prst="rect">
            <a:avLst/>
          </a:prstGeom>
          <a:noFill/>
          <a:ln w="9525">
            <a:noFill/>
            <a:miter lim="800000"/>
            <a:headEnd/>
            <a:tailEnd/>
          </a:ln>
          <a:effectLst/>
        </p:spPr>
        <p:txBody>
          <a:bodyPr>
            <a:spAutoFit/>
          </a:bodyPr>
          <a:lstStyle/>
          <a:p>
            <a:endParaRPr lang="en-IN"/>
          </a:p>
        </p:txBody>
      </p:sp>
      <p:graphicFrame>
        <p:nvGraphicFramePr>
          <p:cNvPr id="54278" name="Object 6"/>
          <p:cNvGraphicFramePr>
            <a:graphicFrameLocks noChangeAspect="1"/>
          </p:cNvGraphicFramePr>
          <p:nvPr/>
        </p:nvGraphicFramePr>
        <p:xfrm>
          <a:off x="5943600" y="2971800"/>
          <a:ext cx="2651541" cy="3124200"/>
        </p:xfrm>
        <a:graphic>
          <a:graphicData uri="http://schemas.openxmlformats.org/presentationml/2006/ole">
            <p:oleObj spid="_x0000_s105476" name="Bitmap Image" r:id="rId5" imgW="2142857" imgH="2523810" progId="PBrush">
              <p:embed/>
            </p:oleObj>
          </a:graphicData>
        </a:graphic>
      </p:graphicFrame>
      <p:sp>
        <p:nvSpPr>
          <p:cNvPr id="54279" name="Text Box 7"/>
          <p:cNvSpPr txBox="1">
            <a:spLocks noChangeArrowheads="1"/>
          </p:cNvSpPr>
          <p:nvPr/>
        </p:nvSpPr>
        <p:spPr bwMode="auto">
          <a:xfrm>
            <a:off x="533400" y="990600"/>
            <a:ext cx="7696200" cy="1738313"/>
          </a:xfrm>
          <a:prstGeom prst="rect">
            <a:avLst/>
          </a:prstGeom>
          <a:noFill/>
          <a:ln w="9525">
            <a:noFill/>
            <a:miter lim="800000"/>
            <a:headEnd/>
            <a:tailEnd/>
          </a:ln>
          <a:effectLst/>
        </p:spPr>
        <p:txBody>
          <a:bodyPr>
            <a:spAutoFit/>
          </a:bodyPr>
          <a:lstStyle/>
          <a:p>
            <a:pPr>
              <a:spcBef>
                <a:spcPct val="50000"/>
              </a:spcBef>
            </a:pPr>
            <a:r>
              <a:rPr lang="en-US" sz="2800" dirty="0"/>
              <a:t>Disc dislocation with reduction…</a:t>
            </a:r>
          </a:p>
          <a:p>
            <a:pPr>
              <a:spcBef>
                <a:spcPct val="50000"/>
              </a:spcBef>
            </a:pPr>
            <a:r>
              <a:rPr lang="en-US" sz="3200" u="sng" dirty="0"/>
              <a:t>Opening movement of the </a:t>
            </a:r>
            <a:r>
              <a:rPr lang="en-US" sz="3200" u="sng" dirty="0" err="1"/>
              <a:t>condyle</a:t>
            </a:r>
            <a:r>
              <a:rPr lang="en-US" sz="3200" u="sng" dirty="0"/>
              <a:t> and opening click</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457200" y="609600"/>
            <a:ext cx="8686800" cy="1738313"/>
          </a:xfrm>
          <a:prstGeom prst="rect">
            <a:avLst/>
          </a:prstGeom>
          <a:noFill/>
          <a:ln w="9525">
            <a:noFill/>
            <a:miter lim="800000"/>
            <a:headEnd/>
            <a:tailEnd/>
          </a:ln>
          <a:effectLst/>
        </p:spPr>
        <p:txBody>
          <a:bodyPr>
            <a:spAutoFit/>
          </a:bodyPr>
          <a:lstStyle/>
          <a:p>
            <a:pPr>
              <a:spcBef>
                <a:spcPct val="50000"/>
              </a:spcBef>
            </a:pPr>
            <a:r>
              <a:rPr lang="en-US" sz="2800" dirty="0"/>
              <a:t>Disc dislocation with reduction…</a:t>
            </a:r>
          </a:p>
          <a:p>
            <a:pPr>
              <a:spcBef>
                <a:spcPct val="50000"/>
              </a:spcBef>
            </a:pPr>
            <a:r>
              <a:rPr lang="en-US" sz="3200" u="sng" dirty="0"/>
              <a:t>Closing</a:t>
            </a:r>
            <a:r>
              <a:rPr lang="en-US" sz="2800" dirty="0"/>
              <a:t> </a:t>
            </a:r>
            <a:r>
              <a:rPr lang="en-US" sz="3200" u="sng" dirty="0"/>
              <a:t>movement of the </a:t>
            </a:r>
            <a:r>
              <a:rPr lang="en-US" sz="3200" u="sng" dirty="0" err="1"/>
              <a:t>condyle</a:t>
            </a:r>
            <a:r>
              <a:rPr lang="en-US" sz="3200" u="sng" dirty="0"/>
              <a:t> and reciprocal click</a:t>
            </a:r>
          </a:p>
        </p:txBody>
      </p:sp>
      <p:graphicFrame>
        <p:nvGraphicFramePr>
          <p:cNvPr id="55299" name="Object 3"/>
          <p:cNvGraphicFramePr>
            <a:graphicFrameLocks noChangeAspect="1"/>
          </p:cNvGraphicFramePr>
          <p:nvPr/>
        </p:nvGraphicFramePr>
        <p:xfrm>
          <a:off x="228600" y="2590800"/>
          <a:ext cx="2881313" cy="3352800"/>
        </p:xfrm>
        <a:graphic>
          <a:graphicData uri="http://schemas.openxmlformats.org/presentationml/2006/ole">
            <p:oleObj spid="_x0000_s106498" name="Bitmap Image" r:id="rId3" imgW="2152951" imgH="2619048" progId="PBrush">
              <p:embed/>
            </p:oleObj>
          </a:graphicData>
        </a:graphic>
      </p:graphicFrame>
      <p:graphicFrame>
        <p:nvGraphicFramePr>
          <p:cNvPr id="55300" name="Object 4"/>
          <p:cNvGraphicFramePr>
            <a:graphicFrameLocks noChangeAspect="1"/>
          </p:cNvGraphicFramePr>
          <p:nvPr/>
        </p:nvGraphicFramePr>
        <p:xfrm>
          <a:off x="3124200" y="2590800"/>
          <a:ext cx="2743200" cy="3371850"/>
        </p:xfrm>
        <a:graphic>
          <a:graphicData uri="http://schemas.openxmlformats.org/presentationml/2006/ole">
            <p:oleObj spid="_x0000_s106499" name="Bitmap Image" r:id="rId4" imgW="2676899" imgH="3219899" progId="PBrush">
              <p:embed/>
            </p:oleObj>
          </a:graphicData>
        </a:graphic>
      </p:graphicFrame>
      <p:graphicFrame>
        <p:nvGraphicFramePr>
          <p:cNvPr id="55301" name="Object 5"/>
          <p:cNvGraphicFramePr>
            <a:graphicFrameLocks noChangeAspect="1"/>
          </p:cNvGraphicFramePr>
          <p:nvPr/>
        </p:nvGraphicFramePr>
        <p:xfrm>
          <a:off x="5867400" y="2590800"/>
          <a:ext cx="3000375" cy="3429000"/>
        </p:xfrm>
        <a:graphic>
          <a:graphicData uri="http://schemas.openxmlformats.org/presentationml/2006/ole">
            <p:oleObj spid="_x0000_s106500" name="Bitmap Image" r:id="rId5" imgW="2561905" imgH="2666667" progId="PBrush">
              <p:embed/>
            </p:oleObj>
          </a:graphicData>
        </a:graphic>
      </p:graphicFrame>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Anterior disk displacement with reduction.mp4">
            <a:hlinkClick r:id="" action="ppaction://media"/>
          </p:cNvPr>
          <p:cNvPicPr>
            <a:picLocks noGrp="1" noChangeAspect="1"/>
          </p:cNvPicPr>
          <p:nvPr>
            <p:ph idx="1"/>
            <a:videoFile r:link="rId1"/>
            <p:extLst>
              <p:ext uri="{DAA4B4D4-6D71-4841-9C94-3DE7FCFB9230}">
                <p14:media xmlns="" xmlns:p14="http://schemas.microsoft.com/office/powerpoint/2010/main" r:embed="rId3"/>
              </p:ext>
            </p:extLst>
          </p:nvPr>
        </p:nvPicPr>
        <p:blipFill>
          <a:blip r:embed="rId4" cstate="print"/>
          <a:stretch>
            <a:fillRect/>
          </a:stretch>
        </p:blipFill>
        <p:spPr>
          <a:xfrm>
            <a:off x="762000" y="533400"/>
            <a:ext cx="7620000" cy="5715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477000"/>
          </a:xfrm>
        </p:spPr>
        <p:txBody>
          <a:bodyPr/>
          <a:lstStyle/>
          <a:p>
            <a:pPr>
              <a:buNone/>
            </a:pPr>
            <a:r>
              <a:rPr lang="en-US" b="1" dirty="0" smtClean="0">
                <a:solidFill>
                  <a:schemeClr val="bg2">
                    <a:lumMod val="25000"/>
                  </a:schemeClr>
                </a:solidFill>
              </a:rPr>
              <a:t>Examination</a:t>
            </a:r>
            <a:r>
              <a:rPr lang="en-US" dirty="0" smtClean="0"/>
              <a:t> :</a:t>
            </a:r>
          </a:p>
          <a:p>
            <a:r>
              <a:rPr lang="en-US" sz="2800" dirty="0" smtClean="0"/>
              <a:t>Palpation and auscultation of TMJ will reveal a clicking or popping sound during both opening and closing </a:t>
            </a:r>
            <a:r>
              <a:rPr lang="en-US" sz="2800" dirty="0" err="1" smtClean="0"/>
              <a:t>mandibular</a:t>
            </a:r>
            <a:r>
              <a:rPr lang="en-US" sz="2800" dirty="0" smtClean="0"/>
              <a:t> movements (</a:t>
            </a:r>
            <a:r>
              <a:rPr lang="en-US" sz="2800" dirty="0" smtClean="0">
                <a:solidFill>
                  <a:srgbClr val="C00000"/>
                </a:solidFill>
              </a:rPr>
              <a:t>Reciprocal click</a:t>
            </a:r>
            <a:r>
              <a:rPr lang="en-US" sz="2800" dirty="0" smtClean="0"/>
              <a:t>)</a:t>
            </a:r>
          </a:p>
          <a:p>
            <a:pPr>
              <a:buNone/>
            </a:pPr>
            <a:endParaRPr lang="en-US" sz="2800" dirty="0" smtClean="0"/>
          </a:p>
          <a:p>
            <a:pPr>
              <a:buNone/>
            </a:pPr>
            <a:endParaRPr lang="en-US" sz="2800" dirty="0" smtClean="0"/>
          </a:p>
        </p:txBody>
      </p:sp>
      <p:pic>
        <p:nvPicPr>
          <p:cNvPr id="4" name="Picture 2"/>
          <p:cNvPicPr>
            <a:picLocks noChangeAspect="1" noChangeArrowheads="1"/>
          </p:cNvPicPr>
          <p:nvPr/>
        </p:nvPicPr>
        <p:blipFill>
          <a:blip r:embed="rId2" cstate="print"/>
          <a:srcRect l="46214" t="50508" r="3618" b="25921"/>
          <a:stretch>
            <a:fillRect/>
          </a:stretch>
        </p:blipFill>
        <p:spPr bwMode="auto">
          <a:xfrm>
            <a:off x="261257" y="2667000"/>
            <a:ext cx="8654143" cy="2286000"/>
          </a:xfrm>
          <a:prstGeom prst="rect">
            <a:avLst/>
          </a:prstGeom>
          <a:noFill/>
          <a:ln w="9525">
            <a:noFill/>
            <a:miter lim="800000"/>
            <a:headEnd/>
            <a:tailEnd/>
          </a:ln>
        </p:spPr>
      </p:pic>
      <p:sp>
        <p:nvSpPr>
          <p:cNvPr id="5" name="Rectangle 4"/>
          <p:cNvSpPr/>
          <p:nvPr/>
        </p:nvSpPr>
        <p:spPr>
          <a:xfrm>
            <a:off x="304800" y="6248400"/>
            <a:ext cx="2436051" cy="369332"/>
          </a:xfrm>
          <a:prstGeom prst="rect">
            <a:avLst/>
          </a:prstGeom>
        </p:spPr>
        <p:txBody>
          <a:bodyPr wrap="none">
            <a:spAutoFit/>
          </a:bodyPr>
          <a:lstStyle/>
          <a:p>
            <a:r>
              <a:rPr lang="en-US" dirty="0" smtClean="0"/>
              <a:t>Adapted from McNeill C</a:t>
            </a:r>
            <a:endParaRPr lang="en-US" dirty="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11299" name="Picture 3"/>
          <p:cNvPicPr>
            <a:picLocks noGrp="1" noChangeAspect="1" noChangeArrowheads="1"/>
          </p:cNvPicPr>
          <p:nvPr>
            <p:ph idx="1"/>
          </p:nvPr>
        </p:nvPicPr>
        <p:blipFill>
          <a:blip r:embed="rId2" cstate="print"/>
          <a:srcRect l="39588" t="42090" r="8351" b="42757"/>
          <a:stretch>
            <a:fillRect/>
          </a:stretch>
        </p:blipFill>
        <p:spPr bwMode="auto">
          <a:xfrm>
            <a:off x="228600" y="1600200"/>
            <a:ext cx="8915400" cy="4191000"/>
          </a:xfrm>
          <a:prstGeom prst="rect">
            <a:avLst/>
          </a:prstGeom>
          <a:noFill/>
          <a:ln w="9525">
            <a:noFill/>
            <a:miter lim="800000"/>
            <a:headEnd/>
            <a:tailEnd/>
          </a:ln>
        </p:spPr>
      </p:pic>
      <p:sp>
        <p:nvSpPr>
          <p:cNvPr id="7" name="Rectangle 6"/>
          <p:cNvSpPr/>
          <p:nvPr/>
        </p:nvSpPr>
        <p:spPr>
          <a:xfrm>
            <a:off x="609600" y="6019800"/>
            <a:ext cx="4572000" cy="646331"/>
          </a:xfrm>
          <a:prstGeom prst="rect">
            <a:avLst/>
          </a:prstGeom>
        </p:spPr>
        <p:txBody>
          <a:bodyPr>
            <a:spAutoFit/>
          </a:bodyPr>
          <a:lstStyle/>
          <a:p>
            <a:r>
              <a:rPr lang="en-US" dirty="0" smtClean="0"/>
              <a:t>Research Diagnostic Criteria for Clinical</a:t>
            </a:r>
          </a:p>
          <a:p>
            <a:r>
              <a:rPr lang="en-US" dirty="0" err="1" smtClean="0"/>
              <a:t>Temporomandibular</a:t>
            </a:r>
            <a:r>
              <a:rPr lang="en-US" dirty="0" smtClean="0"/>
              <a:t> Disorder Conditions, </a:t>
            </a:r>
            <a:r>
              <a:rPr lang="en-US" dirty="0" err="1" smtClean="0"/>
              <a:t>AxisI</a:t>
            </a:r>
            <a:endParaRPr lang="en-US"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 </a:t>
            </a:r>
            <a:endParaRPr lang="en-US" dirty="0"/>
          </a:p>
        </p:txBody>
      </p:sp>
      <p:sp>
        <p:nvSpPr>
          <p:cNvPr id="3" name="Content Placeholder 2"/>
          <p:cNvSpPr>
            <a:spLocks noGrp="1"/>
          </p:cNvSpPr>
          <p:nvPr>
            <p:ph idx="1"/>
          </p:nvPr>
        </p:nvSpPr>
        <p:spPr>
          <a:xfrm>
            <a:off x="457200" y="1295400"/>
            <a:ext cx="8229600" cy="4830763"/>
          </a:xfrm>
        </p:spPr>
        <p:txBody>
          <a:bodyPr>
            <a:normAutofit/>
          </a:bodyPr>
          <a:lstStyle/>
          <a:p>
            <a:r>
              <a:rPr lang="en-US" sz="2800" dirty="0" smtClean="0"/>
              <a:t>Patients with joint noises not accompanied by pain need no treatment.</a:t>
            </a:r>
          </a:p>
          <a:p>
            <a:pPr>
              <a:buNone/>
            </a:pPr>
            <a:endParaRPr lang="en-US" sz="2800" dirty="0" smtClean="0"/>
          </a:p>
          <a:p>
            <a:r>
              <a:rPr lang="en-US" sz="2800" dirty="0" smtClean="0"/>
              <a:t>Painful clicking – </a:t>
            </a:r>
            <a:r>
              <a:rPr lang="en-US" sz="2800" dirty="0" smtClean="0">
                <a:solidFill>
                  <a:srgbClr val="FFFF00"/>
                </a:solidFill>
              </a:rPr>
              <a:t>Flat plane stabilization splints </a:t>
            </a:r>
            <a:r>
              <a:rPr lang="en-US" sz="2800" dirty="0" smtClean="0"/>
              <a:t>that do not change </a:t>
            </a:r>
            <a:r>
              <a:rPr lang="en-US" sz="2800" dirty="0" err="1" smtClean="0"/>
              <a:t>mandibular</a:t>
            </a:r>
            <a:r>
              <a:rPr lang="en-US" sz="2800" dirty="0" smtClean="0"/>
              <a:t> position. </a:t>
            </a:r>
          </a:p>
          <a:p>
            <a:pPr>
              <a:buNone/>
            </a:pPr>
            <a:r>
              <a:rPr lang="en-US" sz="2800" dirty="0" smtClean="0"/>
              <a:t>    </a:t>
            </a:r>
            <a:r>
              <a:rPr lang="en-US" sz="2800" dirty="0" smtClean="0">
                <a:solidFill>
                  <a:srgbClr val="FFFF00"/>
                </a:solidFill>
              </a:rPr>
              <a:t>Anterior repositioning splints </a:t>
            </a:r>
            <a:r>
              <a:rPr lang="en-US" sz="2800" dirty="0" smtClean="0"/>
              <a:t>: maintain mandible in anterior position preventing </a:t>
            </a:r>
            <a:r>
              <a:rPr lang="en-US" sz="2800" dirty="0" err="1" smtClean="0"/>
              <a:t>condyle</a:t>
            </a:r>
            <a:r>
              <a:rPr lang="en-US" sz="2800" dirty="0" smtClean="0"/>
              <a:t> from closing posterior to disc.</a:t>
            </a:r>
            <a:endParaRPr lang="en-US" sz="2800" dirty="0"/>
          </a:p>
        </p:txBody>
      </p:sp>
      <p:pic>
        <p:nvPicPr>
          <p:cNvPr id="4" name="Picture 3" descr="Figure-5-150x112.jpg"/>
          <p:cNvPicPr>
            <a:picLocks noChangeAspect="1"/>
          </p:cNvPicPr>
          <p:nvPr/>
        </p:nvPicPr>
        <p:blipFill>
          <a:blip r:embed="rId2" cstate="print"/>
          <a:stretch>
            <a:fillRect/>
          </a:stretch>
        </p:blipFill>
        <p:spPr>
          <a:xfrm>
            <a:off x="3505201" y="4572000"/>
            <a:ext cx="2596444" cy="2057400"/>
          </a:xfrm>
          <a:prstGeom prst="rect">
            <a:avLst/>
          </a:prstGeom>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Anterior disc displacement without reduction.</a:t>
            </a:r>
            <a:endParaRPr lang="en-US" dirty="0"/>
          </a:p>
        </p:txBody>
      </p:sp>
      <p:sp>
        <p:nvSpPr>
          <p:cNvPr id="3" name="Content Placeholder 2"/>
          <p:cNvSpPr>
            <a:spLocks noGrp="1"/>
          </p:cNvSpPr>
          <p:nvPr>
            <p:ph idx="1"/>
          </p:nvPr>
        </p:nvSpPr>
        <p:spPr/>
        <p:txBody>
          <a:bodyPr>
            <a:normAutofit/>
          </a:bodyPr>
          <a:lstStyle/>
          <a:p>
            <a:r>
              <a:rPr lang="en-US" sz="2800" dirty="0" smtClean="0"/>
              <a:t>Also known as </a:t>
            </a:r>
            <a:r>
              <a:rPr lang="en-US" sz="2800" dirty="0" smtClean="0">
                <a:solidFill>
                  <a:schemeClr val="tx2">
                    <a:lumMod val="75000"/>
                  </a:schemeClr>
                </a:solidFill>
              </a:rPr>
              <a:t>closed lock</a:t>
            </a:r>
            <a:r>
              <a:rPr lang="en-US" sz="2800" dirty="0" smtClean="0"/>
              <a:t>.</a:t>
            </a:r>
          </a:p>
          <a:p>
            <a:r>
              <a:rPr lang="en-US" sz="2800" dirty="0" smtClean="0"/>
              <a:t>History of long standing TMJ click that abruptly disappears followed by a sudden restriction in </a:t>
            </a:r>
            <a:r>
              <a:rPr lang="en-US" sz="2800" dirty="0" err="1" smtClean="0"/>
              <a:t>mandibular</a:t>
            </a:r>
            <a:r>
              <a:rPr lang="en-US" sz="2800" dirty="0" smtClean="0"/>
              <a:t> opening.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exetersurgsoc.co.uk/wp-content/uploads/2012/09/muscles-of-mastication.jpg"/>
          <p:cNvPicPr>
            <a:picLocks noChangeAspect="1" noChangeArrowheads="1"/>
          </p:cNvPicPr>
          <p:nvPr/>
        </p:nvPicPr>
        <p:blipFill>
          <a:blip r:embed="rId2" cstate="print"/>
          <a:srcRect/>
          <a:stretch>
            <a:fillRect/>
          </a:stretch>
        </p:blipFill>
        <p:spPr bwMode="auto">
          <a:xfrm>
            <a:off x="1066800" y="990600"/>
            <a:ext cx="7391400" cy="5543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3352800" y="152400"/>
            <a:ext cx="2888611" cy="923330"/>
          </a:xfrm>
          <a:prstGeom prst="rect">
            <a:avLst/>
          </a:prstGeom>
          <a:solidFill>
            <a:srgbClr val="FFFF00"/>
          </a:solidFill>
          <a:ln>
            <a:solidFill>
              <a:schemeClr val="tx1"/>
            </a:solidFill>
          </a:ln>
        </p:spPr>
        <p:txBody>
          <a:bodyPr wrap="none" lIns="91440" tIns="45720" rIns="91440" bIns="45720">
            <a:spAutoFit/>
          </a:bodyPr>
          <a:lstStyle/>
          <a:p>
            <a:pPr algn="ctr"/>
            <a:r>
              <a:rPr lang="en-US" sz="5400" b="1" cap="all" spc="0" dirty="0" smtClean="0">
                <a:ln w="9000" cmpd="sng">
                  <a:solidFill>
                    <a:schemeClr val="accent4">
                      <a:shade val="50000"/>
                      <a:satMod val="120000"/>
                    </a:schemeClr>
                  </a:solidFill>
                  <a:prstDash val="solid"/>
                </a:ln>
                <a:solidFill>
                  <a:schemeClr val="tx2">
                    <a:lumMod val="40000"/>
                    <a:lumOff val="60000"/>
                  </a:schemeClr>
                </a:solidFill>
                <a:effectLst>
                  <a:reflection blurRad="12700" stA="28000" endPos="45000" dist="1000" dir="5400000" sy="-100000" algn="bl" rotWithShape="0"/>
                </a:effectLst>
              </a:rPr>
              <a:t>Muscles</a:t>
            </a:r>
            <a:endParaRPr lang="en-US" sz="5400" b="1" cap="all" spc="0" dirty="0">
              <a:ln w="9000" cmpd="sng">
                <a:solidFill>
                  <a:schemeClr val="accent4">
                    <a:shade val="50000"/>
                    <a:satMod val="120000"/>
                  </a:schemeClr>
                </a:solidFill>
                <a:prstDash val="solid"/>
              </a:ln>
              <a:solidFill>
                <a:schemeClr val="tx2">
                  <a:lumMod val="40000"/>
                  <a:lumOff val="60000"/>
                </a:schemeClr>
              </a:solidFill>
              <a:effectLst>
                <a:reflection blurRad="12700" stA="28000" endPos="45000" dist="1000" dir="5400000" sy="-100000" algn="bl" rotWithShape="0"/>
              </a:effectLst>
            </a:endParaRPr>
          </a:p>
        </p:txBody>
      </p:sp>
    </p:spTree>
  </p:cSld>
  <p:clrMapOvr>
    <a:masterClrMapping/>
  </p:clrMapOvr>
  <mc:AlternateContent xmlns:mc="http://schemas.openxmlformats.org/markup-compatibility/2006">
    <mc:Choice xmlns="" xmlns:p14="http://schemas.microsoft.com/office/powerpoint/2010/main" Requires="p14">
      <p:transition spd="slow" p14:dur="2000" advTm="12374"/>
    </mc:Choice>
    <mc:Fallback>
      <p:transition spd="slow" advTm="12374"/>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4057650" y="2914650"/>
            <a:ext cx="9144000" cy="0"/>
          </a:xfrm>
          <a:prstGeom prst="rect">
            <a:avLst/>
          </a:prstGeom>
          <a:noFill/>
          <a:ln w="9525">
            <a:noFill/>
            <a:miter lim="800000"/>
            <a:headEnd/>
            <a:tailEnd/>
          </a:ln>
          <a:effectLst/>
        </p:spPr>
        <p:txBody>
          <a:bodyPr>
            <a:spAutoFit/>
          </a:bodyPr>
          <a:lstStyle/>
          <a:p>
            <a:endParaRPr lang="en-IN"/>
          </a:p>
        </p:txBody>
      </p:sp>
      <p:graphicFrame>
        <p:nvGraphicFramePr>
          <p:cNvPr id="59395" name="Object 3"/>
          <p:cNvGraphicFramePr>
            <a:graphicFrameLocks noChangeAspect="1"/>
          </p:cNvGraphicFramePr>
          <p:nvPr/>
        </p:nvGraphicFramePr>
        <p:xfrm>
          <a:off x="228600" y="2590800"/>
          <a:ext cx="3036888" cy="3810000"/>
        </p:xfrm>
        <a:graphic>
          <a:graphicData uri="http://schemas.openxmlformats.org/presentationml/2006/ole">
            <p:oleObj spid="_x0000_s107522" name="Bitmap Image" r:id="rId3" imgW="2914286" imgH="3191320" progId="PBrush">
              <p:embed/>
            </p:oleObj>
          </a:graphicData>
        </a:graphic>
      </p:graphicFrame>
      <p:sp>
        <p:nvSpPr>
          <p:cNvPr id="59396" name="Rectangle 4"/>
          <p:cNvSpPr>
            <a:spLocks noChangeArrowheads="1"/>
          </p:cNvSpPr>
          <p:nvPr/>
        </p:nvSpPr>
        <p:spPr bwMode="auto">
          <a:xfrm>
            <a:off x="4000500" y="2914650"/>
            <a:ext cx="9144000" cy="0"/>
          </a:xfrm>
          <a:prstGeom prst="rect">
            <a:avLst/>
          </a:prstGeom>
          <a:noFill/>
          <a:ln w="9525">
            <a:noFill/>
            <a:miter lim="800000"/>
            <a:headEnd/>
            <a:tailEnd/>
          </a:ln>
          <a:effectLst/>
        </p:spPr>
        <p:txBody>
          <a:bodyPr>
            <a:spAutoFit/>
          </a:bodyPr>
          <a:lstStyle/>
          <a:p>
            <a:endParaRPr lang="en-IN"/>
          </a:p>
        </p:txBody>
      </p:sp>
      <p:graphicFrame>
        <p:nvGraphicFramePr>
          <p:cNvPr id="59397" name="Object 5"/>
          <p:cNvGraphicFramePr>
            <a:graphicFrameLocks noChangeAspect="1"/>
          </p:cNvGraphicFramePr>
          <p:nvPr/>
        </p:nvGraphicFramePr>
        <p:xfrm>
          <a:off x="3276600" y="2590800"/>
          <a:ext cx="2844800" cy="3810000"/>
        </p:xfrm>
        <a:graphic>
          <a:graphicData uri="http://schemas.openxmlformats.org/presentationml/2006/ole">
            <p:oleObj spid="_x0000_s107523" name="Bitmap Image" r:id="rId4" imgW="2771429" imgH="3304762" progId="PBrush">
              <p:embed/>
            </p:oleObj>
          </a:graphicData>
        </a:graphic>
      </p:graphicFrame>
      <p:sp>
        <p:nvSpPr>
          <p:cNvPr id="59398" name="Rectangle 6"/>
          <p:cNvSpPr>
            <a:spLocks noChangeArrowheads="1"/>
          </p:cNvSpPr>
          <p:nvPr/>
        </p:nvSpPr>
        <p:spPr bwMode="auto">
          <a:xfrm>
            <a:off x="4000500" y="2914650"/>
            <a:ext cx="9144000" cy="0"/>
          </a:xfrm>
          <a:prstGeom prst="rect">
            <a:avLst/>
          </a:prstGeom>
          <a:noFill/>
          <a:ln w="9525">
            <a:noFill/>
            <a:miter lim="800000"/>
            <a:headEnd/>
            <a:tailEnd/>
          </a:ln>
          <a:effectLst/>
        </p:spPr>
        <p:txBody>
          <a:bodyPr>
            <a:spAutoFit/>
          </a:bodyPr>
          <a:lstStyle/>
          <a:p>
            <a:endParaRPr lang="en-IN"/>
          </a:p>
        </p:txBody>
      </p:sp>
      <p:graphicFrame>
        <p:nvGraphicFramePr>
          <p:cNvPr id="59399" name="Object 7"/>
          <p:cNvGraphicFramePr>
            <a:graphicFrameLocks noChangeAspect="1"/>
          </p:cNvGraphicFramePr>
          <p:nvPr/>
        </p:nvGraphicFramePr>
        <p:xfrm>
          <a:off x="6096000" y="2590800"/>
          <a:ext cx="2819400" cy="3810000"/>
        </p:xfrm>
        <a:graphic>
          <a:graphicData uri="http://schemas.openxmlformats.org/presentationml/2006/ole">
            <p:oleObj spid="_x0000_s107524" name="Bitmap Image" r:id="rId5" imgW="2647619" imgH="3552381" progId="PBrush">
              <p:embed/>
            </p:oleObj>
          </a:graphicData>
        </a:graphic>
      </p:graphicFrame>
      <p:sp>
        <p:nvSpPr>
          <p:cNvPr id="59400" name="Text Box 8"/>
          <p:cNvSpPr txBox="1">
            <a:spLocks noChangeArrowheads="1"/>
          </p:cNvSpPr>
          <p:nvPr/>
        </p:nvSpPr>
        <p:spPr bwMode="auto">
          <a:xfrm>
            <a:off x="533400" y="990600"/>
            <a:ext cx="8610600" cy="1250950"/>
          </a:xfrm>
          <a:prstGeom prst="rect">
            <a:avLst/>
          </a:prstGeom>
          <a:noFill/>
          <a:ln w="9525">
            <a:noFill/>
            <a:miter lim="800000"/>
            <a:headEnd/>
            <a:tailEnd/>
          </a:ln>
          <a:effectLst/>
        </p:spPr>
        <p:txBody>
          <a:bodyPr>
            <a:spAutoFit/>
          </a:bodyPr>
          <a:lstStyle/>
          <a:p>
            <a:pPr>
              <a:spcBef>
                <a:spcPct val="50000"/>
              </a:spcBef>
            </a:pPr>
            <a:r>
              <a:rPr lang="en-US" sz="2800" b="1" dirty="0">
                <a:solidFill>
                  <a:srgbClr val="009900"/>
                </a:solidFill>
              </a:rPr>
              <a:t>            </a:t>
            </a:r>
            <a:r>
              <a:rPr lang="en-US" sz="2800" b="1" dirty="0"/>
              <a:t>Disc dislocation without reduction… </a:t>
            </a:r>
          </a:p>
          <a:p>
            <a:pPr algn="ctr">
              <a:spcBef>
                <a:spcPct val="50000"/>
              </a:spcBef>
            </a:pPr>
            <a:r>
              <a:rPr lang="en-US" sz="3200" dirty="0"/>
              <a:t>CLOSED LOCK</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atholgy_ Ant DD no Reduction.mp4">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a:blip r:embed="rId4" cstate="print"/>
          <a:stretch>
            <a:fillRect/>
          </a:stretch>
        </p:blipFill>
        <p:spPr>
          <a:xfrm>
            <a:off x="1066800" y="838200"/>
            <a:ext cx="7231381" cy="5562601"/>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 examination</a:t>
            </a:r>
            <a:endParaRPr lang="en-US" dirty="0"/>
          </a:p>
        </p:txBody>
      </p:sp>
      <p:sp>
        <p:nvSpPr>
          <p:cNvPr id="3" name="Content Placeholder 2"/>
          <p:cNvSpPr>
            <a:spLocks noGrp="1"/>
          </p:cNvSpPr>
          <p:nvPr>
            <p:ph idx="1"/>
          </p:nvPr>
        </p:nvSpPr>
        <p:spPr>
          <a:xfrm>
            <a:off x="457200" y="1143000"/>
            <a:ext cx="8229600" cy="4983163"/>
          </a:xfrm>
        </p:spPr>
        <p:txBody>
          <a:bodyPr>
            <a:normAutofit/>
          </a:bodyPr>
          <a:lstStyle/>
          <a:p>
            <a:pPr>
              <a:buFont typeface="Wingdings" pitchFamily="2" charset="2"/>
              <a:buChar char="Ø"/>
            </a:pPr>
            <a:r>
              <a:rPr lang="en-US" sz="2800" dirty="0" smtClean="0"/>
              <a:t>Limited </a:t>
            </a:r>
            <a:r>
              <a:rPr lang="en-US" sz="2800" dirty="0" err="1" smtClean="0"/>
              <a:t>mandibular</a:t>
            </a:r>
            <a:r>
              <a:rPr lang="en-US" sz="2800" dirty="0" smtClean="0"/>
              <a:t> opening</a:t>
            </a:r>
          </a:p>
          <a:p>
            <a:pPr>
              <a:buFont typeface="Wingdings" pitchFamily="2" charset="2"/>
              <a:buChar char="Ø"/>
            </a:pPr>
            <a:r>
              <a:rPr lang="en-US" sz="2800" dirty="0" smtClean="0"/>
              <a:t>Pain over joint (esp. at maximal opening)</a:t>
            </a:r>
          </a:p>
          <a:p>
            <a:pPr>
              <a:buFont typeface="Wingdings" pitchFamily="2" charset="2"/>
              <a:buChar char="Ø"/>
            </a:pPr>
            <a:r>
              <a:rPr lang="en-US" sz="2800" dirty="0" smtClean="0"/>
              <a:t>Limited lateral movement.</a:t>
            </a:r>
          </a:p>
          <a:p>
            <a:pPr>
              <a:buFont typeface="Wingdings" pitchFamily="2" charset="2"/>
              <a:buChar char="Ø"/>
            </a:pPr>
            <a:r>
              <a:rPr lang="en-US" sz="2800" dirty="0" smtClean="0"/>
              <a:t>During maximum opening, mandible deviates towards the affected side.</a:t>
            </a:r>
          </a:p>
          <a:p>
            <a:pPr>
              <a:buFont typeface="Wingdings" pitchFamily="2" charset="2"/>
              <a:buChar char="Ø"/>
            </a:pPr>
            <a:r>
              <a:rPr lang="en-US" sz="2800" dirty="0" err="1" smtClean="0"/>
              <a:t>Condyle</a:t>
            </a:r>
            <a:r>
              <a:rPr lang="en-US" sz="2800" dirty="0" smtClean="0"/>
              <a:t> on affected side will not translate and will not be palpable.</a:t>
            </a:r>
          </a:p>
          <a:p>
            <a:r>
              <a:rPr lang="en-US" sz="2800" u="sng" dirty="0" smtClean="0">
                <a:solidFill>
                  <a:srgbClr val="FFFF00"/>
                </a:solidFill>
              </a:rPr>
              <a:t>Chronic closed lock</a:t>
            </a:r>
            <a:r>
              <a:rPr lang="en-US" sz="2800" dirty="0" smtClean="0"/>
              <a:t>- disc deforms and maximum mouth opening gradually improves</a:t>
            </a:r>
            <a:r>
              <a:rPr lang="en-US" dirty="0" smtClean="0"/>
              <a:t>.</a:t>
            </a:r>
            <a:endParaRPr lang="en-US" dirty="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Management </a:t>
            </a:r>
            <a:endParaRPr lang="en-US" dirty="0"/>
          </a:p>
        </p:txBody>
      </p:sp>
      <p:sp>
        <p:nvSpPr>
          <p:cNvPr id="3" name="Content Placeholder 2"/>
          <p:cNvSpPr>
            <a:spLocks noGrp="1"/>
          </p:cNvSpPr>
          <p:nvPr>
            <p:ph idx="1"/>
          </p:nvPr>
        </p:nvSpPr>
        <p:spPr>
          <a:xfrm>
            <a:off x="457200" y="990600"/>
            <a:ext cx="8229600" cy="5638800"/>
          </a:xfrm>
        </p:spPr>
        <p:txBody>
          <a:bodyPr>
            <a:normAutofit/>
          </a:bodyPr>
          <a:lstStyle/>
          <a:p>
            <a:pPr algn="just"/>
            <a:r>
              <a:rPr lang="en-US" sz="2800" dirty="0" smtClean="0"/>
              <a:t>Restricted movements- manual manipulation and </a:t>
            </a:r>
            <a:r>
              <a:rPr lang="en-US" sz="2800" dirty="0" err="1" smtClean="0"/>
              <a:t>mandibular</a:t>
            </a:r>
            <a:r>
              <a:rPr lang="en-US" sz="2800" dirty="0" smtClean="0"/>
              <a:t> motion exercises.</a:t>
            </a:r>
          </a:p>
          <a:p>
            <a:pPr algn="just"/>
            <a:r>
              <a:rPr lang="en-US" sz="2800" dirty="0" smtClean="0"/>
              <a:t>Decrease adverse effect of </a:t>
            </a:r>
            <a:r>
              <a:rPr lang="en-US" sz="2800" dirty="0" err="1" smtClean="0"/>
              <a:t>bruxism</a:t>
            </a:r>
            <a:r>
              <a:rPr lang="en-US" sz="2800" dirty="0" smtClean="0"/>
              <a:t>- </a:t>
            </a:r>
            <a:r>
              <a:rPr lang="en-US" sz="2800" dirty="0" err="1" smtClean="0"/>
              <a:t>occlussal</a:t>
            </a:r>
            <a:r>
              <a:rPr lang="en-US" sz="2800" dirty="0" smtClean="0"/>
              <a:t> splint.</a:t>
            </a:r>
          </a:p>
          <a:p>
            <a:pPr algn="just"/>
            <a:r>
              <a:rPr lang="en-US" sz="2800" dirty="0" smtClean="0"/>
              <a:t>Anti-inflammatory drugs.</a:t>
            </a:r>
          </a:p>
          <a:p>
            <a:pPr algn="just"/>
            <a:r>
              <a:rPr lang="en-US" sz="2800" dirty="0" err="1" smtClean="0"/>
              <a:t>Arthrocentesis</a:t>
            </a:r>
            <a:r>
              <a:rPr lang="en-US" sz="2800" dirty="0" smtClean="0"/>
              <a:t> can be helpful in severe pain cases.</a:t>
            </a:r>
          </a:p>
          <a:p>
            <a:pPr algn="just"/>
            <a:r>
              <a:rPr lang="en-US" sz="2800" dirty="0" smtClean="0"/>
              <a:t>Flushing of joint and deposition of intra-</a:t>
            </a:r>
            <a:r>
              <a:rPr lang="en-US" sz="2800" dirty="0" err="1" smtClean="0"/>
              <a:t>articular</a:t>
            </a:r>
            <a:r>
              <a:rPr lang="en-US" sz="2800" dirty="0" smtClean="0"/>
              <a:t> corticosteroids to decrease inflammation .</a:t>
            </a:r>
          </a:p>
          <a:p>
            <a:pPr algn="just"/>
            <a:r>
              <a:rPr lang="en-US" sz="2800" dirty="0" smtClean="0"/>
              <a:t>Sodium </a:t>
            </a:r>
            <a:r>
              <a:rPr lang="en-US" sz="2800" dirty="0" err="1" smtClean="0"/>
              <a:t>hyaluronate</a:t>
            </a:r>
            <a:r>
              <a:rPr lang="en-US" sz="2800" dirty="0" smtClean="0"/>
              <a:t> –to decrease adhesions and increase joint lubrication.</a:t>
            </a:r>
          </a:p>
          <a:p>
            <a:endParaRPr lang="en-US" dirty="0"/>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Posterior disc displacement </a:t>
            </a:r>
            <a:endParaRPr lang="en-US" dirty="0"/>
          </a:p>
        </p:txBody>
      </p:sp>
      <p:sp>
        <p:nvSpPr>
          <p:cNvPr id="3" name="Content Placeholder 2"/>
          <p:cNvSpPr>
            <a:spLocks noGrp="1"/>
          </p:cNvSpPr>
          <p:nvPr>
            <p:ph idx="1"/>
          </p:nvPr>
        </p:nvSpPr>
        <p:spPr/>
        <p:txBody>
          <a:bodyPr>
            <a:normAutofit/>
          </a:bodyPr>
          <a:lstStyle/>
          <a:p>
            <a:r>
              <a:rPr lang="en-US" sz="2400" dirty="0" err="1" smtClean="0"/>
              <a:t>Condyle</a:t>
            </a:r>
            <a:r>
              <a:rPr lang="en-US" sz="2400" dirty="0" smtClean="0"/>
              <a:t> slipping over the anterior rim of disk during opening with the disk being caught and brought back in abnormal relationship to </a:t>
            </a:r>
            <a:r>
              <a:rPr lang="en-US" sz="2400" dirty="0" err="1" smtClean="0"/>
              <a:t>condyle</a:t>
            </a:r>
            <a:r>
              <a:rPr lang="en-US" sz="2400" dirty="0" smtClean="0"/>
              <a:t> when closed.</a:t>
            </a:r>
          </a:p>
          <a:p>
            <a:endParaRPr lang="en-US" sz="2400" dirty="0"/>
          </a:p>
        </p:txBody>
      </p:sp>
      <p:pic>
        <p:nvPicPr>
          <p:cNvPr id="4" name="Picture 3" descr="JOralMaxillofacRadiol_2013_1_3_99_126742_f2.jpg"/>
          <p:cNvPicPr>
            <a:picLocks noChangeAspect="1"/>
          </p:cNvPicPr>
          <p:nvPr/>
        </p:nvPicPr>
        <p:blipFill>
          <a:blip r:embed="rId2" cstate="print"/>
          <a:stretch>
            <a:fillRect/>
          </a:stretch>
        </p:blipFill>
        <p:spPr>
          <a:xfrm>
            <a:off x="4343400" y="2895600"/>
            <a:ext cx="3233682" cy="3962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7467600" cy="685800"/>
          </a:xfrm>
          <a:solidFill>
            <a:srgbClr val="FFFF00"/>
          </a:solidFill>
          <a:ln>
            <a:solidFill>
              <a:schemeClr val="bg1"/>
            </a:solidFill>
          </a:ln>
        </p:spPr>
        <p:txBody>
          <a:bodyPr>
            <a:noAutofit/>
          </a:bodyPr>
          <a:lstStyle/>
          <a:p>
            <a:r>
              <a:rPr lang="en-US" sz="3200" dirty="0" smtClean="0">
                <a:solidFill>
                  <a:schemeClr val="bg1"/>
                </a:solidFill>
              </a:rPr>
              <a:t>REMODELING AND ARTHRITIC CONDITIONS</a:t>
            </a:r>
            <a:endParaRPr lang="en-US" sz="3200" dirty="0">
              <a:solidFill>
                <a:schemeClr val="bg1"/>
              </a:solidFill>
            </a:endParaRPr>
          </a:p>
        </p:txBody>
      </p:sp>
      <p:sp>
        <p:nvSpPr>
          <p:cNvPr id="7" name="Content Placeholder 6"/>
          <p:cNvSpPr>
            <a:spLocks noGrp="1"/>
          </p:cNvSpPr>
          <p:nvPr>
            <p:ph idx="1"/>
          </p:nvPr>
        </p:nvSpPr>
        <p:spPr>
          <a:xfrm>
            <a:off x="2438400" y="1600200"/>
            <a:ext cx="4495800" cy="4525963"/>
          </a:xfrm>
          <a:prstGeom prst="snip2Diag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just"/>
            <a:r>
              <a:rPr lang="en-US" sz="2800" b="1" dirty="0" smtClean="0">
                <a:solidFill>
                  <a:schemeClr val="tx1"/>
                </a:solidFill>
              </a:rPr>
              <a:t>Degenerative joint disease</a:t>
            </a:r>
          </a:p>
          <a:p>
            <a:pPr algn="just"/>
            <a:r>
              <a:rPr lang="en-US" sz="2800" b="1" dirty="0" smtClean="0">
                <a:solidFill>
                  <a:schemeClr val="tx1"/>
                </a:solidFill>
              </a:rPr>
              <a:t>Rheumatoid arthritis</a:t>
            </a:r>
          </a:p>
          <a:p>
            <a:pPr algn="just"/>
            <a:r>
              <a:rPr lang="en-US" sz="2800" b="1" dirty="0" smtClean="0">
                <a:solidFill>
                  <a:schemeClr val="tx1"/>
                </a:solidFill>
              </a:rPr>
              <a:t>Juvenile </a:t>
            </a:r>
            <a:r>
              <a:rPr lang="en-US" sz="2800" b="1" dirty="0" err="1" smtClean="0">
                <a:solidFill>
                  <a:schemeClr val="tx1"/>
                </a:solidFill>
              </a:rPr>
              <a:t>arthiritis</a:t>
            </a:r>
            <a:endParaRPr lang="en-US" sz="2800" b="1" dirty="0" smtClean="0">
              <a:solidFill>
                <a:schemeClr val="tx1"/>
              </a:solidFill>
            </a:endParaRPr>
          </a:p>
          <a:p>
            <a:pPr algn="just"/>
            <a:endParaRPr lang="en-US" sz="2800" b="1" dirty="0" smtClean="0">
              <a:solidFill>
                <a:schemeClr val="tx1"/>
              </a:solidFill>
            </a:endParaRP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TMJ arthritis</a:t>
            </a:r>
            <a:endParaRPr lang="en-US" dirty="0"/>
          </a:p>
        </p:txBody>
      </p:sp>
      <p:sp>
        <p:nvSpPr>
          <p:cNvPr id="3" name="Content Placeholder 2"/>
          <p:cNvSpPr>
            <a:spLocks noGrp="1"/>
          </p:cNvSpPr>
          <p:nvPr>
            <p:ph idx="1"/>
          </p:nvPr>
        </p:nvSpPr>
        <p:spPr>
          <a:xfrm>
            <a:off x="457200" y="1143000"/>
            <a:ext cx="8229600" cy="4983163"/>
          </a:xfrm>
        </p:spPr>
        <p:txBody>
          <a:bodyPr>
            <a:normAutofit/>
          </a:bodyPr>
          <a:lstStyle/>
          <a:p>
            <a:pPr>
              <a:buNone/>
            </a:pPr>
            <a:r>
              <a:rPr lang="en-US" sz="2800" b="1" dirty="0" smtClean="0">
                <a:solidFill>
                  <a:srgbClr val="0070C0"/>
                </a:solidFill>
              </a:rPr>
              <a:t>Osteoarthritis (Degenerative joint disease)</a:t>
            </a:r>
          </a:p>
          <a:p>
            <a:r>
              <a:rPr lang="en-US" sz="2800" dirty="0" smtClean="0"/>
              <a:t>Disorder of </a:t>
            </a:r>
            <a:r>
              <a:rPr lang="en-US" sz="2800" dirty="0" err="1" smtClean="0"/>
              <a:t>articular</a:t>
            </a:r>
            <a:r>
              <a:rPr lang="en-US" sz="2800" dirty="0" smtClean="0"/>
              <a:t> cartilage and </a:t>
            </a:r>
            <a:r>
              <a:rPr lang="en-US" sz="2800" dirty="0" err="1" smtClean="0"/>
              <a:t>subchondral</a:t>
            </a:r>
            <a:r>
              <a:rPr lang="en-US" sz="2800" dirty="0" smtClean="0"/>
              <a:t> bone, with secondary inflammation of synovial membrane.</a:t>
            </a:r>
          </a:p>
          <a:p>
            <a:endParaRPr lang="en-US" sz="2800" dirty="0"/>
          </a:p>
        </p:txBody>
      </p:sp>
      <p:graphicFrame>
        <p:nvGraphicFramePr>
          <p:cNvPr id="4" name="Diagram 3"/>
          <p:cNvGraphicFramePr/>
          <p:nvPr/>
        </p:nvGraphicFramePr>
        <p:xfrm>
          <a:off x="1219200" y="2590800"/>
          <a:ext cx="58674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To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Manifestations </a:t>
            </a:r>
            <a:endParaRPr lang="en-US" dirty="0"/>
          </a:p>
        </p:txBody>
      </p:sp>
      <p:sp>
        <p:nvSpPr>
          <p:cNvPr id="3" name="Content Placeholder 2"/>
          <p:cNvSpPr>
            <a:spLocks noGrp="1"/>
          </p:cNvSpPr>
          <p:nvPr>
            <p:ph idx="1"/>
          </p:nvPr>
        </p:nvSpPr>
        <p:spPr>
          <a:xfrm>
            <a:off x="457200" y="1143000"/>
            <a:ext cx="8229600" cy="4983163"/>
          </a:xfrm>
        </p:spPr>
        <p:txBody>
          <a:bodyPr>
            <a:normAutofit lnSpcReduction="10000"/>
          </a:bodyPr>
          <a:lstStyle/>
          <a:p>
            <a:pPr>
              <a:buFont typeface="Wingdings" pitchFamily="2" charset="2"/>
              <a:buChar char="Ø"/>
            </a:pPr>
            <a:r>
              <a:rPr lang="en-US" sz="2800" dirty="0" smtClean="0"/>
              <a:t>Incidence increases with age.</a:t>
            </a:r>
          </a:p>
          <a:p>
            <a:pPr>
              <a:buFont typeface="Wingdings" pitchFamily="2" charset="2"/>
              <a:buChar char="Ø"/>
            </a:pPr>
            <a:r>
              <a:rPr lang="en-US" sz="2800" dirty="0" smtClean="0"/>
              <a:t>Pain directly over the affected </a:t>
            </a:r>
            <a:r>
              <a:rPr lang="en-US" sz="2800" dirty="0" err="1" smtClean="0"/>
              <a:t>condyle</a:t>
            </a:r>
            <a:endParaRPr lang="en-US" sz="2800" dirty="0" smtClean="0"/>
          </a:p>
          <a:p>
            <a:pPr>
              <a:buFont typeface="Wingdings" pitchFamily="2" charset="2"/>
              <a:buChar char="Ø"/>
            </a:pPr>
            <a:r>
              <a:rPr lang="en-US" sz="2800" dirty="0" smtClean="0"/>
              <a:t>Limitation of </a:t>
            </a:r>
            <a:r>
              <a:rPr lang="en-US" sz="2800" dirty="0" err="1" smtClean="0"/>
              <a:t>mandibular</a:t>
            </a:r>
            <a:r>
              <a:rPr lang="en-US" sz="2800" dirty="0" smtClean="0"/>
              <a:t> opening.</a:t>
            </a:r>
          </a:p>
          <a:p>
            <a:pPr>
              <a:buFont typeface="Wingdings" pitchFamily="2" charset="2"/>
              <a:buChar char="Ø"/>
            </a:pPr>
            <a:r>
              <a:rPr lang="en-US" sz="2800" dirty="0" smtClean="0"/>
              <a:t>Feeling of stiffness after a period of inactivity.</a:t>
            </a:r>
          </a:p>
          <a:p>
            <a:pPr>
              <a:buFont typeface="Wingdings" pitchFamily="2" charset="2"/>
              <a:buChar char="Ø"/>
            </a:pPr>
            <a:endParaRPr lang="en-US" sz="2800" dirty="0" smtClean="0"/>
          </a:p>
          <a:p>
            <a:pPr>
              <a:buNone/>
            </a:pPr>
            <a:r>
              <a:rPr lang="en-US" sz="2800" dirty="0" smtClean="0">
                <a:solidFill>
                  <a:srgbClr val="C00000"/>
                </a:solidFill>
              </a:rPr>
              <a:t>On Examination </a:t>
            </a:r>
          </a:p>
          <a:p>
            <a:pPr>
              <a:buFont typeface="Wingdings" pitchFamily="2" charset="2"/>
              <a:buChar char="§"/>
            </a:pPr>
            <a:r>
              <a:rPr lang="en-US" sz="2800" dirty="0" smtClean="0">
                <a:solidFill>
                  <a:srgbClr val="002060"/>
                </a:solidFill>
              </a:rPr>
              <a:t>Tenderness and </a:t>
            </a:r>
            <a:r>
              <a:rPr lang="en-US" sz="2800" dirty="0" err="1" smtClean="0">
                <a:solidFill>
                  <a:srgbClr val="002060"/>
                </a:solidFill>
              </a:rPr>
              <a:t>crepitus</a:t>
            </a:r>
            <a:r>
              <a:rPr lang="en-US" sz="2800" dirty="0" smtClean="0">
                <a:solidFill>
                  <a:srgbClr val="002060"/>
                </a:solidFill>
              </a:rPr>
              <a:t> on intra-auricular and </a:t>
            </a:r>
            <a:r>
              <a:rPr lang="en-US" sz="2800" dirty="0" err="1" smtClean="0">
                <a:solidFill>
                  <a:srgbClr val="002060"/>
                </a:solidFill>
              </a:rPr>
              <a:t>pretragus</a:t>
            </a:r>
            <a:r>
              <a:rPr lang="en-US" sz="2800" dirty="0" smtClean="0">
                <a:solidFill>
                  <a:srgbClr val="002060"/>
                </a:solidFill>
              </a:rPr>
              <a:t> palpation. </a:t>
            </a:r>
          </a:p>
          <a:p>
            <a:pPr>
              <a:buFont typeface="Wingdings" pitchFamily="2" charset="2"/>
              <a:buChar char="§"/>
            </a:pPr>
            <a:r>
              <a:rPr lang="en-US" sz="2800" dirty="0" smtClean="0">
                <a:solidFill>
                  <a:srgbClr val="002060"/>
                </a:solidFill>
              </a:rPr>
              <a:t>Deviation of mandible towards painful side.</a:t>
            </a:r>
          </a:p>
          <a:p>
            <a:pPr>
              <a:buNone/>
            </a:pPr>
            <a:r>
              <a:rPr lang="en-US" sz="2800" dirty="0" smtClean="0"/>
              <a:t> </a:t>
            </a:r>
          </a:p>
          <a:p>
            <a:endParaRPr lang="en-US" dirty="0" smtClean="0"/>
          </a:p>
          <a:p>
            <a:endParaRPr lang="en-US" dirty="0"/>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t>Radiographic features </a:t>
            </a:r>
            <a:endParaRPr lang="en-US" dirty="0"/>
          </a:p>
        </p:txBody>
      </p:sp>
      <p:sp>
        <p:nvSpPr>
          <p:cNvPr id="3" name="Content Placeholder 2"/>
          <p:cNvSpPr>
            <a:spLocks noGrp="1"/>
          </p:cNvSpPr>
          <p:nvPr>
            <p:ph idx="1"/>
          </p:nvPr>
        </p:nvSpPr>
        <p:spPr>
          <a:xfrm>
            <a:off x="457200" y="1295400"/>
            <a:ext cx="8229600" cy="4830763"/>
          </a:xfrm>
        </p:spPr>
        <p:txBody>
          <a:bodyPr/>
          <a:lstStyle/>
          <a:p>
            <a:pPr algn="just"/>
            <a:r>
              <a:rPr lang="en-US" sz="2800" dirty="0" smtClean="0"/>
              <a:t>Osseous changes- CT images</a:t>
            </a:r>
          </a:p>
          <a:p>
            <a:pPr algn="just"/>
            <a:r>
              <a:rPr lang="en-US" sz="2800" dirty="0" smtClean="0"/>
              <a:t>Gross changes- T1 weighted MRI images</a:t>
            </a:r>
          </a:p>
          <a:p>
            <a:pPr algn="just"/>
            <a:r>
              <a:rPr lang="en-US" sz="2800" dirty="0" smtClean="0"/>
              <a:t>In maximum </a:t>
            </a:r>
            <a:r>
              <a:rPr lang="en-US" sz="2800" dirty="0" err="1" smtClean="0"/>
              <a:t>intercuspation</a:t>
            </a:r>
            <a:r>
              <a:rPr lang="en-US" sz="2800" dirty="0" smtClean="0"/>
              <a:t>, the joint space may be narrow or absent, correlating with an internal derangement and frequently with perforation of the disk or posterior attachment, resulting in bone to bone contact</a:t>
            </a:r>
            <a:r>
              <a:rPr lang="en-US" dirty="0" smtClean="0"/>
              <a:t>.</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Radiographic features </a:t>
            </a:r>
            <a:endParaRPr lang="en-US" dirty="0"/>
          </a:p>
        </p:txBody>
      </p:sp>
      <p:sp>
        <p:nvSpPr>
          <p:cNvPr id="3" name="Content Placeholder 2"/>
          <p:cNvSpPr>
            <a:spLocks noGrp="1"/>
          </p:cNvSpPr>
          <p:nvPr>
            <p:ph idx="1"/>
          </p:nvPr>
        </p:nvSpPr>
        <p:spPr>
          <a:xfrm>
            <a:off x="457200" y="1066800"/>
            <a:ext cx="8229600" cy="5059363"/>
          </a:xfrm>
        </p:spPr>
        <p:txBody>
          <a:bodyPr>
            <a:normAutofit/>
          </a:bodyPr>
          <a:lstStyle/>
          <a:p>
            <a:r>
              <a:rPr lang="en-US" sz="2800" dirty="0" smtClean="0"/>
              <a:t>Flattening, </a:t>
            </a:r>
            <a:r>
              <a:rPr lang="en-US" sz="2800" dirty="0" err="1" smtClean="0"/>
              <a:t>subchondral</a:t>
            </a:r>
            <a:r>
              <a:rPr lang="en-US" sz="2800" dirty="0" smtClean="0"/>
              <a:t> sclerosis are signs of previous </a:t>
            </a:r>
            <a:r>
              <a:rPr lang="en-US" sz="2800" dirty="0" err="1" smtClean="0"/>
              <a:t>remodelling</a:t>
            </a:r>
            <a:r>
              <a:rPr lang="en-US" sz="2800" dirty="0" smtClean="0"/>
              <a:t>.</a:t>
            </a:r>
          </a:p>
          <a:p>
            <a:endParaRPr lang="en-US" sz="2800" dirty="0" smtClean="0"/>
          </a:p>
          <a:p>
            <a:endParaRPr lang="en-US" sz="2800" dirty="0" smtClean="0"/>
          </a:p>
          <a:p>
            <a:endParaRPr lang="en-US" sz="2800" dirty="0" smtClean="0"/>
          </a:p>
          <a:p>
            <a:endParaRPr lang="en-US" sz="2800" dirty="0" smtClean="0"/>
          </a:p>
          <a:p>
            <a:endParaRPr lang="en-US" sz="2800" dirty="0" smtClean="0"/>
          </a:p>
          <a:p>
            <a:pPr>
              <a:buNone/>
            </a:pPr>
            <a:endParaRPr lang="en-US" sz="2800" dirty="0" smtClean="0"/>
          </a:p>
          <a:p>
            <a:r>
              <a:rPr lang="en-US" sz="2800" dirty="0" smtClean="0"/>
              <a:t>Loss of cortex, erosions of articulating surfaces of </a:t>
            </a:r>
            <a:r>
              <a:rPr lang="en-US" sz="2800" dirty="0" err="1" smtClean="0"/>
              <a:t>condyle</a:t>
            </a:r>
            <a:r>
              <a:rPr lang="en-US" sz="2800" dirty="0" smtClean="0"/>
              <a:t> or temporal component.</a:t>
            </a:r>
            <a:endParaRPr lang="en-US" sz="2800" dirty="0"/>
          </a:p>
        </p:txBody>
      </p:sp>
      <p:pic>
        <p:nvPicPr>
          <p:cNvPr id="7170" name="Picture 2"/>
          <p:cNvPicPr>
            <a:picLocks noChangeAspect="1" noChangeArrowheads="1"/>
          </p:cNvPicPr>
          <p:nvPr/>
        </p:nvPicPr>
        <p:blipFill>
          <a:blip r:embed="rId2" cstate="print"/>
          <a:srcRect/>
          <a:stretch>
            <a:fillRect/>
          </a:stretch>
        </p:blipFill>
        <p:spPr bwMode="auto">
          <a:xfrm>
            <a:off x="5410200" y="2057400"/>
            <a:ext cx="3352800" cy="28304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171" name="Picture 3"/>
          <p:cNvPicPr>
            <a:picLocks noChangeAspect="1" noChangeArrowheads="1"/>
          </p:cNvPicPr>
          <p:nvPr/>
        </p:nvPicPr>
        <p:blipFill>
          <a:blip r:embed="rId3" cstate="print"/>
          <a:srcRect/>
          <a:stretch>
            <a:fillRect/>
          </a:stretch>
        </p:blipFill>
        <p:spPr bwMode="auto">
          <a:xfrm>
            <a:off x="838200" y="2133600"/>
            <a:ext cx="3429000"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dirty="0" smtClean="0"/>
              <a:t>Muscle attachment </a:t>
            </a:r>
            <a:endParaRPr lang="en-US" dirty="0"/>
          </a:p>
        </p:txBody>
      </p:sp>
      <p:pic>
        <p:nvPicPr>
          <p:cNvPr id="4" name="Content Placeholder 3" descr="250px-TMJPterygoids.jpg"/>
          <p:cNvPicPr>
            <a:picLocks noGrp="1" noChangeAspect="1"/>
          </p:cNvPicPr>
          <p:nvPr>
            <p:ph idx="1"/>
          </p:nvPr>
        </p:nvPicPr>
        <p:blipFill>
          <a:blip r:embed="rId2" cstate="print"/>
          <a:stretch>
            <a:fillRect/>
          </a:stretch>
        </p:blipFill>
        <p:spPr>
          <a:xfrm>
            <a:off x="4495800" y="762000"/>
            <a:ext cx="3276600" cy="29723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270px-TMJMedLigs.jpg"/>
          <p:cNvPicPr>
            <a:picLocks noChangeAspect="1"/>
          </p:cNvPicPr>
          <p:nvPr/>
        </p:nvPicPr>
        <p:blipFill>
          <a:blip r:embed="rId3" cstate="print"/>
          <a:stretch>
            <a:fillRect/>
          </a:stretch>
        </p:blipFill>
        <p:spPr>
          <a:xfrm>
            <a:off x="426200" y="3733800"/>
            <a:ext cx="3307600" cy="281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098" name="Picture 2"/>
          <p:cNvPicPr>
            <a:picLocks noChangeAspect="1" noChangeArrowheads="1"/>
          </p:cNvPicPr>
          <p:nvPr/>
        </p:nvPicPr>
        <p:blipFill>
          <a:blip r:embed="rId4" cstate="print"/>
          <a:srcRect/>
          <a:stretch>
            <a:fillRect/>
          </a:stretch>
        </p:blipFill>
        <p:spPr bwMode="auto">
          <a:xfrm>
            <a:off x="386499" y="762000"/>
            <a:ext cx="3347301" cy="28990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099" name="Picture 3"/>
          <p:cNvPicPr>
            <a:picLocks noChangeAspect="1" noChangeArrowheads="1"/>
          </p:cNvPicPr>
          <p:nvPr/>
        </p:nvPicPr>
        <p:blipFill>
          <a:blip r:embed="rId5" cstate="print"/>
          <a:srcRect/>
          <a:stretch>
            <a:fillRect/>
          </a:stretch>
        </p:blipFill>
        <p:spPr bwMode="auto">
          <a:xfrm>
            <a:off x="4495800" y="3810000"/>
            <a:ext cx="3352800" cy="28479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Radiographic features </a:t>
            </a:r>
            <a:endParaRPr lang="en-US" dirty="0"/>
          </a:p>
        </p:txBody>
      </p:sp>
      <p:sp>
        <p:nvSpPr>
          <p:cNvPr id="3" name="Content Placeholder 2"/>
          <p:cNvSpPr>
            <a:spLocks noGrp="1"/>
          </p:cNvSpPr>
          <p:nvPr>
            <p:ph idx="1"/>
          </p:nvPr>
        </p:nvSpPr>
        <p:spPr/>
        <p:txBody>
          <a:bodyPr/>
          <a:lstStyle/>
          <a:p>
            <a:r>
              <a:rPr lang="en-US" dirty="0" smtClean="0"/>
              <a:t>Deep to the articulating surfaces , small round radiolucent areas with irregular margins are visible deep to articulating surfaces and are called as “</a:t>
            </a:r>
            <a:r>
              <a:rPr lang="en-US" dirty="0" smtClean="0">
                <a:solidFill>
                  <a:schemeClr val="accent2">
                    <a:lumMod val="50000"/>
                  </a:schemeClr>
                </a:solidFill>
              </a:rPr>
              <a:t>Ely</a:t>
            </a:r>
            <a:r>
              <a:rPr lang="en-US" dirty="0" smtClean="0"/>
              <a:t>”.</a:t>
            </a:r>
            <a:endParaRPr lang="en-US" dirty="0"/>
          </a:p>
        </p:txBody>
      </p:sp>
      <p:pic>
        <p:nvPicPr>
          <p:cNvPr id="8194" name="Picture 2"/>
          <p:cNvPicPr>
            <a:picLocks noChangeAspect="1" noChangeArrowheads="1"/>
          </p:cNvPicPr>
          <p:nvPr/>
        </p:nvPicPr>
        <p:blipFill>
          <a:blip r:embed="rId2" cstate="print"/>
          <a:srcRect/>
          <a:stretch>
            <a:fillRect/>
          </a:stretch>
        </p:blipFill>
        <p:spPr bwMode="auto">
          <a:xfrm>
            <a:off x="4495800" y="3352800"/>
            <a:ext cx="2895600" cy="3038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Radiographic features </a:t>
            </a:r>
            <a:endParaRPr lang="en-US" dirty="0"/>
          </a:p>
        </p:txBody>
      </p:sp>
      <p:sp>
        <p:nvSpPr>
          <p:cNvPr id="3" name="Content Placeholder 2"/>
          <p:cNvSpPr>
            <a:spLocks noGrp="1"/>
          </p:cNvSpPr>
          <p:nvPr>
            <p:ph idx="1"/>
          </p:nvPr>
        </p:nvSpPr>
        <p:spPr>
          <a:xfrm>
            <a:off x="457200" y="1600200"/>
            <a:ext cx="8229600" cy="5029200"/>
          </a:xfrm>
        </p:spPr>
        <p:txBody>
          <a:bodyPr>
            <a:normAutofit lnSpcReduction="10000"/>
          </a:bodyPr>
          <a:lstStyle/>
          <a:p>
            <a:r>
              <a:rPr lang="en-US" dirty="0" smtClean="0"/>
              <a:t>Later in </a:t>
            </a:r>
            <a:r>
              <a:rPr lang="en-US" dirty="0" err="1" smtClean="0"/>
              <a:t>couse</a:t>
            </a:r>
            <a:r>
              <a:rPr lang="en-US" dirty="0" smtClean="0"/>
              <a:t> of disease, </a:t>
            </a:r>
            <a:r>
              <a:rPr lang="en-US" dirty="0" err="1" smtClean="0"/>
              <a:t>osteophyte</a:t>
            </a:r>
            <a:r>
              <a:rPr lang="en-US" dirty="0" smtClean="0"/>
              <a:t> formation is seen. </a:t>
            </a:r>
          </a:p>
          <a:p>
            <a:endParaRPr lang="en-US" dirty="0" smtClean="0"/>
          </a:p>
          <a:p>
            <a:endParaRPr lang="en-US" dirty="0" smtClean="0"/>
          </a:p>
          <a:p>
            <a:endParaRPr lang="en-US" dirty="0" smtClean="0"/>
          </a:p>
          <a:p>
            <a:endParaRPr lang="en-US" dirty="0" smtClean="0"/>
          </a:p>
          <a:p>
            <a:endParaRPr lang="en-US" dirty="0" smtClean="0"/>
          </a:p>
          <a:p>
            <a:r>
              <a:rPr lang="en-US" dirty="0" err="1" smtClean="0"/>
              <a:t>Osteophyte</a:t>
            </a:r>
            <a:r>
              <a:rPr lang="en-US" dirty="0" smtClean="0"/>
              <a:t> may break and lie free within joint space as  “</a:t>
            </a:r>
            <a:r>
              <a:rPr lang="en-US" dirty="0" smtClean="0">
                <a:solidFill>
                  <a:schemeClr val="accent2">
                    <a:lumMod val="50000"/>
                  </a:schemeClr>
                </a:solidFill>
              </a:rPr>
              <a:t>joint mice</a:t>
            </a:r>
            <a:r>
              <a:rPr lang="en-US" dirty="0" smtClean="0"/>
              <a:t>”</a:t>
            </a:r>
            <a:endParaRPr lang="en-US" dirty="0"/>
          </a:p>
        </p:txBody>
      </p:sp>
      <p:pic>
        <p:nvPicPr>
          <p:cNvPr id="9218" name="Picture 2"/>
          <p:cNvPicPr>
            <a:picLocks noChangeAspect="1" noChangeArrowheads="1"/>
          </p:cNvPicPr>
          <p:nvPr/>
        </p:nvPicPr>
        <p:blipFill>
          <a:blip r:embed="rId2" cstate="print"/>
          <a:srcRect/>
          <a:stretch>
            <a:fillRect/>
          </a:stretch>
        </p:blipFill>
        <p:spPr bwMode="auto">
          <a:xfrm>
            <a:off x="5486400" y="2667000"/>
            <a:ext cx="2943225" cy="2493430"/>
          </a:xfrm>
          <a:prstGeom prst="rect">
            <a:avLst/>
          </a:prstGeom>
          <a:noFill/>
          <a:ln w="9525">
            <a:noFill/>
            <a:miter lim="800000"/>
            <a:headEnd/>
            <a:tailEnd/>
          </a:ln>
        </p:spPr>
      </p:pic>
      <p:pic>
        <p:nvPicPr>
          <p:cNvPr id="9219" name="Picture 3"/>
          <p:cNvPicPr>
            <a:picLocks noChangeAspect="1" noChangeArrowheads="1"/>
          </p:cNvPicPr>
          <p:nvPr/>
        </p:nvPicPr>
        <p:blipFill>
          <a:blip r:embed="rId3" cstate="print"/>
          <a:srcRect/>
          <a:stretch>
            <a:fillRect/>
          </a:stretch>
        </p:blipFill>
        <p:spPr bwMode="auto">
          <a:xfrm>
            <a:off x="1295400" y="2667000"/>
            <a:ext cx="2886075" cy="2476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 </a:t>
            </a:r>
            <a:endParaRPr lang="en-US" dirty="0"/>
          </a:p>
        </p:txBody>
      </p:sp>
      <p:sp>
        <p:nvSpPr>
          <p:cNvPr id="3" name="Content Placeholder 2"/>
          <p:cNvSpPr>
            <a:spLocks noGrp="1"/>
          </p:cNvSpPr>
          <p:nvPr>
            <p:ph idx="1"/>
          </p:nvPr>
        </p:nvSpPr>
        <p:spPr>
          <a:xfrm>
            <a:off x="228600" y="1600200"/>
            <a:ext cx="8915400" cy="4419600"/>
          </a:xfrm>
        </p:spPr>
        <p:txBody>
          <a:bodyPr>
            <a:normAutofit lnSpcReduction="10000"/>
          </a:bodyPr>
          <a:lstStyle/>
          <a:p>
            <a:r>
              <a:rPr lang="en-US" sz="2800" dirty="0" smtClean="0"/>
              <a:t>Relieving joint stress- </a:t>
            </a:r>
            <a:r>
              <a:rPr lang="en-US" sz="2800" dirty="0" smtClean="0">
                <a:solidFill>
                  <a:srgbClr val="002060"/>
                </a:solidFill>
              </a:rPr>
              <a:t>splint therapy</a:t>
            </a:r>
            <a:r>
              <a:rPr lang="en-US" sz="2800" dirty="0" smtClean="0"/>
              <a:t>.</a:t>
            </a:r>
          </a:p>
          <a:p>
            <a:endParaRPr lang="en-US" sz="2800" dirty="0" smtClean="0"/>
          </a:p>
          <a:p>
            <a:endParaRPr lang="en-US" sz="2800" dirty="0" smtClean="0"/>
          </a:p>
          <a:p>
            <a:pPr>
              <a:buNone/>
            </a:pPr>
            <a:endParaRPr lang="en-US" sz="2800" dirty="0" smtClean="0"/>
          </a:p>
          <a:p>
            <a:r>
              <a:rPr lang="en-US" sz="2800" dirty="0" smtClean="0"/>
              <a:t>Relieving secondary inflammation – </a:t>
            </a:r>
            <a:r>
              <a:rPr lang="en-US" sz="2800" dirty="0" smtClean="0">
                <a:solidFill>
                  <a:srgbClr val="002060"/>
                </a:solidFill>
              </a:rPr>
              <a:t>anti-inflammatory drugs.</a:t>
            </a:r>
          </a:p>
          <a:p>
            <a:endParaRPr lang="en-US" sz="2800" dirty="0" smtClean="0">
              <a:solidFill>
                <a:srgbClr val="002060"/>
              </a:solidFill>
            </a:endParaRPr>
          </a:p>
          <a:p>
            <a:pPr>
              <a:buNone/>
            </a:pPr>
            <a:endParaRPr lang="en-US" sz="2800" dirty="0" smtClean="0">
              <a:solidFill>
                <a:srgbClr val="002060"/>
              </a:solidFill>
            </a:endParaRPr>
          </a:p>
          <a:p>
            <a:r>
              <a:rPr lang="en-US" sz="2800" dirty="0" smtClean="0"/>
              <a:t>Increasing joint mobility and function – </a:t>
            </a:r>
            <a:r>
              <a:rPr lang="en-US" sz="2800" dirty="0" smtClean="0">
                <a:solidFill>
                  <a:srgbClr val="002060"/>
                </a:solidFill>
              </a:rPr>
              <a:t>physiotherapy</a:t>
            </a:r>
            <a:r>
              <a:rPr lang="en-US" sz="2800" dirty="0" smtClean="0"/>
              <a:t>.</a:t>
            </a:r>
            <a:endParaRPr lang="en-US" sz="2800" dirty="0"/>
          </a:p>
        </p:txBody>
      </p:sp>
      <p:pic>
        <p:nvPicPr>
          <p:cNvPr id="4" name="Picture 3" descr="image007.jpg"/>
          <p:cNvPicPr>
            <a:picLocks noChangeAspect="1"/>
          </p:cNvPicPr>
          <p:nvPr/>
        </p:nvPicPr>
        <p:blipFill>
          <a:blip r:embed="rId2" cstate="print"/>
          <a:srcRect b="47790"/>
          <a:stretch>
            <a:fillRect/>
          </a:stretch>
        </p:blipFill>
        <p:spPr>
          <a:xfrm>
            <a:off x="6019800" y="1295400"/>
            <a:ext cx="2528967" cy="21853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t>Rheumatoid arthritis</a:t>
            </a:r>
            <a:endParaRPr lang="en-US" dirty="0"/>
          </a:p>
        </p:txBody>
      </p:sp>
      <p:sp>
        <p:nvSpPr>
          <p:cNvPr id="3" name="Content Placeholder 2"/>
          <p:cNvSpPr>
            <a:spLocks noGrp="1"/>
          </p:cNvSpPr>
          <p:nvPr>
            <p:ph idx="1"/>
          </p:nvPr>
        </p:nvSpPr>
        <p:spPr>
          <a:xfrm>
            <a:off x="457200" y="762000"/>
            <a:ext cx="8229600" cy="6096000"/>
          </a:xfrm>
        </p:spPr>
        <p:txBody>
          <a:bodyPr/>
          <a:lstStyle/>
          <a:p>
            <a:r>
              <a:rPr lang="en-US" sz="2800" dirty="0" err="1" smtClean="0"/>
              <a:t>Heterogenous</a:t>
            </a:r>
            <a:r>
              <a:rPr lang="en-US" sz="2800" dirty="0" smtClean="0"/>
              <a:t> group of systemic disorders that manifest mainly as synovial membrane inflammation in several joints.</a:t>
            </a:r>
          </a:p>
          <a:p>
            <a:r>
              <a:rPr lang="en-US" sz="2800" dirty="0" smtClean="0"/>
              <a:t>TMJ is involved in 40 -80 % of patients.</a:t>
            </a:r>
          </a:p>
          <a:p>
            <a:endParaRPr lang="en-US" sz="2800" dirty="0" smtClean="0"/>
          </a:p>
          <a:p>
            <a:endParaRPr lang="en-US" dirty="0" smtClean="0"/>
          </a:p>
          <a:p>
            <a:endParaRPr lang="en-US" dirty="0"/>
          </a:p>
        </p:txBody>
      </p:sp>
      <p:graphicFrame>
        <p:nvGraphicFramePr>
          <p:cNvPr id="4" name="Diagram 3"/>
          <p:cNvGraphicFramePr/>
          <p:nvPr/>
        </p:nvGraphicFramePr>
        <p:xfrm>
          <a:off x="457200" y="2667000"/>
          <a:ext cx="8458200" cy="419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1676400" y="2971800"/>
            <a:ext cx="838200" cy="369332"/>
          </a:xfrm>
          <a:prstGeom prst="rect">
            <a:avLst/>
          </a:prstGeom>
          <a:solidFill>
            <a:schemeClr val="tx1"/>
          </a:solidFill>
        </p:spPr>
        <p:txBody>
          <a:bodyPr wrap="square" rtlCol="0">
            <a:spAutoFit/>
          </a:bodyPr>
          <a:lstStyle/>
          <a:p>
            <a:r>
              <a:rPr lang="en-US" dirty="0" smtClean="0">
                <a:solidFill>
                  <a:srgbClr val="FFFF00"/>
                </a:solidFill>
              </a:rPr>
              <a:t>Step 1</a:t>
            </a:r>
            <a:endParaRPr lang="en-US" dirty="0">
              <a:solidFill>
                <a:srgbClr val="FFFF00"/>
              </a:solidFill>
            </a:endParaRPr>
          </a:p>
        </p:txBody>
      </p:sp>
      <p:sp>
        <p:nvSpPr>
          <p:cNvPr id="6" name="TextBox 5"/>
          <p:cNvSpPr txBox="1"/>
          <p:nvPr/>
        </p:nvSpPr>
        <p:spPr>
          <a:xfrm>
            <a:off x="1676400" y="4572000"/>
            <a:ext cx="838200" cy="381000"/>
          </a:xfrm>
          <a:prstGeom prst="rect">
            <a:avLst/>
          </a:prstGeom>
          <a:solidFill>
            <a:schemeClr val="tx1"/>
          </a:solidFill>
        </p:spPr>
        <p:txBody>
          <a:bodyPr wrap="square" rtlCol="0">
            <a:spAutoFit/>
          </a:bodyPr>
          <a:lstStyle/>
          <a:p>
            <a:r>
              <a:rPr lang="en-US" dirty="0" smtClean="0">
                <a:solidFill>
                  <a:srgbClr val="FFFF00"/>
                </a:solidFill>
              </a:rPr>
              <a:t>Step 2</a:t>
            </a:r>
            <a:endParaRPr lang="en-US" dirty="0">
              <a:solidFill>
                <a:srgbClr val="FFFF00"/>
              </a:solidFill>
            </a:endParaRPr>
          </a:p>
        </p:txBody>
      </p:sp>
      <p:sp>
        <p:nvSpPr>
          <p:cNvPr id="7" name="TextBox 6"/>
          <p:cNvSpPr txBox="1"/>
          <p:nvPr/>
        </p:nvSpPr>
        <p:spPr>
          <a:xfrm>
            <a:off x="1676400" y="6172200"/>
            <a:ext cx="838200" cy="369332"/>
          </a:xfrm>
          <a:prstGeom prst="rect">
            <a:avLst/>
          </a:prstGeom>
          <a:solidFill>
            <a:schemeClr val="tx1"/>
          </a:solidFill>
        </p:spPr>
        <p:txBody>
          <a:bodyPr wrap="square" rtlCol="0">
            <a:spAutoFit/>
          </a:bodyPr>
          <a:lstStyle/>
          <a:p>
            <a:r>
              <a:rPr lang="en-US" dirty="0" smtClean="0">
                <a:solidFill>
                  <a:srgbClr val="FFFF00"/>
                </a:solidFill>
              </a:rPr>
              <a:t>Step 3</a:t>
            </a:r>
            <a:endParaRPr lang="en-US" dirty="0">
              <a:solidFill>
                <a:srgbClr val="FFFF00"/>
              </a:solidFill>
            </a:endParaRPr>
          </a:p>
        </p:txBody>
      </p:sp>
      <p:sp>
        <p:nvSpPr>
          <p:cNvPr id="8" name="Down Arrow 7"/>
          <p:cNvSpPr/>
          <p:nvPr/>
        </p:nvSpPr>
        <p:spPr>
          <a:xfrm>
            <a:off x="4572000" y="3505200"/>
            <a:ext cx="533400" cy="533400"/>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4648200" y="5486400"/>
            <a:ext cx="533400" cy="457200"/>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Clinical manifestations</a:t>
            </a:r>
            <a:endParaRPr lang="en-US" dirty="0"/>
          </a:p>
        </p:txBody>
      </p:sp>
      <p:sp>
        <p:nvSpPr>
          <p:cNvPr id="3" name="Content Placeholder 2"/>
          <p:cNvSpPr>
            <a:spLocks noGrp="1"/>
          </p:cNvSpPr>
          <p:nvPr>
            <p:ph idx="1"/>
          </p:nvPr>
        </p:nvSpPr>
        <p:spPr>
          <a:xfrm>
            <a:off x="457200" y="1066800"/>
            <a:ext cx="8229600" cy="5059363"/>
          </a:xfrm>
        </p:spPr>
        <p:txBody>
          <a:bodyPr>
            <a:normAutofit/>
          </a:bodyPr>
          <a:lstStyle/>
          <a:p>
            <a:r>
              <a:rPr lang="en-US" sz="2800" dirty="0" smtClean="0"/>
              <a:t>Bilateral TMJ involvement.</a:t>
            </a:r>
          </a:p>
          <a:p>
            <a:r>
              <a:rPr lang="en-US" sz="2800" dirty="0" smtClean="0"/>
              <a:t>Pain usually in early acute stages.</a:t>
            </a:r>
          </a:p>
          <a:p>
            <a:r>
              <a:rPr lang="en-US" sz="2800" dirty="0" smtClean="0"/>
              <a:t>Morning stiffness.</a:t>
            </a:r>
          </a:p>
          <a:p>
            <a:r>
              <a:rPr lang="en-US" sz="2800" dirty="0" smtClean="0"/>
              <a:t>Joint sounds.</a:t>
            </a:r>
          </a:p>
          <a:p>
            <a:r>
              <a:rPr lang="en-US" sz="2800" dirty="0" smtClean="0"/>
              <a:t>Tenderness and swelling over joint area.</a:t>
            </a:r>
          </a:p>
          <a:p>
            <a:r>
              <a:rPr lang="en-US" sz="2800" dirty="0" smtClean="0"/>
              <a:t>Limited mouth opening.</a:t>
            </a:r>
          </a:p>
          <a:p>
            <a:r>
              <a:rPr lang="en-US" sz="2800" dirty="0" smtClean="0"/>
              <a:t>Anterior open bite due to bilateral destruction and </a:t>
            </a:r>
            <a:r>
              <a:rPr lang="en-US" sz="2800" dirty="0" err="1" smtClean="0"/>
              <a:t>anterosuperior</a:t>
            </a:r>
            <a:r>
              <a:rPr lang="en-US" sz="2800" dirty="0" smtClean="0"/>
              <a:t> positioning of the </a:t>
            </a:r>
            <a:r>
              <a:rPr lang="en-US" sz="2800" dirty="0" err="1" smtClean="0"/>
              <a:t>condyles</a:t>
            </a:r>
            <a:r>
              <a:rPr lang="en-US" sz="2800" dirty="0" smtClean="0"/>
              <a:t>.</a:t>
            </a:r>
          </a:p>
          <a:p>
            <a:endParaRPr lang="en-US" dirty="0" smtClean="0"/>
          </a:p>
          <a:p>
            <a:endParaRPr lang="en-US" dirty="0"/>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Radiographic features </a:t>
            </a:r>
            <a:endParaRPr lang="en-US" dirty="0"/>
          </a:p>
        </p:txBody>
      </p:sp>
      <p:sp>
        <p:nvSpPr>
          <p:cNvPr id="3" name="Content Placeholder 2"/>
          <p:cNvSpPr>
            <a:spLocks noGrp="1"/>
          </p:cNvSpPr>
          <p:nvPr>
            <p:ph idx="1"/>
          </p:nvPr>
        </p:nvSpPr>
        <p:spPr>
          <a:xfrm>
            <a:off x="457200" y="1066800"/>
            <a:ext cx="8229600" cy="5059363"/>
          </a:xfrm>
        </p:spPr>
        <p:txBody>
          <a:bodyPr/>
          <a:lstStyle/>
          <a:p>
            <a:r>
              <a:rPr lang="en-US" dirty="0" smtClean="0"/>
              <a:t>Initial- generalized </a:t>
            </a:r>
            <a:r>
              <a:rPr lang="en-US" dirty="0" err="1" smtClean="0"/>
              <a:t>osteopenia</a:t>
            </a:r>
            <a:r>
              <a:rPr lang="en-US" dirty="0" smtClean="0"/>
              <a:t> of </a:t>
            </a:r>
            <a:r>
              <a:rPr lang="en-US" dirty="0" err="1" smtClean="0"/>
              <a:t>condyle</a:t>
            </a:r>
            <a:r>
              <a:rPr lang="en-US" dirty="0" smtClean="0"/>
              <a:t> and temporal bone.</a:t>
            </a:r>
          </a:p>
          <a:p>
            <a:r>
              <a:rPr lang="en-US" dirty="0" err="1" smtClean="0"/>
              <a:t>Pannus</a:t>
            </a:r>
            <a:r>
              <a:rPr lang="en-US" dirty="0" smtClean="0"/>
              <a:t> may result in diminished width of joint space.</a:t>
            </a:r>
          </a:p>
          <a:p>
            <a:r>
              <a:rPr lang="en-US" dirty="0" smtClean="0"/>
              <a:t>“</a:t>
            </a:r>
            <a:r>
              <a:rPr lang="en-US" dirty="0" smtClean="0">
                <a:solidFill>
                  <a:schemeClr val="accent2">
                    <a:lumMod val="50000"/>
                  </a:schemeClr>
                </a:solidFill>
              </a:rPr>
              <a:t>Sharpened pencil</a:t>
            </a:r>
            <a:r>
              <a:rPr lang="en-US" dirty="0" smtClean="0"/>
              <a:t>” appearance of </a:t>
            </a:r>
            <a:r>
              <a:rPr lang="en-US" dirty="0" err="1" smtClean="0"/>
              <a:t>condyle</a:t>
            </a:r>
            <a:r>
              <a:rPr lang="en-US" dirty="0" smtClean="0"/>
              <a:t>.</a:t>
            </a:r>
          </a:p>
          <a:p>
            <a:endParaRPr lang="en-US" dirty="0"/>
          </a:p>
        </p:txBody>
      </p:sp>
      <p:pic>
        <p:nvPicPr>
          <p:cNvPr id="10242" name="Picture 2"/>
          <p:cNvPicPr>
            <a:picLocks noChangeAspect="1" noChangeArrowheads="1"/>
          </p:cNvPicPr>
          <p:nvPr/>
        </p:nvPicPr>
        <p:blipFill>
          <a:blip r:embed="rId2" cstate="print"/>
          <a:srcRect/>
          <a:stretch>
            <a:fillRect/>
          </a:stretch>
        </p:blipFill>
        <p:spPr bwMode="auto">
          <a:xfrm>
            <a:off x="762000" y="3962400"/>
            <a:ext cx="2393531" cy="2495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43" name="Picture 3"/>
          <p:cNvPicPr>
            <a:picLocks noChangeAspect="1" noChangeArrowheads="1"/>
          </p:cNvPicPr>
          <p:nvPr/>
        </p:nvPicPr>
        <p:blipFill>
          <a:blip r:embed="rId3" cstate="print"/>
          <a:srcRect/>
          <a:stretch>
            <a:fillRect/>
          </a:stretch>
        </p:blipFill>
        <p:spPr bwMode="auto">
          <a:xfrm>
            <a:off x="4648200" y="3962400"/>
            <a:ext cx="3095625" cy="23859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 </a:t>
            </a:r>
            <a:endParaRPr lang="en-US" dirty="0"/>
          </a:p>
        </p:txBody>
      </p:sp>
      <p:sp>
        <p:nvSpPr>
          <p:cNvPr id="3" name="Content Placeholder 2"/>
          <p:cNvSpPr>
            <a:spLocks noGrp="1"/>
          </p:cNvSpPr>
          <p:nvPr>
            <p:ph idx="1"/>
          </p:nvPr>
        </p:nvSpPr>
        <p:spPr/>
        <p:txBody>
          <a:bodyPr>
            <a:normAutofit/>
          </a:bodyPr>
          <a:lstStyle/>
          <a:p>
            <a:r>
              <a:rPr lang="en-US" sz="2800" dirty="0" smtClean="0"/>
              <a:t>Pain relief – Analgesics</a:t>
            </a:r>
          </a:p>
          <a:p>
            <a:r>
              <a:rPr lang="en-US" sz="2800" dirty="0" smtClean="0"/>
              <a:t>Reduction or suppression of inflammation – NSAIDs, gold salts, corticosteroids.</a:t>
            </a:r>
          </a:p>
          <a:p>
            <a:r>
              <a:rPr lang="en-US" sz="2800" dirty="0" smtClean="0"/>
              <a:t>Preservation of muscle and joint functions- Physiotherapy.</a:t>
            </a:r>
          </a:p>
          <a:p>
            <a:r>
              <a:rPr lang="en-US" sz="2800" dirty="0" smtClean="0"/>
              <a:t>Joint replacement surgery may be needed in severe destruction.</a:t>
            </a:r>
            <a:endParaRPr lang="en-US" sz="2800" dirty="0"/>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Septic arthritis </a:t>
            </a:r>
            <a:endParaRPr lang="en-US" dirty="0"/>
          </a:p>
        </p:txBody>
      </p:sp>
      <p:sp>
        <p:nvSpPr>
          <p:cNvPr id="3" name="Content Placeholder 2"/>
          <p:cNvSpPr>
            <a:spLocks noGrp="1"/>
          </p:cNvSpPr>
          <p:nvPr>
            <p:ph idx="1"/>
          </p:nvPr>
        </p:nvSpPr>
        <p:spPr>
          <a:xfrm>
            <a:off x="457200" y="1066800"/>
            <a:ext cx="8229600" cy="5059363"/>
          </a:xfrm>
        </p:spPr>
        <p:txBody>
          <a:bodyPr>
            <a:normAutofit/>
          </a:bodyPr>
          <a:lstStyle/>
          <a:p>
            <a:pPr algn="just"/>
            <a:r>
              <a:rPr lang="en-US" sz="2800" dirty="0" smtClean="0"/>
              <a:t>Occurs in patients with previously existing joint disease </a:t>
            </a:r>
            <a:r>
              <a:rPr lang="en-US" sz="2800" dirty="0" err="1" smtClean="0"/>
              <a:t>eg</a:t>
            </a:r>
            <a:r>
              <a:rPr lang="en-US" sz="2800" dirty="0" smtClean="0"/>
              <a:t>: rheumatoid arthritis or medical conditions, such as diabetes.</a:t>
            </a:r>
          </a:p>
          <a:p>
            <a:pPr algn="just"/>
            <a:r>
              <a:rPr lang="en-US" sz="2800" dirty="0" smtClean="0"/>
              <a:t>Infection of TMJ may result from blood borne bacterial infection or direct spread from adjacent sites.</a:t>
            </a:r>
          </a:p>
          <a:p>
            <a:pPr algn="just"/>
            <a:endParaRPr lang="en-US" sz="2800" dirty="0"/>
          </a:p>
        </p:txBody>
      </p:sp>
      <p:sp>
        <p:nvSpPr>
          <p:cNvPr id="4" name="Rounded Rectangle 3"/>
          <p:cNvSpPr/>
          <p:nvPr/>
        </p:nvSpPr>
        <p:spPr>
          <a:xfrm>
            <a:off x="1219200" y="3810000"/>
            <a:ext cx="6400800" cy="1676400"/>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Gonococci</a:t>
            </a:r>
            <a:r>
              <a:rPr lang="en-US" sz="2400" dirty="0" smtClean="0">
                <a:solidFill>
                  <a:schemeClr val="tx2">
                    <a:lumMod val="75000"/>
                  </a:schemeClr>
                </a:solidFill>
              </a:rPr>
              <a:t> – primary agent in a normal TMJ</a:t>
            </a:r>
          </a:p>
          <a:p>
            <a:pPr algn="ctr"/>
            <a:r>
              <a:rPr lang="en-US" sz="2400" dirty="0" smtClean="0">
                <a:solidFill>
                  <a:schemeClr val="bg1"/>
                </a:solidFill>
              </a:rPr>
              <a:t>Staphylococcus </a:t>
            </a:r>
            <a:r>
              <a:rPr lang="en-US" sz="2400" dirty="0" err="1" smtClean="0">
                <a:solidFill>
                  <a:schemeClr val="bg1"/>
                </a:solidFill>
              </a:rPr>
              <a:t>aureus</a:t>
            </a:r>
            <a:r>
              <a:rPr lang="en-US" sz="2400" dirty="0" smtClean="0">
                <a:solidFill>
                  <a:schemeClr val="tx2">
                    <a:lumMod val="75000"/>
                  </a:schemeClr>
                </a:solidFill>
              </a:rPr>
              <a:t>- most common in previously arthritic joint.</a:t>
            </a:r>
            <a:endParaRPr lang="en-US" sz="2400" dirty="0">
              <a:solidFill>
                <a:schemeClr val="tx2">
                  <a:lumMod val="75000"/>
                </a:schemeClr>
              </a:solidFill>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638800"/>
          </a:xfrm>
        </p:spPr>
        <p:txBody>
          <a:bodyPr/>
          <a:lstStyle/>
          <a:p>
            <a:r>
              <a:rPr lang="en-US" dirty="0" smtClean="0">
                <a:solidFill>
                  <a:srgbClr val="C00000"/>
                </a:solidFill>
              </a:rPr>
              <a:t>Clinical features:</a:t>
            </a:r>
          </a:p>
          <a:p>
            <a:pPr>
              <a:buNone/>
            </a:pPr>
            <a:r>
              <a:rPr lang="en-US" sz="2400" dirty="0" err="1" smtClean="0"/>
              <a:t>Trismus</a:t>
            </a:r>
            <a:endParaRPr lang="en-US" sz="2400" dirty="0" smtClean="0"/>
          </a:p>
          <a:p>
            <a:pPr>
              <a:buNone/>
            </a:pPr>
            <a:r>
              <a:rPr lang="en-US" sz="2400" dirty="0" smtClean="0"/>
              <a:t>Deviation of mandible to affected side</a:t>
            </a:r>
          </a:p>
          <a:p>
            <a:pPr>
              <a:buNone/>
            </a:pPr>
            <a:r>
              <a:rPr lang="en-US" sz="2400" dirty="0" smtClean="0"/>
              <a:t>Severe pain on movement</a:t>
            </a:r>
          </a:p>
          <a:p>
            <a:pPr>
              <a:buNone/>
            </a:pPr>
            <a:r>
              <a:rPr lang="en-US" sz="2400" dirty="0" smtClean="0"/>
              <a:t>Inability to occlude</a:t>
            </a:r>
          </a:p>
          <a:p>
            <a:pPr>
              <a:buNone/>
            </a:pPr>
            <a:r>
              <a:rPr lang="en-US" sz="2400" dirty="0" smtClean="0"/>
              <a:t>Tender cervical lymph nodes.</a:t>
            </a:r>
          </a:p>
          <a:p>
            <a:pPr>
              <a:buNone/>
            </a:pPr>
            <a:endParaRPr lang="en-US" sz="2400" dirty="0" smtClean="0"/>
          </a:p>
          <a:p>
            <a:r>
              <a:rPr lang="en-US" dirty="0" smtClean="0">
                <a:solidFill>
                  <a:srgbClr val="C00000"/>
                </a:solidFill>
              </a:rPr>
              <a:t>Treatment :</a:t>
            </a:r>
          </a:p>
          <a:p>
            <a:pPr>
              <a:buNone/>
            </a:pPr>
            <a:r>
              <a:rPr lang="en-US" sz="2400" dirty="0" smtClean="0"/>
              <a:t>Surgical drainage</a:t>
            </a:r>
          </a:p>
          <a:p>
            <a:pPr>
              <a:buNone/>
            </a:pPr>
            <a:r>
              <a:rPr lang="en-US" sz="2400" dirty="0" smtClean="0"/>
              <a:t>Joint irrigation</a:t>
            </a:r>
          </a:p>
          <a:p>
            <a:pPr>
              <a:buNone/>
            </a:pPr>
            <a:r>
              <a:rPr lang="en-US" sz="2400" dirty="0" smtClean="0"/>
              <a:t>4-6 weeks of antibiotics.</a:t>
            </a:r>
            <a:endParaRPr lang="en-US" sz="2400" dirty="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304800"/>
            <a:ext cx="4495800" cy="1143000"/>
          </a:xfrm>
          <a:solidFill>
            <a:srgbClr val="FFFF00"/>
          </a:solidFill>
          <a:ln>
            <a:solidFill>
              <a:schemeClr val="bg1"/>
            </a:solidFill>
          </a:ln>
        </p:spPr>
        <p:txBody>
          <a:bodyPr/>
          <a:lstStyle/>
          <a:p>
            <a:r>
              <a:rPr lang="en-US" b="1" dirty="0" smtClean="0"/>
              <a:t>TRAUMA</a:t>
            </a:r>
            <a:endParaRPr lang="en-US" b="1" dirty="0"/>
          </a:p>
        </p:txBody>
      </p:sp>
      <p:sp>
        <p:nvSpPr>
          <p:cNvPr id="3" name="Content Placeholder 2"/>
          <p:cNvSpPr>
            <a:spLocks noGrp="1"/>
          </p:cNvSpPr>
          <p:nvPr>
            <p:ph idx="1"/>
          </p:nvPr>
        </p:nvSpPr>
        <p:spPr/>
        <p:txBody>
          <a:bodyPr/>
          <a:lstStyle/>
          <a:p>
            <a:endParaRPr lang="en-US"/>
          </a:p>
        </p:txBody>
      </p:sp>
      <p:sp>
        <p:nvSpPr>
          <p:cNvPr id="4" name="Content Placeholder 6"/>
          <p:cNvSpPr txBox="1">
            <a:spLocks/>
          </p:cNvSpPr>
          <p:nvPr/>
        </p:nvSpPr>
        <p:spPr>
          <a:xfrm>
            <a:off x="2438400" y="2438400"/>
            <a:ext cx="4724400" cy="3230563"/>
          </a:xfrm>
          <a:prstGeom prst="snip2DiagRect">
            <a:avLst/>
          </a:prstGeom>
          <a:solidFill>
            <a:schemeClr val="accent6">
              <a:lumMod val="40000"/>
              <a:lumOff val="60000"/>
            </a:schemeClr>
          </a:solidFill>
          <a:ln w="25400" cap="flat" cmpd="sng" algn="ctr">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b="1" dirty="0" smtClean="0">
                <a:solidFill>
                  <a:schemeClr val="tx1"/>
                </a:solidFill>
              </a:rPr>
              <a:t>Dislocation</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1" i="0" u="none" strike="noStrike" kern="1200" cap="none" spc="0" normalizeH="0" baseline="0" noProof="0" dirty="0" smtClean="0">
                <a:ln>
                  <a:noFill/>
                </a:ln>
                <a:solidFill>
                  <a:schemeClr val="tx1"/>
                </a:solidFill>
                <a:effectLst/>
                <a:uLnTx/>
                <a:uFillTx/>
                <a:latin typeface="+mn-lt"/>
                <a:ea typeface="+mn-ea"/>
                <a:cs typeface="+mn-cs"/>
              </a:rPr>
              <a:t>Fracture</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1" i="0" u="none" strike="noStrike" kern="1200" cap="none" spc="0" normalizeH="0" baseline="0" noProof="0" dirty="0" err="1" smtClean="0">
                <a:ln>
                  <a:noFill/>
                </a:ln>
                <a:solidFill>
                  <a:schemeClr val="tx1"/>
                </a:solidFill>
                <a:effectLst/>
                <a:uLnTx/>
                <a:uFillTx/>
                <a:latin typeface="+mn-lt"/>
                <a:ea typeface="+mn-ea"/>
                <a:cs typeface="+mn-cs"/>
              </a:rPr>
              <a:t>Ankylosis</a:t>
            </a:r>
            <a:endParaRPr kumimoji="0" lang="en-US" sz="2800" b="1"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Movements of mandible </a:t>
            </a:r>
            <a:endParaRPr lang="en-US" dirty="0"/>
          </a:p>
        </p:txBody>
      </p:sp>
      <p:sp>
        <p:nvSpPr>
          <p:cNvPr id="4" name="Oval 3"/>
          <p:cNvSpPr/>
          <p:nvPr/>
        </p:nvSpPr>
        <p:spPr>
          <a:xfrm>
            <a:off x="0" y="1219200"/>
            <a:ext cx="4572000" cy="2667000"/>
          </a:xfrm>
          <a:prstGeom prst="ellipse">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C00000"/>
                </a:solidFill>
                <a:latin typeface="AR CHRISTY" pitchFamily="2" charset="0"/>
              </a:rPr>
              <a:t>Depression</a:t>
            </a:r>
          </a:p>
          <a:p>
            <a:pPr lvl="1"/>
            <a:r>
              <a:rPr lang="en-US" sz="2400" dirty="0" smtClean="0">
                <a:solidFill>
                  <a:srgbClr val="002060"/>
                </a:solidFill>
                <a:latin typeface="AR CHRISTY" pitchFamily="2" charset="0"/>
              </a:rPr>
              <a:t>Lateral </a:t>
            </a:r>
            <a:r>
              <a:rPr lang="en-US" sz="2400" dirty="0" err="1" smtClean="0">
                <a:solidFill>
                  <a:srgbClr val="002060"/>
                </a:solidFill>
                <a:latin typeface="AR CHRISTY" pitchFamily="2" charset="0"/>
              </a:rPr>
              <a:t>pterygoid</a:t>
            </a:r>
            <a:endParaRPr lang="en-US" sz="2400" dirty="0" smtClean="0">
              <a:solidFill>
                <a:srgbClr val="002060"/>
              </a:solidFill>
              <a:latin typeface="AR CHRISTY" pitchFamily="2" charset="0"/>
            </a:endParaRPr>
          </a:p>
          <a:p>
            <a:pPr lvl="1"/>
            <a:r>
              <a:rPr lang="en-US" sz="2400" dirty="0" err="1" smtClean="0">
                <a:solidFill>
                  <a:srgbClr val="002060"/>
                </a:solidFill>
                <a:latin typeface="AR CHRISTY" pitchFamily="2" charset="0"/>
              </a:rPr>
              <a:t>Digrastric</a:t>
            </a:r>
            <a:endParaRPr lang="en-US" sz="2400" dirty="0" smtClean="0">
              <a:solidFill>
                <a:srgbClr val="002060"/>
              </a:solidFill>
              <a:latin typeface="AR CHRISTY" pitchFamily="2" charset="0"/>
            </a:endParaRPr>
          </a:p>
          <a:p>
            <a:pPr lvl="1"/>
            <a:r>
              <a:rPr lang="en-US" sz="2400" dirty="0" err="1" smtClean="0">
                <a:solidFill>
                  <a:srgbClr val="002060"/>
                </a:solidFill>
                <a:latin typeface="AR CHRISTY" pitchFamily="2" charset="0"/>
              </a:rPr>
              <a:t>Geniohyoid</a:t>
            </a:r>
            <a:endParaRPr lang="en-US" sz="2400" dirty="0" smtClean="0">
              <a:solidFill>
                <a:srgbClr val="002060"/>
              </a:solidFill>
              <a:latin typeface="AR CHRISTY" pitchFamily="2" charset="0"/>
            </a:endParaRPr>
          </a:p>
          <a:p>
            <a:pPr lvl="1"/>
            <a:r>
              <a:rPr lang="en-US" sz="2400" dirty="0" err="1" smtClean="0">
                <a:solidFill>
                  <a:srgbClr val="002060"/>
                </a:solidFill>
                <a:latin typeface="AR CHRISTY" pitchFamily="2" charset="0"/>
              </a:rPr>
              <a:t>Mylohyoid</a:t>
            </a:r>
            <a:endParaRPr lang="en-US" sz="2400" dirty="0" smtClean="0">
              <a:solidFill>
                <a:srgbClr val="002060"/>
              </a:solidFill>
              <a:latin typeface="AR CHRISTY" pitchFamily="2" charset="0"/>
            </a:endParaRPr>
          </a:p>
          <a:p>
            <a:pPr algn="ctr"/>
            <a:endParaRPr lang="en-US" dirty="0"/>
          </a:p>
        </p:txBody>
      </p:sp>
      <p:sp>
        <p:nvSpPr>
          <p:cNvPr id="5" name="Oval 4"/>
          <p:cNvSpPr/>
          <p:nvPr/>
        </p:nvSpPr>
        <p:spPr>
          <a:xfrm>
            <a:off x="4419600" y="1219200"/>
            <a:ext cx="4572000" cy="2819400"/>
          </a:xfrm>
          <a:prstGeom prst="ellipse">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C00000"/>
                </a:solidFill>
                <a:latin typeface="AR CHRISTY" pitchFamily="2" charset="0"/>
              </a:rPr>
              <a:t>Elevation</a:t>
            </a:r>
          </a:p>
          <a:p>
            <a:pPr lvl="1"/>
            <a:r>
              <a:rPr lang="en-US" sz="2400" dirty="0" err="1" smtClean="0">
                <a:solidFill>
                  <a:srgbClr val="002060"/>
                </a:solidFill>
                <a:latin typeface="AR CHRISTY" pitchFamily="2" charset="0"/>
              </a:rPr>
              <a:t>Temporalis</a:t>
            </a:r>
            <a:endParaRPr lang="en-US" sz="2400" dirty="0" smtClean="0">
              <a:solidFill>
                <a:srgbClr val="002060"/>
              </a:solidFill>
              <a:latin typeface="AR CHRISTY" pitchFamily="2" charset="0"/>
            </a:endParaRPr>
          </a:p>
          <a:p>
            <a:pPr lvl="1"/>
            <a:r>
              <a:rPr lang="en-US" sz="2400" dirty="0" err="1" smtClean="0">
                <a:solidFill>
                  <a:srgbClr val="002060"/>
                </a:solidFill>
                <a:latin typeface="AR CHRISTY" pitchFamily="2" charset="0"/>
              </a:rPr>
              <a:t>Masseter</a:t>
            </a:r>
            <a:endParaRPr lang="en-US" sz="2400" dirty="0" smtClean="0">
              <a:solidFill>
                <a:srgbClr val="002060"/>
              </a:solidFill>
              <a:latin typeface="AR CHRISTY" pitchFamily="2" charset="0"/>
            </a:endParaRPr>
          </a:p>
          <a:p>
            <a:pPr lvl="1"/>
            <a:r>
              <a:rPr lang="en-US" sz="2400" dirty="0" smtClean="0">
                <a:solidFill>
                  <a:srgbClr val="002060"/>
                </a:solidFill>
                <a:latin typeface="AR CHRISTY" pitchFamily="2" charset="0"/>
              </a:rPr>
              <a:t>Medial </a:t>
            </a:r>
          </a:p>
          <a:p>
            <a:pPr lvl="1"/>
            <a:r>
              <a:rPr lang="en-US" sz="2400" dirty="0" smtClean="0">
                <a:solidFill>
                  <a:srgbClr val="002060"/>
                </a:solidFill>
                <a:latin typeface="AR CHRISTY" pitchFamily="2" charset="0"/>
              </a:rPr>
              <a:t>   </a:t>
            </a:r>
            <a:r>
              <a:rPr lang="en-US" sz="2400" dirty="0" err="1" smtClean="0">
                <a:solidFill>
                  <a:srgbClr val="002060"/>
                </a:solidFill>
                <a:latin typeface="AR CHRISTY" pitchFamily="2" charset="0"/>
              </a:rPr>
              <a:t>Pterygoids</a:t>
            </a:r>
            <a:endParaRPr lang="en-US" sz="2400" dirty="0" smtClean="0">
              <a:solidFill>
                <a:srgbClr val="002060"/>
              </a:solidFill>
              <a:latin typeface="AR CHRISTY" pitchFamily="2" charset="0"/>
            </a:endParaRPr>
          </a:p>
          <a:p>
            <a:pPr algn="ctr"/>
            <a:endParaRPr lang="en-US" dirty="0"/>
          </a:p>
        </p:txBody>
      </p:sp>
      <p:sp>
        <p:nvSpPr>
          <p:cNvPr id="6" name="Oval 5"/>
          <p:cNvSpPr/>
          <p:nvPr/>
        </p:nvSpPr>
        <p:spPr>
          <a:xfrm>
            <a:off x="228600" y="3886200"/>
            <a:ext cx="4343400" cy="2971800"/>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C00000"/>
                </a:solidFill>
                <a:latin typeface="AR CHRISTY" pitchFamily="2" charset="0"/>
              </a:rPr>
              <a:t>Retraction </a:t>
            </a:r>
          </a:p>
          <a:p>
            <a:pPr lvl="1"/>
            <a:r>
              <a:rPr lang="en-US" sz="2400" dirty="0" smtClean="0">
                <a:solidFill>
                  <a:srgbClr val="002060"/>
                </a:solidFill>
                <a:latin typeface="AR CHRISTY" pitchFamily="2" charset="0"/>
              </a:rPr>
              <a:t>Posterior </a:t>
            </a:r>
            <a:r>
              <a:rPr lang="en-US" sz="2400" dirty="0" err="1" smtClean="0">
                <a:solidFill>
                  <a:srgbClr val="002060"/>
                </a:solidFill>
                <a:latin typeface="AR CHRISTY" pitchFamily="2" charset="0"/>
              </a:rPr>
              <a:t>fibres</a:t>
            </a:r>
            <a:r>
              <a:rPr lang="en-US" sz="2400" dirty="0" smtClean="0">
                <a:solidFill>
                  <a:srgbClr val="002060"/>
                </a:solidFill>
                <a:latin typeface="AR CHRISTY" pitchFamily="2" charset="0"/>
              </a:rPr>
              <a:t> of </a:t>
            </a:r>
            <a:r>
              <a:rPr lang="en-US" sz="2400" dirty="0" err="1" smtClean="0">
                <a:solidFill>
                  <a:srgbClr val="002060"/>
                </a:solidFill>
                <a:latin typeface="AR CHRISTY" pitchFamily="2" charset="0"/>
              </a:rPr>
              <a:t>Temporalis</a:t>
            </a:r>
            <a:endParaRPr lang="en-US" sz="2400" dirty="0" smtClean="0">
              <a:solidFill>
                <a:srgbClr val="002060"/>
              </a:solidFill>
              <a:latin typeface="AR CHRISTY" pitchFamily="2" charset="0"/>
            </a:endParaRPr>
          </a:p>
          <a:p>
            <a:pPr algn="ctr"/>
            <a:endParaRPr lang="en-US" dirty="0"/>
          </a:p>
        </p:txBody>
      </p:sp>
      <p:sp>
        <p:nvSpPr>
          <p:cNvPr id="7" name="Oval 6"/>
          <p:cNvSpPr/>
          <p:nvPr/>
        </p:nvSpPr>
        <p:spPr>
          <a:xfrm>
            <a:off x="4495800" y="4038600"/>
            <a:ext cx="4648200" cy="2819400"/>
          </a:xfrm>
          <a:prstGeom prst="ellipse">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C00000"/>
                </a:solidFill>
                <a:latin typeface="AR CHRISTY" pitchFamily="2" charset="0"/>
              </a:rPr>
              <a:t>Protrusion</a:t>
            </a:r>
          </a:p>
          <a:p>
            <a:pPr lvl="1"/>
            <a:r>
              <a:rPr lang="en-US" sz="2400" dirty="0" smtClean="0">
                <a:solidFill>
                  <a:srgbClr val="002060"/>
                </a:solidFill>
                <a:latin typeface="AR CHRISTY" pitchFamily="2" charset="0"/>
              </a:rPr>
              <a:t>Lateral </a:t>
            </a:r>
            <a:r>
              <a:rPr lang="en-US" sz="2400" dirty="0" err="1" smtClean="0">
                <a:solidFill>
                  <a:srgbClr val="002060"/>
                </a:solidFill>
                <a:latin typeface="AR CHRISTY" pitchFamily="2" charset="0"/>
              </a:rPr>
              <a:t>Pterygoids</a:t>
            </a:r>
            <a:endParaRPr lang="en-US" sz="2400" dirty="0" smtClean="0">
              <a:solidFill>
                <a:srgbClr val="002060"/>
              </a:solidFill>
              <a:latin typeface="AR CHRISTY" pitchFamily="2" charset="0"/>
            </a:endParaRPr>
          </a:p>
          <a:p>
            <a:pPr lvl="1"/>
            <a:r>
              <a:rPr lang="en-US" sz="2400" dirty="0" smtClean="0">
                <a:solidFill>
                  <a:srgbClr val="002060"/>
                </a:solidFill>
                <a:latin typeface="AR CHRISTY" pitchFamily="2" charset="0"/>
              </a:rPr>
              <a:t>Medial </a:t>
            </a:r>
            <a:r>
              <a:rPr lang="en-US" sz="2400" dirty="0" err="1" smtClean="0">
                <a:solidFill>
                  <a:srgbClr val="002060"/>
                </a:solidFill>
                <a:latin typeface="AR CHRISTY" pitchFamily="2" charset="0"/>
              </a:rPr>
              <a:t>Pterygoids</a:t>
            </a:r>
            <a:endParaRPr lang="en-US" sz="2400" dirty="0" smtClean="0">
              <a:solidFill>
                <a:srgbClr val="002060"/>
              </a:solidFill>
              <a:latin typeface="AR CHRISTY" pitchFamily="2" charset="0"/>
            </a:endParaRPr>
          </a:p>
          <a:p>
            <a:pPr algn="ctr"/>
            <a:endParaRPr lang="en-US" sz="2400" dirty="0">
              <a:solidFill>
                <a:srgbClr val="002060"/>
              </a:solidFill>
              <a:latin typeface="AR CHRISTY" pitchFamily="2" charset="0"/>
            </a:endParaRPr>
          </a:p>
        </p:txBody>
      </p:sp>
      <p:pic>
        <p:nvPicPr>
          <p:cNvPr id="8" name="Picture 7" descr="Functional-working-movement.gif"/>
          <p:cNvPicPr>
            <a:picLocks noChangeAspect="1"/>
          </p:cNvPicPr>
          <p:nvPr/>
        </p:nvPicPr>
        <p:blipFill>
          <a:blip r:embed="rId2" cstate="print"/>
          <a:stretch>
            <a:fillRect/>
          </a:stretch>
        </p:blipFill>
        <p:spPr>
          <a:xfrm>
            <a:off x="3124200" y="1524000"/>
            <a:ext cx="3048000" cy="45186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 calcmode="lin" valueType="num">
                                      <p:cBhvr>
                                        <p:cTn id="29" dur="500" fill="hold"/>
                                        <p:tgtEl>
                                          <p:spTgt spid="8"/>
                                        </p:tgtEl>
                                        <p:attrNameLst>
                                          <p:attrName>style.rotation</p:attrName>
                                        </p:attrNameLst>
                                      </p:cBhvr>
                                      <p:tavLst>
                                        <p:tav tm="0">
                                          <p:val>
                                            <p:fltVal val="360"/>
                                          </p:val>
                                        </p:tav>
                                        <p:tav tm="100000">
                                          <p:val>
                                            <p:fltVal val="0"/>
                                          </p:val>
                                        </p:tav>
                                      </p:tavLst>
                                    </p:anim>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Dislocation </a:t>
            </a:r>
            <a:endParaRPr lang="en-US" dirty="0"/>
          </a:p>
        </p:txBody>
      </p:sp>
      <p:pic>
        <p:nvPicPr>
          <p:cNvPr id="5" name="Content Placeholder 4" descr="images.jpg"/>
          <p:cNvPicPr>
            <a:picLocks noGrp="1" noChangeAspect="1"/>
          </p:cNvPicPr>
          <p:nvPr>
            <p:ph idx="1"/>
          </p:nvPr>
        </p:nvPicPr>
        <p:blipFill>
          <a:blip r:embed="rId2" cstate="print"/>
          <a:stretch>
            <a:fillRect/>
          </a:stretch>
        </p:blipFill>
        <p:spPr>
          <a:xfrm>
            <a:off x="304800" y="1676400"/>
            <a:ext cx="3316637" cy="3657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4495800" y="1219200"/>
            <a:ext cx="4114800" cy="4893647"/>
          </a:xfrm>
          <a:prstGeom prst="rect">
            <a:avLst/>
          </a:prstGeom>
          <a:solidFill>
            <a:srgbClr val="FFC000"/>
          </a:solidFill>
        </p:spPr>
        <p:txBody>
          <a:bodyPr wrap="square" rtlCol="0">
            <a:spAutoFit/>
          </a:bodyPr>
          <a:lstStyle/>
          <a:p>
            <a:r>
              <a:rPr lang="en-US" sz="2400" dirty="0" smtClean="0">
                <a:solidFill>
                  <a:srgbClr val="C00000"/>
                </a:solidFill>
              </a:rPr>
              <a:t>Dislocation</a:t>
            </a:r>
            <a:r>
              <a:rPr lang="en-US" sz="2400" dirty="0" smtClean="0"/>
              <a:t>- </a:t>
            </a:r>
            <a:r>
              <a:rPr lang="en-US" sz="2400" dirty="0" err="1" smtClean="0"/>
              <a:t>condyle</a:t>
            </a:r>
            <a:r>
              <a:rPr lang="en-US" sz="2400" dirty="0" smtClean="0"/>
              <a:t> is positioned anterior to </a:t>
            </a:r>
            <a:r>
              <a:rPr lang="en-US" sz="2400" dirty="0" err="1" smtClean="0"/>
              <a:t>articular</a:t>
            </a:r>
            <a:r>
              <a:rPr lang="en-US" sz="2400" dirty="0" smtClean="0"/>
              <a:t> eminence and cannot return to its normal position without assistance.</a:t>
            </a:r>
          </a:p>
          <a:p>
            <a:endParaRPr lang="en-US" sz="2400" dirty="0" smtClean="0"/>
          </a:p>
          <a:p>
            <a:endParaRPr lang="en-US" sz="2400" dirty="0" smtClean="0"/>
          </a:p>
          <a:p>
            <a:endParaRPr lang="en-US" sz="2400" dirty="0" smtClean="0"/>
          </a:p>
          <a:p>
            <a:r>
              <a:rPr lang="en-US" sz="2400" dirty="0" err="1" smtClean="0">
                <a:solidFill>
                  <a:srgbClr val="C00000"/>
                </a:solidFill>
              </a:rPr>
              <a:t>Subluxation</a:t>
            </a:r>
            <a:r>
              <a:rPr lang="en-US" sz="2400" dirty="0" smtClean="0"/>
              <a:t> – </a:t>
            </a:r>
            <a:r>
              <a:rPr lang="en-US" sz="2400" dirty="0" err="1" smtClean="0"/>
              <a:t>condyle</a:t>
            </a:r>
            <a:r>
              <a:rPr lang="en-US" sz="2400" dirty="0" smtClean="0"/>
              <a:t> moves anterior to the eminence during wide opening but is able to return to the resting position without manipulation.</a:t>
            </a:r>
            <a:endParaRPr lang="en-US" sz="2400" dirty="0"/>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pPr algn="just"/>
            <a:r>
              <a:rPr lang="en-US" dirty="0" smtClean="0"/>
              <a:t>Dislocation is abnormal positioning of the </a:t>
            </a:r>
            <a:r>
              <a:rPr lang="en-US" dirty="0" err="1" smtClean="0"/>
              <a:t>condyle</a:t>
            </a:r>
            <a:r>
              <a:rPr lang="en-US" dirty="0" smtClean="0"/>
              <a:t> out of the </a:t>
            </a:r>
            <a:r>
              <a:rPr lang="en-US" dirty="0" err="1" smtClean="0"/>
              <a:t>mandibular</a:t>
            </a:r>
            <a:r>
              <a:rPr lang="en-US" dirty="0" smtClean="0"/>
              <a:t> </a:t>
            </a:r>
            <a:r>
              <a:rPr lang="en-US" dirty="0" err="1" smtClean="0"/>
              <a:t>fossa</a:t>
            </a:r>
            <a:r>
              <a:rPr lang="en-US" dirty="0" smtClean="0"/>
              <a:t> but within the joint capsule. </a:t>
            </a:r>
          </a:p>
          <a:p>
            <a:pPr algn="just"/>
            <a:r>
              <a:rPr lang="en-US" dirty="0" smtClean="0"/>
              <a:t>It usually occurs bilaterally and most commonly in an anterior direction. </a:t>
            </a:r>
          </a:p>
          <a:p>
            <a:pPr algn="just"/>
            <a:r>
              <a:rPr lang="en-US" dirty="0" smtClean="0"/>
              <a:t>Dislocation may be caused by a </a:t>
            </a:r>
          </a:p>
          <a:p>
            <a:pPr lvl="1" algn="just"/>
            <a:r>
              <a:rPr lang="en-US" dirty="0" smtClean="0"/>
              <a:t>failure of muscular coordination, </a:t>
            </a:r>
          </a:p>
          <a:p>
            <a:pPr lvl="1" algn="just"/>
            <a:r>
              <a:rPr lang="en-US" dirty="0" err="1" smtClean="0"/>
              <a:t>subluxation</a:t>
            </a:r>
            <a:r>
              <a:rPr lang="en-US" dirty="0" smtClean="0"/>
              <a:t>, </a:t>
            </a:r>
          </a:p>
          <a:p>
            <a:pPr lvl="1" algn="just"/>
            <a:r>
              <a:rPr lang="en-US" dirty="0" smtClean="0"/>
              <a:t>external trauma </a:t>
            </a:r>
          </a:p>
          <a:p>
            <a:pPr lvl="1" algn="just"/>
            <a:r>
              <a:rPr lang="en-US" dirty="0" smtClean="0"/>
              <a:t>may be associated with a </a:t>
            </a:r>
            <a:r>
              <a:rPr lang="en-US" dirty="0" err="1" smtClean="0"/>
              <a:t>condylar</a:t>
            </a:r>
            <a:r>
              <a:rPr lang="en-US" dirty="0" smtClean="0"/>
              <a:t> fracture. </a:t>
            </a:r>
          </a:p>
          <a:p>
            <a:endParaRPr lang="en-US" dirty="0"/>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a:ln>
            <a:solidFill>
              <a:schemeClr val="bg1"/>
            </a:solidFill>
          </a:ln>
        </p:spPr>
        <p:txBody>
          <a:bodyPr>
            <a:normAutofit fontScale="90000"/>
          </a:bodyPr>
          <a:lstStyle/>
          <a:p>
            <a:pPr lvl="0"/>
            <a:r>
              <a:rPr lang="en-US" b="1" dirty="0" smtClean="0"/>
              <a:t/>
            </a:r>
            <a:br>
              <a:rPr lang="en-US" b="1" dirty="0" smtClean="0"/>
            </a:br>
            <a:r>
              <a:rPr lang="en-US" b="1" dirty="0" smtClean="0"/>
              <a:t>Dislocation</a:t>
            </a:r>
            <a:br>
              <a:rPr lang="en-US" b="1" dirty="0" smtClean="0"/>
            </a:br>
            <a:endParaRPr lang="en-US" dirty="0"/>
          </a:p>
        </p:txBody>
      </p:sp>
      <p:pic>
        <p:nvPicPr>
          <p:cNvPr id="19458" name="Picture 2" descr="C:\Users\priyanka\Desktop\download.jpg"/>
          <p:cNvPicPr>
            <a:picLocks noGrp="1" noChangeAspect="1" noChangeArrowheads="1"/>
          </p:cNvPicPr>
          <p:nvPr>
            <p:ph idx="1"/>
          </p:nvPr>
        </p:nvPicPr>
        <p:blipFill>
          <a:blip r:embed="rId2" cstate="print"/>
          <a:srcRect/>
          <a:stretch>
            <a:fillRect/>
          </a:stretch>
        </p:blipFill>
        <p:spPr bwMode="auto">
          <a:xfrm>
            <a:off x="1219200" y="1447800"/>
            <a:ext cx="6772275" cy="41675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63169" name="Rectangle 1"/>
          <p:cNvSpPr>
            <a:spLocks noChangeArrowheads="1"/>
          </p:cNvSpPr>
          <p:nvPr/>
        </p:nvSpPr>
        <p:spPr bwMode="auto">
          <a:xfrm>
            <a:off x="457200" y="5970657"/>
            <a:ext cx="81534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In bilateral cases both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condyles</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are located anterior and superior to the summits of the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articular</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eminentia</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 </a:t>
            </a:r>
            <a:endParaRPr lang="en-US" dirty="0"/>
          </a:p>
        </p:txBody>
      </p:sp>
      <p:sp>
        <p:nvSpPr>
          <p:cNvPr id="3" name="Content Placeholder 2"/>
          <p:cNvSpPr>
            <a:spLocks noGrp="1"/>
          </p:cNvSpPr>
          <p:nvPr>
            <p:ph idx="1"/>
          </p:nvPr>
        </p:nvSpPr>
        <p:spPr/>
        <p:txBody>
          <a:bodyPr/>
          <a:lstStyle/>
          <a:p>
            <a:r>
              <a:rPr lang="en-US" dirty="0" smtClean="0"/>
              <a:t>Treatment consists of manual manipulation of the mandible to reduce the dislocation. </a:t>
            </a:r>
          </a:p>
          <a:p>
            <a:r>
              <a:rPr lang="en-US" dirty="0" smtClean="0"/>
              <a:t>Surgery occasionally is necessary to reduce the </a:t>
            </a:r>
            <a:r>
              <a:rPr lang="en-US" dirty="0" err="1" smtClean="0"/>
              <a:t>condyle</a:t>
            </a:r>
            <a:r>
              <a:rPr lang="en-US" dirty="0" smtClean="0"/>
              <a:t> in the case of a fracture dislocation, </a:t>
            </a:r>
          </a:p>
          <a:p>
            <a:r>
              <a:rPr lang="en-US" dirty="0" smtClean="0"/>
              <a:t>Although treatment may not be indicated if </a:t>
            </a:r>
            <a:r>
              <a:rPr lang="en-US" dirty="0" err="1" smtClean="0"/>
              <a:t>mandibular</a:t>
            </a:r>
            <a:r>
              <a:rPr lang="en-US" dirty="0" smtClean="0"/>
              <a:t> function is adequate.</a:t>
            </a:r>
          </a:p>
          <a:p>
            <a:endParaRPr lang="en-US" dirty="0"/>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t>Fractures </a:t>
            </a:r>
            <a:endParaRPr lang="en-US" dirty="0"/>
          </a:p>
        </p:txBody>
      </p:sp>
      <p:sp>
        <p:nvSpPr>
          <p:cNvPr id="3" name="Content Placeholder 2"/>
          <p:cNvSpPr>
            <a:spLocks noGrp="1"/>
          </p:cNvSpPr>
          <p:nvPr>
            <p:ph idx="1"/>
          </p:nvPr>
        </p:nvSpPr>
        <p:spPr>
          <a:xfrm>
            <a:off x="0" y="1066800"/>
            <a:ext cx="8763000" cy="5486400"/>
          </a:xfrm>
        </p:spPr>
        <p:txBody>
          <a:bodyPr>
            <a:normAutofit/>
          </a:bodyPr>
          <a:lstStyle/>
          <a:p>
            <a:r>
              <a:rPr lang="en-US" sz="2400" dirty="0" smtClean="0"/>
              <a:t>Fractures can be classified :</a:t>
            </a:r>
          </a:p>
          <a:p>
            <a:pPr>
              <a:buNone/>
            </a:pPr>
            <a:endParaRPr lang="en-US" dirty="0" smtClean="0"/>
          </a:p>
        </p:txBody>
      </p:sp>
      <p:pic>
        <p:nvPicPr>
          <p:cNvPr id="5" name="Picture 4" descr="91_D_C-i100l.gif"/>
          <p:cNvPicPr>
            <a:picLocks noChangeAspect="1"/>
          </p:cNvPicPr>
          <p:nvPr/>
        </p:nvPicPr>
        <p:blipFill>
          <a:blip r:embed="rId2" cstate="print"/>
          <a:stretch>
            <a:fillRect/>
          </a:stretch>
        </p:blipFill>
        <p:spPr>
          <a:xfrm>
            <a:off x="4953000" y="762000"/>
            <a:ext cx="3657600" cy="27093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ounded Rectangle 5"/>
          <p:cNvSpPr/>
          <p:nvPr/>
        </p:nvSpPr>
        <p:spPr>
          <a:xfrm>
            <a:off x="228600" y="3810000"/>
            <a:ext cx="8763000" cy="28194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Font typeface="Wingdings" pitchFamily="2" charset="2"/>
              <a:buChar char="Ø"/>
            </a:pPr>
            <a:r>
              <a:rPr lang="en-US" sz="2400" dirty="0" smtClean="0">
                <a:solidFill>
                  <a:srgbClr val="FFFF00"/>
                </a:solidFill>
              </a:rPr>
              <a:t>Unilateral fractures more common.</a:t>
            </a:r>
          </a:p>
          <a:p>
            <a:pPr algn="just">
              <a:buFont typeface="Wingdings" pitchFamily="2" charset="2"/>
              <a:buChar char="Ø"/>
            </a:pPr>
            <a:r>
              <a:rPr lang="en-US" sz="2400" dirty="0" smtClean="0">
                <a:solidFill>
                  <a:srgbClr val="FFFF00"/>
                </a:solidFill>
              </a:rPr>
              <a:t>Accompanying </a:t>
            </a:r>
            <a:r>
              <a:rPr lang="en-US" sz="2400" dirty="0" err="1" smtClean="0">
                <a:solidFill>
                  <a:srgbClr val="FFFF00"/>
                </a:solidFill>
              </a:rPr>
              <a:t>parasymphyseal</a:t>
            </a:r>
            <a:r>
              <a:rPr lang="en-US" sz="2400" dirty="0" smtClean="0">
                <a:solidFill>
                  <a:srgbClr val="FFFF00"/>
                </a:solidFill>
              </a:rPr>
              <a:t> or </a:t>
            </a:r>
            <a:r>
              <a:rPr lang="en-US" sz="2400" dirty="0" err="1" smtClean="0">
                <a:solidFill>
                  <a:srgbClr val="FFFF00"/>
                </a:solidFill>
              </a:rPr>
              <a:t>mandibular</a:t>
            </a:r>
            <a:r>
              <a:rPr lang="en-US" sz="2400" dirty="0" smtClean="0">
                <a:solidFill>
                  <a:srgbClr val="FFFF00"/>
                </a:solidFill>
              </a:rPr>
              <a:t> body fracture may be present.</a:t>
            </a:r>
          </a:p>
          <a:p>
            <a:pPr algn="just">
              <a:buFont typeface="Wingdings" pitchFamily="2" charset="2"/>
              <a:buChar char="Ø"/>
            </a:pPr>
            <a:r>
              <a:rPr lang="en-US" sz="2400" dirty="0" smtClean="0">
                <a:solidFill>
                  <a:srgbClr val="FFFF00"/>
                </a:solidFill>
              </a:rPr>
              <a:t>Swelling, pain ,limited range of motion, anterior open bite.</a:t>
            </a:r>
          </a:p>
          <a:p>
            <a:pPr algn="just">
              <a:buFont typeface="Wingdings" pitchFamily="2" charset="2"/>
              <a:buChar char="Ø"/>
            </a:pPr>
            <a:r>
              <a:rPr lang="en-US" sz="2400" dirty="0" smtClean="0">
                <a:solidFill>
                  <a:srgbClr val="FFFF00"/>
                </a:solidFill>
              </a:rPr>
              <a:t>Inhibited </a:t>
            </a:r>
            <a:r>
              <a:rPr lang="en-US" sz="2400" dirty="0" err="1" smtClean="0">
                <a:solidFill>
                  <a:srgbClr val="FFFF00"/>
                </a:solidFill>
              </a:rPr>
              <a:t>mandibular</a:t>
            </a:r>
            <a:r>
              <a:rPr lang="en-US" sz="2400" dirty="0" smtClean="0">
                <a:solidFill>
                  <a:srgbClr val="FFFF00"/>
                </a:solidFill>
              </a:rPr>
              <a:t> growth- </a:t>
            </a:r>
            <a:r>
              <a:rPr lang="en-US" sz="2400" dirty="0" smtClean="0">
                <a:solidFill>
                  <a:srgbClr val="C00000"/>
                </a:solidFill>
              </a:rPr>
              <a:t>fracture during growth </a:t>
            </a:r>
          </a:p>
        </p:txBody>
      </p:sp>
      <p:pic>
        <p:nvPicPr>
          <p:cNvPr id="7" name="Picture 6" descr="7516c7e17bffcabc3fd06bcf7dd0c9.jpg"/>
          <p:cNvPicPr>
            <a:picLocks noChangeAspect="1"/>
          </p:cNvPicPr>
          <p:nvPr/>
        </p:nvPicPr>
        <p:blipFill>
          <a:blip r:embed="rId3" cstate="print"/>
          <a:stretch>
            <a:fillRect/>
          </a:stretch>
        </p:blipFill>
        <p:spPr>
          <a:xfrm>
            <a:off x="990600" y="1828800"/>
            <a:ext cx="3352800" cy="236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Radiographic features</a:t>
            </a:r>
            <a:endParaRPr lang="en-US" dirty="0"/>
          </a:p>
        </p:txBody>
      </p:sp>
      <p:sp>
        <p:nvSpPr>
          <p:cNvPr id="3" name="Content Placeholder 2"/>
          <p:cNvSpPr>
            <a:spLocks noGrp="1"/>
          </p:cNvSpPr>
          <p:nvPr>
            <p:ph idx="1"/>
          </p:nvPr>
        </p:nvSpPr>
        <p:spPr>
          <a:xfrm>
            <a:off x="457200" y="1219200"/>
            <a:ext cx="8229600" cy="4906963"/>
          </a:xfrm>
        </p:spPr>
        <p:txBody>
          <a:bodyPr/>
          <a:lstStyle/>
          <a:p>
            <a:r>
              <a:rPr lang="en-US" sz="2800" dirty="0" smtClean="0"/>
              <a:t>In recent </a:t>
            </a:r>
            <a:r>
              <a:rPr lang="en-US" sz="2800" dirty="0" err="1" smtClean="0"/>
              <a:t>condylar</a:t>
            </a:r>
            <a:r>
              <a:rPr lang="en-US" sz="2800" dirty="0" smtClean="0"/>
              <a:t> neck fractures- radiolucent line limited to outline of neck.</a:t>
            </a:r>
          </a:p>
          <a:p>
            <a:r>
              <a:rPr lang="en-US" sz="2800" dirty="0" smtClean="0"/>
              <a:t>Overlapping of fragments-increased </a:t>
            </a:r>
            <a:r>
              <a:rPr lang="en-US" sz="2800" dirty="0" err="1" smtClean="0"/>
              <a:t>radiopacity</a:t>
            </a:r>
            <a:r>
              <a:rPr lang="en-US" sz="2800" dirty="0" smtClean="0"/>
              <a:t>.</a:t>
            </a:r>
          </a:p>
          <a:p>
            <a:endParaRPr lang="en-US" dirty="0"/>
          </a:p>
        </p:txBody>
      </p:sp>
      <p:pic>
        <p:nvPicPr>
          <p:cNvPr id="11266" name="Picture 2"/>
          <p:cNvPicPr>
            <a:picLocks noChangeAspect="1" noChangeArrowheads="1"/>
          </p:cNvPicPr>
          <p:nvPr/>
        </p:nvPicPr>
        <p:blipFill>
          <a:blip r:embed="rId2" cstate="print"/>
          <a:srcRect/>
          <a:stretch>
            <a:fillRect/>
          </a:stretch>
        </p:blipFill>
        <p:spPr bwMode="auto">
          <a:xfrm>
            <a:off x="4648200" y="2937164"/>
            <a:ext cx="3238500" cy="36065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Users\priyanka\Desktop\condyl body frac.jpg"/>
          <p:cNvPicPr>
            <a:picLocks noGrp="1" noChangeAspect="1" noChangeArrowheads="1"/>
          </p:cNvPicPr>
          <p:nvPr>
            <p:ph idx="1"/>
          </p:nvPr>
        </p:nvPicPr>
        <p:blipFill>
          <a:blip r:embed="rId2" cstate="print"/>
          <a:srcRect/>
          <a:stretch>
            <a:fillRect/>
          </a:stretch>
        </p:blipFill>
        <p:spPr bwMode="auto">
          <a:xfrm>
            <a:off x="228600" y="2133600"/>
            <a:ext cx="8693103" cy="32840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itle 1"/>
          <p:cNvSpPr>
            <a:spLocks noGrp="1"/>
          </p:cNvSpPr>
          <p:nvPr>
            <p:ph type="title"/>
          </p:nvPr>
        </p:nvSpPr>
        <p:spPr>
          <a:solidFill>
            <a:srgbClr val="FFFF00"/>
          </a:solidFill>
          <a:ln>
            <a:solidFill>
              <a:schemeClr val="bg1"/>
            </a:solidFill>
          </a:ln>
        </p:spPr>
        <p:txBody>
          <a:bodyPr/>
          <a:lstStyle/>
          <a:p>
            <a:r>
              <a:rPr lang="en-US" dirty="0" smtClean="0">
                <a:solidFill>
                  <a:schemeClr val="bg1"/>
                </a:solidFill>
              </a:rPr>
              <a:t>FRACTURES</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74638"/>
            <a:ext cx="5791200" cy="1143000"/>
          </a:xfrm>
          <a:solidFill>
            <a:srgbClr val="FFFF00"/>
          </a:solidFill>
          <a:ln>
            <a:solidFill>
              <a:schemeClr val="bg1"/>
            </a:solidFill>
          </a:ln>
        </p:spPr>
        <p:txBody>
          <a:bodyPr/>
          <a:lstStyle/>
          <a:p>
            <a:r>
              <a:rPr lang="en-US" dirty="0" smtClean="0">
                <a:solidFill>
                  <a:schemeClr val="bg1"/>
                </a:solidFill>
              </a:rPr>
              <a:t>FRACTURES</a:t>
            </a:r>
            <a:endParaRPr lang="en-US" dirty="0">
              <a:solidFill>
                <a:schemeClr val="bg1"/>
              </a:solidFill>
            </a:endParaRPr>
          </a:p>
        </p:txBody>
      </p:sp>
      <p:pic>
        <p:nvPicPr>
          <p:cNvPr id="14338" name="Picture 2" descr="C:\Users\priyanka\Desktop\usg\TMJ\imp artic\images.jpg"/>
          <p:cNvPicPr>
            <a:picLocks noGrp="1" noChangeAspect="1" noChangeArrowheads="1"/>
          </p:cNvPicPr>
          <p:nvPr>
            <p:ph idx="1"/>
          </p:nvPr>
        </p:nvPicPr>
        <p:blipFill>
          <a:blip r:embed="rId2" cstate="print"/>
          <a:srcRect/>
          <a:stretch>
            <a:fillRect/>
          </a:stretch>
        </p:blipFill>
        <p:spPr bwMode="auto">
          <a:xfrm>
            <a:off x="2209800" y="1447800"/>
            <a:ext cx="4495800" cy="487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a:buNone/>
            </a:pPr>
            <a:r>
              <a:rPr lang="en-US" sz="2800" dirty="0" smtClean="0">
                <a:solidFill>
                  <a:srgbClr val="C00000"/>
                </a:solidFill>
              </a:rPr>
              <a:t>Treatment :</a:t>
            </a:r>
          </a:p>
          <a:p>
            <a:r>
              <a:rPr lang="en-US" sz="2800" dirty="0" smtClean="0"/>
              <a:t>Not indicated if asymptomatic.</a:t>
            </a:r>
          </a:p>
          <a:p>
            <a:r>
              <a:rPr lang="en-US" sz="2800" dirty="0" smtClean="0"/>
              <a:t>Surgical reduction in symptomatic patients.</a:t>
            </a:r>
          </a:p>
          <a:p>
            <a:endParaRPr lang="en-US" sz="2800" dirty="0"/>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err="1" smtClean="0"/>
              <a:t>Ankylosis</a:t>
            </a:r>
            <a:r>
              <a:rPr lang="en-US" dirty="0" smtClean="0"/>
              <a:t> </a:t>
            </a:r>
            <a:endParaRPr lang="en-US" dirty="0"/>
          </a:p>
        </p:txBody>
      </p:sp>
      <p:sp>
        <p:nvSpPr>
          <p:cNvPr id="3" name="Content Placeholder 2"/>
          <p:cNvSpPr>
            <a:spLocks noGrp="1"/>
          </p:cNvSpPr>
          <p:nvPr>
            <p:ph idx="1"/>
          </p:nvPr>
        </p:nvSpPr>
        <p:spPr>
          <a:xfrm>
            <a:off x="457200" y="1219200"/>
            <a:ext cx="8229600" cy="4906963"/>
          </a:xfrm>
        </p:spPr>
        <p:txBody>
          <a:bodyPr>
            <a:normAutofit/>
          </a:bodyPr>
          <a:lstStyle/>
          <a:p>
            <a:r>
              <a:rPr lang="en-US" sz="2800" dirty="0" smtClean="0"/>
              <a:t>A condition in which </a:t>
            </a:r>
            <a:r>
              <a:rPr lang="en-US" sz="2800" dirty="0" err="1" smtClean="0"/>
              <a:t>condylar</a:t>
            </a:r>
            <a:r>
              <a:rPr lang="en-US" sz="2800" dirty="0" smtClean="0"/>
              <a:t> movement is limited by a mechanical problem in the joint (true </a:t>
            </a:r>
            <a:r>
              <a:rPr lang="en-US" sz="2800" dirty="0" err="1" smtClean="0"/>
              <a:t>ankylosis</a:t>
            </a:r>
            <a:r>
              <a:rPr lang="en-US" sz="2800" dirty="0" smtClean="0"/>
              <a:t>) or by a mechanical cause not related to joint components (False </a:t>
            </a:r>
            <a:r>
              <a:rPr lang="en-US" sz="2800" dirty="0" err="1" smtClean="0"/>
              <a:t>ankylosis</a:t>
            </a:r>
            <a:r>
              <a:rPr lang="en-US" sz="2800" dirty="0" smtClean="0"/>
              <a:t>).</a:t>
            </a:r>
          </a:p>
          <a:p>
            <a:endParaRPr lang="en-US" sz="2800" dirty="0" smtClean="0"/>
          </a:p>
          <a:p>
            <a:r>
              <a:rPr lang="en-US" sz="2800" dirty="0" smtClean="0">
                <a:solidFill>
                  <a:srgbClr val="FFFF00"/>
                </a:solidFill>
              </a:rPr>
              <a:t>                       True </a:t>
            </a:r>
            <a:r>
              <a:rPr lang="en-US" sz="2800" dirty="0" err="1" smtClean="0">
                <a:solidFill>
                  <a:srgbClr val="FFFF00"/>
                </a:solidFill>
              </a:rPr>
              <a:t>ankylosis</a:t>
            </a:r>
            <a:r>
              <a:rPr lang="en-US" sz="2800" dirty="0" smtClean="0">
                <a:solidFill>
                  <a:srgbClr val="FFFF00"/>
                </a:solidFill>
              </a:rPr>
              <a:t> </a:t>
            </a:r>
          </a:p>
          <a:p>
            <a:endParaRPr lang="en-US" sz="2800" dirty="0" smtClean="0"/>
          </a:p>
          <a:p>
            <a:pPr>
              <a:buNone/>
            </a:pPr>
            <a:r>
              <a:rPr lang="en-US" sz="2800" dirty="0" smtClean="0">
                <a:solidFill>
                  <a:srgbClr val="FF0000"/>
                </a:solidFill>
              </a:rPr>
              <a:t>                 Bony                       Fibrous</a:t>
            </a:r>
            <a:endParaRPr lang="en-US" sz="2800" dirty="0">
              <a:solidFill>
                <a:srgbClr val="FF0000"/>
              </a:solidFill>
            </a:endParaRPr>
          </a:p>
        </p:txBody>
      </p:sp>
      <p:cxnSp>
        <p:nvCxnSpPr>
          <p:cNvPr id="5" name="Straight Arrow Connector 4"/>
          <p:cNvCxnSpPr/>
          <p:nvPr/>
        </p:nvCxnSpPr>
        <p:spPr>
          <a:xfrm flipH="1">
            <a:off x="2438400" y="4038600"/>
            <a:ext cx="838200" cy="457200"/>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3962400" y="4038600"/>
            <a:ext cx="914400" cy="533400"/>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Joint movements……</a:t>
            </a:r>
            <a:endParaRPr lang="en-US" dirty="0"/>
          </a:p>
        </p:txBody>
      </p:sp>
      <p:sp>
        <p:nvSpPr>
          <p:cNvPr id="3" name="Content Placeholder 2"/>
          <p:cNvSpPr>
            <a:spLocks noGrp="1"/>
          </p:cNvSpPr>
          <p:nvPr>
            <p:ph idx="1"/>
          </p:nvPr>
        </p:nvSpPr>
        <p:spPr>
          <a:xfrm>
            <a:off x="457200" y="1600201"/>
            <a:ext cx="8229600" cy="3886200"/>
          </a:xfrm>
        </p:spPr>
        <p:txBody>
          <a:bodyPr/>
          <a:lstStyle/>
          <a:p>
            <a:r>
              <a:rPr lang="en-US" dirty="0" smtClean="0"/>
              <a:t>Rotational / hinge movement in first 20-25mm of mouth opening</a:t>
            </a:r>
          </a:p>
          <a:p>
            <a:endParaRPr lang="en-US" dirty="0" smtClean="0"/>
          </a:p>
          <a:p>
            <a:r>
              <a:rPr lang="en-US" dirty="0" smtClean="0"/>
              <a:t>Translational movement after that when the mouth is excessively opened.</a:t>
            </a:r>
          </a:p>
          <a:p>
            <a:endParaRPr lang="en-US" dirty="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Etiology </a:t>
            </a:r>
            <a:endParaRPr lang="en-US" dirty="0"/>
          </a:p>
        </p:txBody>
      </p:sp>
      <p:sp>
        <p:nvSpPr>
          <p:cNvPr id="3" name="Content Placeholder 2"/>
          <p:cNvSpPr>
            <a:spLocks noGrp="1"/>
          </p:cNvSpPr>
          <p:nvPr>
            <p:ph idx="1"/>
          </p:nvPr>
        </p:nvSpPr>
        <p:spPr/>
        <p:txBody>
          <a:bodyPr>
            <a:normAutofit/>
          </a:bodyPr>
          <a:lstStyle/>
          <a:p>
            <a:pPr algn="just"/>
            <a:r>
              <a:rPr lang="en-US" sz="2800" dirty="0" smtClean="0"/>
              <a:t>Unilateral </a:t>
            </a:r>
            <a:r>
              <a:rPr lang="en-US" sz="2800" dirty="0" err="1" smtClean="0"/>
              <a:t>ankylosis</a:t>
            </a:r>
            <a:r>
              <a:rPr lang="en-US" sz="2800" dirty="0" smtClean="0"/>
              <a:t> – </a:t>
            </a:r>
            <a:r>
              <a:rPr lang="en-US" sz="2800" dirty="0" err="1" smtClean="0"/>
              <a:t>mandibular</a:t>
            </a:r>
            <a:r>
              <a:rPr lang="en-US" sz="2800" dirty="0" smtClean="0"/>
              <a:t> trauma or infection.</a:t>
            </a:r>
          </a:p>
          <a:p>
            <a:pPr algn="just"/>
            <a:r>
              <a:rPr lang="en-US" sz="2800" dirty="0" smtClean="0"/>
              <a:t>Bilateral </a:t>
            </a:r>
            <a:r>
              <a:rPr lang="en-US" sz="2800" dirty="0" err="1" smtClean="0"/>
              <a:t>ankylosis</a:t>
            </a:r>
            <a:r>
              <a:rPr lang="en-US" sz="2800" dirty="0" smtClean="0"/>
              <a:t>- rheumatoid arthritis</a:t>
            </a:r>
          </a:p>
          <a:p>
            <a:pPr algn="just"/>
            <a:r>
              <a:rPr lang="en-US" sz="2800" dirty="0" smtClean="0"/>
              <a:t>Most cases in infancy are a result of birth injury.</a:t>
            </a:r>
            <a:endParaRPr lang="en-US" sz="2800" dirty="0"/>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Clinical features</a:t>
            </a:r>
            <a:endParaRPr lang="en-US" dirty="0"/>
          </a:p>
        </p:txBody>
      </p:sp>
      <p:sp>
        <p:nvSpPr>
          <p:cNvPr id="3" name="Content Placeholder 2"/>
          <p:cNvSpPr>
            <a:spLocks noGrp="1"/>
          </p:cNvSpPr>
          <p:nvPr>
            <p:ph idx="1"/>
          </p:nvPr>
        </p:nvSpPr>
        <p:spPr>
          <a:xfrm>
            <a:off x="457200" y="1219200"/>
            <a:ext cx="8229600" cy="4906963"/>
          </a:xfrm>
        </p:spPr>
        <p:txBody>
          <a:bodyPr/>
          <a:lstStyle/>
          <a:p>
            <a:r>
              <a:rPr lang="en-US" dirty="0" smtClean="0"/>
              <a:t>Restricted jaw opening</a:t>
            </a:r>
          </a:p>
          <a:p>
            <a:r>
              <a:rPr lang="en-US" dirty="0" smtClean="0"/>
              <a:t>Long standing history of limited mouth opening.</a:t>
            </a:r>
          </a:p>
          <a:p>
            <a:r>
              <a:rPr lang="en-US" dirty="0" smtClean="0"/>
              <a:t>Inhibited growth of mandible on affected side.</a:t>
            </a:r>
          </a:p>
          <a:p>
            <a:endParaRPr lang="en-US" dirty="0" smtClean="0"/>
          </a:p>
          <a:p>
            <a:endParaRPr lang="en-US" dirty="0"/>
          </a:p>
        </p:txBody>
      </p:sp>
      <p:pic>
        <p:nvPicPr>
          <p:cNvPr id="4" name="Picture 3" descr="ijos201275f4.jpg"/>
          <p:cNvPicPr>
            <a:picLocks noChangeAspect="1"/>
          </p:cNvPicPr>
          <p:nvPr/>
        </p:nvPicPr>
        <p:blipFill>
          <a:blip r:embed="rId2" cstate="print"/>
          <a:srcRect r="51333"/>
          <a:stretch>
            <a:fillRect/>
          </a:stretch>
        </p:blipFill>
        <p:spPr>
          <a:xfrm>
            <a:off x="5715000" y="3581400"/>
            <a:ext cx="1943100" cy="27416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Radiographic features</a:t>
            </a:r>
            <a:endParaRPr lang="en-US" dirty="0"/>
          </a:p>
        </p:txBody>
      </p:sp>
      <p:sp>
        <p:nvSpPr>
          <p:cNvPr id="3" name="Content Placeholder 2"/>
          <p:cNvSpPr>
            <a:spLocks noGrp="1"/>
          </p:cNvSpPr>
          <p:nvPr>
            <p:ph idx="1"/>
          </p:nvPr>
        </p:nvSpPr>
        <p:spPr>
          <a:xfrm>
            <a:off x="457200" y="1143000"/>
            <a:ext cx="8229600" cy="4983163"/>
          </a:xfrm>
        </p:spPr>
        <p:txBody>
          <a:bodyPr>
            <a:normAutofit/>
          </a:bodyPr>
          <a:lstStyle/>
          <a:p>
            <a:r>
              <a:rPr lang="en-US" sz="2800" dirty="0" smtClean="0"/>
              <a:t>In fibrous </a:t>
            </a:r>
            <a:r>
              <a:rPr lang="en-US" sz="2800" dirty="0" err="1" smtClean="0"/>
              <a:t>ankylosis</a:t>
            </a:r>
            <a:r>
              <a:rPr lang="en-US" sz="2800" dirty="0" smtClean="0"/>
              <a:t> , articulating surfaces are </a:t>
            </a:r>
            <a:r>
              <a:rPr lang="en-US" sz="2800" dirty="0" err="1" smtClean="0"/>
              <a:t>ususally</a:t>
            </a:r>
            <a:r>
              <a:rPr lang="en-US" sz="2800" dirty="0" smtClean="0"/>
              <a:t> irregular due to erosions.</a:t>
            </a:r>
          </a:p>
          <a:p>
            <a:r>
              <a:rPr lang="en-US" sz="2800" dirty="0" smtClean="0"/>
              <a:t>Narrow joint space and ‘jigsaw’ pattern of fitting of articulating surfaces. </a:t>
            </a:r>
            <a:endParaRPr lang="en-US" sz="2800" dirty="0"/>
          </a:p>
        </p:txBody>
      </p:sp>
      <p:pic>
        <p:nvPicPr>
          <p:cNvPr id="12290" name="Picture 2"/>
          <p:cNvPicPr>
            <a:picLocks noChangeAspect="1" noChangeArrowheads="1"/>
          </p:cNvPicPr>
          <p:nvPr/>
        </p:nvPicPr>
        <p:blipFill>
          <a:blip r:embed="rId2" cstate="print"/>
          <a:srcRect/>
          <a:stretch>
            <a:fillRect/>
          </a:stretch>
        </p:blipFill>
        <p:spPr bwMode="auto">
          <a:xfrm>
            <a:off x="4572000" y="3200400"/>
            <a:ext cx="3324225" cy="27057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1828800" y="4267200"/>
            <a:ext cx="1981200" cy="400110"/>
          </a:xfrm>
          <a:prstGeom prst="rect">
            <a:avLst/>
          </a:prstGeom>
          <a:noFill/>
        </p:spPr>
        <p:txBody>
          <a:bodyPr wrap="square" rtlCol="0">
            <a:spAutoFit/>
          </a:bodyPr>
          <a:lstStyle/>
          <a:p>
            <a:r>
              <a:rPr lang="en-US" sz="2000" dirty="0" smtClean="0"/>
              <a:t>Bony </a:t>
            </a:r>
            <a:r>
              <a:rPr lang="en-US" sz="2000" dirty="0" err="1" smtClean="0"/>
              <a:t>ankylosis</a:t>
            </a:r>
            <a:endParaRPr lang="en-US" sz="2000" dirty="0"/>
          </a:p>
        </p:txBody>
      </p:sp>
      <p:cxnSp>
        <p:nvCxnSpPr>
          <p:cNvPr id="7" name="Straight Arrow Connector 6"/>
          <p:cNvCxnSpPr/>
          <p:nvPr/>
        </p:nvCxnSpPr>
        <p:spPr>
          <a:xfrm>
            <a:off x="3581400" y="4495800"/>
            <a:ext cx="1219200"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endParaRPr lang="en-US" dirty="0"/>
          </a:p>
        </p:txBody>
      </p:sp>
      <p:sp>
        <p:nvSpPr>
          <p:cNvPr id="3" name="Content Placeholder 2"/>
          <p:cNvSpPr>
            <a:spLocks noGrp="1"/>
          </p:cNvSpPr>
          <p:nvPr>
            <p:ph idx="1"/>
          </p:nvPr>
        </p:nvSpPr>
        <p:spPr>
          <a:xfrm>
            <a:off x="457200" y="1066800"/>
            <a:ext cx="8229600" cy="5059363"/>
          </a:xfrm>
        </p:spPr>
        <p:txBody>
          <a:bodyPr/>
          <a:lstStyle/>
          <a:p>
            <a:pPr>
              <a:buNone/>
            </a:pPr>
            <a:r>
              <a:rPr lang="en-US" dirty="0" smtClean="0"/>
              <a:t>Treatment </a:t>
            </a:r>
          </a:p>
          <a:p>
            <a:r>
              <a:rPr lang="en-US" dirty="0" smtClean="0"/>
              <a:t>Surgical removal of osseous bridge</a:t>
            </a:r>
          </a:p>
          <a:p>
            <a:r>
              <a:rPr lang="en-US" dirty="0" smtClean="0"/>
              <a:t>Creating a </a:t>
            </a:r>
            <a:r>
              <a:rPr lang="en-US" dirty="0" err="1" smtClean="0"/>
              <a:t>pseudoarthrosis</a:t>
            </a:r>
            <a:endParaRPr lang="en-US" dirty="0" smtClean="0"/>
          </a:p>
          <a:p>
            <a:pPr>
              <a:buNone/>
            </a:pPr>
            <a:endParaRPr lang="en-US" dirty="0"/>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274638"/>
            <a:ext cx="3276600" cy="1143000"/>
          </a:xfrm>
          <a:solidFill>
            <a:srgbClr val="FFFF00"/>
          </a:solidFill>
          <a:ln>
            <a:solidFill>
              <a:schemeClr val="bg1"/>
            </a:solidFill>
          </a:ln>
        </p:spPr>
        <p:txBody>
          <a:bodyPr/>
          <a:lstStyle/>
          <a:p>
            <a:r>
              <a:rPr lang="en-US" dirty="0" smtClean="0">
                <a:solidFill>
                  <a:schemeClr val="bg1"/>
                </a:solidFill>
              </a:rPr>
              <a:t>Tumors</a:t>
            </a:r>
            <a:endParaRPr lang="en-US" dirty="0">
              <a:solidFill>
                <a:schemeClr val="bg1"/>
              </a:solidFill>
            </a:endParaRPr>
          </a:p>
        </p:txBody>
      </p:sp>
      <p:sp>
        <p:nvSpPr>
          <p:cNvPr id="3" name="Content Placeholder 2"/>
          <p:cNvSpPr>
            <a:spLocks noGrp="1"/>
          </p:cNvSpPr>
          <p:nvPr>
            <p:ph idx="1"/>
          </p:nvPr>
        </p:nvSpPr>
        <p:spPr/>
        <p:txBody>
          <a:bodyPr/>
          <a:lstStyle/>
          <a:p>
            <a:endParaRPr lang="en-US" dirty="0"/>
          </a:p>
        </p:txBody>
      </p:sp>
      <p:sp>
        <p:nvSpPr>
          <p:cNvPr id="4" name="Content Placeholder 6"/>
          <p:cNvSpPr txBox="1">
            <a:spLocks/>
          </p:cNvSpPr>
          <p:nvPr/>
        </p:nvSpPr>
        <p:spPr>
          <a:xfrm>
            <a:off x="2286000" y="2209800"/>
            <a:ext cx="4724400" cy="3230563"/>
          </a:xfrm>
          <a:prstGeom prst="snip2DiagRect">
            <a:avLst/>
          </a:prstGeom>
          <a:solidFill>
            <a:schemeClr val="accent6">
              <a:lumMod val="40000"/>
              <a:lumOff val="60000"/>
            </a:schemeClr>
          </a:solidFill>
          <a:ln w="25400" cap="flat" cmpd="sng" algn="ctr">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1" i="0" u="none" strike="noStrike" kern="1200" cap="none" spc="0" normalizeH="0" baseline="0" noProof="0" dirty="0" smtClean="0">
                <a:ln>
                  <a:noFill/>
                </a:ln>
                <a:solidFill>
                  <a:schemeClr val="tx1"/>
                </a:solidFill>
                <a:effectLst/>
                <a:uLnTx/>
                <a:uFillTx/>
                <a:latin typeface="+mn-lt"/>
                <a:ea typeface="+mn-ea"/>
                <a:cs typeface="+mn-cs"/>
              </a:rPr>
              <a:t>Benign</a:t>
            </a:r>
            <a:r>
              <a:rPr kumimoji="0" lang="en-US" sz="2800" b="1" i="0" u="none" strike="noStrike" kern="1200" cap="none" spc="0" normalizeH="0" noProof="0" dirty="0" smtClean="0">
                <a:ln>
                  <a:noFill/>
                </a:ln>
                <a:solidFill>
                  <a:schemeClr val="tx1"/>
                </a:solidFill>
                <a:effectLst/>
                <a:uLnTx/>
                <a:uFillTx/>
                <a:latin typeface="+mn-lt"/>
                <a:ea typeface="+mn-ea"/>
                <a:cs typeface="+mn-cs"/>
              </a:rPr>
              <a:t> tumors</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b="1" baseline="0" dirty="0" smtClean="0">
                <a:solidFill>
                  <a:schemeClr val="tx1"/>
                </a:solidFill>
              </a:rPr>
              <a:t>Malignant</a:t>
            </a:r>
            <a:r>
              <a:rPr lang="en-US" sz="2800" b="1" dirty="0" smtClean="0">
                <a:solidFill>
                  <a:schemeClr val="tx1"/>
                </a:solidFill>
              </a:rPr>
              <a:t> tumors</a:t>
            </a:r>
            <a:endParaRPr kumimoji="0" lang="en-US" sz="2800" b="1"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Tumors </a:t>
            </a:r>
            <a:endParaRPr lang="en-US" dirty="0"/>
          </a:p>
        </p:txBody>
      </p:sp>
      <p:sp>
        <p:nvSpPr>
          <p:cNvPr id="3" name="Content Placeholder 2"/>
          <p:cNvSpPr>
            <a:spLocks noGrp="1"/>
          </p:cNvSpPr>
          <p:nvPr>
            <p:ph idx="1"/>
          </p:nvPr>
        </p:nvSpPr>
        <p:spPr/>
        <p:txBody>
          <a:bodyPr/>
          <a:lstStyle/>
          <a:p>
            <a:r>
              <a:rPr lang="en-US" dirty="0" smtClean="0"/>
              <a:t>Benign tumors </a:t>
            </a:r>
          </a:p>
          <a:p>
            <a:pPr>
              <a:buNone/>
            </a:pPr>
            <a:endParaRPr lang="en-US" dirty="0" smtClean="0"/>
          </a:p>
        </p:txBody>
      </p:sp>
      <p:sp>
        <p:nvSpPr>
          <p:cNvPr id="4" name="Oval 3"/>
          <p:cNvSpPr/>
          <p:nvPr/>
        </p:nvSpPr>
        <p:spPr>
          <a:xfrm>
            <a:off x="685800" y="2209800"/>
            <a:ext cx="6705600" cy="2667000"/>
          </a:xfrm>
          <a:prstGeom prst="ellipse">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rgbClr val="FFFF00"/>
                </a:solidFill>
              </a:rPr>
              <a:t>Osteomas</a:t>
            </a:r>
            <a:endParaRPr lang="en-US" sz="2400" dirty="0" smtClean="0">
              <a:solidFill>
                <a:srgbClr val="FFFF00"/>
              </a:solidFill>
            </a:endParaRPr>
          </a:p>
          <a:p>
            <a:pPr algn="ctr"/>
            <a:r>
              <a:rPr lang="en-US" sz="2400" dirty="0" err="1" smtClean="0">
                <a:solidFill>
                  <a:schemeClr val="accent2">
                    <a:lumMod val="50000"/>
                  </a:schemeClr>
                </a:solidFill>
              </a:rPr>
              <a:t>Osteochondromas</a:t>
            </a:r>
            <a:r>
              <a:rPr lang="en-US" sz="2400" dirty="0" smtClean="0">
                <a:solidFill>
                  <a:schemeClr val="accent2">
                    <a:lumMod val="50000"/>
                  </a:schemeClr>
                </a:solidFill>
              </a:rPr>
              <a:t> - </a:t>
            </a:r>
            <a:r>
              <a:rPr lang="en-US" sz="2400" dirty="0" smtClean="0">
                <a:solidFill>
                  <a:schemeClr val="tx1">
                    <a:lumMod val="95000"/>
                    <a:lumOff val="5000"/>
                  </a:schemeClr>
                </a:solidFill>
              </a:rPr>
              <a:t>most common</a:t>
            </a:r>
          </a:p>
          <a:p>
            <a:pPr algn="ctr"/>
            <a:r>
              <a:rPr lang="en-US" sz="2400" dirty="0" err="1" smtClean="0">
                <a:solidFill>
                  <a:srgbClr val="7030A0"/>
                </a:solidFill>
              </a:rPr>
              <a:t>Langerhans</a:t>
            </a:r>
            <a:r>
              <a:rPr lang="en-US" sz="2400" dirty="0" smtClean="0">
                <a:solidFill>
                  <a:srgbClr val="7030A0"/>
                </a:solidFill>
              </a:rPr>
              <a:t> </a:t>
            </a:r>
            <a:r>
              <a:rPr lang="en-US" sz="2400" dirty="0" err="1" smtClean="0">
                <a:solidFill>
                  <a:srgbClr val="7030A0"/>
                </a:solidFill>
              </a:rPr>
              <a:t>histiocytosis</a:t>
            </a:r>
            <a:endParaRPr lang="en-US" sz="2400" dirty="0" smtClean="0">
              <a:solidFill>
                <a:srgbClr val="7030A0"/>
              </a:solidFill>
            </a:endParaRPr>
          </a:p>
          <a:p>
            <a:pPr algn="ctr"/>
            <a:r>
              <a:rPr lang="en-US" sz="2400" dirty="0" err="1" smtClean="0">
                <a:solidFill>
                  <a:srgbClr val="C00000"/>
                </a:solidFill>
              </a:rPr>
              <a:t>osteoblastomas</a:t>
            </a:r>
            <a:endParaRPr lang="en-US" sz="2400" dirty="0">
              <a:solidFill>
                <a:srgbClr val="C00000"/>
              </a:solidFill>
            </a:endParaRP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features</a:t>
            </a:r>
            <a:endParaRPr lang="en-US" dirty="0"/>
          </a:p>
        </p:txBody>
      </p:sp>
      <p:sp>
        <p:nvSpPr>
          <p:cNvPr id="3" name="Content Placeholder 2"/>
          <p:cNvSpPr>
            <a:spLocks noGrp="1"/>
          </p:cNvSpPr>
          <p:nvPr>
            <p:ph idx="1"/>
          </p:nvPr>
        </p:nvSpPr>
        <p:spPr>
          <a:xfrm>
            <a:off x="457200" y="1295400"/>
            <a:ext cx="8229600" cy="4830763"/>
          </a:xfrm>
        </p:spPr>
        <p:txBody>
          <a:bodyPr/>
          <a:lstStyle/>
          <a:p>
            <a:r>
              <a:rPr lang="en-US" sz="2800" dirty="0" smtClean="0"/>
              <a:t>TMJ swelling</a:t>
            </a:r>
          </a:p>
          <a:p>
            <a:r>
              <a:rPr lang="en-US" sz="2800" dirty="0" smtClean="0"/>
              <a:t>Pain in TMJ</a:t>
            </a:r>
          </a:p>
          <a:p>
            <a:r>
              <a:rPr lang="en-US" sz="2800" dirty="0" smtClean="0"/>
              <a:t>Decreased range of motion</a:t>
            </a:r>
          </a:p>
          <a:p>
            <a:r>
              <a:rPr lang="en-US" sz="2800" dirty="0" smtClean="0"/>
              <a:t>Facial asymmetry </a:t>
            </a:r>
          </a:p>
          <a:p>
            <a:r>
              <a:rPr lang="en-US" sz="2800" dirty="0" err="1" smtClean="0"/>
              <a:t>Malocclussion</a:t>
            </a:r>
            <a:endParaRPr lang="en-US" sz="2800" dirty="0" smtClean="0"/>
          </a:p>
          <a:p>
            <a:r>
              <a:rPr lang="en-US" sz="2800" dirty="0" smtClean="0"/>
              <a:t>Deviation of mandible to unaffected side.</a:t>
            </a:r>
          </a:p>
          <a:p>
            <a:endParaRPr lang="en-US" dirty="0"/>
          </a:p>
        </p:txBody>
      </p:sp>
      <p:sp>
        <p:nvSpPr>
          <p:cNvPr id="4" name="Rectangle 3"/>
          <p:cNvSpPr/>
          <p:nvPr/>
        </p:nvSpPr>
        <p:spPr>
          <a:xfrm>
            <a:off x="762000" y="4419600"/>
            <a:ext cx="7848600" cy="13716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accent2">
                    <a:lumMod val="50000"/>
                  </a:schemeClr>
                </a:solidFill>
              </a:rPr>
              <a:t>Tumors of </a:t>
            </a:r>
            <a:r>
              <a:rPr lang="en-US" sz="2800" dirty="0" err="1" smtClean="0">
                <a:solidFill>
                  <a:schemeClr val="accent2">
                    <a:lumMod val="50000"/>
                  </a:schemeClr>
                </a:solidFill>
              </a:rPr>
              <a:t>coronoid</a:t>
            </a:r>
            <a:r>
              <a:rPr lang="en-US" sz="2800" dirty="0" smtClean="0">
                <a:solidFill>
                  <a:schemeClr val="accent2">
                    <a:lumMod val="50000"/>
                  </a:schemeClr>
                </a:solidFill>
              </a:rPr>
              <a:t> process are painless but patient may complain of progressive limitation of motion.</a:t>
            </a:r>
            <a:endParaRPr lang="en-US" sz="2800"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Radiographic features</a:t>
            </a:r>
            <a:endParaRPr lang="en-US" dirty="0"/>
          </a:p>
        </p:txBody>
      </p:sp>
      <p:sp>
        <p:nvSpPr>
          <p:cNvPr id="3" name="Content Placeholder 2"/>
          <p:cNvSpPr>
            <a:spLocks noGrp="1"/>
          </p:cNvSpPr>
          <p:nvPr>
            <p:ph idx="1"/>
          </p:nvPr>
        </p:nvSpPr>
        <p:spPr/>
        <p:txBody>
          <a:bodyPr>
            <a:normAutofit/>
          </a:bodyPr>
          <a:lstStyle/>
          <a:p>
            <a:r>
              <a:rPr lang="en-US" sz="2800" dirty="0" err="1" smtClean="0"/>
              <a:t>Condylar</a:t>
            </a:r>
            <a:r>
              <a:rPr lang="en-US" sz="2800" dirty="0" smtClean="0"/>
              <a:t> enlargement irregular in outline.</a:t>
            </a:r>
          </a:p>
          <a:p>
            <a:r>
              <a:rPr lang="en-US" sz="2800" dirty="0" smtClean="0"/>
              <a:t>Altered </a:t>
            </a:r>
            <a:r>
              <a:rPr lang="en-US" sz="2800" dirty="0" err="1" smtClean="0"/>
              <a:t>trabecular</a:t>
            </a:r>
            <a:r>
              <a:rPr lang="en-US" sz="2800" dirty="0" smtClean="0"/>
              <a:t> pattern</a:t>
            </a:r>
          </a:p>
          <a:p>
            <a:r>
              <a:rPr lang="en-US" sz="2800" dirty="0" err="1" smtClean="0"/>
              <a:t>Osteoma</a:t>
            </a:r>
            <a:r>
              <a:rPr lang="en-US" sz="2800" dirty="0" smtClean="0"/>
              <a:t> or </a:t>
            </a:r>
            <a:r>
              <a:rPr lang="en-US" sz="2800" dirty="0" err="1" smtClean="0"/>
              <a:t>osteochondroma</a:t>
            </a:r>
            <a:r>
              <a:rPr lang="en-US" sz="2800" dirty="0" smtClean="0"/>
              <a:t> appears as an abnormal , </a:t>
            </a:r>
            <a:r>
              <a:rPr lang="en-US" sz="2800" dirty="0" err="1" smtClean="0"/>
              <a:t>pedunculated</a:t>
            </a:r>
            <a:r>
              <a:rPr lang="en-US" sz="2800" dirty="0" smtClean="0"/>
              <a:t> mass attached to the </a:t>
            </a:r>
            <a:r>
              <a:rPr lang="en-US" sz="2800" dirty="0" err="1" smtClean="0"/>
              <a:t>condyle</a:t>
            </a:r>
            <a:r>
              <a:rPr lang="en-US" sz="2800" dirty="0" smtClean="0"/>
              <a:t>.</a:t>
            </a:r>
          </a:p>
          <a:p>
            <a:pPr>
              <a:buNone/>
            </a:pPr>
            <a:endParaRPr lang="en-US" sz="2800" dirty="0"/>
          </a:p>
        </p:txBody>
      </p:sp>
      <p:pic>
        <p:nvPicPr>
          <p:cNvPr id="13314" name="Picture 2"/>
          <p:cNvPicPr>
            <a:picLocks noChangeAspect="1" noChangeArrowheads="1"/>
          </p:cNvPicPr>
          <p:nvPr/>
        </p:nvPicPr>
        <p:blipFill>
          <a:blip r:embed="rId2" cstate="print"/>
          <a:srcRect/>
          <a:stretch>
            <a:fillRect/>
          </a:stretch>
        </p:blipFill>
        <p:spPr bwMode="auto">
          <a:xfrm>
            <a:off x="5105400" y="3810000"/>
            <a:ext cx="3009900" cy="295973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Differential diagnosis</a:t>
            </a:r>
            <a:endParaRPr lang="en-US" dirty="0"/>
          </a:p>
        </p:txBody>
      </p:sp>
      <p:sp>
        <p:nvSpPr>
          <p:cNvPr id="3" name="Content Placeholder 2"/>
          <p:cNvSpPr>
            <a:spLocks noGrp="1"/>
          </p:cNvSpPr>
          <p:nvPr>
            <p:ph idx="1"/>
          </p:nvPr>
        </p:nvSpPr>
        <p:spPr/>
        <p:txBody>
          <a:bodyPr>
            <a:normAutofit/>
          </a:bodyPr>
          <a:lstStyle/>
          <a:p>
            <a:r>
              <a:rPr lang="en-US" sz="2800" dirty="0" smtClean="0"/>
              <a:t>Unilateral </a:t>
            </a:r>
            <a:r>
              <a:rPr lang="en-US" sz="2800" dirty="0" err="1" smtClean="0"/>
              <a:t>condylar</a:t>
            </a:r>
            <a:r>
              <a:rPr lang="en-US" sz="2800" dirty="0" smtClean="0"/>
              <a:t> hyperplasia</a:t>
            </a:r>
          </a:p>
          <a:p>
            <a:endParaRPr lang="en-US" sz="2800" dirty="0" smtClean="0"/>
          </a:p>
          <a:p>
            <a:endParaRPr lang="en-US" sz="2800" dirty="0" smtClean="0"/>
          </a:p>
          <a:p>
            <a:pPr>
              <a:buNone/>
            </a:pPr>
            <a:r>
              <a:rPr lang="en-US" sz="2800" dirty="0" smtClean="0">
                <a:solidFill>
                  <a:srgbClr val="C00000"/>
                </a:solidFill>
              </a:rPr>
              <a:t>Treatment</a:t>
            </a:r>
            <a:r>
              <a:rPr lang="en-US" sz="2800" dirty="0" smtClean="0"/>
              <a:t> :</a:t>
            </a:r>
          </a:p>
          <a:p>
            <a:pPr>
              <a:buFont typeface="Wingdings" pitchFamily="2" charset="2"/>
              <a:buChar char="Ø"/>
            </a:pPr>
            <a:r>
              <a:rPr lang="en-US" sz="2800" dirty="0" smtClean="0"/>
              <a:t>Surgical excision of the tumor .</a:t>
            </a:r>
          </a:p>
          <a:p>
            <a:pPr>
              <a:buFont typeface="Wingdings" pitchFamily="2" charset="2"/>
              <a:buChar char="Ø"/>
            </a:pPr>
            <a:r>
              <a:rPr lang="en-US" sz="2800" dirty="0" smtClean="0"/>
              <a:t>Excision of </a:t>
            </a:r>
            <a:r>
              <a:rPr lang="en-US" sz="2800" dirty="0" err="1" smtClean="0"/>
              <a:t>condylar</a:t>
            </a:r>
            <a:r>
              <a:rPr lang="en-US" sz="2800" dirty="0" smtClean="0"/>
              <a:t> head or </a:t>
            </a:r>
            <a:r>
              <a:rPr lang="en-US" sz="2800" dirty="0" err="1" smtClean="0"/>
              <a:t>coronoid</a:t>
            </a:r>
            <a:r>
              <a:rPr lang="en-US" sz="2800" dirty="0" smtClean="0"/>
              <a:t> process if required. </a:t>
            </a:r>
            <a:endParaRPr lang="en-US" sz="2800" dirty="0"/>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Malignant tumors </a:t>
            </a:r>
            <a:endParaRPr lang="en-US" dirty="0"/>
          </a:p>
        </p:txBody>
      </p:sp>
      <p:sp>
        <p:nvSpPr>
          <p:cNvPr id="3" name="Content Placeholder 2"/>
          <p:cNvSpPr>
            <a:spLocks noGrp="1"/>
          </p:cNvSpPr>
          <p:nvPr>
            <p:ph idx="1"/>
          </p:nvPr>
        </p:nvSpPr>
        <p:spPr>
          <a:xfrm>
            <a:off x="457200" y="1143000"/>
            <a:ext cx="8229600" cy="4983163"/>
          </a:xfrm>
        </p:spPr>
        <p:txBody>
          <a:bodyPr/>
          <a:lstStyle/>
          <a:p>
            <a:r>
              <a:rPr lang="en-US" sz="2800" dirty="0" smtClean="0"/>
              <a:t>Primary tumors </a:t>
            </a:r>
          </a:p>
          <a:p>
            <a:r>
              <a:rPr lang="en-US" sz="2800" dirty="0" smtClean="0"/>
              <a:t>Metastatic tumors – more common</a:t>
            </a:r>
          </a:p>
          <a:p>
            <a:endParaRPr lang="en-US" dirty="0"/>
          </a:p>
        </p:txBody>
      </p:sp>
      <p:sp>
        <p:nvSpPr>
          <p:cNvPr id="4" name="Rounded Rectangle 3"/>
          <p:cNvSpPr/>
          <p:nvPr/>
        </p:nvSpPr>
        <p:spPr>
          <a:xfrm>
            <a:off x="381000" y="2286000"/>
            <a:ext cx="4191000" cy="2286000"/>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C00000"/>
                </a:solidFill>
              </a:rPr>
              <a:t>PRIMARY </a:t>
            </a:r>
          </a:p>
          <a:p>
            <a:pPr algn="ctr"/>
            <a:r>
              <a:rPr lang="en-US" sz="2400" dirty="0" err="1" smtClean="0">
                <a:solidFill>
                  <a:srgbClr val="002060"/>
                </a:solidFill>
              </a:rPr>
              <a:t>Chondrosarcoma</a:t>
            </a:r>
            <a:endParaRPr lang="en-US" sz="2400" dirty="0" smtClean="0">
              <a:solidFill>
                <a:srgbClr val="002060"/>
              </a:solidFill>
            </a:endParaRPr>
          </a:p>
          <a:p>
            <a:pPr algn="ctr"/>
            <a:r>
              <a:rPr lang="en-US" sz="2400" dirty="0" err="1" smtClean="0">
                <a:solidFill>
                  <a:srgbClr val="002060"/>
                </a:solidFill>
              </a:rPr>
              <a:t>Osteogenic</a:t>
            </a:r>
            <a:r>
              <a:rPr lang="en-US" sz="2400" dirty="0" smtClean="0">
                <a:solidFill>
                  <a:srgbClr val="002060"/>
                </a:solidFill>
              </a:rPr>
              <a:t> sarcoma</a:t>
            </a:r>
          </a:p>
          <a:p>
            <a:pPr algn="ctr"/>
            <a:r>
              <a:rPr lang="en-US" sz="2400" dirty="0" smtClean="0">
                <a:solidFill>
                  <a:srgbClr val="002060"/>
                </a:solidFill>
              </a:rPr>
              <a:t>Synovial sarcoma</a:t>
            </a:r>
          </a:p>
          <a:p>
            <a:pPr algn="ctr"/>
            <a:r>
              <a:rPr lang="en-US" sz="2400" dirty="0" err="1" smtClean="0">
                <a:solidFill>
                  <a:srgbClr val="002060"/>
                </a:solidFill>
              </a:rPr>
              <a:t>Fibrosarcoma</a:t>
            </a:r>
            <a:r>
              <a:rPr lang="en-US" sz="2400" dirty="0" smtClean="0">
                <a:solidFill>
                  <a:srgbClr val="002060"/>
                </a:solidFill>
              </a:rPr>
              <a:t> of joint capsule</a:t>
            </a:r>
            <a:endParaRPr lang="en-US" sz="2400" dirty="0">
              <a:solidFill>
                <a:srgbClr val="002060"/>
              </a:solidFill>
            </a:endParaRPr>
          </a:p>
        </p:txBody>
      </p:sp>
      <p:sp>
        <p:nvSpPr>
          <p:cNvPr id="5" name="Rounded Rectangle 4"/>
          <p:cNvSpPr/>
          <p:nvPr/>
        </p:nvSpPr>
        <p:spPr>
          <a:xfrm>
            <a:off x="4191000" y="4114800"/>
            <a:ext cx="4572000" cy="2438400"/>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C00000"/>
                </a:solidFill>
              </a:rPr>
              <a:t>METASTATIC </a:t>
            </a:r>
          </a:p>
          <a:p>
            <a:pPr algn="ctr"/>
            <a:r>
              <a:rPr lang="en-US" sz="2000" dirty="0" smtClean="0">
                <a:solidFill>
                  <a:srgbClr val="002060"/>
                </a:solidFill>
              </a:rPr>
              <a:t>Adjacent parotid gland malignancies</a:t>
            </a:r>
          </a:p>
          <a:p>
            <a:pPr algn="ctr"/>
            <a:r>
              <a:rPr lang="en-US" sz="2000" dirty="0" err="1" smtClean="0">
                <a:solidFill>
                  <a:srgbClr val="002060"/>
                </a:solidFill>
              </a:rPr>
              <a:t>Rhabdomyosarcoma</a:t>
            </a:r>
            <a:endParaRPr lang="en-US" sz="2000" dirty="0" smtClean="0">
              <a:solidFill>
                <a:srgbClr val="002060"/>
              </a:solidFill>
            </a:endParaRPr>
          </a:p>
          <a:p>
            <a:pPr algn="ctr"/>
            <a:r>
              <a:rPr lang="en-US" sz="2000" dirty="0" err="1" smtClean="0">
                <a:solidFill>
                  <a:srgbClr val="002060"/>
                </a:solidFill>
              </a:rPr>
              <a:t>Neoplasms</a:t>
            </a:r>
            <a:r>
              <a:rPr lang="en-US" sz="2000" dirty="0" smtClean="0">
                <a:solidFill>
                  <a:srgbClr val="002060"/>
                </a:solidFill>
              </a:rPr>
              <a:t> of breast ,kidney, lung, prostate</a:t>
            </a:r>
            <a:endParaRPr lang="en-US" sz="2000" dirty="0">
              <a:solidFill>
                <a:srgbClr val="00206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3076" name="Picture 4" descr="C:\Users\priyanka\Desktop\tmjanatmech normal.png"/>
          <p:cNvPicPr>
            <a:picLocks noChangeAspect="1" noChangeArrowheads="1"/>
          </p:cNvPicPr>
          <p:nvPr/>
        </p:nvPicPr>
        <p:blipFill>
          <a:blip r:embed="rId2" cstate="print"/>
          <a:srcRect/>
          <a:stretch>
            <a:fillRect/>
          </a:stretch>
        </p:blipFill>
        <p:spPr bwMode="auto">
          <a:xfrm>
            <a:off x="838200" y="1524000"/>
            <a:ext cx="7620000" cy="3048000"/>
          </a:xfrm>
          <a:prstGeom prst="rect">
            <a:avLst/>
          </a:prstGeom>
          <a:solidFill>
            <a:schemeClr val="tx1"/>
          </a:solidFill>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itle 6"/>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features</a:t>
            </a:r>
            <a:endParaRPr lang="en-US" dirty="0"/>
          </a:p>
        </p:txBody>
      </p:sp>
      <p:sp>
        <p:nvSpPr>
          <p:cNvPr id="3" name="Content Placeholder 2"/>
          <p:cNvSpPr>
            <a:spLocks noGrp="1"/>
          </p:cNvSpPr>
          <p:nvPr>
            <p:ph idx="1"/>
          </p:nvPr>
        </p:nvSpPr>
        <p:spPr>
          <a:xfrm>
            <a:off x="457200" y="1295400"/>
            <a:ext cx="8229600" cy="4830763"/>
          </a:xfrm>
        </p:spPr>
        <p:txBody>
          <a:bodyPr/>
          <a:lstStyle/>
          <a:p>
            <a:r>
              <a:rPr lang="en-US" dirty="0" smtClean="0"/>
              <a:t>May be asymptomatic.</a:t>
            </a:r>
          </a:p>
          <a:p>
            <a:r>
              <a:rPr lang="en-US" dirty="0" smtClean="0"/>
              <a:t>Patients may have a symptoms of TMJ dysfunction such as pain, limited </a:t>
            </a:r>
            <a:r>
              <a:rPr lang="en-US" dirty="0" err="1" smtClean="0"/>
              <a:t>mandibular</a:t>
            </a:r>
            <a:r>
              <a:rPr lang="en-US" dirty="0" smtClean="0"/>
              <a:t> opening, </a:t>
            </a:r>
            <a:r>
              <a:rPr lang="en-US" dirty="0" err="1" smtClean="0"/>
              <a:t>mandibular</a:t>
            </a:r>
            <a:r>
              <a:rPr lang="en-US" dirty="0" smtClean="0"/>
              <a:t> deviation, swelling.</a:t>
            </a:r>
          </a:p>
          <a:p>
            <a:pPr>
              <a:buNone/>
            </a:pPr>
            <a:endParaRPr lang="en-US" dirty="0"/>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Radiographic features</a:t>
            </a:r>
            <a:endParaRPr lang="en-US" dirty="0"/>
          </a:p>
        </p:txBody>
      </p:sp>
      <p:sp>
        <p:nvSpPr>
          <p:cNvPr id="3" name="Content Placeholder 2"/>
          <p:cNvSpPr>
            <a:spLocks noGrp="1"/>
          </p:cNvSpPr>
          <p:nvPr>
            <p:ph idx="1"/>
          </p:nvPr>
        </p:nvSpPr>
        <p:spPr>
          <a:xfrm>
            <a:off x="457200" y="1295400"/>
            <a:ext cx="8229600" cy="4830763"/>
          </a:xfrm>
        </p:spPr>
        <p:txBody>
          <a:bodyPr/>
          <a:lstStyle/>
          <a:p>
            <a:r>
              <a:rPr lang="en-US" dirty="0" smtClean="0"/>
              <a:t>Bone destruction with ill defined, irregular margins.</a:t>
            </a:r>
          </a:p>
          <a:p>
            <a:endParaRPr lang="en-US" dirty="0" smtClean="0"/>
          </a:p>
          <a:p>
            <a:endParaRPr lang="en-US" dirty="0" smtClean="0"/>
          </a:p>
          <a:p>
            <a:endParaRPr lang="en-US" dirty="0" smtClean="0"/>
          </a:p>
          <a:p>
            <a:pPr>
              <a:buNone/>
            </a:pPr>
            <a:endParaRPr lang="en-US" dirty="0" smtClean="0"/>
          </a:p>
          <a:p>
            <a:endParaRPr lang="en-US" dirty="0"/>
          </a:p>
        </p:txBody>
      </p:sp>
      <p:sp>
        <p:nvSpPr>
          <p:cNvPr id="4" name="Rectangle 3"/>
          <p:cNvSpPr/>
          <p:nvPr/>
        </p:nvSpPr>
        <p:spPr>
          <a:xfrm>
            <a:off x="838200" y="2362200"/>
            <a:ext cx="7848600" cy="12954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rgbClr val="002060"/>
                </a:solidFill>
              </a:rPr>
              <a:t>Chondrosarcoma</a:t>
            </a:r>
            <a:r>
              <a:rPr lang="en-US" sz="2400" dirty="0" smtClean="0">
                <a:solidFill>
                  <a:srgbClr val="002060"/>
                </a:solidFill>
              </a:rPr>
              <a:t> appears as an indistinct, radiolucent destructive lesion of the </a:t>
            </a:r>
            <a:r>
              <a:rPr lang="en-US" sz="2400" dirty="0" err="1" smtClean="0">
                <a:solidFill>
                  <a:srgbClr val="002060"/>
                </a:solidFill>
              </a:rPr>
              <a:t>condyle</a:t>
            </a:r>
            <a:r>
              <a:rPr lang="en-US" sz="2400" dirty="0" smtClean="0">
                <a:solidFill>
                  <a:srgbClr val="002060"/>
                </a:solidFill>
              </a:rPr>
              <a:t> with </a:t>
            </a:r>
            <a:r>
              <a:rPr lang="en-US" sz="2400" dirty="0" err="1" smtClean="0">
                <a:solidFill>
                  <a:srgbClr val="002060"/>
                </a:solidFill>
              </a:rPr>
              <a:t>sorrounding</a:t>
            </a:r>
            <a:r>
              <a:rPr lang="en-US" sz="2400" dirty="0" smtClean="0">
                <a:solidFill>
                  <a:srgbClr val="002060"/>
                </a:solidFill>
              </a:rPr>
              <a:t> discrete soft tissue calcifications.</a:t>
            </a:r>
            <a:endParaRPr lang="en-US" sz="2400" dirty="0">
              <a:solidFill>
                <a:srgbClr val="002060"/>
              </a:solidFill>
            </a:endParaRPr>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Metastatic tumor appears as a non-specific </a:t>
            </a:r>
            <a:r>
              <a:rPr lang="en-US" dirty="0" err="1" smtClean="0"/>
              <a:t>condylar</a:t>
            </a:r>
            <a:r>
              <a:rPr lang="en-US" dirty="0" smtClean="0"/>
              <a:t> destruction and does not indicate the site of origin.</a:t>
            </a:r>
            <a:endParaRPr lang="en-US" dirty="0"/>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 </a:t>
            </a:r>
            <a:endParaRPr lang="en-US" dirty="0"/>
          </a:p>
        </p:txBody>
      </p:sp>
      <p:sp>
        <p:nvSpPr>
          <p:cNvPr id="3" name="Content Placeholder 2"/>
          <p:cNvSpPr>
            <a:spLocks noGrp="1"/>
          </p:cNvSpPr>
          <p:nvPr>
            <p:ph idx="1"/>
          </p:nvPr>
        </p:nvSpPr>
        <p:spPr/>
        <p:txBody>
          <a:bodyPr/>
          <a:lstStyle/>
          <a:p>
            <a:r>
              <a:rPr lang="en-US" dirty="0" smtClean="0"/>
              <a:t>In primary tumor- wide surgical removal of tumor.</a:t>
            </a:r>
          </a:p>
          <a:p>
            <a:r>
              <a:rPr lang="en-US" dirty="0" smtClean="0"/>
              <a:t>Usually the treatment is palliative consisting of chemotherapy and radiotherapy.</a:t>
            </a:r>
            <a:endParaRPr lang="en-US" dirty="0"/>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3" y="1600200"/>
            <a:ext cx="7772400" cy="1362075"/>
          </a:xfrm>
        </p:spPr>
        <p:txBody>
          <a:bodyPr/>
          <a:lstStyle/>
          <a:p>
            <a:r>
              <a:rPr lang="en-US" dirty="0" smtClean="0"/>
              <a:t>MPDS</a:t>
            </a:r>
            <a:endParaRPr lang="en-US" dirty="0"/>
          </a:p>
        </p:txBody>
      </p:sp>
      <p:sp>
        <p:nvSpPr>
          <p:cNvPr id="5" name="Text Placeholder 4"/>
          <p:cNvSpPr>
            <a:spLocks noGrp="1"/>
          </p:cNvSpPr>
          <p:nvPr>
            <p:ph type="body" idx="1"/>
          </p:nvPr>
        </p:nvSpPr>
        <p:spPr/>
        <p:txBody>
          <a:bodyPr/>
          <a:lstStyle/>
          <a:p>
            <a:endParaRPr lang="en-US" dirty="0"/>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Myofascial</a:t>
            </a:r>
            <a:r>
              <a:rPr lang="en-US" dirty="0" smtClean="0"/>
              <a:t> pain of </a:t>
            </a:r>
            <a:r>
              <a:rPr lang="en-US" dirty="0" err="1" smtClean="0"/>
              <a:t>masticatory</a:t>
            </a:r>
            <a:r>
              <a:rPr lang="en-US" dirty="0" smtClean="0"/>
              <a:t> muscles</a:t>
            </a:r>
            <a:endParaRPr lang="en-US" dirty="0"/>
          </a:p>
        </p:txBody>
      </p:sp>
      <p:sp>
        <p:nvSpPr>
          <p:cNvPr id="3" name="Content Placeholder 2"/>
          <p:cNvSpPr>
            <a:spLocks noGrp="1"/>
          </p:cNvSpPr>
          <p:nvPr>
            <p:ph idx="1"/>
          </p:nvPr>
        </p:nvSpPr>
        <p:spPr>
          <a:xfrm>
            <a:off x="0" y="1600200"/>
            <a:ext cx="8686800" cy="4525963"/>
          </a:xfrm>
        </p:spPr>
        <p:txBody>
          <a:bodyPr>
            <a:normAutofit/>
          </a:bodyPr>
          <a:lstStyle/>
          <a:p>
            <a:pPr algn="just">
              <a:buNone/>
            </a:pPr>
            <a:r>
              <a:rPr lang="en-US" b="1" dirty="0" smtClean="0">
                <a:solidFill>
                  <a:schemeClr val="accent2">
                    <a:lumMod val="75000"/>
                  </a:schemeClr>
                </a:solidFill>
              </a:rPr>
              <a:t>   </a:t>
            </a:r>
            <a:r>
              <a:rPr lang="en-US" sz="2800" b="1" dirty="0" err="1" smtClean="0">
                <a:solidFill>
                  <a:srgbClr val="0070C0"/>
                </a:solidFill>
              </a:rPr>
              <a:t>Myofascial</a:t>
            </a:r>
            <a:r>
              <a:rPr lang="en-US" sz="2800" b="1" dirty="0" smtClean="0">
                <a:solidFill>
                  <a:srgbClr val="0070C0"/>
                </a:solidFill>
              </a:rPr>
              <a:t> pain syndrome </a:t>
            </a:r>
            <a:r>
              <a:rPr lang="en-US" sz="2800" b="1" dirty="0" smtClean="0">
                <a:solidFill>
                  <a:schemeClr val="accent2">
                    <a:lumMod val="75000"/>
                  </a:schemeClr>
                </a:solidFill>
              </a:rPr>
              <a:t>is a disease of muscle that produces local and referred pain. It is characterized by a motor abnormality (a taut or hard band within the muscle) and by sensory abnormalities (tenderness and referred pain)*</a:t>
            </a:r>
            <a:endParaRPr lang="en-US" sz="2800" b="1" dirty="0">
              <a:solidFill>
                <a:schemeClr val="accent2">
                  <a:lumMod val="75000"/>
                </a:schemeClr>
              </a:solidFill>
            </a:endParaRPr>
          </a:p>
        </p:txBody>
      </p:sp>
      <p:sp>
        <p:nvSpPr>
          <p:cNvPr id="4" name="Rectangle 3"/>
          <p:cNvSpPr/>
          <p:nvPr/>
        </p:nvSpPr>
        <p:spPr>
          <a:xfrm>
            <a:off x="457200" y="4114800"/>
            <a:ext cx="8458200" cy="1905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smtClean="0">
                <a:solidFill>
                  <a:schemeClr val="tx1"/>
                </a:solidFill>
                <a:latin typeface="Aharoni" pitchFamily="2" charset="-79"/>
                <a:cs typeface="Aharoni" pitchFamily="2" charset="-79"/>
              </a:rPr>
              <a:t> It has been reported that approximately 50% of all TMDs are </a:t>
            </a:r>
            <a:r>
              <a:rPr lang="en-US" sz="2400" b="1" dirty="0" err="1" smtClean="0">
                <a:solidFill>
                  <a:schemeClr val="tx1"/>
                </a:solidFill>
                <a:latin typeface="Aharoni" pitchFamily="2" charset="-79"/>
                <a:cs typeface="Aharoni" pitchFamily="2" charset="-79"/>
              </a:rPr>
              <a:t>masticatory</a:t>
            </a:r>
            <a:r>
              <a:rPr lang="en-US" sz="2400" b="1" dirty="0" smtClean="0">
                <a:solidFill>
                  <a:schemeClr val="tx1"/>
                </a:solidFill>
                <a:latin typeface="Aharoni" pitchFamily="2" charset="-79"/>
                <a:cs typeface="Aharoni" pitchFamily="2" charset="-79"/>
              </a:rPr>
              <a:t> </a:t>
            </a:r>
            <a:r>
              <a:rPr lang="en-US" sz="2400" b="1" dirty="0" err="1" smtClean="0">
                <a:solidFill>
                  <a:schemeClr val="tx1"/>
                </a:solidFill>
                <a:latin typeface="Aharoni" pitchFamily="2" charset="-79"/>
                <a:cs typeface="Aharoni" pitchFamily="2" charset="-79"/>
              </a:rPr>
              <a:t>myalgias</a:t>
            </a:r>
            <a:r>
              <a:rPr lang="en-US" sz="2400" b="1" dirty="0" smtClean="0">
                <a:solidFill>
                  <a:schemeClr val="tx1"/>
                </a:solidFill>
                <a:latin typeface="Aharoni" pitchFamily="2" charset="-79"/>
                <a:cs typeface="Aharoni" pitchFamily="2" charset="-79"/>
              </a:rPr>
              <a:t> or painful </a:t>
            </a:r>
            <a:r>
              <a:rPr lang="en-US" sz="2400" b="1" dirty="0" err="1" smtClean="0">
                <a:solidFill>
                  <a:schemeClr val="tx1"/>
                </a:solidFill>
                <a:latin typeface="Aharoni" pitchFamily="2" charset="-79"/>
                <a:cs typeface="Aharoni" pitchFamily="2" charset="-79"/>
              </a:rPr>
              <a:t>masticatory</a:t>
            </a:r>
            <a:r>
              <a:rPr lang="en-US" sz="2400" b="1" dirty="0" smtClean="0">
                <a:solidFill>
                  <a:schemeClr val="tx1"/>
                </a:solidFill>
                <a:latin typeface="Aharoni" pitchFamily="2" charset="-79"/>
                <a:cs typeface="Aharoni" pitchFamily="2" charset="-79"/>
              </a:rPr>
              <a:t> muscle disorders</a:t>
            </a:r>
            <a:endParaRPr lang="en-US" sz="2400" b="1" dirty="0">
              <a:solidFill>
                <a:schemeClr val="tx1"/>
              </a:solidFill>
              <a:latin typeface="Aharoni" pitchFamily="2" charset="-79"/>
              <a:cs typeface="Aharoni" pitchFamily="2" charset="-79"/>
            </a:endParaRPr>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28600"/>
            <a:ext cx="6784848" cy="685800"/>
          </a:xfrm>
        </p:spPr>
        <p:txBody>
          <a:bodyPr>
            <a:normAutofit/>
          </a:bodyPr>
          <a:lstStyle/>
          <a:p>
            <a:pPr algn="ctr"/>
            <a:r>
              <a:rPr lang="en-US" sz="2800" b="1" dirty="0" smtClean="0">
                <a:latin typeface="Times New Roman" pitchFamily="18" charset="0"/>
                <a:cs typeface="Times New Roman" pitchFamily="18" charset="0"/>
              </a:rPr>
              <a:t>Etiology</a:t>
            </a:r>
            <a:endParaRPr lang="en-US" sz="2800" b="1" dirty="0">
              <a:latin typeface="Times New Roman" pitchFamily="18" charset="0"/>
              <a:cs typeface="Times New Roman" pitchFamily="18" charset="0"/>
            </a:endParaRPr>
          </a:p>
        </p:txBody>
      </p:sp>
      <p:sp>
        <p:nvSpPr>
          <p:cNvPr id="3" name="Subtitle 2"/>
          <p:cNvSpPr>
            <a:spLocks noGrp="1"/>
          </p:cNvSpPr>
          <p:nvPr>
            <p:ph type="subTitle" idx="1"/>
          </p:nvPr>
        </p:nvSpPr>
        <p:spPr>
          <a:xfrm>
            <a:off x="152400" y="1066800"/>
            <a:ext cx="8991600" cy="5791200"/>
          </a:xfrm>
        </p:spPr>
        <p:txBody>
          <a:bodyPr>
            <a:normAutofit/>
          </a:bodyPr>
          <a:lstStyle/>
          <a:p>
            <a:pPr marL="457200" indent="-457200" algn="just">
              <a:buFont typeface="+mj-lt"/>
              <a:buAutoNum type="arabicPeriod"/>
            </a:pPr>
            <a:r>
              <a:rPr lang="en-US" sz="2400" dirty="0" smtClean="0">
                <a:solidFill>
                  <a:schemeClr val="tx1"/>
                </a:solidFill>
                <a:latin typeface="Times New Roman" pitchFamily="18" charset="0"/>
                <a:cs typeface="Times New Roman" pitchFamily="18" charset="0"/>
              </a:rPr>
              <a:t>Muscular hyper function.</a:t>
            </a:r>
          </a:p>
          <a:p>
            <a:pPr marL="457200" indent="-457200" algn="just">
              <a:buFont typeface="+mj-lt"/>
              <a:buAutoNum type="arabicPeriod"/>
            </a:pPr>
            <a:r>
              <a:rPr lang="en-US" sz="2400" dirty="0" err="1" smtClean="0">
                <a:solidFill>
                  <a:schemeClr val="tx1"/>
                </a:solidFill>
                <a:latin typeface="Times New Roman" pitchFamily="18" charset="0"/>
                <a:cs typeface="Times New Roman" pitchFamily="18" charset="0"/>
              </a:rPr>
              <a:t>Bruxism</a:t>
            </a:r>
            <a:r>
              <a:rPr lang="en-US" sz="2400" dirty="0" smtClean="0">
                <a:solidFill>
                  <a:schemeClr val="tx1"/>
                </a:solidFill>
                <a:latin typeface="Times New Roman" pitchFamily="18" charset="0"/>
                <a:cs typeface="Times New Roman" pitchFamily="18" charset="0"/>
              </a:rPr>
              <a:t> secondary to stress &amp; anxiety with occlusion.</a:t>
            </a:r>
          </a:p>
          <a:p>
            <a:pPr marL="457200" indent="-457200" algn="just">
              <a:buFont typeface="+mj-lt"/>
              <a:buAutoNum type="arabicPeriod"/>
            </a:pPr>
            <a:r>
              <a:rPr lang="en-US" sz="2400" dirty="0" smtClean="0">
                <a:solidFill>
                  <a:schemeClr val="tx1"/>
                </a:solidFill>
                <a:latin typeface="Times New Roman" pitchFamily="18" charset="0"/>
                <a:cs typeface="Times New Roman" pitchFamily="18" charset="0"/>
              </a:rPr>
              <a:t>Internal Joint Problems such as Disk Displacement</a:t>
            </a:r>
          </a:p>
          <a:p>
            <a:pPr marL="457200" indent="-457200" algn="just">
              <a:buFont typeface="+mj-lt"/>
              <a:buAutoNum type="arabicPeriod"/>
            </a:pPr>
            <a:r>
              <a:rPr lang="en-US" sz="2400" dirty="0" err="1" smtClean="0">
                <a:solidFill>
                  <a:schemeClr val="tx1"/>
                </a:solidFill>
                <a:latin typeface="Times New Roman" pitchFamily="18" charset="0"/>
                <a:cs typeface="Times New Roman" pitchFamily="18" charset="0"/>
              </a:rPr>
              <a:t>Occlusal</a:t>
            </a:r>
            <a:r>
              <a:rPr lang="en-US" sz="2400" dirty="0" smtClean="0">
                <a:solidFill>
                  <a:schemeClr val="tx1"/>
                </a:solidFill>
                <a:latin typeface="Times New Roman" pitchFamily="18" charset="0"/>
                <a:cs typeface="Times New Roman" pitchFamily="18" charset="0"/>
              </a:rPr>
              <a:t> status.</a:t>
            </a:r>
          </a:p>
          <a:p>
            <a:pPr marL="457200" indent="-457200" algn="just">
              <a:buFont typeface="+mj-lt"/>
              <a:buAutoNum type="arabicPeriod"/>
            </a:pPr>
            <a:r>
              <a:rPr lang="en-US" sz="2400" dirty="0" smtClean="0">
                <a:solidFill>
                  <a:schemeClr val="tx1"/>
                </a:solidFill>
                <a:latin typeface="Times New Roman" pitchFamily="18" charset="0"/>
                <a:cs typeface="Times New Roman" pitchFamily="18" charset="0"/>
              </a:rPr>
              <a:t>Injuries to the tissues.</a:t>
            </a:r>
          </a:p>
          <a:p>
            <a:pPr marL="457200" indent="-457200" algn="just">
              <a:buFont typeface="+mj-lt"/>
              <a:buAutoNum type="arabicPeriod"/>
            </a:pPr>
            <a:r>
              <a:rPr lang="en-US" sz="2400" dirty="0" smtClean="0">
                <a:solidFill>
                  <a:schemeClr val="tx1"/>
                </a:solidFill>
                <a:latin typeface="Times New Roman" pitchFamily="18" charset="0"/>
                <a:cs typeface="Times New Roman" pitchFamily="18" charset="0"/>
              </a:rPr>
              <a:t>Para functional habits.</a:t>
            </a:r>
          </a:p>
          <a:p>
            <a:pPr marL="457200" indent="-457200" algn="just">
              <a:buFont typeface="+mj-lt"/>
              <a:buAutoNum type="arabicPeriod"/>
            </a:pPr>
            <a:r>
              <a:rPr lang="en-US" sz="2400" dirty="0" smtClean="0">
                <a:solidFill>
                  <a:schemeClr val="tx1"/>
                </a:solidFill>
                <a:latin typeface="Times New Roman" pitchFamily="18" charset="0"/>
                <a:cs typeface="Times New Roman" pitchFamily="18" charset="0"/>
              </a:rPr>
              <a:t>Orthodontics.</a:t>
            </a:r>
          </a:p>
          <a:p>
            <a:pPr marL="457200" indent="-457200" algn="just">
              <a:buFont typeface="+mj-lt"/>
              <a:buAutoNum type="arabicPeriod"/>
            </a:pPr>
            <a:r>
              <a:rPr lang="en-US" sz="2400" dirty="0" smtClean="0">
                <a:solidFill>
                  <a:schemeClr val="tx1"/>
                </a:solidFill>
                <a:latin typeface="Times New Roman" pitchFamily="18" charset="0"/>
                <a:cs typeface="Times New Roman" pitchFamily="18" charset="0"/>
              </a:rPr>
              <a:t>Nutritional problems.</a:t>
            </a:r>
          </a:p>
          <a:p>
            <a:pPr marL="457200" indent="-457200" algn="just">
              <a:buFont typeface="+mj-lt"/>
              <a:buAutoNum type="arabicPeriod"/>
            </a:pPr>
            <a:r>
              <a:rPr lang="en-US" sz="2400" dirty="0" smtClean="0">
                <a:solidFill>
                  <a:schemeClr val="tx1"/>
                </a:solidFill>
                <a:latin typeface="Times New Roman" pitchFamily="18" charset="0"/>
                <a:cs typeface="Times New Roman" pitchFamily="18" charset="0"/>
              </a:rPr>
              <a:t>Emotional stress.</a:t>
            </a:r>
          </a:p>
          <a:p>
            <a:pPr marL="457200" indent="-457200" algn="just">
              <a:buFont typeface="+mj-lt"/>
              <a:buAutoNum type="arabicPeriod"/>
            </a:pPr>
            <a:r>
              <a:rPr lang="en-US" sz="2400" dirty="0" smtClean="0">
                <a:solidFill>
                  <a:schemeClr val="tx1"/>
                </a:solidFill>
                <a:latin typeface="Times New Roman" pitchFamily="18" charset="0"/>
                <a:cs typeface="Times New Roman" pitchFamily="18" charset="0"/>
              </a:rPr>
              <a:t>Sleep disturbances.</a:t>
            </a:r>
          </a:p>
          <a:p>
            <a:pPr marL="457200" indent="-457200" algn="just">
              <a:buFont typeface="+mj-lt"/>
              <a:buAutoNum type="arabicPeriod"/>
            </a:pPr>
            <a:endParaRPr lang="en-US" sz="2400"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“Vicious cycle” model</a:t>
            </a:r>
            <a:endParaRPr lang="en-US" dirty="0"/>
          </a:p>
        </p:txBody>
      </p:sp>
      <p:sp>
        <p:nvSpPr>
          <p:cNvPr id="3" name="Content Placeholder 2"/>
          <p:cNvSpPr>
            <a:spLocks noGrp="1"/>
          </p:cNvSpPr>
          <p:nvPr>
            <p:ph idx="1"/>
          </p:nvPr>
        </p:nvSpPr>
        <p:spPr/>
        <p:txBody>
          <a:bodyPr>
            <a:normAutofit/>
          </a:bodyPr>
          <a:lstStyle/>
          <a:p>
            <a:pPr algn="just">
              <a:buNone/>
            </a:pPr>
            <a:r>
              <a:rPr lang="en-US" sz="2800" dirty="0" smtClean="0">
                <a:solidFill>
                  <a:srgbClr val="FFFF00"/>
                </a:solidFill>
              </a:rPr>
              <a:t>   </a:t>
            </a:r>
            <a:r>
              <a:rPr lang="en-US" sz="3600" dirty="0" smtClean="0">
                <a:solidFill>
                  <a:srgbClr val="FFFF00"/>
                </a:solidFill>
              </a:rPr>
              <a:t>Structural abnormality </a:t>
            </a:r>
            <a:r>
              <a:rPr lang="en-US" sz="3600" dirty="0" smtClean="0"/>
              <a:t>→ </a:t>
            </a:r>
            <a:r>
              <a:rPr lang="en-US" sz="3600" dirty="0" smtClean="0">
                <a:solidFill>
                  <a:srgbClr val="FF0000"/>
                </a:solidFill>
              </a:rPr>
              <a:t>muscle hyperactivity </a:t>
            </a:r>
            <a:r>
              <a:rPr lang="en-US" sz="3600" dirty="0" smtClean="0"/>
              <a:t>↔ </a:t>
            </a:r>
            <a:r>
              <a:rPr lang="en-US" sz="3600" dirty="0" smtClean="0">
                <a:solidFill>
                  <a:schemeClr val="tx2">
                    <a:lumMod val="75000"/>
                  </a:schemeClr>
                </a:solidFill>
              </a:rPr>
              <a:t>pain</a:t>
            </a:r>
            <a:r>
              <a:rPr lang="en-US" sz="3600" dirty="0" smtClean="0"/>
              <a:t> ↔ </a:t>
            </a:r>
            <a:r>
              <a:rPr lang="en-US" sz="3600" dirty="0" err="1" smtClean="0">
                <a:solidFill>
                  <a:schemeClr val="accent6">
                    <a:lumMod val="50000"/>
                  </a:schemeClr>
                </a:solidFill>
              </a:rPr>
              <a:t>mandibular</a:t>
            </a:r>
            <a:r>
              <a:rPr lang="en-US" sz="3600" dirty="0" smtClean="0">
                <a:solidFill>
                  <a:schemeClr val="accent6">
                    <a:lumMod val="50000"/>
                  </a:schemeClr>
                </a:solidFill>
              </a:rPr>
              <a:t> dysfunction</a:t>
            </a:r>
            <a:r>
              <a:rPr lang="en-US" sz="3600" dirty="0" smtClean="0"/>
              <a:t>,</a:t>
            </a:r>
          </a:p>
          <a:p>
            <a:pPr algn="just">
              <a:buNone/>
            </a:pPr>
            <a:endParaRPr lang="en-US" sz="2800" dirty="0" smtClean="0"/>
          </a:p>
          <a:p>
            <a:pPr algn="just"/>
            <a:r>
              <a:rPr lang="en-US" sz="2800" dirty="0" smtClean="0"/>
              <a:t>Where pain and muscle hyperactivity potentiate each other and emotional stress is thought to have an additive effect</a:t>
            </a:r>
            <a:endParaRPr lang="en-US" sz="2800" dirty="0"/>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latin typeface="Times New Roman" pitchFamily="18" charset="0"/>
                <a:cs typeface="Times New Roman" pitchFamily="18" charset="0"/>
              </a:rPr>
              <a:t>Pathogenesis</a:t>
            </a:r>
            <a:r>
              <a:rPr lang="en-US"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447800"/>
            <a:ext cx="8229600" cy="4525963"/>
          </a:xfrm>
        </p:spPr>
        <p:txBody>
          <a:bodyPr>
            <a:normAutofit fontScale="92500" lnSpcReduction="20000"/>
          </a:bodyPr>
          <a:lstStyle/>
          <a:p>
            <a:pPr algn="ctr">
              <a:buNone/>
            </a:pPr>
            <a:r>
              <a:rPr lang="en-US" sz="2400" dirty="0" smtClean="0">
                <a:latin typeface="Times New Roman" pitchFamily="18" charset="0"/>
                <a:cs typeface="Times New Roman" pitchFamily="18" charset="0"/>
              </a:rPr>
              <a:t>Muscle contraction the energy is released </a:t>
            </a:r>
          </a:p>
          <a:p>
            <a:pPr algn="ctr">
              <a:buNone/>
            </a:pPr>
            <a:endParaRPr lang="en-US" sz="2400" dirty="0" smtClean="0">
              <a:latin typeface="Times New Roman" pitchFamily="18" charset="0"/>
              <a:cs typeface="Times New Roman" pitchFamily="18" charset="0"/>
            </a:endParaRPr>
          </a:p>
          <a:p>
            <a:pPr algn="ctr">
              <a:buNone/>
            </a:pPr>
            <a:r>
              <a:rPr lang="en-US" sz="2400" dirty="0" smtClean="0">
                <a:latin typeface="Times New Roman" pitchFamily="18" charset="0"/>
                <a:cs typeface="Times New Roman" pitchFamily="18" charset="0"/>
              </a:rPr>
              <a:t>There is formation and accumulation of lactic acid </a:t>
            </a:r>
          </a:p>
          <a:p>
            <a:pPr algn="ctr"/>
            <a:endParaRPr lang="en-US" sz="2400" dirty="0" smtClean="0">
              <a:latin typeface="Times New Roman" pitchFamily="18" charset="0"/>
              <a:cs typeface="Times New Roman" pitchFamily="18" charset="0"/>
            </a:endParaRPr>
          </a:p>
          <a:p>
            <a:pPr algn="ctr">
              <a:buNone/>
            </a:pPr>
            <a:r>
              <a:rPr lang="en-US" sz="2400" dirty="0" smtClean="0">
                <a:latin typeface="Times New Roman" pitchFamily="18" charset="0"/>
                <a:cs typeface="Times New Roman" pitchFamily="18" charset="0"/>
              </a:rPr>
              <a:t>Which in turn causes changes in </a:t>
            </a:r>
            <a:r>
              <a:rPr lang="en-US" sz="2400" dirty="0" err="1" smtClean="0">
                <a:latin typeface="Times New Roman" pitchFamily="18" charset="0"/>
                <a:cs typeface="Times New Roman" pitchFamily="18" charset="0"/>
              </a:rPr>
              <a:t>osmolality</a:t>
            </a:r>
            <a:endParaRPr lang="en-US" sz="2400" dirty="0" smtClean="0">
              <a:latin typeface="Times New Roman" pitchFamily="18" charset="0"/>
              <a:cs typeface="Times New Roman" pitchFamily="18" charset="0"/>
            </a:endParaRPr>
          </a:p>
          <a:p>
            <a:pPr algn="ctr"/>
            <a:endParaRPr lang="en-US" sz="2400" dirty="0">
              <a:latin typeface="Times New Roman" pitchFamily="18" charset="0"/>
              <a:cs typeface="Times New Roman" pitchFamily="18" charset="0"/>
            </a:endParaRPr>
          </a:p>
          <a:p>
            <a:pPr algn="ctr">
              <a:buNone/>
            </a:pPr>
            <a:r>
              <a:rPr lang="en-US" sz="2400" dirty="0" smtClean="0">
                <a:latin typeface="Times New Roman" pitchFamily="18" charset="0"/>
                <a:cs typeface="Times New Roman" pitchFamily="18" charset="0"/>
              </a:rPr>
              <a:t>Decrease in Ph </a:t>
            </a:r>
          </a:p>
          <a:p>
            <a:pPr algn="ctr"/>
            <a:endParaRPr lang="en-US" sz="2400" dirty="0">
              <a:latin typeface="Times New Roman" pitchFamily="18" charset="0"/>
              <a:cs typeface="Times New Roman" pitchFamily="18" charset="0"/>
            </a:endParaRPr>
          </a:p>
          <a:p>
            <a:pPr algn="ctr">
              <a:buNone/>
            </a:pPr>
            <a:r>
              <a:rPr lang="en-US" sz="2400" dirty="0" smtClean="0">
                <a:latin typeface="Times New Roman" pitchFamily="18" charset="0"/>
                <a:cs typeface="Times New Roman" pitchFamily="18" charset="0"/>
              </a:rPr>
              <a:t>It makes the muscle receptor prone to impulse excitation as their critical firing level is impaired </a:t>
            </a:r>
          </a:p>
          <a:p>
            <a:pPr algn="ctr"/>
            <a:endParaRPr lang="en-US" sz="2400" dirty="0">
              <a:latin typeface="Times New Roman" pitchFamily="18" charset="0"/>
              <a:cs typeface="Times New Roman" pitchFamily="18" charset="0"/>
            </a:endParaRPr>
          </a:p>
          <a:p>
            <a:pPr algn="ctr">
              <a:buNone/>
            </a:pPr>
            <a:r>
              <a:rPr lang="en-US" sz="2400" dirty="0" smtClean="0">
                <a:latin typeface="Times New Roman" pitchFamily="18" charset="0"/>
                <a:cs typeface="Times New Roman" pitchFamily="18" charset="0"/>
              </a:rPr>
              <a:t>Decrease in Ph and the lactic acid itself causing infusion and effusion of </a:t>
            </a:r>
            <a:r>
              <a:rPr lang="en-US" sz="2400" dirty="0" err="1" smtClean="0">
                <a:latin typeface="Times New Roman" pitchFamily="18" charset="0"/>
                <a:cs typeface="Times New Roman" pitchFamily="18" charset="0"/>
              </a:rPr>
              <a:t>histamine,bradykinin</a:t>
            </a:r>
            <a:r>
              <a:rPr lang="en-US" sz="2400" dirty="0" smtClean="0">
                <a:latin typeface="Times New Roman" pitchFamily="18" charset="0"/>
                <a:cs typeface="Times New Roman" pitchFamily="18" charset="0"/>
              </a:rPr>
              <a:t> and </a:t>
            </a:r>
            <a:r>
              <a:rPr lang="en-US" sz="2400" dirty="0" err="1" smtClean="0">
                <a:latin typeface="Times New Roman" pitchFamily="18" charset="0"/>
                <a:cs typeface="Times New Roman" pitchFamily="18" charset="0"/>
              </a:rPr>
              <a:t>seratonin</a:t>
            </a:r>
            <a:r>
              <a:rPr lang="en-US" sz="2400" dirty="0" smtClean="0">
                <a:latin typeface="Times New Roman" pitchFamily="18" charset="0"/>
                <a:cs typeface="Times New Roman" pitchFamily="18" charset="0"/>
              </a:rPr>
              <a:t> and other amines into the area</a:t>
            </a:r>
            <a:endParaRPr lang="en-US" sz="2400" dirty="0">
              <a:latin typeface="Times New Roman" pitchFamily="18" charset="0"/>
              <a:cs typeface="Times New Roman" pitchFamily="18" charset="0"/>
            </a:endParaRPr>
          </a:p>
        </p:txBody>
      </p:sp>
      <p:cxnSp>
        <p:nvCxnSpPr>
          <p:cNvPr id="5" name="Straight Arrow Connector 4"/>
          <p:cNvCxnSpPr/>
          <p:nvPr/>
        </p:nvCxnSpPr>
        <p:spPr>
          <a:xfrm>
            <a:off x="4572000" y="1676400"/>
            <a:ext cx="0" cy="533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572000" y="2362200"/>
            <a:ext cx="0" cy="533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572000" y="3048000"/>
            <a:ext cx="0" cy="533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572000" y="3733800"/>
            <a:ext cx="0" cy="533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572000" y="4648200"/>
            <a:ext cx="0" cy="533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572000" y="5638800"/>
            <a:ext cx="0" cy="533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748136" y="6172200"/>
            <a:ext cx="5275803" cy="430887"/>
          </a:xfrm>
          <a:prstGeom prst="rect">
            <a:avLst/>
          </a:prstGeom>
        </p:spPr>
        <p:txBody>
          <a:bodyPr wrap="none">
            <a:spAutoFit/>
          </a:bodyPr>
          <a:lstStyle/>
          <a:p>
            <a:pPr algn="ctr">
              <a:buNone/>
            </a:pPr>
            <a:r>
              <a:rPr lang="en-US" sz="2200" dirty="0" smtClean="0">
                <a:latin typeface="Times New Roman" pitchFamily="18" charset="0"/>
                <a:cs typeface="Times New Roman" pitchFamily="18" charset="0"/>
              </a:rPr>
              <a:t>Causing pathological muscular derangement </a:t>
            </a:r>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04800"/>
            <a:ext cx="6251448" cy="762000"/>
          </a:xfrm>
        </p:spPr>
        <p:txBody>
          <a:bodyPr>
            <a:normAutofit/>
          </a:bodyPr>
          <a:lstStyle/>
          <a:p>
            <a:pPr algn="ctr"/>
            <a:r>
              <a:rPr lang="en-US" sz="2800" b="1" dirty="0" smtClean="0">
                <a:latin typeface="Times New Roman" pitchFamily="18" charset="0"/>
                <a:cs typeface="Times New Roman" pitchFamily="18" charset="0"/>
              </a:rPr>
              <a:t>Clinical features</a:t>
            </a:r>
            <a:endParaRPr lang="en-US" sz="2800" b="1" dirty="0">
              <a:latin typeface="Times New Roman" pitchFamily="18" charset="0"/>
              <a:cs typeface="Times New Roman" pitchFamily="18" charset="0"/>
            </a:endParaRPr>
          </a:p>
        </p:txBody>
      </p:sp>
      <p:sp>
        <p:nvSpPr>
          <p:cNvPr id="3" name="Subtitle 2"/>
          <p:cNvSpPr>
            <a:spLocks noGrp="1"/>
          </p:cNvSpPr>
          <p:nvPr>
            <p:ph type="subTitle" idx="1"/>
          </p:nvPr>
        </p:nvSpPr>
        <p:spPr>
          <a:xfrm>
            <a:off x="304800" y="1219200"/>
            <a:ext cx="8839200" cy="5638800"/>
          </a:xfrm>
        </p:spPr>
        <p:txBody>
          <a:bodyPr>
            <a:normAutofit/>
          </a:bodyPr>
          <a:lstStyle/>
          <a:p>
            <a:pPr algn="l"/>
            <a:endParaRPr lang="en-US" sz="2400" dirty="0" smtClean="0">
              <a:solidFill>
                <a:schemeClr val="tx1"/>
              </a:solidFill>
              <a:latin typeface="Times New Roman" pitchFamily="18" charset="0"/>
              <a:cs typeface="Times New Roman" pitchFamily="18" charset="0"/>
            </a:endParaRPr>
          </a:p>
          <a:p>
            <a:pPr algn="l"/>
            <a:r>
              <a:rPr lang="en-US" sz="2400" dirty="0" smtClean="0">
                <a:solidFill>
                  <a:schemeClr val="tx1"/>
                </a:solidFill>
                <a:latin typeface="Times New Roman" pitchFamily="18" charset="0"/>
                <a:cs typeface="Times New Roman" pitchFamily="18" charset="0"/>
              </a:rPr>
              <a:t>Cardinal symptoms of MPDS :-</a:t>
            </a:r>
            <a:r>
              <a:rPr lang="en-US" sz="2400" dirty="0" err="1" smtClean="0">
                <a:solidFill>
                  <a:schemeClr val="tx1"/>
                </a:solidFill>
                <a:latin typeface="Times New Roman" pitchFamily="18" charset="0"/>
                <a:cs typeface="Times New Roman" pitchFamily="18" charset="0"/>
              </a:rPr>
              <a:t>Laskins</a:t>
            </a:r>
            <a:endParaRPr lang="en-US" sz="2400" dirty="0" smtClean="0">
              <a:solidFill>
                <a:schemeClr val="tx1"/>
              </a:solidFill>
              <a:latin typeface="Times New Roman" pitchFamily="18" charset="0"/>
              <a:cs typeface="Times New Roman" pitchFamily="18" charset="0"/>
            </a:endParaRPr>
          </a:p>
          <a:p>
            <a:pPr algn="l"/>
            <a:endParaRPr lang="en-US" sz="2400" dirty="0" smtClean="0">
              <a:solidFill>
                <a:schemeClr val="tx1"/>
              </a:solidFill>
              <a:latin typeface="Times New Roman" pitchFamily="18" charset="0"/>
              <a:cs typeface="Times New Roman" pitchFamily="18" charset="0"/>
            </a:endParaRPr>
          </a:p>
          <a:p>
            <a:pPr algn="l"/>
            <a:r>
              <a:rPr lang="en-US" sz="2400" b="1" dirty="0" smtClean="0">
                <a:solidFill>
                  <a:schemeClr val="tx1"/>
                </a:solidFill>
                <a:latin typeface="Times New Roman" pitchFamily="18" charset="0"/>
                <a:cs typeface="Times New Roman" pitchFamily="18" charset="0"/>
              </a:rPr>
              <a:t>Positive findings</a:t>
            </a:r>
            <a:endParaRPr lang="en-US" sz="2400" dirty="0" smtClean="0">
              <a:solidFill>
                <a:schemeClr val="tx1"/>
              </a:solidFill>
              <a:latin typeface="Times New Roman" pitchFamily="18" charset="0"/>
              <a:cs typeface="Times New Roman" pitchFamily="18" charset="0"/>
            </a:endParaRPr>
          </a:p>
          <a:p>
            <a:pPr marL="457200" indent="-457200" algn="l">
              <a:buFont typeface="+mj-lt"/>
              <a:buAutoNum type="arabicPeriod"/>
            </a:pPr>
            <a:r>
              <a:rPr lang="en-US" sz="2400" dirty="0" smtClean="0">
                <a:solidFill>
                  <a:schemeClr val="tx1"/>
                </a:solidFill>
                <a:latin typeface="Times New Roman" pitchFamily="18" charset="0"/>
                <a:cs typeface="Times New Roman" pitchFamily="18" charset="0"/>
              </a:rPr>
              <a:t>Pain or discomfort anywhere about the head or neck.</a:t>
            </a:r>
          </a:p>
          <a:p>
            <a:pPr marL="457200" indent="-457200" algn="l">
              <a:buFont typeface="+mj-lt"/>
              <a:buAutoNum type="arabicPeriod"/>
            </a:pPr>
            <a:r>
              <a:rPr lang="en-US" sz="2400" dirty="0" smtClean="0">
                <a:solidFill>
                  <a:schemeClr val="tx1"/>
                </a:solidFill>
                <a:latin typeface="Times New Roman" pitchFamily="18" charset="0"/>
                <a:cs typeface="Times New Roman" pitchFamily="18" charset="0"/>
              </a:rPr>
              <a:t>Limitation of motion of the jaw.</a:t>
            </a:r>
          </a:p>
          <a:p>
            <a:pPr marL="457200" indent="-457200" algn="l">
              <a:buFont typeface="+mj-lt"/>
              <a:buAutoNum type="arabicPeriod"/>
            </a:pPr>
            <a:r>
              <a:rPr lang="en-US" sz="2400" dirty="0" smtClean="0">
                <a:solidFill>
                  <a:schemeClr val="tx1"/>
                </a:solidFill>
                <a:latin typeface="Times New Roman" pitchFamily="18" charset="0"/>
                <a:cs typeface="Times New Roman" pitchFamily="18" charset="0"/>
              </a:rPr>
              <a:t>Joint noises.</a:t>
            </a:r>
          </a:p>
          <a:p>
            <a:pPr marL="457200" indent="-457200" algn="l">
              <a:buFont typeface="+mj-lt"/>
              <a:buAutoNum type="arabicPeriod"/>
            </a:pPr>
            <a:r>
              <a:rPr lang="en-US" sz="2400" dirty="0" smtClean="0">
                <a:solidFill>
                  <a:schemeClr val="tx1"/>
                </a:solidFill>
                <a:latin typeface="Times New Roman" pitchFamily="18" charset="0"/>
                <a:cs typeface="Times New Roman" pitchFamily="18" charset="0"/>
              </a:rPr>
              <a:t>Tenderness to palpation of the muscles of mastication.</a:t>
            </a:r>
          </a:p>
          <a:p>
            <a:pPr marL="457200" indent="-457200" algn="l"/>
            <a:endParaRPr lang="en-US" sz="2400" dirty="0" smtClean="0">
              <a:solidFill>
                <a:schemeClr val="tx1"/>
              </a:solidFill>
              <a:latin typeface="Times New Roman" pitchFamily="18" charset="0"/>
              <a:cs typeface="Times New Roman" pitchFamily="18" charset="0"/>
            </a:endParaRPr>
          </a:p>
          <a:p>
            <a:pPr algn="l"/>
            <a:endParaRPr lang="en-US" sz="2400" dirty="0" smtClean="0">
              <a:solidFill>
                <a:schemeClr val="tx1"/>
              </a:solidFill>
              <a:latin typeface="Times New Roman" pitchFamily="18" charset="0"/>
              <a:cs typeface="Times New Roman" pitchFamily="18" charset="0"/>
            </a:endParaRPr>
          </a:p>
          <a:p>
            <a:pPr algn="l"/>
            <a:endParaRPr lang="en-US" sz="2400"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TMJ_ Normal Anatomy.mp4">
            <a:hlinkClick r:id="" action="ppaction://media"/>
          </p:cNvPr>
          <p:cNvPicPr>
            <a:picLocks noGrp="1" noChangeAspect="1"/>
          </p:cNvPicPr>
          <p:nvPr>
            <p:ph idx="1"/>
            <a:videoFile r:link="rId1"/>
            <p:extLst>
              <p:ext uri="{DAA4B4D4-6D71-4841-9C94-3DE7FCFB9230}">
                <p14:media xmlns="" xmlns:p14="http://schemas.microsoft.com/office/powerpoint/2010/main" r:embed="rId3"/>
              </p:ext>
            </p:extLst>
          </p:nvPr>
        </p:nvPicPr>
        <p:blipFill>
          <a:blip r:embed="rId4" cstate="print"/>
          <a:stretch>
            <a:fillRect/>
          </a:stretch>
        </p:blipFill>
        <p:spPr>
          <a:xfrm>
            <a:off x="762000" y="838200"/>
            <a:ext cx="7543800" cy="565785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en-US" sz="2800" b="1" dirty="0" smtClean="0">
                <a:latin typeface="Times New Roman" pitchFamily="18" charset="0"/>
                <a:cs typeface="Times New Roman" pitchFamily="18" charset="0"/>
              </a:rPr>
              <a:t>Negative findings</a:t>
            </a:r>
          </a:p>
          <a:p>
            <a:pPr>
              <a:buNone/>
            </a:pPr>
            <a:endParaRPr lang="en-US" sz="2800" b="1" dirty="0">
              <a:latin typeface="Times New Roman" pitchFamily="18" charset="0"/>
              <a:cs typeface="Times New Roman" pitchFamily="18" charset="0"/>
            </a:endParaRPr>
          </a:p>
          <a:p>
            <a:pPr marL="514350" indent="-514350">
              <a:buFont typeface="+mj-lt"/>
              <a:buAutoNum type="arabicPeriod"/>
            </a:pPr>
            <a:r>
              <a:rPr lang="en-US" sz="2400" dirty="0" smtClean="0">
                <a:latin typeface="Times New Roman" pitchFamily="18" charset="0"/>
                <a:cs typeface="Times New Roman" pitchFamily="18" charset="0"/>
              </a:rPr>
              <a:t>Absence of clinical, radiographic or biochemical evidence of organic changes in the joint.</a:t>
            </a:r>
          </a:p>
          <a:p>
            <a:pPr marL="514350" indent="-514350">
              <a:buFont typeface="+mj-lt"/>
              <a:buAutoNum type="arabicPeriod"/>
            </a:pPr>
            <a:endParaRPr lang="en-US" sz="2400" dirty="0">
              <a:latin typeface="Times New Roman" pitchFamily="18" charset="0"/>
              <a:cs typeface="Times New Roman" pitchFamily="18" charset="0"/>
            </a:endParaRPr>
          </a:p>
          <a:p>
            <a:pPr marL="514350" indent="-514350">
              <a:buFont typeface="+mj-lt"/>
              <a:buAutoNum type="arabicPeriod"/>
            </a:pPr>
            <a:r>
              <a:rPr lang="en-US" sz="2400" dirty="0" smtClean="0">
                <a:latin typeface="Times New Roman" pitchFamily="18" charset="0"/>
                <a:cs typeface="Times New Roman" pitchFamily="18" charset="0"/>
              </a:rPr>
              <a:t>Lack of tenderness in the joint when palpated through external auditory </a:t>
            </a:r>
            <a:r>
              <a:rPr lang="en-US" sz="2400" dirty="0" err="1" smtClean="0">
                <a:latin typeface="Times New Roman" pitchFamily="18" charset="0"/>
                <a:cs typeface="Times New Roman" pitchFamily="18" charset="0"/>
              </a:rPr>
              <a:t>meatus</a:t>
            </a:r>
            <a:r>
              <a:rPr lang="en-US" sz="2400" dirty="0" smtClean="0">
                <a:latin typeface="Times New Roman" pitchFamily="18" charset="0"/>
                <a:cs typeface="Times New Roman" pitchFamily="18" charset="0"/>
              </a:rPr>
              <a:t>.</a:t>
            </a:r>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latin typeface="Times New Roman" pitchFamily="18" charset="0"/>
                <a:cs typeface="Times New Roman" pitchFamily="18" charset="0"/>
              </a:rPr>
              <a:t>Other signs </a:t>
            </a:r>
            <a:endParaRPr lang="en-US" sz="28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marL="514350" indent="-514350" algn="just">
              <a:buFont typeface="+mj-lt"/>
              <a:buAutoNum type="arabicPeriod"/>
            </a:pPr>
            <a:r>
              <a:rPr lang="en-US" sz="2400" dirty="0" smtClean="0">
                <a:latin typeface="Times New Roman" pitchFamily="18" charset="0"/>
                <a:cs typeface="Times New Roman" pitchFamily="18" charset="0"/>
              </a:rPr>
              <a:t>Restriction of mouth opening and protrusion.</a:t>
            </a:r>
          </a:p>
          <a:p>
            <a:pPr marL="514350" indent="-514350" algn="just">
              <a:buFont typeface="+mj-lt"/>
              <a:buAutoNum type="arabicPeriod"/>
            </a:pPr>
            <a:endParaRPr lang="en-US" sz="2400" dirty="0" smtClean="0">
              <a:latin typeface="Times New Roman" pitchFamily="18" charset="0"/>
              <a:cs typeface="Times New Roman" pitchFamily="18" charset="0"/>
            </a:endParaRPr>
          </a:p>
          <a:p>
            <a:pPr marL="514350" indent="-514350" algn="just">
              <a:buFont typeface="+mj-lt"/>
              <a:buAutoNum type="arabicPeriod"/>
            </a:pPr>
            <a:r>
              <a:rPr lang="en-US" sz="2400" dirty="0" smtClean="0">
                <a:latin typeface="Times New Roman" pitchFamily="18" charset="0"/>
                <a:cs typeface="Times New Roman" pitchFamily="18" charset="0"/>
              </a:rPr>
              <a:t>Accompanied by deflection of mandibular </a:t>
            </a:r>
            <a:r>
              <a:rPr lang="en-US" sz="2400" dirty="0" err="1" smtClean="0">
                <a:latin typeface="Times New Roman" pitchFamily="18" charset="0"/>
                <a:cs typeface="Times New Roman" pitchFamily="18" charset="0"/>
              </a:rPr>
              <a:t>incisal</a:t>
            </a:r>
            <a:r>
              <a:rPr lang="en-US" sz="2400" dirty="0" smtClean="0">
                <a:latin typeface="Times New Roman" pitchFamily="18" charset="0"/>
                <a:cs typeface="Times New Roman" pitchFamily="18" charset="0"/>
              </a:rPr>
              <a:t> pathway.</a:t>
            </a:r>
          </a:p>
          <a:p>
            <a:pPr marL="514350" indent="-514350" algn="just">
              <a:buFont typeface="+mj-lt"/>
              <a:buAutoNum type="arabicPeriod"/>
            </a:pPr>
            <a:endParaRPr lang="en-US" sz="2400" dirty="0" smtClean="0">
              <a:latin typeface="Times New Roman" pitchFamily="18" charset="0"/>
              <a:cs typeface="Times New Roman" pitchFamily="18" charset="0"/>
            </a:endParaRPr>
          </a:p>
          <a:p>
            <a:pPr marL="514350" indent="-514350" algn="just">
              <a:buFont typeface="+mj-lt"/>
              <a:buAutoNum type="arabicPeriod"/>
            </a:pPr>
            <a:r>
              <a:rPr lang="en-US" sz="2400" dirty="0" smtClean="0">
                <a:latin typeface="Times New Roman" pitchFamily="18" charset="0"/>
                <a:cs typeface="Times New Roman" pitchFamily="18" charset="0"/>
              </a:rPr>
              <a:t>Soreness of muscles on palpation</a:t>
            </a:r>
          </a:p>
          <a:p>
            <a:pPr marL="514350" indent="-514350" algn="just">
              <a:buFont typeface="+mj-lt"/>
              <a:buAutoNum type="arabicPeriod"/>
            </a:pPr>
            <a:endParaRPr lang="en-US" sz="2400" dirty="0" smtClean="0">
              <a:latin typeface="Times New Roman" pitchFamily="18" charset="0"/>
              <a:cs typeface="Times New Roman" pitchFamily="18" charset="0"/>
            </a:endParaRPr>
          </a:p>
          <a:p>
            <a:pPr marL="514350" indent="-514350" algn="just">
              <a:buFont typeface="+mj-lt"/>
              <a:buAutoNum type="arabicPeriod"/>
            </a:pPr>
            <a:r>
              <a:rPr lang="en-US" sz="2400" dirty="0" smtClean="0">
                <a:latin typeface="Times New Roman" pitchFamily="18" charset="0"/>
                <a:cs typeface="Times New Roman" pitchFamily="18" charset="0"/>
              </a:rPr>
              <a:t>Trigger points are stimulated by pressure and produce referred pain.</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1828800"/>
            <a:ext cx="7467600" cy="914400"/>
          </a:xfrm>
          <a:prstGeom prst="rect">
            <a:avLst/>
          </a:prstGeom>
          <a:solidFill>
            <a:schemeClr val="accent4">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002060"/>
                </a:solidFill>
              </a:rPr>
              <a:t>Treatment goals</a:t>
            </a:r>
            <a:endParaRPr lang="en-US" sz="4000" dirty="0">
              <a:solidFill>
                <a:srgbClr val="002060"/>
              </a:solidFill>
            </a:endParaRPr>
          </a:p>
        </p:txBody>
      </p:sp>
      <p:sp>
        <p:nvSpPr>
          <p:cNvPr id="5" name="Rounded Rectangle 4"/>
          <p:cNvSpPr/>
          <p:nvPr/>
        </p:nvSpPr>
        <p:spPr>
          <a:xfrm>
            <a:off x="1371600" y="2667000"/>
            <a:ext cx="2743200" cy="1371600"/>
          </a:xfrm>
          <a:prstGeom prst="roundRect">
            <a:avLst/>
          </a:prstGeom>
          <a:solidFill>
            <a:schemeClr val="accent6">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2">
                    <a:lumMod val="10000"/>
                  </a:schemeClr>
                </a:solidFill>
              </a:rPr>
              <a:t>Control pain </a:t>
            </a:r>
            <a:endParaRPr lang="en-US" sz="2800" dirty="0">
              <a:solidFill>
                <a:schemeClr val="bg2">
                  <a:lumMod val="10000"/>
                </a:schemeClr>
              </a:solidFill>
            </a:endParaRPr>
          </a:p>
        </p:txBody>
      </p:sp>
      <p:sp>
        <p:nvSpPr>
          <p:cNvPr id="6" name="Rounded Rectangle 5"/>
          <p:cNvSpPr/>
          <p:nvPr/>
        </p:nvSpPr>
        <p:spPr>
          <a:xfrm>
            <a:off x="3276600" y="3505200"/>
            <a:ext cx="3048000" cy="1447800"/>
          </a:xfrm>
          <a:prstGeom prst="roundRect">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2">
                    <a:lumMod val="10000"/>
                  </a:schemeClr>
                </a:solidFill>
              </a:rPr>
              <a:t>Improve </a:t>
            </a:r>
            <a:r>
              <a:rPr lang="en-US" sz="2800" dirty="0" err="1" smtClean="0">
                <a:solidFill>
                  <a:schemeClr val="bg2">
                    <a:lumMod val="10000"/>
                  </a:schemeClr>
                </a:solidFill>
              </a:rPr>
              <a:t>mandibular</a:t>
            </a:r>
            <a:r>
              <a:rPr lang="en-US" sz="2800" dirty="0" smtClean="0">
                <a:solidFill>
                  <a:schemeClr val="bg2">
                    <a:lumMod val="10000"/>
                  </a:schemeClr>
                </a:solidFill>
              </a:rPr>
              <a:t> motion</a:t>
            </a:r>
            <a:endParaRPr lang="en-US" sz="2800" dirty="0">
              <a:solidFill>
                <a:schemeClr val="bg2">
                  <a:lumMod val="10000"/>
                </a:schemeClr>
              </a:solidFill>
            </a:endParaRPr>
          </a:p>
        </p:txBody>
      </p:sp>
      <p:sp>
        <p:nvSpPr>
          <p:cNvPr id="7" name="Rounded Rectangle 6"/>
          <p:cNvSpPr/>
          <p:nvPr/>
        </p:nvSpPr>
        <p:spPr>
          <a:xfrm>
            <a:off x="5638800" y="4343400"/>
            <a:ext cx="2895600" cy="1600200"/>
          </a:xfrm>
          <a:prstGeom prst="roundRec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2">
                    <a:lumMod val="10000"/>
                  </a:schemeClr>
                </a:solidFill>
              </a:rPr>
              <a:t>Restore function </a:t>
            </a:r>
            <a:endParaRPr lang="en-US" sz="2800" dirty="0">
              <a:solidFill>
                <a:schemeClr val="bg2">
                  <a:lumMod val="10000"/>
                </a:schemeClr>
              </a:solidFill>
            </a:endParaRPr>
          </a:p>
        </p:txBody>
      </p:sp>
      <p:sp>
        <p:nvSpPr>
          <p:cNvPr id="8" name="Title 7"/>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amond(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amond(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latin typeface="Times New Roman" pitchFamily="18" charset="0"/>
                <a:cs typeface="Times New Roman" pitchFamily="18" charset="0"/>
              </a:rPr>
              <a:t>TREATMENT</a:t>
            </a:r>
            <a:endParaRPr lang="en-US" sz="28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marL="514350" indent="-514350" algn="just">
              <a:buFont typeface="+mj-lt"/>
              <a:buAutoNum type="arabicPeriod"/>
            </a:pPr>
            <a:r>
              <a:rPr lang="en-US" sz="2400" dirty="0" smtClean="0">
                <a:latin typeface="Times New Roman" pitchFamily="18" charset="0"/>
                <a:cs typeface="Times New Roman" pitchFamily="18" charset="0"/>
              </a:rPr>
              <a:t>Counseling </a:t>
            </a:r>
          </a:p>
          <a:p>
            <a:pPr marL="514350" indent="-514350" algn="just">
              <a:buFont typeface="+mj-lt"/>
              <a:buAutoNum type="arabicPeriod"/>
            </a:pPr>
            <a:r>
              <a:rPr lang="en-US" sz="2400" dirty="0" smtClean="0">
                <a:latin typeface="Times New Roman" pitchFamily="18" charset="0"/>
                <a:cs typeface="Times New Roman" pitchFamily="18" charset="0"/>
              </a:rPr>
              <a:t>Giving assurance to the patient regarding prognosis </a:t>
            </a:r>
          </a:p>
          <a:p>
            <a:pPr marL="514350" indent="-514350" algn="just">
              <a:buFont typeface="+mj-lt"/>
              <a:buAutoNum type="arabicPeriod"/>
            </a:pPr>
            <a:r>
              <a:rPr lang="en-US" sz="2400" dirty="0" smtClean="0">
                <a:latin typeface="Times New Roman" pitchFamily="18" charset="0"/>
                <a:cs typeface="Times New Roman" pitchFamily="18" charset="0"/>
              </a:rPr>
              <a:t>Planning for symptomatic pain relief.</a:t>
            </a:r>
          </a:p>
          <a:p>
            <a:pPr marL="514350" indent="-514350" algn="just">
              <a:buFont typeface="+mj-lt"/>
              <a:buAutoNum type="arabicPeriod"/>
            </a:pPr>
            <a:r>
              <a:rPr lang="en-US" sz="2400" dirty="0" smtClean="0">
                <a:latin typeface="Times New Roman" pitchFamily="18" charset="0"/>
                <a:cs typeface="Times New Roman" pitchFamily="18" charset="0"/>
              </a:rPr>
              <a:t>Explaining the nature of pain resulting from habits secondary to stress and anxiety </a:t>
            </a:r>
          </a:p>
          <a:p>
            <a:pPr marL="514350" indent="-514350" algn="just">
              <a:buFont typeface="+mj-lt"/>
              <a:buAutoNum type="arabicPeriod"/>
            </a:pPr>
            <a:r>
              <a:rPr lang="en-US" sz="2400" dirty="0" smtClean="0">
                <a:latin typeface="Times New Roman" pitchFamily="18" charset="0"/>
                <a:cs typeface="Times New Roman" pitchFamily="18" charset="0"/>
              </a:rPr>
              <a:t>Encouragement </a:t>
            </a:r>
          </a:p>
          <a:p>
            <a:pPr marL="514350" indent="-514350" algn="just">
              <a:buFont typeface="+mj-lt"/>
              <a:buAutoNum type="arabicPeriod"/>
            </a:pPr>
            <a:r>
              <a:rPr lang="en-US" sz="2400" dirty="0" smtClean="0">
                <a:latin typeface="Times New Roman" pitchFamily="18" charset="0"/>
                <a:cs typeface="Times New Roman" pitchFamily="18" charset="0"/>
              </a:rPr>
              <a:t>Diet modification</a:t>
            </a:r>
          </a:p>
          <a:p>
            <a:pPr marL="514350" indent="-514350" algn="just">
              <a:buFont typeface="+mj-lt"/>
              <a:buAutoNum type="arabicPeriod"/>
            </a:pPr>
            <a:r>
              <a:rPr lang="en-US" sz="2400" dirty="0" smtClean="0">
                <a:latin typeface="Times New Roman" pitchFamily="18" charset="0"/>
                <a:cs typeface="Times New Roman" pitchFamily="18" charset="0"/>
              </a:rPr>
              <a:t>Home exercises</a:t>
            </a:r>
          </a:p>
          <a:p>
            <a:pPr marL="514350" indent="-514350" algn="just">
              <a:buNone/>
            </a:pPr>
            <a:endParaRPr lang="en-US" sz="2400" dirty="0">
              <a:latin typeface="Times New Roman" pitchFamily="18" charset="0"/>
              <a:cs typeface="Times New Roman" pitchFamily="18" charset="0"/>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t>Management </a:t>
            </a:r>
            <a:endParaRPr lang="en-US"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1752600" y="838200"/>
            <a:ext cx="5943599" cy="601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Physiotherapy </a:t>
            </a:r>
            <a:endParaRPr lang="en-US" dirty="0"/>
          </a:p>
        </p:txBody>
      </p:sp>
      <p:sp>
        <p:nvSpPr>
          <p:cNvPr id="3" name="Content Placeholder 2"/>
          <p:cNvSpPr>
            <a:spLocks noGrp="1"/>
          </p:cNvSpPr>
          <p:nvPr>
            <p:ph idx="1"/>
          </p:nvPr>
        </p:nvSpPr>
        <p:spPr>
          <a:xfrm>
            <a:off x="457200" y="1066800"/>
            <a:ext cx="8229600" cy="5059363"/>
          </a:xfrm>
        </p:spPr>
        <p:txBody>
          <a:bodyPr/>
          <a:lstStyle/>
          <a:p>
            <a:r>
              <a:rPr lang="en-US" dirty="0" smtClean="0">
                <a:solidFill>
                  <a:srgbClr val="C00000"/>
                </a:solidFill>
              </a:rPr>
              <a:t>Posture therapy </a:t>
            </a:r>
            <a:r>
              <a:rPr lang="en-US" dirty="0" smtClean="0"/>
              <a:t>: to avoid forward head positions that are thought to adversely affect </a:t>
            </a:r>
            <a:r>
              <a:rPr lang="en-US" dirty="0" err="1" smtClean="0"/>
              <a:t>mandibular</a:t>
            </a:r>
            <a:r>
              <a:rPr lang="en-US" dirty="0" smtClean="0"/>
              <a:t> posture and </a:t>
            </a:r>
            <a:r>
              <a:rPr lang="en-US" dirty="0" err="1" smtClean="0"/>
              <a:t>masticatory</a:t>
            </a:r>
            <a:r>
              <a:rPr lang="en-US" dirty="0" smtClean="0"/>
              <a:t> muscle activity.</a:t>
            </a:r>
          </a:p>
          <a:p>
            <a:pPr>
              <a:buNone/>
            </a:pPr>
            <a:r>
              <a:rPr lang="en-US" dirty="0" smtClean="0"/>
              <a:t>    </a:t>
            </a:r>
            <a:endParaRPr lang="en-US" dirty="0"/>
          </a:p>
        </p:txBody>
      </p:sp>
      <p:pic>
        <p:nvPicPr>
          <p:cNvPr id="4" name="Picture 3" descr="posture-problems-5.jpg"/>
          <p:cNvPicPr>
            <a:picLocks noChangeAspect="1"/>
          </p:cNvPicPr>
          <p:nvPr/>
        </p:nvPicPr>
        <p:blipFill>
          <a:blip r:embed="rId2" cstate="print"/>
          <a:stretch>
            <a:fillRect/>
          </a:stretch>
        </p:blipFill>
        <p:spPr>
          <a:xfrm>
            <a:off x="1143000" y="3810000"/>
            <a:ext cx="5579859" cy="2838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hunched-at-desk.jpg"/>
          <p:cNvPicPr>
            <a:picLocks noChangeAspect="1"/>
          </p:cNvPicPr>
          <p:nvPr/>
        </p:nvPicPr>
        <p:blipFill>
          <a:blip r:embed="rId3" cstate="print"/>
          <a:stretch>
            <a:fillRect/>
          </a:stretch>
        </p:blipFill>
        <p:spPr>
          <a:xfrm flipH="1">
            <a:off x="6781801" y="2667000"/>
            <a:ext cx="2362200" cy="19278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facialsm.jpg"/>
          <p:cNvPicPr>
            <a:picLocks noGrp="1" noChangeAspect="1"/>
          </p:cNvPicPr>
          <p:nvPr>
            <p:ph idx="1"/>
          </p:nvPr>
        </p:nvPicPr>
        <p:blipFill>
          <a:blip r:embed="rId2" cstate="print"/>
          <a:stretch>
            <a:fillRect/>
          </a:stretch>
        </p:blipFill>
        <p:spPr>
          <a:xfrm>
            <a:off x="4343400" y="3101181"/>
            <a:ext cx="457200" cy="457200"/>
          </a:xfrm>
        </p:spPr>
      </p:pic>
      <p:sp>
        <p:nvSpPr>
          <p:cNvPr id="4" name="Oval 3"/>
          <p:cNvSpPr/>
          <p:nvPr/>
        </p:nvSpPr>
        <p:spPr>
          <a:xfrm>
            <a:off x="914400" y="304800"/>
            <a:ext cx="7162800" cy="251460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u="sng" dirty="0" smtClean="0"/>
              <a:t>PASSIVE MODALITIES</a:t>
            </a:r>
          </a:p>
          <a:p>
            <a:pPr>
              <a:buFont typeface="Arial" pitchFamily="34" charset="0"/>
              <a:buChar char="•"/>
            </a:pPr>
            <a:r>
              <a:rPr lang="en-US" sz="2000" dirty="0" smtClean="0"/>
              <a:t>Ultrasound </a:t>
            </a:r>
          </a:p>
          <a:p>
            <a:pPr>
              <a:buFont typeface="Arial" pitchFamily="34" charset="0"/>
              <a:buChar char="•"/>
            </a:pPr>
            <a:r>
              <a:rPr lang="en-US" sz="2000" dirty="0" smtClean="0"/>
              <a:t>Laser</a:t>
            </a:r>
          </a:p>
          <a:p>
            <a:pPr>
              <a:buFont typeface="Arial" pitchFamily="34" charset="0"/>
              <a:buChar char="•"/>
            </a:pPr>
            <a:r>
              <a:rPr lang="en-US" sz="2000" dirty="0" err="1" smtClean="0"/>
              <a:t>Transcutaneous</a:t>
            </a:r>
            <a:r>
              <a:rPr lang="en-US" sz="2000" dirty="0" smtClean="0"/>
              <a:t> electric nerve stimulation (TENS)</a:t>
            </a:r>
          </a:p>
          <a:p>
            <a:pPr algn="ctr"/>
            <a:endParaRPr lang="en-US" dirty="0"/>
          </a:p>
        </p:txBody>
      </p:sp>
      <p:sp>
        <p:nvSpPr>
          <p:cNvPr id="5" name="Rectangle 4"/>
          <p:cNvSpPr/>
          <p:nvPr/>
        </p:nvSpPr>
        <p:spPr>
          <a:xfrm>
            <a:off x="838200" y="2743200"/>
            <a:ext cx="7848600" cy="1600200"/>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2">
                    <a:lumMod val="25000"/>
                  </a:schemeClr>
                </a:solidFill>
              </a:rPr>
              <a:t>ULTRASOUND</a:t>
            </a:r>
            <a:r>
              <a:rPr lang="en-US" sz="2400" dirty="0" smtClean="0">
                <a:solidFill>
                  <a:srgbClr val="FF0000"/>
                </a:solidFill>
              </a:rPr>
              <a:t> – Uses high frequency oscillations that are produced and converted to heat as they are transmitted through tissue.</a:t>
            </a:r>
            <a:endParaRPr lang="en-US" sz="2400" dirty="0">
              <a:solidFill>
                <a:srgbClr val="FF0000"/>
              </a:solidFill>
            </a:endParaRPr>
          </a:p>
        </p:txBody>
      </p:sp>
      <p:pic>
        <p:nvPicPr>
          <p:cNvPr id="7" name="Picture 6" descr="facialsm.jpg"/>
          <p:cNvPicPr>
            <a:picLocks noChangeAspect="1"/>
          </p:cNvPicPr>
          <p:nvPr/>
        </p:nvPicPr>
        <p:blipFill>
          <a:blip r:embed="rId3" cstate="print"/>
          <a:stretch>
            <a:fillRect/>
          </a:stretch>
        </p:blipFill>
        <p:spPr>
          <a:xfrm>
            <a:off x="1981200" y="4419600"/>
            <a:ext cx="2133600" cy="213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US1000-THERAPEUTIC-ULTRASOUND-MACHINE-sombra.png"/>
          <p:cNvPicPr>
            <a:picLocks noChangeAspect="1"/>
          </p:cNvPicPr>
          <p:nvPr/>
        </p:nvPicPr>
        <p:blipFill>
          <a:blip r:embed="rId4" cstate="print"/>
          <a:stretch>
            <a:fillRect/>
          </a:stretch>
        </p:blipFill>
        <p:spPr>
          <a:xfrm>
            <a:off x="5105400" y="4419600"/>
            <a:ext cx="2781300" cy="21416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a:bodyPr>
          <a:lstStyle/>
          <a:p>
            <a:pPr algn="just">
              <a:buNone/>
            </a:pPr>
            <a:r>
              <a:rPr lang="en-US" sz="2400" dirty="0" smtClean="0">
                <a:solidFill>
                  <a:srgbClr val="C00000"/>
                </a:solidFill>
              </a:rPr>
              <a:t>    LASERS</a:t>
            </a:r>
            <a:r>
              <a:rPr lang="en-US" sz="2400" dirty="0" smtClean="0"/>
              <a:t> : low intensity laser therapy has proved to be beneficial in reducing pain and improving function. </a:t>
            </a:r>
          </a:p>
          <a:p>
            <a:pPr algn="just"/>
            <a:r>
              <a:rPr lang="en-US" sz="2400" dirty="0" smtClean="0"/>
              <a:t>A 780 nm </a:t>
            </a:r>
            <a:r>
              <a:rPr lang="en-US" sz="2400" dirty="0" err="1" smtClean="0"/>
              <a:t>Ga</a:t>
            </a:r>
            <a:r>
              <a:rPr lang="en-US" sz="2400" dirty="0" smtClean="0"/>
              <a:t>–Al–As (Gallium–</a:t>
            </a:r>
            <a:r>
              <a:rPr lang="en-US" sz="2400" dirty="0" err="1" smtClean="0"/>
              <a:t>Aluminium</a:t>
            </a:r>
            <a:r>
              <a:rPr lang="en-US" sz="2400" dirty="0" smtClean="0"/>
              <a:t>–Arsenide) diode laser (Twin Laser) can be used twice a week for three consecutive weeks.</a:t>
            </a:r>
          </a:p>
          <a:p>
            <a:pPr algn="just"/>
            <a:r>
              <a:rPr lang="en-US" sz="2400" dirty="0" smtClean="0"/>
              <a:t>Application of 10 J/ cm² or 15 J/ cm² has shown benefits.</a:t>
            </a:r>
          </a:p>
        </p:txBody>
      </p:sp>
      <p:pic>
        <p:nvPicPr>
          <p:cNvPr id="6" name="Picture 5" descr="laser-application-in-the-masseter-muscle.jpg"/>
          <p:cNvPicPr>
            <a:picLocks noChangeAspect="1"/>
          </p:cNvPicPr>
          <p:nvPr/>
        </p:nvPicPr>
        <p:blipFill>
          <a:blip r:embed="rId2" cstate="print"/>
          <a:stretch>
            <a:fillRect/>
          </a:stretch>
        </p:blipFill>
        <p:spPr>
          <a:xfrm>
            <a:off x="1143000" y="3746038"/>
            <a:ext cx="3200400" cy="23975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211763"/>
          </a:xfrm>
        </p:spPr>
        <p:txBody>
          <a:bodyPr/>
          <a:lstStyle/>
          <a:p>
            <a:pPr algn="just"/>
            <a:r>
              <a:rPr lang="en-US" sz="2800" dirty="0" err="1" smtClean="0">
                <a:solidFill>
                  <a:srgbClr val="C00000"/>
                </a:solidFill>
              </a:rPr>
              <a:t>Transcutaneous</a:t>
            </a:r>
            <a:r>
              <a:rPr lang="en-US" sz="2800" dirty="0" smtClean="0">
                <a:solidFill>
                  <a:srgbClr val="C00000"/>
                </a:solidFill>
              </a:rPr>
              <a:t> electric nerve stimulation (TENS) </a:t>
            </a:r>
            <a:r>
              <a:rPr lang="en-US" sz="2800" dirty="0" smtClean="0"/>
              <a:t>:  it uses a low voltage biphasic current of varied frequency and is designed for sensory counter stimulation for control of pain</a:t>
            </a:r>
            <a:r>
              <a:rPr lang="en-US" dirty="0" smtClean="0"/>
              <a:t>.</a:t>
            </a:r>
            <a:endParaRPr lang="en-US" dirty="0"/>
          </a:p>
        </p:txBody>
      </p:sp>
      <p:pic>
        <p:nvPicPr>
          <p:cNvPr id="4" name="Picture 3" descr="TENS-unit (1).jpg"/>
          <p:cNvPicPr>
            <a:picLocks noChangeAspect="1"/>
          </p:cNvPicPr>
          <p:nvPr/>
        </p:nvPicPr>
        <p:blipFill>
          <a:blip r:embed="rId2" cstate="print"/>
          <a:stretch>
            <a:fillRect/>
          </a:stretch>
        </p:blipFill>
        <p:spPr>
          <a:xfrm>
            <a:off x="990600" y="3619042"/>
            <a:ext cx="2895600" cy="26039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img-tmj-tens.jpg"/>
          <p:cNvPicPr>
            <a:picLocks noChangeAspect="1"/>
          </p:cNvPicPr>
          <p:nvPr/>
        </p:nvPicPr>
        <p:blipFill>
          <a:blip r:embed="rId3" cstate="print"/>
          <a:stretch>
            <a:fillRect/>
          </a:stretch>
        </p:blipFill>
        <p:spPr>
          <a:xfrm>
            <a:off x="4800600" y="3657600"/>
            <a:ext cx="2571750" cy="2571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lstStyle/>
          <a:p>
            <a:r>
              <a:rPr lang="en-US" dirty="0" smtClean="0"/>
              <a:t>Various passive stretching and isotonic, isometric exercise programs are advised.</a:t>
            </a:r>
          </a:p>
          <a:p>
            <a:pPr>
              <a:buNone/>
            </a:pPr>
            <a:endParaRPr lang="en-US" dirty="0" smtClean="0"/>
          </a:p>
          <a:p>
            <a:r>
              <a:rPr lang="en-US" dirty="0" smtClean="0"/>
              <a:t>Mouth opening and closing exercise in front of mirror or with tongue in contact with the palate .</a:t>
            </a:r>
          </a:p>
          <a:p>
            <a:pPr>
              <a:buNone/>
            </a:pP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rgbClr val="C00000"/>
                </a:solidFill>
              </a:rPr>
              <a:t>Temporomandibular</a:t>
            </a:r>
            <a:r>
              <a:rPr lang="en-US" dirty="0" smtClean="0">
                <a:solidFill>
                  <a:srgbClr val="C00000"/>
                </a:solidFill>
              </a:rPr>
              <a:t> disorders</a:t>
            </a:r>
            <a:endParaRPr lang="en-US" dirty="0">
              <a:solidFill>
                <a:srgbClr val="C00000"/>
              </a:solidFill>
            </a:endParaRPr>
          </a:p>
        </p:txBody>
      </p:sp>
      <p:sp>
        <p:nvSpPr>
          <p:cNvPr id="3" name="Content Placeholder 2"/>
          <p:cNvSpPr>
            <a:spLocks noGrp="1"/>
          </p:cNvSpPr>
          <p:nvPr>
            <p:ph idx="1"/>
          </p:nvPr>
        </p:nvSpPr>
        <p:spPr/>
        <p:txBody>
          <a:bodyPr>
            <a:normAutofit/>
          </a:bodyPr>
          <a:lstStyle/>
          <a:p>
            <a:pPr algn="just"/>
            <a:r>
              <a:rPr lang="en-US" sz="2800" dirty="0" err="1" smtClean="0"/>
              <a:t>Temporomandibular</a:t>
            </a:r>
            <a:r>
              <a:rPr lang="en-US" sz="2800" dirty="0" smtClean="0"/>
              <a:t> disorders is a collective term embracing a number of clinical problems that involve the </a:t>
            </a:r>
            <a:r>
              <a:rPr lang="en-US" sz="2800" dirty="0" err="1" smtClean="0"/>
              <a:t>masticatory</a:t>
            </a:r>
            <a:r>
              <a:rPr lang="en-US" sz="2800" dirty="0" smtClean="0"/>
              <a:t> muscles, </a:t>
            </a:r>
            <a:r>
              <a:rPr lang="en-US" sz="2800" dirty="0" err="1" smtClean="0"/>
              <a:t>temporomandibular</a:t>
            </a:r>
            <a:r>
              <a:rPr lang="en-US" sz="2800" dirty="0" smtClean="0"/>
              <a:t> joint and associated structures.</a:t>
            </a:r>
          </a:p>
          <a:p>
            <a:endParaRPr lang="en-US" sz="2800" dirty="0"/>
          </a:p>
        </p:txBody>
      </p:sp>
      <p:pic>
        <p:nvPicPr>
          <p:cNvPr id="4" name="Picture 3" descr="TMJruins-snack-time.jpg"/>
          <p:cNvPicPr>
            <a:picLocks noChangeAspect="1"/>
          </p:cNvPicPr>
          <p:nvPr/>
        </p:nvPicPr>
        <p:blipFill>
          <a:blip r:embed="rId2" cstate="print"/>
          <a:stretch>
            <a:fillRect/>
          </a:stretch>
        </p:blipFill>
        <p:spPr>
          <a:xfrm>
            <a:off x="0" y="3657600"/>
            <a:ext cx="6096000" cy="2604892"/>
          </a:xfrm>
          <a:prstGeom prst="rect">
            <a:avLst/>
          </a:prstGeom>
        </p:spPr>
      </p:pic>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Intraoral appliances </a:t>
            </a:r>
            <a:endParaRPr lang="en-US" dirty="0"/>
          </a:p>
        </p:txBody>
      </p:sp>
      <p:sp>
        <p:nvSpPr>
          <p:cNvPr id="3" name="Content Placeholder 2"/>
          <p:cNvSpPr>
            <a:spLocks noGrp="1"/>
          </p:cNvSpPr>
          <p:nvPr>
            <p:ph idx="1"/>
          </p:nvPr>
        </p:nvSpPr>
        <p:spPr/>
        <p:txBody>
          <a:bodyPr/>
          <a:lstStyle/>
          <a:p>
            <a:r>
              <a:rPr lang="en-US" dirty="0" smtClean="0"/>
              <a:t>Splints   </a:t>
            </a:r>
          </a:p>
          <a:p>
            <a:r>
              <a:rPr lang="en-US" dirty="0" smtClean="0"/>
              <a:t>Bite guards</a:t>
            </a:r>
          </a:p>
          <a:p>
            <a:r>
              <a:rPr lang="en-US" dirty="0" err="1" smtClean="0"/>
              <a:t>Bruxing</a:t>
            </a:r>
            <a:r>
              <a:rPr lang="en-US" dirty="0" smtClean="0"/>
              <a:t> guards</a:t>
            </a:r>
          </a:p>
          <a:p>
            <a:r>
              <a:rPr lang="en-US" dirty="0" smtClean="0"/>
              <a:t>Orthopedic appliances</a:t>
            </a:r>
            <a:endParaRPr lang="en-US" dirty="0"/>
          </a:p>
        </p:txBody>
      </p:sp>
      <p:pic>
        <p:nvPicPr>
          <p:cNvPr id="1028" name="Picture 4"/>
          <p:cNvPicPr>
            <a:picLocks noChangeAspect="1" noChangeArrowheads="1"/>
          </p:cNvPicPr>
          <p:nvPr/>
        </p:nvPicPr>
        <p:blipFill>
          <a:blip r:embed="rId2" cstate="print"/>
          <a:srcRect/>
          <a:stretch>
            <a:fillRect/>
          </a:stretch>
        </p:blipFill>
        <p:spPr bwMode="auto">
          <a:xfrm>
            <a:off x="4724400" y="1447800"/>
            <a:ext cx="2123610" cy="16703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ematoothguard.jpg"/>
          <p:cNvPicPr>
            <a:picLocks noChangeAspect="1"/>
          </p:cNvPicPr>
          <p:nvPr/>
        </p:nvPicPr>
        <p:blipFill>
          <a:blip r:embed="rId3" cstate="print"/>
          <a:stretch>
            <a:fillRect/>
          </a:stretch>
        </p:blipFill>
        <p:spPr>
          <a:xfrm>
            <a:off x="5867400" y="3200400"/>
            <a:ext cx="2298700"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tmj.jpg"/>
          <p:cNvPicPr>
            <a:picLocks noChangeAspect="1"/>
          </p:cNvPicPr>
          <p:nvPr/>
        </p:nvPicPr>
        <p:blipFill>
          <a:blip r:embed="rId4" cstate="print"/>
          <a:stretch>
            <a:fillRect/>
          </a:stretch>
        </p:blipFill>
        <p:spPr>
          <a:xfrm>
            <a:off x="7086600" y="228600"/>
            <a:ext cx="1826187"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381000" y="4267200"/>
            <a:ext cx="5410200" cy="1938992"/>
          </a:xfrm>
          <a:prstGeom prst="rect">
            <a:avLst/>
          </a:prstGeom>
          <a:noFill/>
        </p:spPr>
        <p:txBody>
          <a:bodyPr wrap="square" rtlCol="0">
            <a:spAutoFit/>
          </a:bodyPr>
          <a:lstStyle/>
          <a:p>
            <a:r>
              <a:rPr lang="en-US" sz="2000" dirty="0" smtClean="0"/>
              <a:t>Functions :</a:t>
            </a:r>
          </a:p>
          <a:p>
            <a:pPr>
              <a:buFont typeface="Wingdings" pitchFamily="2" charset="2"/>
              <a:buChar char="ü"/>
            </a:pPr>
            <a:r>
              <a:rPr lang="en-US" sz="2000" dirty="0" err="1" smtClean="0">
                <a:solidFill>
                  <a:srgbClr val="C00000"/>
                </a:solidFill>
              </a:rPr>
              <a:t>Povide</a:t>
            </a:r>
            <a:r>
              <a:rPr lang="en-US" sz="2000" dirty="0" smtClean="0">
                <a:solidFill>
                  <a:srgbClr val="C00000"/>
                </a:solidFill>
              </a:rPr>
              <a:t> joint stabilization</a:t>
            </a:r>
          </a:p>
          <a:p>
            <a:pPr>
              <a:buFont typeface="Wingdings" pitchFamily="2" charset="2"/>
              <a:buChar char="ü"/>
            </a:pPr>
            <a:r>
              <a:rPr lang="en-US" sz="2000" dirty="0" smtClean="0">
                <a:solidFill>
                  <a:srgbClr val="C00000"/>
                </a:solidFill>
              </a:rPr>
              <a:t> Protect the teeth</a:t>
            </a:r>
          </a:p>
          <a:p>
            <a:pPr>
              <a:buFont typeface="Wingdings" pitchFamily="2" charset="2"/>
              <a:buChar char="ü"/>
            </a:pPr>
            <a:r>
              <a:rPr lang="en-US" sz="2000" dirty="0" smtClean="0">
                <a:solidFill>
                  <a:srgbClr val="C00000"/>
                </a:solidFill>
              </a:rPr>
              <a:t> Redistribute forces on the jaw</a:t>
            </a:r>
          </a:p>
          <a:p>
            <a:pPr>
              <a:buFont typeface="Wingdings" pitchFamily="2" charset="2"/>
              <a:buChar char="ü"/>
            </a:pPr>
            <a:r>
              <a:rPr lang="en-US" sz="2000" dirty="0" smtClean="0">
                <a:solidFill>
                  <a:srgbClr val="C00000"/>
                </a:solidFill>
              </a:rPr>
              <a:t> Relax jaw-closing muscles</a:t>
            </a:r>
          </a:p>
          <a:p>
            <a:pPr>
              <a:buFont typeface="Wingdings" pitchFamily="2" charset="2"/>
              <a:buChar char="ü"/>
            </a:pPr>
            <a:r>
              <a:rPr lang="en-US" sz="2000" dirty="0" smtClean="0">
                <a:solidFill>
                  <a:srgbClr val="C00000"/>
                </a:solidFill>
              </a:rPr>
              <a:t>Decrease the effects of tooth grinding.</a:t>
            </a:r>
            <a:endParaRPr lang="en-US" sz="2000" dirty="0">
              <a:solidFill>
                <a:srgbClr val="C00000"/>
              </a:solidFill>
            </a:endParaRPr>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Pharmacotherapy </a:t>
            </a:r>
            <a:endParaRPr lang="en-US" dirty="0"/>
          </a:p>
        </p:txBody>
      </p:sp>
      <p:sp>
        <p:nvSpPr>
          <p:cNvPr id="3" name="Content Placeholder 2"/>
          <p:cNvSpPr>
            <a:spLocks noGrp="1"/>
          </p:cNvSpPr>
          <p:nvPr>
            <p:ph idx="1"/>
          </p:nvPr>
        </p:nvSpPr>
        <p:spPr/>
        <p:txBody>
          <a:bodyPr>
            <a:normAutofit/>
          </a:bodyPr>
          <a:lstStyle/>
          <a:p>
            <a:pPr>
              <a:buFont typeface="Wingdings" pitchFamily="2" charset="2"/>
              <a:buChar char="ü"/>
            </a:pPr>
            <a:r>
              <a:rPr lang="en-US" sz="2800" dirty="0" err="1" smtClean="0"/>
              <a:t>Nonsteroidal</a:t>
            </a:r>
            <a:r>
              <a:rPr lang="en-US" sz="2800" dirty="0" smtClean="0"/>
              <a:t> anti-inflammatory drugs</a:t>
            </a:r>
            <a:endParaRPr lang="en-US" sz="2000" dirty="0" smtClean="0">
              <a:solidFill>
                <a:srgbClr val="C00000"/>
              </a:solidFill>
            </a:endParaRPr>
          </a:p>
          <a:p>
            <a:pPr>
              <a:buFont typeface="Wingdings" pitchFamily="2" charset="2"/>
              <a:buChar char="ü"/>
            </a:pPr>
            <a:r>
              <a:rPr lang="en-US" sz="2800" dirty="0" err="1" smtClean="0"/>
              <a:t>Antianxiety</a:t>
            </a:r>
            <a:r>
              <a:rPr lang="en-US" sz="2800" dirty="0" smtClean="0"/>
              <a:t> agents</a:t>
            </a:r>
            <a:endParaRPr lang="en-US" sz="2000" dirty="0" smtClean="0">
              <a:solidFill>
                <a:srgbClr val="C00000"/>
              </a:solidFill>
            </a:endParaRPr>
          </a:p>
          <a:p>
            <a:pPr algn="just">
              <a:buFont typeface="Wingdings" pitchFamily="2" charset="2"/>
              <a:buChar char="ü"/>
            </a:pPr>
            <a:r>
              <a:rPr lang="en-US" sz="2800" dirty="0" err="1" smtClean="0"/>
              <a:t>Tricyclic</a:t>
            </a:r>
            <a:r>
              <a:rPr lang="en-US" sz="2800" dirty="0" smtClean="0"/>
              <a:t> antidepressants</a:t>
            </a:r>
            <a:endParaRPr lang="en-US" sz="2000" dirty="0" smtClean="0">
              <a:solidFill>
                <a:srgbClr val="C00000"/>
              </a:solidFill>
            </a:endParaRPr>
          </a:p>
          <a:p>
            <a:pPr>
              <a:buFont typeface="Wingdings" pitchFamily="2" charset="2"/>
              <a:buChar char="ü"/>
            </a:pPr>
            <a:r>
              <a:rPr lang="en-US" sz="2800" dirty="0" smtClean="0"/>
              <a:t>Muscle relaxants</a:t>
            </a:r>
            <a:endParaRPr lang="en-US" sz="2000" dirty="0">
              <a:solidFill>
                <a:srgbClr val="C00000"/>
              </a:solidFill>
            </a:endParaRPr>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Trigger point therapy</a:t>
            </a:r>
            <a:endParaRPr lang="en-US" dirty="0"/>
          </a:p>
        </p:txBody>
      </p:sp>
      <p:sp>
        <p:nvSpPr>
          <p:cNvPr id="3" name="Content Placeholder 2"/>
          <p:cNvSpPr>
            <a:spLocks noGrp="1"/>
          </p:cNvSpPr>
          <p:nvPr>
            <p:ph idx="1"/>
          </p:nvPr>
        </p:nvSpPr>
        <p:spPr>
          <a:xfrm>
            <a:off x="457200" y="1219200"/>
            <a:ext cx="8229600" cy="4906963"/>
          </a:xfrm>
        </p:spPr>
        <p:txBody>
          <a:bodyPr>
            <a:normAutofit/>
          </a:bodyPr>
          <a:lstStyle/>
          <a:p>
            <a:pPr>
              <a:buNone/>
            </a:pPr>
            <a:r>
              <a:rPr lang="en-US" sz="2800" dirty="0" smtClean="0"/>
              <a:t>It uses two modalities:</a:t>
            </a:r>
          </a:p>
          <a:p>
            <a:r>
              <a:rPr lang="en-US" sz="2800" dirty="0" smtClean="0"/>
              <a:t>Cooling of skin over the involved muscle</a:t>
            </a:r>
          </a:p>
          <a:p>
            <a:pPr>
              <a:buNone/>
            </a:pPr>
            <a:r>
              <a:rPr lang="en-US" sz="2800" dirty="0" smtClean="0"/>
              <a:t>   </a:t>
            </a:r>
          </a:p>
          <a:p>
            <a:endParaRPr lang="en-US" sz="2800" dirty="0" smtClean="0"/>
          </a:p>
          <a:p>
            <a:endParaRPr lang="en-US" sz="2800" dirty="0" smtClean="0"/>
          </a:p>
          <a:p>
            <a:endParaRPr lang="en-US" sz="2800" dirty="0" smtClean="0"/>
          </a:p>
          <a:p>
            <a:r>
              <a:rPr lang="en-US" sz="2800" dirty="0" smtClean="0"/>
              <a:t>Direct injection of local anesthetic into the muscle.</a:t>
            </a:r>
            <a:endParaRPr lang="en-US" sz="2800" dirty="0"/>
          </a:p>
        </p:txBody>
      </p:sp>
      <p:sp>
        <p:nvSpPr>
          <p:cNvPr id="4" name="Rounded Rectangle 3"/>
          <p:cNvSpPr/>
          <p:nvPr/>
        </p:nvSpPr>
        <p:spPr>
          <a:xfrm>
            <a:off x="762000" y="2209800"/>
            <a:ext cx="7239000" cy="1981200"/>
          </a:xfrm>
          <a:prstGeom prst="round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00"/>
                </a:solidFill>
              </a:rPr>
              <a:t>Spray and stretch therapy </a:t>
            </a:r>
            <a:r>
              <a:rPr lang="en-US" sz="2000" dirty="0" smtClean="0"/>
              <a:t>– performed by cooling the skin with a refrigerant spray ( </a:t>
            </a:r>
            <a:r>
              <a:rPr lang="en-US" sz="2000" dirty="0" err="1" smtClean="0"/>
              <a:t>flouromethane</a:t>
            </a:r>
            <a:r>
              <a:rPr lang="en-US" sz="2000" dirty="0" smtClean="0"/>
              <a:t> ) and stretching the involved muscle.</a:t>
            </a:r>
          </a:p>
          <a:p>
            <a:pPr algn="ctr"/>
            <a:r>
              <a:rPr lang="en-US" sz="2000" dirty="0" smtClean="0"/>
              <a:t>Cooling allows for stretching without pain that causes a reactive contraction.</a:t>
            </a:r>
            <a:endParaRPr lang="en-US" sz="2000" dirty="0"/>
          </a:p>
        </p:txBody>
      </p:sp>
      <p:sp>
        <p:nvSpPr>
          <p:cNvPr id="5" name="Rounded Rectangle 4"/>
          <p:cNvSpPr/>
          <p:nvPr/>
        </p:nvSpPr>
        <p:spPr>
          <a:xfrm>
            <a:off x="838200" y="4876800"/>
            <a:ext cx="7239000" cy="1447800"/>
          </a:xfrm>
          <a:prstGeom prst="roundRect">
            <a:avLst/>
          </a:prstGeom>
          <a:solidFill>
            <a:schemeClr val="accent2">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0000"/>
                </a:solidFill>
              </a:rPr>
              <a:t>Intramuscular trigger point injections</a:t>
            </a:r>
            <a:r>
              <a:rPr lang="en-US" sz="2000" dirty="0" smtClean="0">
                <a:solidFill>
                  <a:schemeClr val="tx2">
                    <a:lumMod val="50000"/>
                  </a:schemeClr>
                </a:solidFill>
              </a:rPr>
              <a:t>- injecting local anesthetic, saline or sterile water or by dry needling, causes decrease in pain.</a:t>
            </a:r>
          </a:p>
          <a:p>
            <a:pPr algn="ctr"/>
            <a:r>
              <a:rPr lang="en-US" sz="2000" dirty="0" smtClean="0">
                <a:solidFill>
                  <a:schemeClr val="tx2">
                    <a:lumMod val="50000"/>
                  </a:schemeClr>
                </a:solidFill>
              </a:rPr>
              <a:t>Procaine diluted to 0.5% with saline or 1% </a:t>
            </a:r>
            <a:r>
              <a:rPr lang="en-US" sz="2000" dirty="0" err="1" smtClean="0">
                <a:solidFill>
                  <a:schemeClr val="tx2">
                    <a:lumMod val="50000"/>
                  </a:schemeClr>
                </a:solidFill>
              </a:rPr>
              <a:t>lidocaine</a:t>
            </a:r>
            <a:r>
              <a:rPr lang="en-US" sz="2000" dirty="0" smtClean="0">
                <a:solidFill>
                  <a:schemeClr val="tx2">
                    <a:lumMod val="50000"/>
                  </a:schemeClr>
                </a:solidFill>
              </a:rPr>
              <a:t> .</a:t>
            </a:r>
            <a:endParaRPr lang="en-US" sz="2000" dirty="0">
              <a:solidFill>
                <a:schemeClr val="tx2">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err="1" smtClean="0"/>
              <a:t>Bruxism</a:t>
            </a:r>
            <a:r>
              <a:rPr lang="en-US" dirty="0" smtClean="0"/>
              <a:t> </a:t>
            </a:r>
            <a:endParaRPr lang="en-US" dirty="0"/>
          </a:p>
        </p:txBody>
      </p:sp>
      <p:pic>
        <p:nvPicPr>
          <p:cNvPr id="4" name="Content Placeholder 3" descr="girl-grinding-teeth.jpg"/>
          <p:cNvPicPr>
            <a:picLocks noGrp="1" noChangeAspect="1"/>
          </p:cNvPicPr>
          <p:nvPr>
            <p:ph idx="1"/>
          </p:nvPr>
        </p:nvPicPr>
        <p:blipFill>
          <a:blip r:embed="rId2" cstate="print"/>
          <a:stretch>
            <a:fillRect/>
          </a:stretch>
        </p:blipFill>
        <p:spPr>
          <a:xfrm>
            <a:off x="685800" y="1600200"/>
            <a:ext cx="2586037" cy="38597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3657600" y="1981200"/>
            <a:ext cx="5029200" cy="2246769"/>
          </a:xfrm>
          <a:prstGeom prst="rect">
            <a:avLst/>
          </a:prstGeom>
          <a:noFill/>
        </p:spPr>
        <p:txBody>
          <a:bodyPr wrap="square" rtlCol="0">
            <a:spAutoFit/>
          </a:bodyPr>
          <a:lstStyle/>
          <a:p>
            <a:r>
              <a:rPr lang="en-US" sz="2800" dirty="0" smtClean="0"/>
              <a:t>MANAGEMENT : </a:t>
            </a:r>
          </a:p>
          <a:p>
            <a:r>
              <a:rPr lang="en-US" sz="2800" dirty="0" smtClean="0">
                <a:solidFill>
                  <a:srgbClr val="C00000"/>
                </a:solidFill>
              </a:rPr>
              <a:t>Oral splinting appliance</a:t>
            </a:r>
          </a:p>
          <a:p>
            <a:r>
              <a:rPr lang="en-US" sz="2800" dirty="0" smtClean="0">
                <a:solidFill>
                  <a:srgbClr val="C00000"/>
                </a:solidFill>
              </a:rPr>
              <a:t>Nocturnal biofeedback</a:t>
            </a:r>
          </a:p>
          <a:p>
            <a:r>
              <a:rPr lang="en-US" sz="2800" dirty="0" err="1" smtClean="0">
                <a:solidFill>
                  <a:srgbClr val="C00000"/>
                </a:solidFill>
              </a:rPr>
              <a:t>Buspirone</a:t>
            </a:r>
            <a:endParaRPr lang="en-US" sz="2800" dirty="0" smtClean="0">
              <a:solidFill>
                <a:srgbClr val="C00000"/>
              </a:solidFill>
            </a:endParaRPr>
          </a:p>
          <a:p>
            <a:r>
              <a:rPr lang="en-US" sz="2800" dirty="0" err="1" smtClean="0">
                <a:solidFill>
                  <a:srgbClr val="C00000"/>
                </a:solidFill>
              </a:rPr>
              <a:t>Botulinum</a:t>
            </a:r>
            <a:r>
              <a:rPr lang="en-US" sz="2800" dirty="0" smtClean="0">
                <a:solidFill>
                  <a:srgbClr val="C00000"/>
                </a:solidFill>
              </a:rPr>
              <a:t> toxin injections.</a:t>
            </a:r>
            <a:endParaRPr lang="en-US" sz="2800" dirty="0">
              <a:solidFill>
                <a:srgbClr val="C00000"/>
              </a:solidFill>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hankyou_642094.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pPr algn="l"/>
            <a:r>
              <a:rPr lang="en-US" dirty="0" smtClean="0"/>
              <a:t>Contents </a:t>
            </a:r>
            <a:endParaRPr lang="en-US" dirty="0"/>
          </a:p>
        </p:txBody>
      </p:sp>
      <p:sp>
        <p:nvSpPr>
          <p:cNvPr id="3" name="Content Placeholder 2"/>
          <p:cNvSpPr>
            <a:spLocks noGrp="1"/>
          </p:cNvSpPr>
          <p:nvPr>
            <p:ph idx="1"/>
          </p:nvPr>
        </p:nvSpPr>
        <p:spPr>
          <a:xfrm>
            <a:off x="457200" y="762000"/>
            <a:ext cx="8229600" cy="5943600"/>
          </a:xfrm>
        </p:spPr>
        <p:txBody>
          <a:bodyPr>
            <a:normAutofit/>
          </a:bodyPr>
          <a:lstStyle/>
          <a:p>
            <a:r>
              <a:rPr lang="en-US" sz="2400" dirty="0" smtClean="0"/>
              <a:t>Introduction</a:t>
            </a:r>
          </a:p>
          <a:p>
            <a:r>
              <a:rPr lang="en-US" sz="2400" dirty="0" smtClean="0"/>
              <a:t>Functions</a:t>
            </a:r>
          </a:p>
          <a:p>
            <a:r>
              <a:rPr lang="en-US" sz="2400" dirty="0" smtClean="0"/>
              <a:t>Anatomy</a:t>
            </a:r>
          </a:p>
          <a:p>
            <a:r>
              <a:rPr lang="en-US" sz="2400" dirty="0" smtClean="0"/>
              <a:t>Clinical aspects </a:t>
            </a:r>
          </a:p>
          <a:p>
            <a:r>
              <a:rPr lang="en-US" sz="2400" dirty="0" smtClean="0"/>
              <a:t>Joint movements</a:t>
            </a:r>
          </a:p>
          <a:p>
            <a:r>
              <a:rPr lang="en-US" sz="2400" dirty="0" smtClean="0"/>
              <a:t>Movements of mandible</a:t>
            </a:r>
          </a:p>
          <a:p>
            <a:r>
              <a:rPr lang="en-US" sz="2400" dirty="0" smtClean="0"/>
              <a:t>Effect of </a:t>
            </a:r>
            <a:r>
              <a:rPr lang="en-US" sz="2400" dirty="0" err="1" smtClean="0"/>
              <a:t>occlussion</a:t>
            </a:r>
            <a:r>
              <a:rPr lang="en-US" sz="2400" dirty="0" smtClean="0"/>
              <a:t> and posture</a:t>
            </a:r>
          </a:p>
          <a:p>
            <a:r>
              <a:rPr lang="en-US" sz="2400" dirty="0" smtClean="0"/>
              <a:t>TMJ disorders</a:t>
            </a:r>
          </a:p>
          <a:p>
            <a:pPr lvl="2">
              <a:buNone/>
            </a:pPr>
            <a:r>
              <a:rPr lang="en-US" sz="2000" dirty="0" smtClean="0"/>
              <a:t>Etiology</a:t>
            </a:r>
          </a:p>
          <a:p>
            <a:pPr lvl="2">
              <a:buNone/>
            </a:pPr>
            <a:r>
              <a:rPr lang="en-US" sz="2000" dirty="0" smtClean="0"/>
              <a:t>Classification</a:t>
            </a:r>
          </a:p>
          <a:p>
            <a:pPr lvl="2">
              <a:buNone/>
            </a:pPr>
            <a:r>
              <a:rPr lang="en-US" sz="2000" dirty="0" smtClean="0"/>
              <a:t>Steps in assessment</a:t>
            </a:r>
          </a:p>
          <a:p>
            <a:pPr lvl="2">
              <a:buNone/>
            </a:pPr>
            <a:r>
              <a:rPr lang="en-US" sz="2000" dirty="0" smtClean="0"/>
              <a:t>Diagnostic imaging</a:t>
            </a:r>
          </a:p>
          <a:p>
            <a:pPr lvl="2">
              <a:buNone/>
            </a:pPr>
            <a:r>
              <a:rPr lang="en-US" sz="2000" dirty="0" smtClean="0"/>
              <a:t>General principles of treating TMDs</a:t>
            </a:r>
          </a:p>
          <a:p>
            <a:pPr lvl="2">
              <a:buNone/>
            </a:pPr>
            <a:r>
              <a:rPr lang="en-US" sz="2000" dirty="0" smtClean="0"/>
              <a:t>Specific disorders and their management.</a:t>
            </a:r>
            <a:endParaRPr lang="en-US" sz="20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Etiology </a:t>
            </a:r>
            <a:endParaRPr lang="en-US" dirty="0"/>
          </a:p>
        </p:txBody>
      </p:sp>
      <p:sp>
        <p:nvSpPr>
          <p:cNvPr id="3" name="Content Placeholder 2"/>
          <p:cNvSpPr>
            <a:spLocks noGrp="1"/>
          </p:cNvSpPr>
          <p:nvPr>
            <p:ph idx="1"/>
          </p:nvPr>
        </p:nvSpPr>
        <p:spPr>
          <a:xfrm>
            <a:off x="457200" y="1143000"/>
            <a:ext cx="8229600" cy="5410200"/>
          </a:xfrm>
        </p:spPr>
        <p:txBody>
          <a:bodyPr>
            <a:normAutofit/>
          </a:bodyPr>
          <a:lstStyle/>
          <a:p>
            <a:pPr>
              <a:buFont typeface="Wingdings" pitchFamily="2" charset="2"/>
              <a:buChar char="Ø"/>
            </a:pPr>
            <a:r>
              <a:rPr lang="en-US" sz="2800" dirty="0" err="1" smtClean="0">
                <a:solidFill>
                  <a:srgbClr val="C00000"/>
                </a:solidFill>
                <a:latin typeface="Aharoni" pitchFamily="2" charset="-79"/>
                <a:cs typeface="Aharoni" pitchFamily="2" charset="-79"/>
              </a:rPr>
              <a:t>Occlusal</a:t>
            </a:r>
            <a:r>
              <a:rPr lang="en-US" sz="2800" dirty="0" smtClean="0">
                <a:solidFill>
                  <a:srgbClr val="C00000"/>
                </a:solidFill>
                <a:latin typeface="Aharoni" pitchFamily="2" charset="-79"/>
                <a:cs typeface="Aharoni" pitchFamily="2" charset="-79"/>
              </a:rPr>
              <a:t> disharmony</a:t>
            </a:r>
          </a:p>
          <a:p>
            <a:pPr>
              <a:buFont typeface="Wingdings" pitchFamily="2" charset="2"/>
              <a:buChar char="Ø"/>
            </a:pPr>
            <a:r>
              <a:rPr lang="en-US" sz="2800" dirty="0" smtClean="0">
                <a:solidFill>
                  <a:srgbClr val="C00000"/>
                </a:solidFill>
                <a:latin typeface="Aharoni" pitchFamily="2" charset="-79"/>
                <a:cs typeface="Aharoni" pitchFamily="2" charset="-79"/>
              </a:rPr>
              <a:t>Psychological distress</a:t>
            </a:r>
          </a:p>
          <a:p>
            <a:pPr>
              <a:buFont typeface="Wingdings" pitchFamily="2" charset="2"/>
              <a:buChar char="Ø"/>
            </a:pPr>
            <a:r>
              <a:rPr lang="en-US" sz="2800" dirty="0" err="1" smtClean="0">
                <a:solidFill>
                  <a:srgbClr val="C00000"/>
                </a:solidFill>
                <a:latin typeface="Aharoni" pitchFamily="2" charset="-79"/>
                <a:cs typeface="Aharoni" pitchFamily="2" charset="-79"/>
              </a:rPr>
              <a:t>Masticatory</a:t>
            </a:r>
            <a:r>
              <a:rPr lang="en-US" sz="2800" dirty="0" smtClean="0">
                <a:solidFill>
                  <a:srgbClr val="C00000"/>
                </a:solidFill>
                <a:latin typeface="Aharoni" pitchFamily="2" charset="-79"/>
                <a:cs typeface="Aharoni" pitchFamily="2" charset="-79"/>
              </a:rPr>
              <a:t> muscle hyperactivity </a:t>
            </a:r>
          </a:p>
          <a:p>
            <a:pPr>
              <a:buFont typeface="Wingdings" pitchFamily="2" charset="2"/>
              <a:buChar char="Ø"/>
            </a:pPr>
            <a:r>
              <a:rPr lang="en-US" sz="2800" dirty="0" err="1" smtClean="0">
                <a:solidFill>
                  <a:srgbClr val="C00000"/>
                </a:solidFill>
                <a:latin typeface="Aharoni" pitchFamily="2" charset="-79"/>
                <a:cs typeface="Aharoni" pitchFamily="2" charset="-79"/>
              </a:rPr>
              <a:t>Parafunctional</a:t>
            </a:r>
            <a:r>
              <a:rPr lang="en-US" sz="2800" dirty="0" smtClean="0">
                <a:solidFill>
                  <a:srgbClr val="C00000"/>
                </a:solidFill>
                <a:latin typeface="Aharoni" pitchFamily="2" charset="-79"/>
                <a:cs typeface="Aharoni" pitchFamily="2" charset="-79"/>
              </a:rPr>
              <a:t> </a:t>
            </a:r>
            <a:r>
              <a:rPr lang="en-US" sz="2800" dirty="0" err="1" smtClean="0">
                <a:solidFill>
                  <a:srgbClr val="C00000"/>
                </a:solidFill>
                <a:latin typeface="Aharoni" pitchFamily="2" charset="-79"/>
                <a:cs typeface="Aharoni" pitchFamily="2" charset="-79"/>
              </a:rPr>
              <a:t>habbits</a:t>
            </a:r>
            <a:endParaRPr lang="en-US" sz="2800" dirty="0" smtClean="0">
              <a:solidFill>
                <a:srgbClr val="C00000"/>
              </a:solidFill>
              <a:latin typeface="Aharoni" pitchFamily="2" charset="-79"/>
              <a:cs typeface="Aharoni" pitchFamily="2" charset="-79"/>
            </a:endParaRPr>
          </a:p>
          <a:p>
            <a:pPr>
              <a:buFont typeface="Wingdings" pitchFamily="2" charset="2"/>
              <a:buChar char="Ø"/>
            </a:pPr>
            <a:r>
              <a:rPr lang="en-US" sz="2800" dirty="0" smtClean="0">
                <a:solidFill>
                  <a:srgbClr val="C00000"/>
                </a:solidFill>
                <a:latin typeface="Aharoni" pitchFamily="2" charset="-79"/>
                <a:cs typeface="Aharoni" pitchFamily="2" charset="-79"/>
              </a:rPr>
              <a:t>Acute trauma to the jaw</a:t>
            </a:r>
          </a:p>
          <a:p>
            <a:pPr>
              <a:buFont typeface="Wingdings" pitchFamily="2" charset="2"/>
              <a:buChar char="Ø"/>
            </a:pPr>
            <a:r>
              <a:rPr lang="en-US" sz="2800" dirty="0" err="1" smtClean="0">
                <a:solidFill>
                  <a:srgbClr val="C00000"/>
                </a:solidFill>
                <a:latin typeface="Aharoni" pitchFamily="2" charset="-79"/>
                <a:cs typeface="Aharoni" pitchFamily="2" charset="-79"/>
              </a:rPr>
              <a:t>Comorbidity</a:t>
            </a:r>
            <a:r>
              <a:rPr lang="en-US" sz="2800" dirty="0" smtClean="0">
                <a:solidFill>
                  <a:srgbClr val="C00000"/>
                </a:solidFill>
                <a:latin typeface="Aharoni" pitchFamily="2" charset="-79"/>
                <a:cs typeface="Aharoni" pitchFamily="2" charset="-79"/>
              </a:rPr>
              <a:t> of other rheumatic or </a:t>
            </a:r>
            <a:r>
              <a:rPr lang="en-US" sz="2800" dirty="0" err="1" smtClean="0">
                <a:solidFill>
                  <a:srgbClr val="C00000"/>
                </a:solidFill>
                <a:latin typeface="Aharoni" pitchFamily="2" charset="-79"/>
                <a:cs typeface="Aharoni" pitchFamily="2" charset="-79"/>
              </a:rPr>
              <a:t>musculoskelatal</a:t>
            </a:r>
            <a:r>
              <a:rPr lang="en-US" sz="2800" dirty="0" smtClean="0">
                <a:solidFill>
                  <a:srgbClr val="C00000"/>
                </a:solidFill>
                <a:latin typeface="Aharoni" pitchFamily="2" charset="-79"/>
                <a:cs typeface="Aharoni" pitchFamily="2" charset="-79"/>
              </a:rPr>
              <a:t> disorders</a:t>
            </a:r>
          </a:p>
          <a:p>
            <a:pPr>
              <a:buNone/>
            </a:pPr>
            <a:endParaRPr lang="en-US" dirty="0"/>
          </a:p>
        </p:txBody>
      </p:sp>
      <p:pic>
        <p:nvPicPr>
          <p:cNvPr id="4" name="Picture 3" descr="2014_66.gif"/>
          <p:cNvPicPr>
            <a:picLocks noChangeAspect="1"/>
          </p:cNvPicPr>
          <p:nvPr/>
        </p:nvPicPr>
        <p:blipFill>
          <a:blip r:embed="rId2" cstate="print"/>
          <a:stretch>
            <a:fillRect/>
          </a:stretch>
        </p:blipFill>
        <p:spPr>
          <a:xfrm>
            <a:off x="6781800" y="1371600"/>
            <a:ext cx="2133600" cy="25908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Classification </a:t>
            </a:r>
            <a:endParaRPr lang="en-US" dirty="0"/>
          </a:p>
        </p:txBody>
      </p:sp>
      <p:pic>
        <p:nvPicPr>
          <p:cNvPr id="6146" name="Picture 2"/>
          <p:cNvPicPr>
            <a:picLocks noGrp="1" noChangeAspect="1" noChangeArrowheads="1"/>
          </p:cNvPicPr>
          <p:nvPr>
            <p:ph idx="1"/>
          </p:nvPr>
        </p:nvPicPr>
        <p:blipFill>
          <a:blip r:embed="rId2" cstate="print"/>
          <a:srcRect/>
          <a:stretch>
            <a:fillRect/>
          </a:stretch>
        </p:blipFill>
        <p:spPr bwMode="auto">
          <a:xfrm>
            <a:off x="1066800" y="1247828"/>
            <a:ext cx="7010400" cy="53449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cstate="print"/>
          <a:srcRect/>
          <a:stretch>
            <a:fillRect/>
          </a:stretch>
        </p:blipFill>
        <p:spPr bwMode="auto">
          <a:xfrm>
            <a:off x="76200" y="152400"/>
            <a:ext cx="8839200" cy="662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
            </a:r>
            <a:br>
              <a:rPr lang="en-US" dirty="0" smtClean="0"/>
            </a:br>
            <a:r>
              <a:rPr lang="en-US" dirty="0" smtClean="0"/>
              <a:t>The Effect of Occlusion on Resting Posture of TMJ ‐Normal</a:t>
            </a:r>
            <a:endParaRPr lang="en-US"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1143000" y="3733800"/>
            <a:ext cx="6434120" cy="3124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304800" y="1524000"/>
            <a:ext cx="8610600" cy="1905000"/>
          </a:xfrm>
          <a:prstGeom prst="rect">
            <a:avLst/>
          </a:prstGeom>
          <a:solidFill>
            <a:schemeClr val="bg2">
              <a:lumMod val="2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bg1"/>
                </a:solidFill>
                <a:latin typeface="Aharoni" pitchFamily="2" charset="-79"/>
                <a:cs typeface="Aharoni" pitchFamily="2" charset="-79"/>
              </a:rPr>
              <a:t>Normal </a:t>
            </a:r>
            <a:r>
              <a:rPr lang="en-US" sz="2400" b="1" dirty="0" err="1" smtClean="0">
                <a:solidFill>
                  <a:schemeClr val="bg1"/>
                </a:solidFill>
                <a:latin typeface="Aharoni" pitchFamily="2" charset="-79"/>
                <a:cs typeface="Aharoni" pitchFamily="2" charset="-79"/>
              </a:rPr>
              <a:t>Intermolar</a:t>
            </a:r>
            <a:r>
              <a:rPr lang="en-US" sz="2400" b="1" dirty="0" smtClean="0">
                <a:solidFill>
                  <a:schemeClr val="bg1"/>
                </a:solidFill>
                <a:latin typeface="Aharoni" pitchFamily="2" charset="-79"/>
                <a:cs typeface="Aharoni" pitchFamily="2" charset="-79"/>
              </a:rPr>
              <a:t> relationship (</a:t>
            </a:r>
            <a:r>
              <a:rPr lang="en-US" sz="2400" b="1" dirty="0" smtClean="0">
                <a:solidFill>
                  <a:srgbClr val="FF0000"/>
                </a:solidFill>
                <a:latin typeface="Aharoni" pitchFamily="2" charset="-79"/>
                <a:cs typeface="Aharoni" pitchFamily="2" charset="-79"/>
              </a:rPr>
              <a:t>red</a:t>
            </a:r>
            <a:r>
              <a:rPr lang="en-US" sz="2400" b="1" dirty="0" smtClean="0">
                <a:solidFill>
                  <a:schemeClr val="bg1"/>
                </a:solidFill>
                <a:latin typeface="Aharoni" pitchFamily="2" charset="-79"/>
                <a:cs typeface="Aharoni" pitchFamily="2" charset="-79"/>
              </a:rPr>
              <a:t>).</a:t>
            </a:r>
          </a:p>
          <a:p>
            <a:endParaRPr lang="en-US" sz="2400" b="1" dirty="0" smtClean="0">
              <a:solidFill>
                <a:schemeClr val="bg1"/>
              </a:solidFill>
              <a:latin typeface="Aharoni" pitchFamily="2" charset="-79"/>
              <a:cs typeface="Aharoni" pitchFamily="2" charset="-79"/>
            </a:endParaRPr>
          </a:p>
          <a:p>
            <a:r>
              <a:rPr lang="en-US" sz="2400" b="1" dirty="0" smtClean="0">
                <a:solidFill>
                  <a:schemeClr val="bg1"/>
                </a:solidFill>
                <a:latin typeface="Aharoni" pitchFamily="2" charset="-79"/>
                <a:cs typeface="Aharoni" pitchFamily="2" charset="-79"/>
              </a:rPr>
              <a:t>Allows Normal seating of Mandible‐disc‐</a:t>
            </a:r>
            <a:r>
              <a:rPr lang="en-US" sz="2400" b="1" dirty="0" err="1" smtClean="0">
                <a:solidFill>
                  <a:schemeClr val="bg1"/>
                </a:solidFill>
                <a:latin typeface="Aharoni" pitchFamily="2" charset="-79"/>
                <a:cs typeface="Aharoni" pitchFamily="2" charset="-79"/>
              </a:rPr>
              <a:t>condyle</a:t>
            </a:r>
            <a:r>
              <a:rPr lang="en-US" sz="2400" b="1" dirty="0" smtClean="0">
                <a:solidFill>
                  <a:schemeClr val="bg1"/>
                </a:solidFill>
                <a:latin typeface="Aharoni" pitchFamily="2" charset="-79"/>
                <a:cs typeface="Aharoni" pitchFamily="2" charset="-79"/>
              </a:rPr>
              <a:t> relationship (</a:t>
            </a:r>
            <a:r>
              <a:rPr lang="en-US" sz="2400" b="1" dirty="0" smtClean="0">
                <a:solidFill>
                  <a:srgbClr val="00B0F0"/>
                </a:solidFill>
                <a:latin typeface="Aharoni" pitchFamily="2" charset="-79"/>
                <a:cs typeface="Aharoni" pitchFamily="2" charset="-79"/>
              </a:rPr>
              <a:t>blue</a:t>
            </a:r>
            <a:r>
              <a:rPr lang="en-US" sz="2400" b="1" dirty="0" smtClean="0">
                <a:solidFill>
                  <a:schemeClr val="bg1"/>
                </a:solidFill>
                <a:latin typeface="Aharoni" pitchFamily="2" charset="-79"/>
                <a:cs typeface="Aharoni" pitchFamily="2" charset="-79"/>
              </a:rPr>
              <a:t>). </a:t>
            </a:r>
          </a:p>
          <a:p>
            <a:pPr algn="ctr"/>
            <a:endParaRPr lang="en-US" dirty="0"/>
          </a:p>
        </p:txBody>
      </p:sp>
      <p:sp>
        <p:nvSpPr>
          <p:cNvPr id="7" name="Oval 6"/>
          <p:cNvSpPr/>
          <p:nvPr/>
        </p:nvSpPr>
        <p:spPr>
          <a:xfrm>
            <a:off x="4267200" y="3962400"/>
            <a:ext cx="1447800" cy="10668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F0"/>
              </a:solidFill>
            </a:endParaRPr>
          </a:p>
        </p:txBody>
      </p:sp>
      <p:sp>
        <p:nvSpPr>
          <p:cNvPr id="8" name="Oval 7"/>
          <p:cNvSpPr/>
          <p:nvPr/>
        </p:nvSpPr>
        <p:spPr>
          <a:xfrm>
            <a:off x="2514600" y="5334000"/>
            <a:ext cx="10668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fontScale="90000"/>
          </a:bodyPr>
          <a:lstStyle/>
          <a:p>
            <a:r>
              <a:rPr lang="en-US" dirty="0" smtClean="0"/>
              <a:t>The Effect of Occlusion on Resting Posture of TMJ ‐Pathological</a:t>
            </a:r>
            <a:endParaRPr lang="en-US"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914400" y="3505200"/>
            <a:ext cx="6705600" cy="30670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381000" y="1371600"/>
            <a:ext cx="8001000" cy="2057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accent4">
                    <a:lumMod val="50000"/>
                  </a:schemeClr>
                </a:solidFill>
                <a:latin typeface="Aharoni" pitchFamily="2" charset="-79"/>
                <a:cs typeface="Aharoni" pitchFamily="2" charset="-79"/>
              </a:rPr>
              <a:t>Poor occlusion between molars (</a:t>
            </a:r>
            <a:r>
              <a:rPr lang="en-US" sz="2400" dirty="0" smtClean="0">
                <a:solidFill>
                  <a:srgbClr val="FF0000"/>
                </a:solidFill>
                <a:latin typeface="Aharoni" pitchFamily="2" charset="-79"/>
                <a:cs typeface="Aharoni" pitchFamily="2" charset="-79"/>
              </a:rPr>
              <a:t>red</a:t>
            </a:r>
            <a:r>
              <a:rPr lang="en-US" sz="2400" dirty="0" smtClean="0">
                <a:solidFill>
                  <a:schemeClr val="accent4">
                    <a:lumMod val="50000"/>
                  </a:schemeClr>
                </a:solidFill>
                <a:latin typeface="Aharoni" pitchFamily="2" charset="-79"/>
                <a:cs typeface="Aharoni" pitchFamily="2" charset="-79"/>
              </a:rPr>
              <a:t>).</a:t>
            </a:r>
          </a:p>
          <a:p>
            <a:r>
              <a:rPr lang="en-US" sz="2400" dirty="0" smtClean="0">
                <a:solidFill>
                  <a:schemeClr val="accent4">
                    <a:lumMod val="50000"/>
                  </a:schemeClr>
                </a:solidFill>
                <a:latin typeface="Aharoni" pitchFamily="2" charset="-79"/>
                <a:cs typeface="Aharoni" pitchFamily="2" charset="-79"/>
              </a:rPr>
              <a:t>Places anterior stress on the disc of the TMJ.</a:t>
            </a:r>
          </a:p>
          <a:p>
            <a:r>
              <a:rPr lang="en-US" sz="2400" dirty="0" smtClean="0">
                <a:solidFill>
                  <a:schemeClr val="accent4">
                    <a:lumMod val="50000"/>
                  </a:schemeClr>
                </a:solidFill>
                <a:latin typeface="Aharoni" pitchFamily="2" charset="-79"/>
                <a:cs typeface="Aharoni" pitchFamily="2" charset="-79"/>
              </a:rPr>
              <a:t>Pulls mandible forward (</a:t>
            </a:r>
            <a:r>
              <a:rPr lang="en-US" sz="2400" dirty="0" smtClean="0">
                <a:solidFill>
                  <a:srgbClr val="00B050"/>
                </a:solidFill>
                <a:latin typeface="Aharoni" pitchFamily="2" charset="-79"/>
                <a:cs typeface="Aharoni" pitchFamily="2" charset="-79"/>
              </a:rPr>
              <a:t>green</a:t>
            </a:r>
            <a:r>
              <a:rPr lang="en-US" sz="2400" dirty="0" smtClean="0">
                <a:solidFill>
                  <a:schemeClr val="accent4">
                    <a:lumMod val="50000"/>
                  </a:schemeClr>
                </a:solidFill>
                <a:latin typeface="Aharoni" pitchFamily="2" charset="-79"/>
                <a:cs typeface="Aharoni" pitchFamily="2" charset="-79"/>
              </a:rPr>
              <a:t>).</a:t>
            </a:r>
          </a:p>
          <a:p>
            <a:r>
              <a:rPr lang="en-US" sz="2400" dirty="0" smtClean="0">
                <a:solidFill>
                  <a:schemeClr val="accent4">
                    <a:lumMod val="50000"/>
                  </a:schemeClr>
                </a:solidFill>
                <a:latin typeface="Aharoni" pitchFamily="2" charset="-79"/>
                <a:cs typeface="Aharoni" pitchFamily="2" charset="-79"/>
              </a:rPr>
              <a:t>Jaw and facial pain.</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 of posture </a:t>
            </a:r>
            <a:endParaRPr lang="en-US" dirty="0"/>
          </a:p>
        </p:txBody>
      </p:sp>
      <p:pic>
        <p:nvPicPr>
          <p:cNvPr id="4" name="Content Placeholder 3" descr="back_pain_solution_forward_head_posture.jpg"/>
          <p:cNvPicPr>
            <a:picLocks noGrp="1" noChangeAspect="1"/>
          </p:cNvPicPr>
          <p:nvPr>
            <p:ph idx="1"/>
          </p:nvPr>
        </p:nvPicPr>
        <p:blipFill>
          <a:blip r:embed="rId2" cstate="print"/>
          <a:srcRect l="4324" b="13846"/>
          <a:stretch>
            <a:fillRect/>
          </a:stretch>
        </p:blipFill>
        <p:spPr>
          <a:xfrm>
            <a:off x="2971800" y="1447800"/>
            <a:ext cx="3371850" cy="2133600"/>
          </a:xfrm>
        </p:spPr>
      </p:pic>
      <p:sp>
        <p:nvSpPr>
          <p:cNvPr id="5" name="Rounded Rectangle 4"/>
          <p:cNvSpPr/>
          <p:nvPr/>
        </p:nvSpPr>
        <p:spPr>
          <a:xfrm>
            <a:off x="609600" y="3581400"/>
            <a:ext cx="8382000" cy="27432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latin typeface="Aharoni" pitchFamily="2" charset="-79"/>
                <a:cs typeface="Aharoni" pitchFamily="2" charset="-79"/>
              </a:rPr>
              <a:t>Increase forward head posture. </a:t>
            </a:r>
          </a:p>
          <a:p>
            <a:r>
              <a:rPr lang="en-US" sz="2400" dirty="0" smtClean="0">
                <a:latin typeface="Aharoni" pitchFamily="2" charset="-79"/>
                <a:cs typeface="Aharoni" pitchFamily="2" charset="-79"/>
              </a:rPr>
              <a:t>•Stiff posterior neck musculature will rotate the cranium backward leaving the mouth open at rest.</a:t>
            </a:r>
          </a:p>
          <a:p>
            <a:r>
              <a:rPr lang="en-US" sz="2400" dirty="0" smtClean="0">
                <a:latin typeface="Aharoni" pitchFamily="2" charset="-79"/>
                <a:cs typeface="Aharoni" pitchFamily="2" charset="-79"/>
              </a:rPr>
              <a:t>•Muscles of mastication overwork to maintain jaw closure resulting in MPDS .</a:t>
            </a:r>
          </a:p>
          <a:p>
            <a:pPr algn="ct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Steps in assessment </a:t>
            </a:r>
            <a:endParaRPr lang="en-US" dirty="0"/>
          </a:p>
        </p:txBody>
      </p:sp>
      <p:sp>
        <p:nvSpPr>
          <p:cNvPr id="3" name="Content Placeholder 2"/>
          <p:cNvSpPr>
            <a:spLocks noGrp="1"/>
          </p:cNvSpPr>
          <p:nvPr>
            <p:ph idx="1"/>
          </p:nvPr>
        </p:nvSpPr>
        <p:spPr>
          <a:xfrm>
            <a:off x="457200" y="1295400"/>
            <a:ext cx="8229600" cy="4343399"/>
          </a:xfrm>
        </p:spPr>
        <p:txBody>
          <a:bodyPr>
            <a:normAutofit fontScale="92500" lnSpcReduction="20000"/>
          </a:bodyPr>
          <a:lstStyle/>
          <a:p>
            <a:r>
              <a:rPr lang="en-US" dirty="0" err="1" smtClean="0"/>
              <a:t>Behavioural</a:t>
            </a:r>
            <a:r>
              <a:rPr lang="en-US" dirty="0" smtClean="0"/>
              <a:t> assessment</a:t>
            </a:r>
          </a:p>
          <a:p>
            <a:r>
              <a:rPr lang="en-US" dirty="0" smtClean="0"/>
              <a:t>History</a:t>
            </a:r>
          </a:p>
          <a:p>
            <a:r>
              <a:rPr lang="en-US" dirty="0" smtClean="0"/>
              <a:t>Physical examination </a:t>
            </a:r>
          </a:p>
          <a:p>
            <a:pPr>
              <a:buFont typeface="Wingdings" pitchFamily="2" charset="2"/>
              <a:buChar char="ü"/>
            </a:pPr>
            <a:r>
              <a:rPr lang="en-US" sz="2800" dirty="0" smtClean="0">
                <a:solidFill>
                  <a:srgbClr val="002060"/>
                </a:solidFill>
              </a:rPr>
              <a:t>Range of </a:t>
            </a:r>
            <a:r>
              <a:rPr lang="en-US" sz="2800" dirty="0" err="1" smtClean="0">
                <a:solidFill>
                  <a:srgbClr val="002060"/>
                </a:solidFill>
              </a:rPr>
              <a:t>mandibular</a:t>
            </a:r>
            <a:r>
              <a:rPr lang="en-US" sz="2800" dirty="0" smtClean="0">
                <a:solidFill>
                  <a:srgbClr val="002060"/>
                </a:solidFill>
              </a:rPr>
              <a:t> movement</a:t>
            </a:r>
          </a:p>
          <a:p>
            <a:pPr>
              <a:buFont typeface="Wingdings" pitchFamily="2" charset="2"/>
              <a:buChar char="ü"/>
            </a:pPr>
            <a:r>
              <a:rPr lang="en-US" sz="2800" dirty="0" smtClean="0">
                <a:solidFill>
                  <a:srgbClr val="002060"/>
                </a:solidFill>
              </a:rPr>
              <a:t>Palpation of </a:t>
            </a:r>
            <a:r>
              <a:rPr lang="en-US" sz="2800" dirty="0" err="1" smtClean="0">
                <a:solidFill>
                  <a:srgbClr val="002060"/>
                </a:solidFill>
              </a:rPr>
              <a:t>masticatory</a:t>
            </a:r>
            <a:r>
              <a:rPr lang="en-US" sz="2800" dirty="0" smtClean="0">
                <a:solidFill>
                  <a:srgbClr val="002060"/>
                </a:solidFill>
              </a:rPr>
              <a:t> muscles</a:t>
            </a:r>
          </a:p>
          <a:p>
            <a:pPr>
              <a:buFont typeface="Wingdings" pitchFamily="2" charset="2"/>
              <a:buChar char="ü"/>
            </a:pPr>
            <a:r>
              <a:rPr lang="en-US" sz="2800" dirty="0" smtClean="0">
                <a:solidFill>
                  <a:srgbClr val="002060"/>
                </a:solidFill>
              </a:rPr>
              <a:t>Palpation of cervical muscles</a:t>
            </a:r>
          </a:p>
          <a:p>
            <a:pPr>
              <a:buFont typeface="Wingdings" pitchFamily="2" charset="2"/>
              <a:buChar char="ü"/>
            </a:pPr>
            <a:r>
              <a:rPr lang="en-US" sz="2800" dirty="0" smtClean="0">
                <a:solidFill>
                  <a:srgbClr val="002060"/>
                </a:solidFill>
              </a:rPr>
              <a:t>Palpation of TMJ</a:t>
            </a:r>
          </a:p>
          <a:p>
            <a:pPr>
              <a:buFont typeface="Wingdings" pitchFamily="2" charset="2"/>
              <a:buChar char="ü"/>
            </a:pPr>
            <a:r>
              <a:rPr lang="en-US" sz="2800" dirty="0" smtClean="0">
                <a:solidFill>
                  <a:srgbClr val="002060"/>
                </a:solidFill>
              </a:rPr>
              <a:t>Provocation tests</a:t>
            </a:r>
          </a:p>
          <a:p>
            <a:pPr>
              <a:buFont typeface="Wingdings" pitchFamily="2" charset="2"/>
              <a:buChar char="ü"/>
            </a:pPr>
            <a:r>
              <a:rPr lang="en-US" sz="2800" dirty="0" smtClean="0">
                <a:solidFill>
                  <a:srgbClr val="002060"/>
                </a:solidFill>
              </a:rPr>
              <a:t>Assessment of </a:t>
            </a:r>
            <a:r>
              <a:rPr lang="en-US" sz="2800" dirty="0" err="1" smtClean="0">
                <a:solidFill>
                  <a:srgbClr val="002060"/>
                </a:solidFill>
              </a:rPr>
              <a:t>parafunctional</a:t>
            </a:r>
            <a:r>
              <a:rPr lang="en-US" sz="2800" dirty="0" smtClean="0">
                <a:solidFill>
                  <a:srgbClr val="002060"/>
                </a:solidFill>
              </a:rPr>
              <a:t> habits</a:t>
            </a:r>
          </a:p>
          <a:p>
            <a:r>
              <a:rPr lang="en-US" dirty="0" smtClean="0"/>
              <a:t>Diagnostic imaging</a:t>
            </a:r>
            <a:endParaRPr lang="en-US" dirty="0"/>
          </a:p>
        </p:txBody>
      </p:sp>
      <p:pic>
        <p:nvPicPr>
          <p:cNvPr id="4" name="Picture 3" descr="Prog.5.png"/>
          <p:cNvPicPr>
            <a:picLocks noChangeAspect="1"/>
          </p:cNvPicPr>
          <p:nvPr/>
        </p:nvPicPr>
        <p:blipFill>
          <a:blip r:embed="rId2" cstate="print"/>
          <a:srcRect t="82222"/>
          <a:stretch>
            <a:fillRect/>
          </a:stretch>
        </p:blipFill>
        <p:spPr>
          <a:xfrm>
            <a:off x="2133600" y="5638800"/>
            <a:ext cx="4572000" cy="121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err="1" smtClean="0">
                <a:solidFill>
                  <a:srgbClr val="C00000"/>
                </a:solidFill>
              </a:rPr>
              <a:t>Behavioural</a:t>
            </a:r>
            <a:r>
              <a:rPr lang="en-US" dirty="0" smtClean="0">
                <a:solidFill>
                  <a:srgbClr val="C00000"/>
                </a:solidFill>
              </a:rPr>
              <a:t> assessment</a:t>
            </a:r>
            <a:endParaRPr lang="en-US" dirty="0">
              <a:solidFill>
                <a:srgbClr val="C00000"/>
              </a:solidFill>
            </a:endParaRPr>
          </a:p>
        </p:txBody>
      </p:sp>
      <p:sp>
        <p:nvSpPr>
          <p:cNvPr id="3" name="Content Placeholder 2"/>
          <p:cNvSpPr>
            <a:spLocks noGrp="1"/>
          </p:cNvSpPr>
          <p:nvPr>
            <p:ph idx="1"/>
          </p:nvPr>
        </p:nvSpPr>
        <p:spPr>
          <a:xfrm>
            <a:off x="152400" y="914400"/>
            <a:ext cx="8534400" cy="5791200"/>
          </a:xfrm>
        </p:spPr>
        <p:txBody>
          <a:bodyPr>
            <a:normAutofit/>
          </a:bodyPr>
          <a:lstStyle/>
          <a:p>
            <a:pPr algn="just">
              <a:buNone/>
            </a:pPr>
            <a:r>
              <a:rPr lang="en-US" sz="2800" dirty="0" smtClean="0"/>
              <a:t>Patients can be divided into 3 unique subgroups:</a:t>
            </a:r>
          </a:p>
          <a:p>
            <a:pPr algn="just"/>
            <a:r>
              <a:rPr lang="en-US" sz="2800" dirty="0" smtClean="0"/>
              <a:t>Dysfunctional patients</a:t>
            </a:r>
          </a:p>
          <a:p>
            <a:pPr algn="just"/>
            <a:r>
              <a:rPr lang="en-US" sz="2800" dirty="0" smtClean="0"/>
              <a:t>Interpersonally distressed</a:t>
            </a:r>
          </a:p>
          <a:p>
            <a:pPr algn="just"/>
            <a:r>
              <a:rPr lang="en-US" sz="2800" dirty="0" smtClean="0"/>
              <a:t>Adaptive </a:t>
            </a:r>
            <a:r>
              <a:rPr lang="en-US" sz="2800" dirty="0" err="1" smtClean="0"/>
              <a:t>copers</a:t>
            </a:r>
            <a:endParaRPr lang="en-US" sz="2800" dirty="0" smtClean="0"/>
          </a:p>
          <a:p>
            <a:pPr algn="just"/>
            <a:endParaRPr lang="en-US" sz="2800" dirty="0" smtClean="0"/>
          </a:p>
          <a:p>
            <a:pPr algn="just"/>
            <a:endParaRPr lang="en-US" sz="2800" dirty="0" smtClean="0"/>
          </a:p>
          <a:p>
            <a:pPr algn="just"/>
            <a:endParaRPr lang="en-US" sz="2800" dirty="0" smtClean="0"/>
          </a:p>
          <a:p>
            <a:pPr algn="just">
              <a:buFont typeface="Wingdings" pitchFamily="2" charset="2"/>
              <a:buChar char="Ø"/>
            </a:pPr>
            <a:r>
              <a:rPr lang="en-US" sz="2800" dirty="0" smtClean="0"/>
              <a:t>Psychosocial assessment provides the clinician with an appreciation of extent to which pain and dysfunction interfere with patient’s quality of life.</a:t>
            </a:r>
            <a:endParaRPr lang="en-US" sz="2800" dirty="0"/>
          </a:p>
        </p:txBody>
      </p:sp>
      <p:pic>
        <p:nvPicPr>
          <p:cNvPr id="4" name="Picture 3" descr="Depression.jpg"/>
          <p:cNvPicPr>
            <a:picLocks noChangeAspect="1"/>
          </p:cNvPicPr>
          <p:nvPr/>
        </p:nvPicPr>
        <p:blipFill>
          <a:blip r:embed="rId2" cstate="print"/>
          <a:stretch>
            <a:fillRect/>
          </a:stretch>
        </p:blipFill>
        <p:spPr>
          <a:xfrm>
            <a:off x="5562600" y="1447800"/>
            <a:ext cx="2819400" cy="304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noChangeArrowheads="1"/>
          </p:cNvPicPr>
          <p:nvPr>
            <p:ph idx="1"/>
          </p:nvPr>
        </p:nvPicPr>
        <p:blipFill>
          <a:blip r:embed="rId2" cstate="print"/>
          <a:srcRect/>
          <a:stretch>
            <a:fillRect/>
          </a:stretch>
        </p:blipFill>
        <p:spPr bwMode="auto">
          <a:xfrm>
            <a:off x="1143000" y="457200"/>
            <a:ext cx="7233208" cy="601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a:t>
            </a:r>
            <a:endParaRPr lang="en-US" dirty="0"/>
          </a:p>
        </p:txBody>
      </p:sp>
      <p:sp>
        <p:nvSpPr>
          <p:cNvPr id="3" name="Content Placeholder 2"/>
          <p:cNvSpPr>
            <a:spLocks noGrp="1"/>
          </p:cNvSpPr>
          <p:nvPr>
            <p:ph idx="1"/>
          </p:nvPr>
        </p:nvSpPr>
        <p:spPr/>
        <p:txBody>
          <a:bodyPr/>
          <a:lstStyle/>
          <a:p>
            <a:r>
              <a:rPr lang="en-US" dirty="0" smtClean="0"/>
              <a:t>Most common symptom is pain. </a:t>
            </a:r>
          </a:p>
          <a:p>
            <a:r>
              <a:rPr lang="en-US" dirty="0" smtClean="0"/>
              <a:t>The severity and intensity of pain can be measured using VAS (visual analogue scale).</a:t>
            </a:r>
          </a:p>
          <a:p>
            <a:r>
              <a:rPr lang="en-US" dirty="0" smtClean="0"/>
              <a:t>A pain diary can be maintained to record events of increase or decrease in pain.</a:t>
            </a:r>
          </a:p>
          <a:p>
            <a:r>
              <a:rPr lang="en-US" dirty="0" smtClean="0"/>
              <a:t>A </a:t>
            </a:r>
            <a:r>
              <a:rPr lang="en-US" dirty="0" err="1" smtClean="0"/>
              <a:t>questionairre</a:t>
            </a:r>
            <a:r>
              <a:rPr lang="en-US" dirty="0" smtClean="0"/>
              <a:t> can be used to ask patient about the history of pain or discomfort.</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a:t>
            </a:r>
            <a:endParaRPr lang="en-US" dirty="0"/>
          </a:p>
        </p:txBody>
      </p:sp>
      <p:sp>
        <p:nvSpPr>
          <p:cNvPr id="3" name="Content Placeholder 2"/>
          <p:cNvSpPr>
            <a:spLocks noGrp="1"/>
          </p:cNvSpPr>
          <p:nvPr>
            <p:ph idx="1"/>
          </p:nvPr>
        </p:nvSpPr>
        <p:spPr/>
        <p:txBody>
          <a:bodyPr/>
          <a:lstStyle/>
          <a:p>
            <a:endParaRPr lang="en-US" dirty="0"/>
          </a:p>
        </p:txBody>
      </p:sp>
      <p:graphicFrame>
        <p:nvGraphicFramePr>
          <p:cNvPr id="4" name="Diagram 3"/>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cstate="print"/>
          <a:srcRect/>
          <a:stretch>
            <a:fillRect/>
          </a:stretch>
        </p:blipFill>
        <p:spPr bwMode="auto">
          <a:xfrm>
            <a:off x="2286000" y="0"/>
            <a:ext cx="59436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Client Questionnaire.jpg"/>
          <p:cNvPicPr>
            <a:picLocks noChangeAspect="1"/>
          </p:cNvPicPr>
          <p:nvPr/>
        </p:nvPicPr>
        <p:blipFill>
          <a:blip r:embed="rId3" cstate="print"/>
          <a:srcRect l="17647" r="18382"/>
          <a:stretch>
            <a:fillRect/>
          </a:stretch>
        </p:blipFill>
        <p:spPr>
          <a:xfrm>
            <a:off x="0" y="0"/>
            <a:ext cx="2209800" cy="259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Physical examination </a:t>
            </a:r>
            <a:endParaRPr lang="en-US" dirty="0"/>
          </a:p>
        </p:txBody>
      </p:sp>
      <p:sp>
        <p:nvSpPr>
          <p:cNvPr id="5" name="Content Placeholder 4"/>
          <p:cNvSpPr>
            <a:spLocks noGrp="1"/>
          </p:cNvSpPr>
          <p:nvPr>
            <p:ph idx="1"/>
          </p:nvPr>
        </p:nvSpPr>
        <p:spPr>
          <a:xfrm>
            <a:off x="457200" y="1219200"/>
            <a:ext cx="8229600" cy="5334000"/>
          </a:xfrm>
        </p:spPr>
        <p:txBody>
          <a:bodyPr/>
          <a:lstStyle/>
          <a:p>
            <a:endParaRPr lang="en-US" dirty="0" smtClean="0"/>
          </a:p>
          <a:p>
            <a:endParaRPr lang="en-US" dirty="0" smtClean="0"/>
          </a:p>
          <a:p>
            <a:pPr algn="just"/>
            <a:r>
              <a:rPr lang="en-US" dirty="0" err="1" smtClean="0"/>
              <a:t>Masticatory</a:t>
            </a:r>
            <a:r>
              <a:rPr lang="en-US" dirty="0" smtClean="0"/>
              <a:t> muscle tenderness on palpation is the most consistent examination feature present in TMDs.</a:t>
            </a:r>
          </a:p>
          <a:p>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smtClean="0"/>
              <a:t>Steps in physical examination </a:t>
            </a:r>
            <a:endParaRPr lang="en-US" sz="3200" dirty="0"/>
          </a:p>
        </p:txBody>
      </p:sp>
      <p:sp>
        <p:nvSpPr>
          <p:cNvPr id="3" name="Content Placeholder 2"/>
          <p:cNvSpPr>
            <a:spLocks noGrp="1"/>
          </p:cNvSpPr>
          <p:nvPr>
            <p:ph idx="1"/>
          </p:nvPr>
        </p:nvSpPr>
        <p:spPr>
          <a:xfrm>
            <a:off x="457200" y="1143000"/>
            <a:ext cx="8229600" cy="3047999"/>
          </a:xfrm>
        </p:spPr>
        <p:txBody>
          <a:bodyPr>
            <a:normAutofit fontScale="85000" lnSpcReduction="20000"/>
          </a:bodyPr>
          <a:lstStyle/>
          <a:p>
            <a:pPr>
              <a:buNone/>
            </a:pPr>
            <a:r>
              <a:rPr lang="en-US" b="1" dirty="0" smtClean="0">
                <a:solidFill>
                  <a:srgbClr val="0070C0"/>
                </a:solidFill>
              </a:rPr>
              <a:t>Inspection : </a:t>
            </a:r>
          </a:p>
          <a:p>
            <a:r>
              <a:rPr lang="en-US" dirty="0" smtClean="0"/>
              <a:t>Facial asymmetry</a:t>
            </a:r>
          </a:p>
          <a:p>
            <a:r>
              <a:rPr lang="en-US" dirty="0" smtClean="0"/>
              <a:t>Swelling</a:t>
            </a:r>
          </a:p>
          <a:p>
            <a:r>
              <a:rPr lang="en-US" dirty="0" err="1" smtClean="0"/>
              <a:t>Masseter</a:t>
            </a:r>
            <a:r>
              <a:rPr lang="en-US" dirty="0" smtClean="0"/>
              <a:t> and temporal muscle hypertrophy</a:t>
            </a:r>
          </a:p>
          <a:p>
            <a:r>
              <a:rPr lang="en-US" dirty="0" smtClean="0"/>
              <a:t>Opening pattern- </a:t>
            </a:r>
          </a:p>
          <a:p>
            <a:pPr>
              <a:buNone/>
            </a:pPr>
            <a:r>
              <a:rPr lang="en-US" dirty="0" smtClean="0">
                <a:solidFill>
                  <a:srgbClr val="C00000"/>
                </a:solidFill>
              </a:rPr>
              <a:t>    corrected and uncorrected deviations, </a:t>
            </a:r>
          </a:p>
          <a:p>
            <a:pPr>
              <a:buNone/>
            </a:pPr>
            <a:r>
              <a:rPr lang="en-US" dirty="0" smtClean="0">
                <a:solidFill>
                  <a:srgbClr val="C00000"/>
                </a:solidFill>
              </a:rPr>
              <a:t>    uncoordinated movements and limitations.</a:t>
            </a:r>
            <a:endParaRPr lang="en-US" dirty="0">
              <a:solidFill>
                <a:srgbClr val="C00000"/>
              </a:solidFill>
            </a:endParaRPr>
          </a:p>
        </p:txBody>
      </p:sp>
      <p:pic>
        <p:nvPicPr>
          <p:cNvPr id="5" name="Picture 4" descr="ankylosis-fig1.jpg"/>
          <p:cNvPicPr>
            <a:picLocks noChangeAspect="1"/>
          </p:cNvPicPr>
          <p:nvPr/>
        </p:nvPicPr>
        <p:blipFill>
          <a:blip r:embed="rId2" cstate="print"/>
          <a:stretch>
            <a:fillRect/>
          </a:stretch>
        </p:blipFill>
        <p:spPr>
          <a:xfrm>
            <a:off x="3581400" y="4343400"/>
            <a:ext cx="2311375" cy="22240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one.jpg"/>
          <p:cNvPicPr>
            <a:picLocks noChangeAspect="1"/>
          </p:cNvPicPr>
          <p:nvPr/>
        </p:nvPicPr>
        <p:blipFill>
          <a:blip r:embed="rId3" cstate="print"/>
          <a:srcRect l="29545" r="9091" b="12121"/>
          <a:stretch>
            <a:fillRect/>
          </a:stretch>
        </p:blipFill>
        <p:spPr>
          <a:xfrm>
            <a:off x="6096000" y="4343400"/>
            <a:ext cx="2057400" cy="220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a:bodyPr>
          <a:lstStyle/>
          <a:p>
            <a:pPr>
              <a:buNone/>
            </a:pPr>
            <a:r>
              <a:rPr lang="en-US" dirty="0" smtClean="0">
                <a:solidFill>
                  <a:srgbClr val="0070C0"/>
                </a:solidFill>
              </a:rPr>
              <a:t>Range of </a:t>
            </a:r>
            <a:r>
              <a:rPr lang="en-US" dirty="0" err="1" smtClean="0">
                <a:solidFill>
                  <a:srgbClr val="0070C0"/>
                </a:solidFill>
              </a:rPr>
              <a:t>mandibular</a:t>
            </a:r>
            <a:r>
              <a:rPr lang="en-US" dirty="0" smtClean="0">
                <a:solidFill>
                  <a:srgbClr val="0070C0"/>
                </a:solidFill>
              </a:rPr>
              <a:t> movement:</a:t>
            </a:r>
          </a:p>
          <a:p>
            <a:r>
              <a:rPr lang="en-US" sz="2400" dirty="0" err="1" smtClean="0"/>
              <a:t>Interincisor</a:t>
            </a:r>
            <a:r>
              <a:rPr lang="en-US" sz="2400" dirty="0" smtClean="0"/>
              <a:t> separation plus or minus the incisor overlap in centric </a:t>
            </a:r>
            <a:r>
              <a:rPr lang="en-US" sz="2400" dirty="0" err="1" smtClean="0"/>
              <a:t>occlussion</a:t>
            </a:r>
            <a:r>
              <a:rPr lang="en-US" sz="2400" dirty="0" smtClean="0"/>
              <a:t> provides the measurement of </a:t>
            </a:r>
            <a:r>
              <a:rPr lang="en-US" sz="2400" dirty="0" err="1" smtClean="0"/>
              <a:t>mandibular</a:t>
            </a:r>
            <a:r>
              <a:rPr lang="en-US" sz="2400" dirty="0" smtClean="0"/>
              <a:t> movement.</a:t>
            </a:r>
          </a:p>
          <a:p>
            <a:r>
              <a:rPr lang="en-US" sz="2400" dirty="0" smtClean="0"/>
              <a:t>Assisted opening can be compared with active opening.</a:t>
            </a:r>
          </a:p>
          <a:p>
            <a:r>
              <a:rPr lang="en-US" sz="2400" b="1" dirty="0" smtClean="0">
                <a:solidFill>
                  <a:schemeClr val="accent2">
                    <a:lumMod val="75000"/>
                  </a:schemeClr>
                </a:solidFill>
              </a:rPr>
              <a:t>Muscle restrictions </a:t>
            </a:r>
            <a:r>
              <a:rPr lang="en-US" sz="2400" dirty="0" smtClean="0"/>
              <a:t>while assisted opening are associated with soft end-feel and result in increase of &gt;5mm above the active opening.</a:t>
            </a:r>
          </a:p>
          <a:p>
            <a:r>
              <a:rPr lang="en-US" sz="2400" b="1" dirty="0" smtClean="0">
                <a:solidFill>
                  <a:schemeClr val="accent2">
                    <a:lumMod val="75000"/>
                  </a:schemeClr>
                </a:solidFill>
              </a:rPr>
              <a:t>Joint disorders </a:t>
            </a:r>
            <a:r>
              <a:rPr lang="en-US" sz="2400" dirty="0" smtClean="0"/>
              <a:t>have a hard end-feel and limit assisted opening to &lt;5mm .</a:t>
            </a:r>
          </a:p>
          <a:p>
            <a:pPr>
              <a:buNone/>
            </a:pPr>
            <a:endParaRPr lang="en-US" dirty="0"/>
          </a:p>
        </p:txBody>
      </p:sp>
      <p:pic>
        <p:nvPicPr>
          <p:cNvPr id="5122" name="Picture 2"/>
          <p:cNvPicPr>
            <a:picLocks noChangeAspect="1" noChangeArrowheads="1"/>
          </p:cNvPicPr>
          <p:nvPr/>
        </p:nvPicPr>
        <p:blipFill>
          <a:blip r:embed="rId2" cstate="print"/>
          <a:srcRect/>
          <a:stretch>
            <a:fillRect/>
          </a:stretch>
        </p:blipFill>
        <p:spPr bwMode="auto">
          <a:xfrm>
            <a:off x="1066800" y="4724400"/>
            <a:ext cx="2781300" cy="1952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cstate="print"/>
          <a:srcRect/>
          <a:stretch>
            <a:fillRect/>
          </a:stretch>
        </p:blipFill>
        <p:spPr bwMode="auto">
          <a:xfrm>
            <a:off x="762000" y="1295400"/>
            <a:ext cx="7908758" cy="4419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51906" name="Picture 2"/>
          <p:cNvPicPr>
            <a:picLocks noGrp="1" noChangeAspect="1" noChangeArrowheads="1"/>
          </p:cNvPicPr>
          <p:nvPr>
            <p:ph idx="1"/>
          </p:nvPr>
        </p:nvPicPr>
        <p:blipFill>
          <a:blip r:embed="rId2" cstate="print"/>
          <a:srcRect l="41481" t="11785" r="42427" b="52859"/>
          <a:stretch>
            <a:fillRect/>
          </a:stretch>
        </p:blipFill>
        <p:spPr bwMode="auto">
          <a:xfrm>
            <a:off x="2133600" y="609600"/>
            <a:ext cx="4572000" cy="5647765"/>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943600"/>
          </a:xfrm>
        </p:spPr>
        <p:txBody>
          <a:bodyPr/>
          <a:lstStyle/>
          <a:p>
            <a:pPr>
              <a:buNone/>
            </a:pPr>
            <a:r>
              <a:rPr lang="en-US" b="1" dirty="0" smtClean="0">
                <a:solidFill>
                  <a:srgbClr val="0070C0"/>
                </a:solidFill>
              </a:rPr>
              <a:t>Palpation of </a:t>
            </a:r>
            <a:r>
              <a:rPr lang="en-US" b="1" dirty="0" err="1" smtClean="0">
                <a:solidFill>
                  <a:srgbClr val="0070C0"/>
                </a:solidFill>
              </a:rPr>
              <a:t>masticatory</a:t>
            </a:r>
            <a:r>
              <a:rPr lang="en-US" b="1" dirty="0" smtClean="0">
                <a:solidFill>
                  <a:srgbClr val="0070C0"/>
                </a:solidFill>
              </a:rPr>
              <a:t> muscles</a:t>
            </a:r>
            <a:r>
              <a:rPr lang="en-US" dirty="0" smtClean="0"/>
              <a:t>:</a:t>
            </a:r>
          </a:p>
          <a:p>
            <a:pPr>
              <a:buNone/>
            </a:pPr>
            <a:r>
              <a:rPr lang="en-US" dirty="0" err="1" smtClean="0"/>
              <a:t>Masseter</a:t>
            </a:r>
            <a:r>
              <a:rPr lang="en-US" dirty="0" smtClean="0"/>
              <a:t> </a:t>
            </a:r>
          </a:p>
          <a:p>
            <a:pPr>
              <a:buNone/>
            </a:pPr>
            <a:endParaRPr lang="en-US" dirty="0" smtClean="0"/>
          </a:p>
          <a:p>
            <a:endParaRPr lang="en-US" dirty="0"/>
          </a:p>
        </p:txBody>
      </p:sp>
      <p:pic>
        <p:nvPicPr>
          <p:cNvPr id="5" name="Picture 4" descr="tmj-pain-masseter-temporalis.jpg"/>
          <p:cNvPicPr>
            <a:picLocks noChangeAspect="1"/>
          </p:cNvPicPr>
          <p:nvPr/>
        </p:nvPicPr>
        <p:blipFill>
          <a:blip r:embed="rId2" cstate="print"/>
          <a:stretch>
            <a:fillRect/>
          </a:stretch>
        </p:blipFill>
        <p:spPr>
          <a:xfrm flipH="1">
            <a:off x="3581400" y="990600"/>
            <a:ext cx="2362200" cy="22362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146" name="Picture 2"/>
          <p:cNvPicPr>
            <a:picLocks noChangeAspect="1" noChangeArrowheads="1"/>
          </p:cNvPicPr>
          <p:nvPr/>
        </p:nvPicPr>
        <p:blipFill>
          <a:blip r:embed="rId3" cstate="print"/>
          <a:srcRect/>
          <a:stretch>
            <a:fillRect/>
          </a:stretch>
        </p:blipFill>
        <p:spPr bwMode="auto">
          <a:xfrm>
            <a:off x="762000" y="3352800"/>
            <a:ext cx="3200400" cy="3143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147" name="Picture 3"/>
          <p:cNvPicPr>
            <a:picLocks noChangeAspect="1" noChangeArrowheads="1"/>
          </p:cNvPicPr>
          <p:nvPr/>
        </p:nvPicPr>
        <p:blipFill>
          <a:blip r:embed="rId4" cstate="print"/>
          <a:srcRect/>
          <a:stretch>
            <a:fillRect/>
          </a:stretch>
        </p:blipFill>
        <p:spPr bwMode="auto">
          <a:xfrm>
            <a:off x="4038600" y="3352800"/>
            <a:ext cx="3201742" cy="31463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lstStyle/>
          <a:p>
            <a:r>
              <a:rPr lang="en-US" dirty="0" err="1" smtClean="0"/>
              <a:t>Temporalis</a:t>
            </a:r>
            <a:endParaRPr lang="en-US" dirty="0" smtClean="0"/>
          </a:p>
          <a:p>
            <a:pPr>
              <a:buNone/>
            </a:pPr>
            <a:r>
              <a:rPr lang="en-US" dirty="0" smtClean="0"/>
              <a:t> </a:t>
            </a:r>
            <a:endParaRPr lang="en-US" dirty="0"/>
          </a:p>
        </p:txBody>
      </p:sp>
      <p:pic>
        <p:nvPicPr>
          <p:cNvPr id="4" name="Picture 3" descr="tmj-pain-masseter-temporalis.jpg"/>
          <p:cNvPicPr>
            <a:picLocks noChangeAspect="1"/>
          </p:cNvPicPr>
          <p:nvPr/>
        </p:nvPicPr>
        <p:blipFill>
          <a:blip r:embed="rId2" cstate="print"/>
          <a:stretch>
            <a:fillRect/>
          </a:stretch>
        </p:blipFill>
        <p:spPr>
          <a:xfrm flipH="1">
            <a:off x="3505200" y="381000"/>
            <a:ext cx="2314173" cy="2190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Feeling-the-temporalis-muscles.jpg"/>
          <p:cNvPicPr>
            <a:picLocks noChangeAspect="1"/>
          </p:cNvPicPr>
          <p:nvPr/>
        </p:nvPicPr>
        <p:blipFill>
          <a:blip r:embed="rId3" cstate="print"/>
          <a:srcRect l="16667" r="15151"/>
          <a:stretch>
            <a:fillRect/>
          </a:stretch>
        </p:blipFill>
        <p:spPr>
          <a:xfrm>
            <a:off x="2819400" y="2895600"/>
            <a:ext cx="3886200" cy="3771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r>
              <a:rPr lang="en-US" dirty="0" smtClean="0"/>
              <a:t>Lateral </a:t>
            </a:r>
            <a:r>
              <a:rPr lang="en-US" dirty="0" err="1" smtClean="0"/>
              <a:t>pterygoid</a:t>
            </a:r>
            <a:r>
              <a:rPr lang="en-US" dirty="0" smtClean="0"/>
              <a:t> muscle</a:t>
            </a:r>
            <a:endParaRPr lang="en-US" dirty="0"/>
          </a:p>
        </p:txBody>
      </p:sp>
      <p:pic>
        <p:nvPicPr>
          <p:cNvPr id="4" name="Picture 3" descr="picture131332990652013.jpg"/>
          <p:cNvPicPr>
            <a:picLocks noChangeAspect="1"/>
          </p:cNvPicPr>
          <p:nvPr/>
        </p:nvPicPr>
        <p:blipFill>
          <a:blip r:embed="rId2" cstate="print"/>
          <a:srcRect t="5600" b="6675"/>
          <a:stretch>
            <a:fillRect/>
          </a:stretch>
        </p:blipFill>
        <p:spPr>
          <a:xfrm>
            <a:off x="4495800" y="990600"/>
            <a:ext cx="3252787" cy="26969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abb10.jpg"/>
          <p:cNvPicPr>
            <a:picLocks noChangeAspect="1"/>
          </p:cNvPicPr>
          <p:nvPr/>
        </p:nvPicPr>
        <p:blipFill>
          <a:blip r:embed="rId3" cstate="print"/>
          <a:stretch>
            <a:fillRect/>
          </a:stretch>
        </p:blipFill>
        <p:spPr>
          <a:xfrm>
            <a:off x="533400" y="3733800"/>
            <a:ext cx="3962400" cy="30358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r>
              <a:rPr lang="en-US" dirty="0" smtClean="0"/>
              <a:t>Medial </a:t>
            </a:r>
            <a:r>
              <a:rPr lang="en-US" dirty="0" err="1" smtClean="0"/>
              <a:t>pterygoid</a:t>
            </a:r>
            <a:r>
              <a:rPr lang="en-US" dirty="0" smtClean="0"/>
              <a:t> muscle </a:t>
            </a:r>
            <a:endParaRPr lang="en-US" dirty="0"/>
          </a:p>
        </p:txBody>
      </p:sp>
      <p:pic>
        <p:nvPicPr>
          <p:cNvPr id="4" name="Picture 3" descr="bimanual_palpation1333803711520.png"/>
          <p:cNvPicPr>
            <a:picLocks noChangeAspect="1"/>
          </p:cNvPicPr>
          <p:nvPr/>
        </p:nvPicPr>
        <p:blipFill>
          <a:blip r:embed="rId2" cstate="print"/>
          <a:stretch>
            <a:fillRect/>
          </a:stretch>
        </p:blipFill>
        <p:spPr>
          <a:xfrm>
            <a:off x="304800" y="3048000"/>
            <a:ext cx="5057042"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page-8.jpg"/>
          <p:cNvPicPr>
            <a:picLocks noChangeAspect="1"/>
          </p:cNvPicPr>
          <p:nvPr/>
        </p:nvPicPr>
        <p:blipFill>
          <a:blip r:embed="rId3" cstate="print"/>
          <a:stretch>
            <a:fillRect/>
          </a:stretch>
        </p:blipFill>
        <p:spPr>
          <a:xfrm>
            <a:off x="5181600" y="457200"/>
            <a:ext cx="3962400" cy="39942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303" y="169846"/>
            <a:ext cx="7543800" cy="670344"/>
          </a:xfrm>
        </p:spPr>
        <p:txBody>
          <a:bodyPr>
            <a:normAutofit fontScale="90000"/>
          </a:bodyPr>
          <a:lstStyle/>
          <a:p>
            <a:r>
              <a:rPr lang="en-IN" dirty="0" smtClean="0">
                <a:solidFill>
                  <a:srgbClr val="FFFF00"/>
                </a:solidFill>
                <a:latin typeface="Aharoni" pitchFamily="2" charset="-79"/>
                <a:cs typeface="Aharoni" pitchFamily="2" charset="-79"/>
              </a:rPr>
              <a:t> TMJ: A unique joint ??</a:t>
            </a:r>
            <a:endParaRPr lang="en-IN" dirty="0">
              <a:solidFill>
                <a:srgbClr val="FFFF00"/>
              </a:solidFill>
              <a:latin typeface="Aharoni" pitchFamily="2" charset="-79"/>
              <a:cs typeface="Aharoni" pitchFamily="2" charset="-79"/>
            </a:endParaRPr>
          </a:p>
        </p:txBody>
      </p:sp>
      <p:graphicFrame>
        <p:nvGraphicFramePr>
          <p:cNvPr id="5" name="Diagram 4"/>
          <p:cNvGraphicFramePr/>
          <p:nvPr>
            <p:extLst>
              <p:ext uri="{D42A27DB-BD31-4B8C-83A1-F6EECF244321}">
                <p14:modId xmlns="" xmlns:p14="http://schemas.microsoft.com/office/powerpoint/2010/main" val="3817720291"/>
              </p:ext>
            </p:extLst>
          </p:nvPr>
        </p:nvGraphicFramePr>
        <p:xfrm>
          <a:off x="296839" y="955343"/>
          <a:ext cx="8137477" cy="55682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825445030"/>
      </p:ext>
    </p:extLst>
  </p:cSld>
  <p:clrMapOvr>
    <a:masterClrMapping/>
  </p:clrMapOvr>
  <mc:AlternateContent xmlns:mc="http://schemas.openxmlformats.org/markup-compatibility/2006">
    <mc:Choice xmlns=""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Palpation of cervical muscles </a:t>
            </a:r>
            <a:endParaRPr lang="en-US" dirty="0"/>
          </a:p>
        </p:txBody>
      </p:sp>
      <p:sp>
        <p:nvSpPr>
          <p:cNvPr id="3" name="Content Placeholder 2"/>
          <p:cNvSpPr>
            <a:spLocks noGrp="1"/>
          </p:cNvSpPr>
          <p:nvPr>
            <p:ph idx="1"/>
          </p:nvPr>
        </p:nvSpPr>
        <p:spPr>
          <a:xfrm>
            <a:off x="457200" y="914400"/>
            <a:ext cx="8229600" cy="5211763"/>
          </a:xfrm>
        </p:spPr>
        <p:txBody>
          <a:bodyPr>
            <a:normAutofit/>
          </a:bodyPr>
          <a:lstStyle/>
          <a:p>
            <a:pPr algn="just"/>
            <a:r>
              <a:rPr lang="en-US" sz="2800" dirty="0" err="1" smtClean="0">
                <a:solidFill>
                  <a:srgbClr val="FFFF00"/>
                </a:solidFill>
              </a:rPr>
              <a:t>Sternocleidomastoid</a:t>
            </a:r>
            <a:r>
              <a:rPr lang="en-US" sz="2800" dirty="0" smtClean="0"/>
              <a:t> and </a:t>
            </a:r>
            <a:r>
              <a:rPr lang="en-US" sz="2800" dirty="0" err="1" smtClean="0">
                <a:solidFill>
                  <a:srgbClr val="FFFF00"/>
                </a:solidFill>
              </a:rPr>
              <a:t>trapezius</a:t>
            </a:r>
            <a:r>
              <a:rPr lang="en-US" sz="2800" dirty="0" smtClean="0"/>
              <a:t> muscles are often a part of cervical muscle disorder and refer pain to face and head.</a:t>
            </a:r>
          </a:p>
          <a:p>
            <a:pPr algn="just"/>
            <a:r>
              <a:rPr lang="en-US" sz="2800" dirty="0" err="1" smtClean="0">
                <a:solidFill>
                  <a:srgbClr val="FFFF00"/>
                </a:solidFill>
              </a:rPr>
              <a:t>Prevertebral</a:t>
            </a:r>
            <a:r>
              <a:rPr lang="en-US" sz="2800" dirty="0" smtClean="0">
                <a:solidFill>
                  <a:srgbClr val="FFFF00"/>
                </a:solidFill>
              </a:rPr>
              <a:t> (scalene)</a:t>
            </a:r>
            <a:r>
              <a:rPr lang="en-US" sz="2800" dirty="0" smtClean="0"/>
              <a:t> and </a:t>
            </a:r>
            <a:r>
              <a:rPr lang="en-US" sz="2800" dirty="0" err="1" smtClean="0">
                <a:solidFill>
                  <a:srgbClr val="FFFF00"/>
                </a:solidFill>
              </a:rPr>
              <a:t>suboccipital</a:t>
            </a:r>
            <a:r>
              <a:rPr lang="en-US" sz="2800" dirty="0" smtClean="0"/>
              <a:t> muscles should also be paid attention.</a:t>
            </a:r>
            <a:endParaRPr lang="en-US" sz="2800" dirty="0"/>
          </a:p>
        </p:txBody>
      </p:sp>
      <p:pic>
        <p:nvPicPr>
          <p:cNvPr id="4" name="Picture 3" descr="image012.jpg"/>
          <p:cNvPicPr>
            <a:picLocks noChangeAspect="1"/>
          </p:cNvPicPr>
          <p:nvPr/>
        </p:nvPicPr>
        <p:blipFill>
          <a:blip r:embed="rId2" cstate="print"/>
          <a:stretch>
            <a:fillRect/>
          </a:stretch>
        </p:blipFill>
        <p:spPr>
          <a:xfrm>
            <a:off x="6400800" y="3429000"/>
            <a:ext cx="2514600" cy="2514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neck.jpg"/>
          <p:cNvPicPr>
            <a:picLocks noChangeAspect="1"/>
          </p:cNvPicPr>
          <p:nvPr/>
        </p:nvPicPr>
        <p:blipFill>
          <a:blip r:embed="rId3" cstate="print"/>
          <a:stretch>
            <a:fillRect/>
          </a:stretch>
        </p:blipFill>
        <p:spPr>
          <a:xfrm>
            <a:off x="838200" y="3200400"/>
            <a:ext cx="4562874" cy="3657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Palpation of TMJ</a:t>
            </a:r>
            <a:endParaRPr lang="en-US" dirty="0"/>
          </a:p>
        </p:txBody>
      </p:sp>
      <p:sp>
        <p:nvSpPr>
          <p:cNvPr id="3" name="Content Placeholder 2"/>
          <p:cNvSpPr>
            <a:spLocks noGrp="1"/>
          </p:cNvSpPr>
          <p:nvPr>
            <p:ph idx="1"/>
          </p:nvPr>
        </p:nvSpPr>
        <p:spPr>
          <a:xfrm>
            <a:off x="457200" y="1066800"/>
            <a:ext cx="8229600" cy="5059363"/>
          </a:xfrm>
        </p:spPr>
        <p:txBody>
          <a:bodyPr/>
          <a:lstStyle/>
          <a:p>
            <a:r>
              <a:rPr lang="en-US" dirty="0" smtClean="0"/>
              <a:t>Pain </a:t>
            </a:r>
          </a:p>
          <a:p>
            <a:r>
              <a:rPr lang="en-US" dirty="0" smtClean="0"/>
              <a:t>Clicking </a:t>
            </a:r>
          </a:p>
          <a:p>
            <a:r>
              <a:rPr lang="en-US" dirty="0" err="1" smtClean="0"/>
              <a:t>Crepitus</a:t>
            </a:r>
            <a:endParaRPr lang="en-US" dirty="0" smtClean="0"/>
          </a:p>
          <a:p>
            <a:endParaRPr lang="en-US" dirty="0"/>
          </a:p>
        </p:txBody>
      </p:sp>
      <p:sp>
        <p:nvSpPr>
          <p:cNvPr id="5" name="TextBox 4"/>
          <p:cNvSpPr txBox="1"/>
          <p:nvPr/>
        </p:nvSpPr>
        <p:spPr>
          <a:xfrm>
            <a:off x="685800" y="2819400"/>
            <a:ext cx="6934200" cy="830997"/>
          </a:xfrm>
          <a:prstGeom prst="rect">
            <a:avLst/>
          </a:prstGeom>
          <a:noFill/>
        </p:spPr>
        <p:txBody>
          <a:bodyPr wrap="square" rtlCol="0">
            <a:spAutoFit/>
          </a:bodyPr>
          <a:lstStyle/>
          <a:p>
            <a:r>
              <a:rPr lang="en-US" sz="2400" dirty="0" smtClean="0">
                <a:solidFill>
                  <a:schemeClr val="accent2">
                    <a:lumMod val="50000"/>
                  </a:schemeClr>
                </a:solidFill>
              </a:rPr>
              <a:t>Palpating anterior and posterior to lateral pole detects pain associated with capsular ligament. </a:t>
            </a:r>
            <a:endParaRPr lang="en-US" sz="2400" dirty="0">
              <a:solidFill>
                <a:schemeClr val="accent2">
                  <a:lumMod val="50000"/>
                </a:schemeClr>
              </a:solidFill>
            </a:endParaRPr>
          </a:p>
        </p:txBody>
      </p:sp>
      <p:pic>
        <p:nvPicPr>
          <p:cNvPr id="7170" name="Picture 2"/>
          <p:cNvPicPr>
            <a:picLocks noChangeAspect="1" noChangeArrowheads="1"/>
          </p:cNvPicPr>
          <p:nvPr/>
        </p:nvPicPr>
        <p:blipFill>
          <a:blip r:embed="rId2" cstate="print"/>
          <a:srcRect/>
          <a:stretch>
            <a:fillRect/>
          </a:stretch>
        </p:blipFill>
        <p:spPr bwMode="auto">
          <a:xfrm>
            <a:off x="1371600" y="3657600"/>
            <a:ext cx="2771775" cy="2657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171" name="Picture 3"/>
          <p:cNvPicPr>
            <a:picLocks noChangeAspect="1" noChangeArrowheads="1"/>
          </p:cNvPicPr>
          <p:nvPr/>
        </p:nvPicPr>
        <p:blipFill>
          <a:blip r:embed="rId3" cstate="print"/>
          <a:srcRect/>
          <a:stretch>
            <a:fillRect/>
          </a:stretch>
        </p:blipFill>
        <p:spPr bwMode="auto">
          <a:xfrm>
            <a:off x="4724400" y="3657600"/>
            <a:ext cx="2571750"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Palpation of TMJ</a:t>
            </a:r>
            <a:endParaRPr lang="en-US" dirty="0"/>
          </a:p>
        </p:txBody>
      </p:sp>
      <p:sp>
        <p:nvSpPr>
          <p:cNvPr id="3" name="Content Placeholder 2"/>
          <p:cNvSpPr>
            <a:spLocks noGrp="1"/>
          </p:cNvSpPr>
          <p:nvPr>
            <p:ph idx="1"/>
          </p:nvPr>
        </p:nvSpPr>
        <p:spPr>
          <a:xfrm>
            <a:off x="457200" y="1143001"/>
            <a:ext cx="8229600" cy="3429000"/>
          </a:xfrm>
        </p:spPr>
        <p:txBody>
          <a:bodyPr>
            <a:normAutofit fontScale="92500" lnSpcReduction="10000"/>
          </a:bodyPr>
          <a:lstStyle/>
          <a:p>
            <a:pPr algn="just"/>
            <a:r>
              <a:rPr lang="en-US" sz="2800" dirty="0" smtClean="0">
                <a:solidFill>
                  <a:srgbClr val="002060"/>
                </a:solidFill>
              </a:rPr>
              <a:t>A click that is felt on opening and closing and is eliminated by bringing the mandible into protrusive position before opening is mostly associated with ADD with reduction.</a:t>
            </a:r>
          </a:p>
          <a:p>
            <a:endParaRPr lang="en-US" sz="2400" dirty="0" smtClean="0"/>
          </a:p>
          <a:p>
            <a:pPr>
              <a:buNone/>
            </a:pPr>
            <a:endParaRPr lang="en-US" sz="2400" dirty="0" smtClean="0"/>
          </a:p>
          <a:p>
            <a:pPr algn="just"/>
            <a:r>
              <a:rPr lang="en-US" sz="2800" dirty="0" smtClean="0">
                <a:solidFill>
                  <a:schemeClr val="bg2">
                    <a:lumMod val="10000"/>
                  </a:schemeClr>
                </a:solidFill>
              </a:rPr>
              <a:t>A </a:t>
            </a:r>
            <a:r>
              <a:rPr lang="en-US" sz="2800" dirty="0" err="1" smtClean="0">
                <a:solidFill>
                  <a:schemeClr val="bg2">
                    <a:lumMod val="10000"/>
                  </a:schemeClr>
                </a:solidFill>
              </a:rPr>
              <a:t>condyle</a:t>
            </a:r>
            <a:r>
              <a:rPr lang="en-US" sz="2800" dirty="0" smtClean="0">
                <a:solidFill>
                  <a:schemeClr val="bg2">
                    <a:lumMod val="10000"/>
                  </a:schemeClr>
                </a:solidFill>
              </a:rPr>
              <a:t> that does not translate may not be palpable during mouth opening and closing. This may be associated with ADD without reduction.</a:t>
            </a:r>
          </a:p>
          <a:p>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Provocation tests</a:t>
            </a:r>
            <a:endParaRPr lang="en-US" dirty="0"/>
          </a:p>
        </p:txBody>
      </p:sp>
      <p:sp>
        <p:nvSpPr>
          <p:cNvPr id="3" name="Content Placeholder 2"/>
          <p:cNvSpPr>
            <a:spLocks noGrp="1"/>
          </p:cNvSpPr>
          <p:nvPr>
            <p:ph idx="1"/>
          </p:nvPr>
        </p:nvSpPr>
        <p:spPr>
          <a:xfrm>
            <a:off x="457200" y="1219200"/>
            <a:ext cx="8229600" cy="4906963"/>
          </a:xfrm>
        </p:spPr>
        <p:txBody>
          <a:bodyPr/>
          <a:lstStyle/>
          <a:p>
            <a:r>
              <a:rPr lang="en-US" dirty="0" smtClean="0">
                <a:solidFill>
                  <a:srgbClr val="C00000"/>
                </a:solidFill>
              </a:rPr>
              <a:t>The static pain test </a:t>
            </a:r>
            <a:r>
              <a:rPr lang="en-US" dirty="0" smtClean="0"/>
              <a:t>– patient has the mandible slightly open and remaining in one position while the patient resists the slowly increasing manual force applied by examiner in lateral, upward and downward direction.</a:t>
            </a:r>
          </a:p>
          <a:p>
            <a:endParaRPr lang="en-US" dirty="0"/>
          </a:p>
        </p:txBody>
      </p:sp>
      <p:pic>
        <p:nvPicPr>
          <p:cNvPr id="4" name="Picture 3" descr="download.jpg"/>
          <p:cNvPicPr>
            <a:picLocks noChangeAspect="1"/>
          </p:cNvPicPr>
          <p:nvPr/>
        </p:nvPicPr>
        <p:blipFill>
          <a:blip r:embed="rId2" cstate="print"/>
          <a:stretch>
            <a:fillRect/>
          </a:stretch>
        </p:blipFill>
        <p:spPr>
          <a:xfrm>
            <a:off x="457200" y="4038600"/>
            <a:ext cx="3171825" cy="21080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images (3).jpg"/>
          <p:cNvPicPr>
            <a:picLocks noChangeAspect="1"/>
          </p:cNvPicPr>
          <p:nvPr/>
        </p:nvPicPr>
        <p:blipFill>
          <a:blip r:embed="rId3" cstate="print"/>
          <a:stretch>
            <a:fillRect/>
          </a:stretch>
        </p:blipFill>
        <p:spPr>
          <a:xfrm>
            <a:off x="4953000" y="4038600"/>
            <a:ext cx="3409950" cy="20984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Assessment of </a:t>
            </a:r>
            <a:r>
              <a:rPr lang="en-US" dirty="0" err="1" smtClean="0"/>
              <a:t>parafunctional</a:t>
            </a:r>
            <a:r>
              <a:rPr lang="en-US" dirty="0" smtClean="0"/>
              <a:t> habits</a:t>
            </a:r>
            <a:endParaRPr lang="en-US" dirty="0"/>
          </a:p>
        </p:txBody>
      </p:sp>
      <p:sp>
        <p:nvSpPr>
          <p:cNvPr id="3" name="Content Placeholder 2"/>
          <p:cNvSpPr>
            <a:spLocks noGrp="1"/>
          </p:cNvSpPr>
          <p:nvPr>
            <p:ph idx="1"/>
          </p:nvPr>
        </p:nvSpPr>
        <p:spPr>
          <a:xfrm>
            <a:off x="457200" y="1295400"/>
            <a:ext cx="8229600" cy="4830763"/>
          </a:xfrm>
        </p:spPr>
        <p:txBody>
          <a:bodyPr>
            <a:normAutofit/>
          </a:bodyPr>
          <a:lstStyle/>
          <a:p>
            <a:r>
              <a:rPr lang="en-US" sz="2800" dirty="0" smtClean="0"/>
              <a:t>Self report</a:t>
            </a:r>
          </a:p>
          <a:p>
            <a:r>
              <a:rPr lang="en-US" sz="2800" dirty="0" smtClean="0"/>
              <a:t>Monitoring day-time jaw activity and tooth positions</a:t>
            </a:r>
          </a:p>
          <a:p>
            <a:r>
              <a:rPr lang="en-US" sz="2800" dirty="0" smtClean="0"/>
              <a:t>Reports by </a:t>
            </a:r>
            <a:r>
              <a:rPr lang="en-US" sz="2800" smtClean="0"/>
              <a:t>sleeping partners.</a:t>
            </a:r>
            <a:endParaRPr lang="en-US" sz="2800" dirty="0" smtClean="0"/>
          </a:p>
          <a:p>
            <a:r>
              <a:rPr lang="en-US" sz="2800" dirty="0" smtClean="0"/>
              <a:t>Assessing tooth wear, soft tissue changes (lip or cheek chewing),</a:t>
            </a:r>
          </a:p>
          <a:p>
            <a:r>
              <a:rPr lang="en-US" sz="2800" dirty="0" smtClean="0"/>
              <a:t>An accentuated </a:t>
            </a:r>
            <a:r>
              <a:rPr lang="en-US" sz="2800" dirty="0" err="1" smtClean="0"/>
              <a:t>occlussal</a:t>
            </a:r>
            <a:r>
              <a:rPr lang="en-US" sz="2800" dirty="0" smtClean="0"/>
              <a:t> line</a:t>
            </a:r>
          </a:p>
          <a:p>
            <a:r>
              <a:rPr lang="en-US" sz="2800" dirty="0" smtClean="0"/>
              <a:t>Scalloped tongue borders</a:t>
            </a:r>
          </a:p>
          <a:p>
            <a:r>
              <a:rPr lang="en-US" sz="2800" dirty="0" smtClean="0"/>
              <a:t>Hypertrophic jaw closing muscles</a:t>
            </a:r>
            <a:endParaRPr lang="en-US" sz="2800" dirty="0"/>
          </a:p>
        </p:txBody>
      </p:sp>
      <p:pic>
        <p:nvPicPr>
          <p:cNvPr id="4" name="Picture 3" descr="Clenching (1).jpg"/>
          <p:cNvPicPr>
            <a:picLocks noChangeAspect="1"/>
          </p:cNvPicPr>
          <p:nvPr/>
        </p:nvPicPr>
        <p:blipFill>
          <a:blip r:embed="rId2" cstate="print"/>
          <a:stretch>
            <a:fillRect/>
          </a:stretch>
        </p:blipFill>
        <p:spPr>
          <a:xfrm>
            <a:off x="5867400" y="3352800"/>
            <a:ext cx="1932432" cy="28928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52930" name="Picture 2"/>
          <p:cNvPicPr>
            <a:picLocks noGrp="1" noChangeAspect="1" noChangeArrowheads="1"/>
          </p:cNvPicPr>
          <p:nvPr>
            <p:ph idx="1"/>
          </p:nvPr>
        </p:nvPicPr>
        <p:blipFill>
          <a:blip r:embed="rId2" cstate="print"/>
          <a:srcRect l="21603" t="11785" r="44321" b="12452"/>
          <a:stretch>
            <a:fillRect/>
          </a:stretch>
        </p:blipFill>
        <p:spPr bwMode="auto">
          <a:xfrm>
            <a:off x="1676400" y="190500"/>
            <a:ext cx="5334000" cy="666750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Diagnostic imaging of TMJ</a:t>
            </a:r>
            <a:endParaRPr lang="en-US" dirty="0"/>
          </a:p>
        </p:txBody>
      </p:sp>
      <p:sp>
        <p:nvSpPr>
          <p:cNvPr id="3" name="Content Placeholder 2"/>
          <p:cNvSpPr>
            <a:spLocks noGrp="1"/>
          </p:cNvSpPr>
          <p:nvPr>
            <p:ph idx="1"/>
          </p:nvPr>
        </p:nvSpPr>
        <p:spPr>
          <a:xfrm>
            <a:off x="0" y="1219200"/>
            <a:ext cx="9144000" cy="4906963"/>
          </a:xfrm>
        </p:spPr>
        <p:txBody>
          <a:bodyPr>
            <a:normAutofit/>
          </a:bodyPr>
          <a:lstStyle/>
          <a:p>
            <a:r>
              <a:rPr lang="en-US" sz="2400" dirty="0" smtClean="0"/>
              <a:t>Plain film radiography</a:t>
            </a:r>
          </a:p>
          <a:p>
            <a:r>
              <a:rPr lang="en-US" sz="2400" dirty="0" smtClean="0"/>
              <a:t>Tomography</a:t>
            </a:r>
          </a:p>
          <a:p>
            <a:r>
              <a:rPr lang="en-US" sz="2400" dirty="0" err="1" smtClean="0"/>
              <a:t>Arthrography</a:t>
            </a:r>
            <a:endParaRPr lang="en-US" sz="2400" dirty="0" smtClean="0"/>
          </a:p>
          <a:p>
            <a:r>
              <a:rPr lang="en-US" sz="2400" dirty="0" smtClean="0"/>
              <a:t>Computed tomography -</a:t>
            </a:r>
            <a:endParaRPr lang="en-US" sz="2400" dirty="0" smtClean="0">
              <a:solidFill>
                <a:srgbClr val="C00000"/>
              </a:solidFill>
            </a:endParaRPr>
          </a:p>
          <a:p>
            <a:r>
              <a:rPr lang="en-US" sz="2400" dirty="0" smtClean="0"/>
              <a:t>MRI-</a:t>
            </a:r>
            <a:endParaRPr lang="en-US" sz="2400" dirty="0" smtClean="0">
              <a:solidFill>
                <a:srgbClr val="0070C0"/>
              </a:solidFill>
            </a:endParaRPr>
          </a:p>
          <a:p>
            <a:r>
              <a:rPr lang="en-US" sz="2400" dirty="0" smtClean="0"/>
              <a:t>Single photon emission computed tomography</a:t>
            </a:r>
          </a:p>
          <a:p>
            <a:r>
              <a:rPr lang="en-US" sz="2400" dirty="0" smtClean="0"/>
              <a:t>Radioisotope scanning</a:t>
            </a:r>
            <a:endParaRPr lang="en-US" sz="2400" dirty="0"/>
          </a:p>
        </p:txBody>
      </p:sp>
      <p:sp>
        <p:nvSpPr>
          <p:cNvPr id="4" name="Rectangle 3"/>
          <p:cNvSpPr/>
          <p:nvPr/>
        </p:nvSpPr>
        <p:spPr>
          <a:xfrm>
            <a:off x="1219200" y="3124200"/>
            <a:ext cx="4343400" cy="3048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F0000"/>
                </a:solidFill>
              </a:rPr>
              <a:t>to assess disc form and position.</a:t>
            </a:r>
            <a:endParaRPr lang="en-US" sz="2400" dirty="0">
              <a:solidFill>
                <a:srgbClr val="FF0000"/>
              </a:solidFill>
            </a:endParaRPr>
          </a:p>
        </p:txBody>
      </p:sp>
      <p:sp>
        <p:nvSpPr>
          <p:cNvPr id="5" name="Rectangle 4"/>
          <p:cNvSpPr/>
          <p:nvPr/>
        </p:nvSpPr>
        <p:spPr>
          <a:xfrm>
            <a:off x="3657600" y="2667000"/>
            <a:ext cx="4953000" cy="457200"/>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C00000"/>
                </a:solidFill>
              </a:rPr>
              <a:t>for </a:t>
            </a:r>
            <a:r>
              <a:rPr lang="en-US" sz="2400" dirty="0" err="1" smtClean="0">
                <a:solidFill>
                  <a:srgbClr val="C00000"/>
                </a:solidFill>
              </a:rPr>
              <a:t>osteodegenerative</a:t>
            </a:r>
            <a:r>
              <a:rPr lang="en-US" sz="2400" dirty="0" smtClean="0">
                <a:solidFill>
                  <a:srgbClr val="C00000"/>
                </a:solidFill>
              </a:rPr>
              <a:t> joint diseases.</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371600"/>
          </a:xfrm>
        </p:spPr>
        <p:txBody>
          <a:bodyPr/>
          <a:lstStyle/>
          <a:p>
            <a:r>
              <a:rPr lang="en-US" b="1" i="1" u="sng" dirty="0" smtClean="0">
                <a:solidFill>
                  <a:schemeClr val="bg1">
                    <a:lumMod val="95000"/>
                    <a:lumOff val="5000"/>
                  </a:schemeClr>
                </a:solidFill>
              </a:rPr>
              <a:t>OBJECTIVES OF TMJ IMAGING</a:t>
            </a:r>
            <a:endParaRPr lang="en-US" b="1" i="1" u="sng" dirty="0">
              <a:solidFill>
                <a:schemeClr val="bg1">
                  <a:lumMod val="95000"/>
                  <a:lumOff val="5000"/>
                </a:schemeClr>
              </a:solidFill>
            </a:endParaRPr>
          </a:p>
        </p:txBody>
      </p:sp>
      <p:graphicFrame>
        <p:nvGraphicFramePr>
          <p:cNvPr id="3" name="Diagram 2"/>
          <p:cNvGraphicFramePr/>
          <p:nvPr/>
        </p:nvGraphicFramePr>
        <p:xfrm>
          <a:off x="1524000" y="1397000"/>
          <a:ext cx="6858000" cy="523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5867400" cy="914400"/>
          </a:xfrm>
          <a:solidFill>
            <a:srgbClr val="FFFF00"/>
          </a:solidFill>
        </p:spPr>
        <p:txBody>
          <a:bodyPr/>
          <a:lstStyle/>
          <a:p>
            <a:r>
              <a:rPr lang="en-US" b="1" i="1" u="sng" dirty="0" smtClean="0">
                <a:solidFill>
                  <a:schemeClr val="bg1"/>
                </a:solidFill>
              </a:rPr>
              <a:t>IMAGING PROTOCOL</a:t>
            </a:r>
            <a:endParaRPr lang="en-US" b="1" i="1" u="sng" dirty="0">
              <a:solidFill>
                <a:schemeClr val="bg1"/>
              </a:solidFill>
            </a:endParaRPr>
          </a:p>
        </p:txBody>
      </p:sp>
      <p:sp>
        <p:nvSpPr>
          <p:cNvPr id="74753" name="Rectangle 1"/>
          <p:cNvSpPr>
            <a:spLocks noChangeArrowheads="1"/>
          </p:cNvSpPr>
          <p:nvPr/>
        </p:nvSpPr>
        <p:spPr bwMode="auto">
          <a:xfrm>
            <a:off x="457200" y="1817131"/>
            <a:ext cx="8305800" cy="41549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l"/>
              </a:tabLst>
            </a:pPr>
            <a:r>
              <a:rPr kumimoji="0" lang="en-US" altLang="zh-CN" sz="2400" b="0" i="0" u="none" strike="noStrike" cap="none" normalizeH="0" baseline="0" dirty="0" smtClean="0">
                <a:ln>
                  <a:noFill/>
                </a:ln>
                <a:effectLst/>
                <a:latin typeface="+mj-lt"/>
                <a:ea typeface="SimSun" pitchFamily="2" charset="-122"/>
                <a:cs typeface="Times New Roman" pitchFamily="18" charset="0"/>
              </a:rPr>
              <a:t>Examination of bone usually precedes that of soft tissue.</a:t>
            </a:r>
            <a:endParaRPr kumimoji="0" lang="en-US" altLang="zh-CN" sz="2400" b="0" i="0" u="none" strike="noStrike" cap="none" normalizeH="0" baseline="0" dirty="0" smtClean="0">
              <a:ln>
                <a:noFill/>
              </a:ln>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endParaRPr kumimoji="0" lang="en-US" altLang="zh-CN" sz="2400" b="0" i="0" u="none" strike="noStrike" cap="none" normalizeH="0" baseline="0" dirty="0" smtClean="0">
              <a:ln>
                <a:noFill/>
              </a:ln>
              <a:effectLst/>
              <a:latin typeface="+mj-lt"/>
              <a:ea typeface="SimSun" pitchFamily="2" charset="-122"/>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en-US" altLang="zh-CN" sz="2400" b="0" i="0" u="none" strike="noStrike" cap="none" normalizeH="0" baseline="0" dirty="0" smtClean="0">
                <a:ln>
                  <a:noFill/>
                </a:ln>
                <a:effectLst/>
                <a:latin typeface="+mj-lt"/>
                <a:ea typeface="SimSun" pitchFamily="2" charset="-122"/>
                <a:cs typeface="Times New Roman" pitchFamily="18" charset="0"/>
              </a:rPr>
              <a:t>To evaluate osseous contours- shape and internal structure of </a:t>
            </a:r>
          </a:p>
          <a:p>
            <a:pPr marL="0" marR="0" lvl="0" indent="0" algn="just" defTabSz="914400" rtl="0" eaLnBrk="0" fontAlgn="base" latinLnBrk="0" hangingPunct="0">
              <a:lnSpc>
                <a:spcPct val="100000"/>
              </a:lnSpc>
              <a:spcBef>
                <a:spcPct val="0"/>
              </a:spcBef>
              <a:spcAft>
                <a:spcPct val="0"/>
              </a:spcAft>
              <a:buClrTx/>
              <a:buSzTx/>
              <a:tabLst>
                <a:tab pos="457200" algn="l"/>
              </a:tabLst>
            </a:pPr>
            <a:r>
              <a:rPr lang="en-US" altLang="zh-CN" sz="2400" dirty="0" smtClean="0">
                <a:latin typeface="+mj-lt"/>
                <a:ea typeface="SimSun" pitchFamily="2" charset="-122"/>
                <a:cs typeface="Times New Roman" pitchFamily="18" charset="0"/>
              </a:rPr>
              <a:t>  </a:t>
            </a:r>
            <a:r>
              <a:rPr kumimoji="0" lang="en-US" altLang="zh-CN" sz="2400" b="0" i="0" u="none" strike="noStrike" cap="none" normalizeH="0" baseline="0" dirty="0" err="1" smtClean="0">
                <a:ln>
                  <a:noFill/>
                </a:ln>
                <a:effectLst/>
                <a:latin typeface="+mj-lt"/>
                <a:ea typeface="SimSun" pitchFamily="2" charset="-122"/>
                <a:cs typeface="Times New Roman" pitchFamily="18" charset="0"/>
              </a:rPr>
              <a:t>condylar</a:t>
            </a:r>
            <a:r>
              <a:rPr kumimoji="0" lang="en-US" altLang="zh-CN" sz="2400" b="0" i="0" u="none" strike="noStrike" cap="none" normalizeH="0" baseline="0" dirty="0" smtClean="0">
                <a:ln>
                  <a:noFill/>
                </a:ln>
                <a:effectLst/>
                <a:latin typeface="+mj-lt"/>
                <a:ea typeface="SimSun" pitchFamily="2" charset="-122"/>
                <a:cs typeface="Times New Roman" pitchFamily="18" charset="0"/>
              </a:rPr>
              <a:t> head, neck and temporal bone.</a:t>
            </a:r>
          </a:p>
          <a:p>
            <a:pPr marL="0" marR="0" lvl="0" indent="0" algn="just" defTabSz="914400" rtl="0" eaLnBrk="0" fontAlgn="base" latinLnBrk="0" hangingPunct="0">
              <a:lnSpc>
                <a:spcPct val="100000"/>
              </a:lnSpc>
              <a:spcBef>
                <a:spcPct val="0"/>
              </a:spcBef>
              <a:spcAft>
                <a:spcPct val="0"/>
              </a:spcAft>
              <a:buClrTx/>
              <a:buSzTx/>
              <a:tabLst>
                <a:tab pos="457200" algn="l"/>
              </a:tabLst>
            </a:pPr>
            <a:endParaRPr kumimoji="0" lang="en-US" altLang="zh-CN" sz="2400" b="0" i="0" u="none" strike="noStrike" cap="none" normalizeH="0" baseline="0" dirty="0" smtClean="0">
              <a:ln>
                <a:noFill/>
              </a:ln>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en-US" altLang="zh-CN" sz="2400" b="0" i="0" u="none" strike="noStrike" cap="none" normalizeH="0" baseline="0" dirty="0" smtClean="0">
                <a:ln>
                  <a:noFill/>
                </a:ln>
                <a:effectLst/>
                <a:latin typeface="+mj-lt"/>
                <a:ea typeface="SimSun" pitchFamily="2" charset="-122"/>
                <a:cs typeface="Times New Roman" pitchFamily="18" charset="0"/>
              </a:rPr>
              <a:t>To illustrate the relationship of the </a:t>
            </a:r>
            <a:r>
              <a:rPr kumimoji="0" lang="en-US" altLang="zh-CN" sz="2400" b="0" i="0" u="none" strike="noStrike" cap="none" normalizeH="0" baseline="0" dirty="0" err="1" smtClean="0">
                <a:ln>
                  <a:noFill/>
                </a:ln>
                <a:effectLst/>
                <a:latin typeface="+mj-lt"/>
                <a:ea typeface="SimSun" pitchFamily="2" charset="-122"/>
                <a:cs typeface="Times New Roman" pitchFamily="18" charset="0"/>
              </a:rPr>
              <a:t>condyle</a:t>
            </a:r>
            <a:r>
              <a:rPr kumimoji="0" lang="en-US" altLang="zh-CN" sz="2400" b="0" i="0" u="none" strike="noStrike" cap="none" normalizeH="0" baseline="0" dirty="0" smtClean="0">
                <a:ln>
                  <a:noFill/>
                </a:ln>
                <a:effectLst/>
                <a:latin typeface="+mj-lt"/>
                <a:ea typeface="SimSun" pitchFamily="2" charset="-122"/>
                <a:cs typeface="Times New Roman" pitchFamily="18" charset="0"/>
              </a:rPr>
              <a:t> to the </a:t>
            </a:r>
            <a:r>
              <a:rPr kumimoji="0" lang="en-US" altLang="zh-CN" sz="2400" b="0" i="0" u="none" strike="noStrike" cap="none" normalizeH="0" baseline="0" dirty="0" err="1" smtClean="0">
                <a:ln>
                  <a:noFill/>
                </a:ln>
                <a:effectLst/>
                <a:latin typeface="+mj-lt"/>
                <a:ea typeface="SimSun" pitchFamily="2" charset="-122"/>
                <a:cs typeface="Times New Roman" pitchFamily="18" charset="0"/>
              </a:rPr>
              <a:t>glenoid</a:t>
            </a:r>
            <a:r>
              <a:rPr kumimoji="0" lang="en-US" altLang="zh-CN" sz="2400" b="0" i="0" u="none" strike="noStrike" cap="none" normalizeH="0" baseline="0" dirty="0" smtClean="0">
                <a:ln>
                  <a:noFill/>
                </a:ln>
                <a:effectLst/>
                <a:latin typeface="+mj-lt"/>
                <a:ea typeface="SimSun" pitchFamily="2" charset="-122"/>
                <a:cs typeface="Times New Roman" pitchFamily="18" charset="0"/>
              </a:rPr>
              <a:t> </a:t>
            </a:r>
            <a:r>
              <a:rPr kumimoji="0" lang="en-US" altLang="zh-CN" sz="2400" b="0" i="0" u="none" strike="noStrike" cap="none" normalizeH="0" baseline="0" dirty="0" err="1" smtClean="0">
                <a:ln>
                  <a:noFill/>
                </a:ln>
                <a:effectLst/>
                <a:latin typeface="+mj-lt"/>
                <a:ea typeface="SimSun" pitchFamily="2" charset="-122"/>
                <a:cs typeface="Times New Roman" pitchFamily="18" charset="0"/>
              </a:rPr>
              <a:t>fossa</a:t>
            </a:r>
            <a:r>
              <a:rPr kumimoji="0" lang="en-US" altLang="zh-CN" sz="2400" b="0" i="0" u="none" strike="noStrike" cap="none" normalizeH="0" baseline="0" dirty="0" smtClean="0">
                <a:ln>
                  <a:noFill/>
                </a:ln>
                <a:effectLst/>
                <a:latin typeface="+mj-lt"/>
                <a:ea typeface="SimSun" pitchFamily="2" charset="-122"/>
                <a:cs typeface="Times New Roman" pitchFamily="18" charset="0"/>
              </a:rPr>
              <a:t> </a:t>
            </a:r>
          </a:p>
          <a:p>
            <a:pPr marL="0" marR="0" lvl="0" indent="0" algn="just" defTabSz="914400" rtl="0" eaLnBrk="0" fontAlgn="base" latinLnBrk="0" hangingPunct="0">
              <a:lnSpc>
                <a:spcPct val="100000"/>
              </a:lnSpc>
              <a:spcBef>
                <a:spcPct val="0"/>
              </a:spcBef>
              <a:spcAft>
                <a:spcPct val="0"/>
              </a:spcAft>
              <a:buClrTx/>
              <a:buSzTx/>
              <a:tabLst>
                <a:tab pos="457200" algn="l"/>
              </a:tabLst>
            </a:pPr>
            <a:r>
              <a:rPr lang="en-US" altLang="zh-CN" sz="2400" dirty="0" smtClean="0">
                <a:latin typeface="+mj-lt"/>
                <a:ea typeface="SimSun" pitchFamily="2" charset="-122"/>
                <a:cs typeface="Times New Roman" pitchFamily="18" charset="0"/>
              </a:rPr>
              <a:t>  </a:t>
            </a:r>
            <a:r>
              <a:rPr kumimoji="0" lang="en-US" altLang="zh-CN" sz="2400" b="0" i="0" u="none" strike="noStrike" cap="none" normalizeH="0" baseline="0" dirty="0" smtClean="0">
                <a:ln>
                  <a:noFill/>
                </a:ln>
                <a:effectLst/>
                <a:latin typeface="+mj-lt"/>
                <a:ea typeface="SimSun" pitchFamily="2" charset="-122"/>
                <a:cs typeface="Times New Roman" pitchFamily="18" charset="0"/>
              </a:rPr>
              <a:t>and </a:t>
            </a:r>
            <a:r>
              <a:rPr kumimoji="0" lang="en-US" altLang="zh-CN" sz="2400" b="0" i="0" u="none" strike="noStrike" cap="none" normalizeH="0" baseline="0" dirty="0" err="1" smtClean="0">
                <a:ln>
                  <a:noFill/>
                </a:ln>
                <a:effectLst/>
                <a:latin typeface="+mj-lt"/>
                <a:ea typeface="SimSun" pitchFamily="2" charset="-122"/>
                <a:cs typeface="Times New Roman" pitchFamily="18" charset="0"/>
              </a:rPr>
              <a:t>articular</a:t>
            </a:r>
            <a:r>
              <a:rPr kumimoji="0" lang="en-US" altLang="zh-CN" sz="2400" b="0" i="0" u="none" strike="noStrike" cap="none" normalizeH="0" baseline="0" dirty="0" smtClean="0">
                <a:ln>
                  <a:noFill/>
                </a:ln>
                <a:effectLst/>
                <a:latin typeface="+mj-lt"/>
                <a:ea typeface="SimSun" pitchFamily="2" charset="-122"/>
                <a:cs typeface="Times New Roman" pitchFamily="18" charset="0"/>
              </a:rPr>
              <a:t> eminence in </a:t>
            </a:r>
            <a:r>
              <a:rPr kumimoji="0" lang="en-US" altLang="zh-CN" sz="2400" b="0" i="0" u="none" strike="noStrike" cap="none" normalizeH="0" baseline="0" dirty="0" err="1" smtClean="0">
                <a:ln>
                  <a:noFill/>
                </a:ln>
                <a:effectLst/>
                <a:latin typeface="+mj-lt"/>
                <a:ea typeface="SimSun" pitchFamily="2" charset="-122"/>
                <a:cs typeface="Times New Roman" pitchFamily="18" charset="0"/>
              </a:rPr>
              <a:t>mandibular</a:t>
            </a:r>
            <a:r>
              <a:rPr kumimoji="0" lang="en-US" altLang="zh-CN" sz="2400" b="0" i="0" u="none" strike="noStrike" cap="none" normalizeH="0" baseline="0" dirty="0" smtClean="0">
                <a:ln>
                  <a:noFill/>
                </a:ln>
                <a:effectLst/>
                <a:latin typeface="+mj-lt"/>
                <a:ea typeface="SimSun" pitchFamily="2" charset="-122"/>
                <a:cs typeface="Times New Roman" pitchFamily="18" charset="0"/>
              </a:rPr>
              <a:t> open and closed positions.</a:t>
            </a:r>
          </a:p>
          <a:p>
            <a:pPr marL="0" marR="0" lvl="0" indent="0" algn="just" defTabSz="914400" rtl="0" eaLnBrk="0" fontAlgn="base" latinLnBrk="0" hangingPunct="0">
              <a:lnSpc>
                <a:spcPct val="100000"/>
              </a:lnSpc>
              <a:spcBef>
                <a:spcPct val="0"/>
              </a:spcBef>
              <a:spcAft>
                <a:spcPct val="0"/>
              </a:spcAft>
              <a:buClrTx/>
              <a:buSzTx/>
              <a:tabLst>
                <a:tab pos="457200" algn="l"/>
              </a:tabLst>
            </a:pPr>
            <a:r>
              <a:rPr kumimoji="0" lang="en-US" altLang="zh-CN" sz="2400" b="0" i="0" u="none" strike="noStrike" cap="none" normalizeH="0" baseline="0" dirty="0" smtClean="0">
                <a:ln>
                  <a:noFill/>
                </a:ln>
                <a:effectLst/>
                <a:latin typeface="+mj-lt"/>
                <a:ea typeface="SimSun" pitchFamily="2" charset="-122"/>
                <a:cs typeface="Times New Roman" pitchFamily="18" charset="0"/>
              </a:rPr>
              <a:t> </a:t>
            </a:r>
            <a:endParaRPr kumimoji="0" lang="en-US" altLang="zh-CN" sz="2400" b="0" i="0" u="none" strike="noStrike" cap="none" normalizeH="0" baseline="0" dirty="0" smtClean="0">
              <a:ln>
                <a:noFill/>
              </a:ln>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en-US" altLang="zh-CN" sz="2400" b="0" i="0" u="none" strike="noStrike" cap="none" normalizeH="0" baseline="0" dirty="0" smtClean="0">
                <a:ln>
                  <a:noFill/>
                </a:ln>
                <a:effectLst/>
                <a:latin typeface="+mj-lt"/>
                <a:ea typeface="SimSun" pitchFamily="2" charset="-122"/>
                <a:cs typeface="Times New Roman" pitchFamily="18" charset="0"/>
              </a:rPr>
              <a:t>To depict the range of motion.</a:t>
            </a:r>
            <a:endParaRPr kumimoji="0" lang="en-US" altLang="zh-CN" sz="2400" b="0" i="0" u="none" strike="noStrike" cap="none" normalizeH="0" baseline="0" dirty="0" smtClean="0">
              <a:ln>
                <a:noFill/>
              </a:ln>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endParaRPr kumimoji="0" lang="en-US" altLang="zh-CN" sz="2400" b="0" i="0" u="none" strike="noStrike" cap="none" normalizeH="0" baseline="0" dirty="0" smtClean="0">
              <a:ln>
                <a:noFill/>
              </a:ln>
              <a:effectLst/>
              <a:latin typeface="+mj-lt"/>
              <a:cs typeface="Arial"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
          <p:cNvSpPr>
            <a:spLocks noChangeArrowheads="1"/>
          </p:cNvSpPr>
          <p:nvPr/>
        </p:nvSpPr>
        <p:spPr bwMode="auto">
          <a:xfrm>
            <a:off x="0" y="1219200"/>
            <a:ext cx="9144000"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09575" algn="l" defTabSz="914400" rtl="0" eaLnBrk="1" fontAlgn="base" latinLnBrk="0" hangingPunct="1">
              <a:lnSpc>
                <a:spcPct val="100000"/>
              </a:lnSpc>
              <a:spcBef>
                <a:spcPct val="0"/>
              </a:spcBef>
              <a:spcAft>
                <a:spcPct val="0"/>
              </a:spcAft>
              <a:buClrTx/>
              <a:buSzTx/>
              <a:buFontTx/>
              <a:buNone/>
              <a:tabLst>
                <a:tab pos="457200" algn="l"/>
              </a:tabLst>
            </a:pPr>
            <a:r>
              <a:rPr kumimoji="0" lang="en-US" altLang="zh-CN" sz="2400" b="0" i="0" u="none" strike="noStrike" cap="none" normalizeH="0" baseline="0" dirty="0" smtClean="0">
                <a:ln>
                  <a:noFill/>
                </a:ln>
                <a:effectLst/>
                <a:latin typeface="+mj-lt"/>
                <a:ea typeface="SimSun" pitchFamily="2" charset="-122"/>
                <a:cs typeface="Times New Roman" pitchFamily="18" charset="0"/>
              </a:rPr>
              <a:t>The objectives of soft tissue investigation should be the following-</a:t>
            </a:r>
          </a:p>
          <a:p>
            <a:pPr marL="0" marR="0" lvl="0" indent="409575" algn="l" defTabSz="914400" rtl="0" eaLnBrk="1" fontAlgn="base" latinLnBrk="0" hangingPunct="1">
              <a:lnSpc>
                <a:spcPct val="100000"/>
              </a:lnSpc>
              <a:spcBef>
                <a:spcPct val="0"/>
              </a:spcBef>
              <a:spcAft>
                <a:spcPct val="0"/>
              </a:spcAft>
              <a:buClrTx/>
              <a:buSzTx/>
              <a:buFontTx/>
              <a:buNone/>
              <a:tabLst>
                <a:tab pos="457200" algn="l"/>
              </a:tabLst>
            </a:pPr>
            <a:r>
              <a:rPr kumimoji="0" lang="en-US" altLang="zh-CN" sz="2400" b="0" i="0" u="none" strike="noStrike" cap="none" normalizeH="0" baseline="0" dirty="0" smtClean="0">
                <a:ln>
                  <a:noFill/>
                </a:ln>
                <a:effectLst/>
                <a:latin typeface="+mj-lt"/>
                <a:ea typeface="SimSun" pitchFamily="2" charset="-122"/>
                <a:cs typeface="Times New Roman" pitchFamily="18" charset="0"/>
              </a:rPr>
              <a:t>     </a:t>
            </a:r>
            <a:endParaRPr kumimoji="0" lang="en-US" altLang="zh-CN" sz="2400" b="0" i="0" u="none" strike="noStrike" cap="none" normalizeH="0" baseline="0" dirty="0" smtClean="0">
              <a:ln>
                <a:noFill/>
              </a:ln>
              <a:effectLst/>
              <a:latin typeface="+mj-lt"/>
              <a:cs typeface="Arial" pitchFamily="34" charset="0"/>
            </a:endParaRPr>
          </a:p>
          <a:p>
            <a:pPr marL="0" marR="0" lvl="0" indent="409575" algn="l" defTabSz="914400" rtl="0" eaLnBrk="0" fontAlgn="base" latinLnBrk="0" hangingPunct="0">
              <a:lnSpc>
                <a:spcPct val="100000"/>
              </a:lnSpc>
              <a:spcBef>
                <a:spcPct val="0"/>
              </a:spcBef>
              <a:spcAft>
                <a:spcPct val="0"/>
              </a:spcAft>
              <a:buClrTx/>
              <a:buSzTx/>
              <a:buFontTx/>
              <a:buChar char="•"/>
              <a:tabLst>
                <a:tab pos="457200" algn="l"/>
              </a:tabLst>
            </a:pPr>
            <a:r>
              <a:rPr kumimoji="0" lang="en-US" altLang="zh-CN" sz="2400" b="0" i="0" u="none" strike="noStrike" cap="none" normalizeH="0" baseline="0" dirty="0" smtClean="0">
                <a:ln>
                  <a:noFill/>
                </a:ln>
                <a:effectLst/>
                <a:latin typeface="+mj-lt"/>
                <a:ea typeface="SimSun" pitchFamily="2" charset="-122"/>
                <a:cs typeface="Times New Roman" pitchFamily="18" charset="0"/>
              </a:rPr>
              <a:t>To provide information about disk position, morphology and   </a:t>
            </a:r>
          </a:p>
          <a:p>
            <a:pPr marL="0" marR="0" lvl="0" indent="409575" algn="l" defTabSz="914400" rtl="0" eaLnBrk="0" fontAlgn="base" latinLnBrk="0" hangingPunct="0">
              <a:lnSpc>
                <a:spcPct val="100000"/>
              </a:lnSpc>
              <a:spcBef>
                <a:spcPct val="0"/>
              </a:spcBef>
              <a:spcAft>
                <a:spcPct val="0"/>
              </a:spcAft>
              <a:buClrTx/>
              <a:buSzTx/>
              <a:tabLst>
                <a:tab pos="457200" algn="l"/>
              </a:tabLst>
            </a:pPr>
            <a:r>
              <a:rPr lang="en-US" altLang="zh-CN" sz="2400" dirty="0" smtClean="0">
                <a:latin typeface="+mj-lt"/>
                <a:ea typeface="SimSun" pitchFamily="2" charset="-122"/>
                <a:cs typeface="Times New Roman" pitchFamily="18" charset="0"/>
              </a:rPr>
              <a:t> </a:t>
            </a:r>
            <a:r>
              <a:rPr kumimoji="0" lang="en-US" altLang="zh-CN" sz="2400" b="0" i="0" u="none" strike="noStrike" cap="none" normalizeH="0" baseline="0" dirty="0" smtClean="0">
                <a:ln>
                  <a:noFill/>
                </a:ln>
                <a:effectLst/>
                <a:latin typeface="+mj-lt"/>
                <a:ea typeface="SimSun" pitchFamily="2" charset="-122"/>
                <a:cs typeface="Times New Roman" pitchFamily="18" charset="0"/>
              </a:rPr>
              <a:t>integrity.</a:t>
            </a:r>
          </a:p>
          <a:p>
            <a:pPr marL="0" marR="0" lvl="0" indent="409575" algn="l" defTabSz="914400" rtl="0" eaLnBrk="0" fontAlgn="base" latinLnBrk="0" hangingPunct="0">
              <a:lnSpc>
                <a:spcPct val="100000"/>
              </a:lnSpc>
              <a:spcBef>
                <a:spcPct val="0"/>
              </a:spcBef>
              <a:spcAft>
                <a:spcPct val="0"/>
              </a:spcAft>
              <a:buClrTx/>
              <a:buSzTx/>
              <a:tabLst>
                <a:tab pos="457200" algn="l"/>
              </a:tabLst>
            </a:pPr>
            <a:endParaRPr kumimoji="0" lang="en-US" altLang="zh-CN" sz="2400" b="0" i="0" u="none" strike="noStrike" cap="none" normalizeH="0" baseline="0" dirty="0" smtClean="0">
              <a:ln>
                <a:noFill/>
              </a:ln>
              <a:effectLst/>
              <a:latin typeface="+mj-lt"/>
              <a:cs typeface="Arial" pitchFamily="34" charset="0"/>
            </a:endParaRPr>
          </a:p>
          <a:p>
            <a:pPr marL="0" marR="0" lvl="0" indent="409575" algn="l" defTabSz="914400" rtl="0" eaLnBrk="0" fontAlgn="base" latinLnBrk="0" hangingPunct="0">
              <a:lnSpc>
                <a:spcPct val="100000"/>
              </a:lnSpc>
              <a:spcBef>
                <a:spcPct val="0"/>
              </a:spcBef>
              <a:spcAft>
                <a:spcPct val="0"/>
              </a:spcAft>
              <a:buClrTx/>
              <a:buSzTx/>
              <a:buFontTx/>
              <a:buChar char="•"/>
              <a:tabLst>
                <a:tab pos="457200" algn="l"/>
              </a:tabLst>
            </a:pPr>
            <a:r>
              <a:rPr kumimoji="0" lang="en-US" altLang="zh-CN" sz="2400" b="0" i="0" u="none" strike="noStrike" cap="none" normalizeH="0" baseline="0" dirty="0" smtClean="0">
                <a:ln>
                  <a:noFill/>
                </a:ln>
                <a:effectLst/>
                <a:latin typeface="+mj-lt"/>
                <a:ea typeface="SimSun" pitchFamily="2" charset="-122"/>
                <a:cs typeface="Times New Roman" pitchFamily="18" charset="0"/>
              </a:rPr>
              <a:t>To image abnormalities in the muscle and surrounding tissues.</a:t>
            </a:r>
            <a:endParaRPr kumimoji="0" lang="en-US" altLang="zh-CN" sz="2400" b="0" i="0" u="none" strike="noStrike" cap="none" normalizeH="0" baseline="0" dirty="0" smtClean="0">
              <a:ln>
                <a:noFill/>
              </a:ln>
              <a:effectLst/>
              <a:latin typeface="+mj-lt"/>
              <a:cs typeface="Arial" pitchFamily="34" charset="0"/>
            </a:endParaRPr>
          </a:p>
          <a:p>
            <a:pPr marL="0" marR="0" lvl="0" indent="409575" algn="l" defTabSz="914400" rtl="0" eaLnBrk="0" fontAlgn="base" latinLnBrk="0" hangingPunct="0">
              <a:lnSpc>
                <a:spcPct val="100000"/>
              </a:lnSpc>
              <a:spcBef>
                <a:spcPct val="0"/>
              </a:spcBef>
              <a:spcAft>
                <a:spcPct val="0"/>
              </a:spcAft>
              <a:buClrTx/>
              <a:buSzTx/>
              <a:buFontTx/>
              <a:buNone/>
              <a:tabLst>
                <a:tab pos="457200" algn="l"/>
              </a:tabLst>
            </a:pPr>
            <a:endParaRPr kumimoji="0" lang="en-US" altLang="zh-CN" sz="1800" b="0" i="0" u="none" strike="noStrike" cap="none" normalizeH="0" baseline="0" dirty="0" smtClean="0">
              <a:ln>
                <a:noFill/>
              </a:ln>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7924800" cy="4525963"/>
          </a:xfrm>
        </p:spPr>
        <p:txBody>
          <a:bodyPr/>
          <a:lstStyle/>
          <a:p>
            <a:r>
              <a:rPr lang="en-US" dirty="0" smtClean="0"/>
              <a:t>Functions. </a:t>
            </a:r>
          </a:p>
          <a:p>
            <a:pPr algn="ctr">
              <a:buFont typeface="Wingdings" pitchFamily="2" charset="2"/>
              <a:buChar char="Ø"/>
            </a:pPr>
            <a:r>
              <a:rPr lang="en-US" sz="2800" dirty="0" smtClean="0">
                <a:solidFill>
                  <a:srgbClr val="FF0000"/>
                </a:solidFill>
                <a:latin typeface="AR CHRISTY" pitchFamily="2" charset="0"/>
              </a:rPr>
              <a:t>Suckling</a:t>
            </a:r>
          </a:p>
          <a:p>
            <a:pPr algn="ctr">
              <a:buFont typeface="Wingdings" pitchFamily="2" charset="2"/>
              <a:buChar char="Ø"/>
            </a:pPr>
            <a:r>
              <a:rPr lang="en-US" sz="2800" dirty="0" smtClean="0">
                <a:solidFill>
                  <a:srgbClr val="FFFF00"/>
                </a:solidFill>
                <a:latin typeface="AR CHRISTY" pitchFamily="2" charset="0"/>
              </a:rPr>
              <a:t>Speaking</a:t>
            </a:r>
          </a:p>
          <a:p>
            <a:pPr algn="ctr">
              <a:buFont typeface="Wingdings" pitchFamily="2" charset="2"/>
              <a:buChar char="Ø"/>
            </a:pPr>
            <a:r>
              <a:rPr lang="en-US" sz="2800" dirty="0" smtClean="0">
                <a:solidFill>
                  <a:srgbClr val="0070C0"/>
                </a:solidFill>
                <a:latin typeface="AR CHRISTY" pitchFamily="2" charset="0"/>
              </a:rPr>
              <a:t>Cutting</a:t>
            </a:r>
          </a:p>
          <a:p>
            <a:pPr algn="ctr">
              <a:buFont typeface="Wingdings" pitchFamily="2" charset="2"/>
              <a:buChar char="Ø"/>
            </a:pPr>
            <a:r>
              <a:rPr lang="en-US" sz="2800" dirty="0" smtClean="0">
                <a:solidFill>
                  <a:schemeClr val="accent2">
                    <a:lumMod val="75000"/>
                  </a:schemeClr>
                </a:solidFill>
                <a:latin typeface="AR CHRISTY" pitchFamily="2" charset="0"/>
              </a:rPr>
              <a:t>Grinding food</a:t>
            </a:r>
          </a:p>
          <a:p>
            <a:pPr algn="ctr">
              <a:buFont typeface="Wingdings" pitchFamily="2" charset="2"/>
              <a:buChar char="Ø"/>
            </a:pPr>
            <a:r>
              <a:rPr lang="en-US" sz="2800" dirty="0" smtClean="0">
                <a:solidFill>
                  <a:schemeClr val="bg2">
                    <a:lumMod val="25000"/>
                  </a:schemeClr>
                </a:solidFill>
                <a:latin typeface="AR CHRISTY" pitchFamily="2" charset="0"/>
              </a:rPr>
              <a:t>Swallowing </a:t>
            </a:r>
            <a:endParaRPr lang="en-US" sz="2800" dirty="0">
              <a:solidFill>
                <a:schemeClr val="bg2">
                  <a:lumMod val="25000"/>
                </a:schemeClr>
              </a:solidFill>
              <a:latin typeface="AR CHRISTY" pitchFamily="2" charset="0"/>
            </a:endParaRPr>
          </a:p>
        </p:txBody>
      </p:sp>
      <p:pic>
        <p:nvPicPr>
          <p:cNvPr id="4" name="Picture 3" descr="images (8).jpg"/>
          <p:cNvPicPr>
            <a:picLocks noChangeAspect="1"/>
          </p:cNvPicPr>
          <p:nvPr/>
        </p:nvPicPr>
        <p:blipFill>
          <a:blip r:embed="rId2" cstate="print"/>
          <a:stretch>
            <a:fillRect/>
          </a:stretch>
        </p:blipFill>
        <p:spPr>
          <a:xfrm>
            <a:off x="6515100" y="0"/>
            <a:ext cx="2628900" cy="1743075"/>
          </a:xfrm>
          <a:prstGeom prst="rect">
            <a:avLst/>
          </a:prstGeom>
        </p:spPr>
      </p:pic>
      <p:sp>
        <p:nvSpPr>
          <p:cNvPr id="5" name="Rounded Rectangle 4"/>
          <p:cNvSpPr/>
          <p:nvPr/>
        </p:nvSpPr>
        <p:spPr>
          <a:xfrm>
            <a:off x="609600" y="381000"/>
            <a:ext cx="6324600" cy="914400"/>
          </a:xfrm>
          <a:prstGeom prst="roundRect">
            <a:avLst/>
          </a:prstGeom>
          <a:solidFill>
            <a:srgbClr val="FFC000"/>
          </a:solidFill>
          <a:ln>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C00000"/>
                </a:solidFill>
              </a:rPr>
              <a:t>What do we need TMJ for ?</a:t>
            </a:r>
            <a:endParaRPr lang="en-US" sz="3200" dirty="0">
              <a:solidFill>
                <a:srgbClr val="C00000"/>
              </a:solidFill>
            </a:endParaRPr>
          </a:p>
        </p:txBody>
      </p:sp>
      <p:pic>
        <p:nvPicPr>
          <p:cNvPr id="6" name="Picture 6" descr="http://3.bp.blogspot.com/-tNNgWLtOMYk/UQF2pc_RRpI/AAAAAAAANnc/lhO9tNZfrL8/s1600/Presentation-megaphone.jpg"/>
          <p:cNvPicPr>
            <a:picLocks noChangeAspect="1" noChangeArrowheads="1"/>
          </p:cNvPicPr>
          <p:nvPr/>
        </p:nvPicPr>
        <p:blipFill>
          <a:blip r:embed="rId3" cstate="print"/>
          <a:srcRect/>
          <a:stretch>
            <a:fillRect/>
          </a:stretch>
        </p:blipFill>
        <p:spPr bwMode="auto">
          <a:xfrm>
            <a:off x="381000" y="2590800"/>
            <a:ext cx="2590800" cy="3881623"/>
          </a:xfrm>
          <a:prstGeom prst="rect">
            <a:avLst/>
          </a:prstGeom>
          <a:noFill/>
        </p:spPr>
      </p:pic>
      <p:pic>
        <p:nvPicPr>
          <p:cNvPr id="7" name="Picture 4" descr="http://t2.gstatic.com/images?q=tbn:ANd9GcSPHj-w0me7drtu9rlYa0eWADayAEWUP2JvELpW02E1b7wtacw10g"/>
          <p:cNvPicPr>
            <a:picLocks noChangeAspect="1" noChangeArrowheads="1"/>
          </p:cNvPicPr>
          <p:nvPr/>
        </p:nvPicPr>
        <p:blipFill>
          <a:blip r:embed="rId4" cstate="print"/>
          <a:srcRect/>
          <a:stretch>
            <a:fillRect/>
          </a:stretch>
        </p:blipFill>
        <p:spPr bwMode="auto">
          <a:xfrm>
            <a:off x="7219231" y="5023787"/>
            <a:ext cx="1924769" cy="1834213"/>
          </a:xfrm>
          <a:prstGeom prst="rect">
            <a:avLst/>
          </a:prstGeom>
          <a:noFill/>
        </p:spPr>
      </p:pic>
      <p:pic>
        <p:nvPicPr>
          <p:cNvPr id="8" name="Picture 2" descr="http://t2.gstatic.com/images?q=tbn:ANd9GcSkq10p-cHKb9pIs5umWsH8zAXaLBfnn9tWCPKGswc3FepO-Hgpbw"/>
          <p:cNvPicPr>
            <a:picLocks noChangeAspect="1" noChangeArrowheads="1"/>
          </p:cNvPicPr>
          <p:nvPr/>
        </p:nvPicPr>
        <p:blipFill>
          <a:blip r:embed="rId5" cstate="print"/>
          <a:srcRect r="12250" b="10345"/>
          <a:stretch>
            <a:fillRect/>
          </a:stretch>
        </p:blipFill>
        <p:spPr bwMode="auto">
          <a:xfrm>
            <a:off x="6172200" y="2895600"/>
            <a:ext cx="2729089" cy="1981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linds(horizontal)">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linds(horizontal)">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linds(horizontal)">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u="sng" dirty="0" smtClean="0">
                <a:solidFill>
                  <a:schemeClr val="bg1"/>
                </a:solidFill>
              </a:rPr>
              <a:t>TMJ IMAGING CONTD</a:t>
            </a:r>
            <a:r>
              <a:rPr lang="en-US" dirty="0" smtClean="0"/>
              <a:t>.</a:t>
            </a:r>
            <a:endParaRPr lang="en-US" dirty="0"/>
          </a:p>
        </p:txBody>
      </p:sp>
      <p:sp>
        <p:nvSpPr>
          <p:cNvPr id="1025" name="Rectangle 1"/>
          <p:cNvSpPr>
            <a:spLocks noChangeArrowheads="1"/>
          </p:cNvSpPr>
          <p:nvPr/>
        </p:nvSpPr>
        <p:spPr bwMode="auto">
          <a:xfrm>
            <a:off x="0" y="1981200"/>
            <a:ext cx="8610600" cy="36933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914400" algn="l"/>
                <a:tab pos="1371600" algn="l"/>
                <a:tab pos="4267200" algn="l"/>
              </a:tabLst>
            </a:pPr>
            <a:endParaRPr kumimoji="0" lang="en-US" b="0" i="0" u="none" strike="noStrike" cap="none" normalizeH="0" baseline="0" dirty="0" smtClean="0">
              <a:ln>
                <a:noFill/>
              </a:ln>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 pos="914400" algn="l"/>
                <a:tab pos="1371600" algn="l"/>
                <a:tab pos="4267200" algn="l"/>
              </a:tabLst>
            </a:pPr>
            <a:r>
              <a:rPr lang="en-US" sz="2400" dirty="0" smtClean="0">
                <a:latin typeface="+mj-lt"/>
                <a:ea typeface="Times New Roman" pitchFamily="18" charset="0"/>
                <a:cs typeface="Arial" pitchFamily="34" charset="0"/>
              </a:rPr>
              <a:t>   </a:t>
            </a:r>
            <a:r>
              <a:rPr kumimoji="0" lang="en-US" sz="2400" b="1" i="1" u="none" strike="noStrike" cap="none" normalizeH="0" baseline="0" dirty="0" smtClean="0">
                <a:ln>
                  <a:noFill/>
                </a:ln>
                <a:effectLst/>
                <a:latin typeface="+mj-lt"/>
                <a:ea typeface="Times New Roman" pitchFamily="18" charset="0"/>
                <a:cs typeface="Arial" pitchFamily="34" charset="0"/>
              </a:rPr>
              <a:t>Conventional Techniques</a:t>
            </a:r>
            <a:r>
              <a:rPr kumimoji="0" lang="en-US" sz="2400" b="1" i="0" u="none" strike="noStrike" cap="none" normalizeH="0" baseline="0" dirty="0" smtClean="0">
                <a:ln>
                  <a:noFill/>
                </a:ln>
                <a:effectLst/>
                <a:latin typeface="+mj-lt"/>
                <a:ea typeface="Times New Roman" pitchFamily="18" charset="0"/>
                <a:cs typeface="Arial" pitchFamily="34" charset="0"/>
              </a:rPr>
              <a:t>                              </a:t>
            </a:r>
            <a:endParaRPr kumimoji="0" lang="en-US" sz="2400" b="0" i="0" u="none" strike="noStrike" cap="none" normalizeH="0" baseline="0" dirty="0" smtClean="0">
              <a:ln>
                <a:noFill/>
              </a:ln>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 pos="914400" algn="l"/>
                <a:tab pos="1371600" algn="l"/>
                <a:tab pos="4267200" algn="l"/>
              </a:tabLst>
            </a:pPr>
            <a:r>
              <a:rPr kumimoji="0" lang="en-US" sz="2400" b="0" i="0" u="none" strike="noStrike" cap="none" normalizeH="0" baseline="0" dirty="0" smtClean="0">
                <a:ln>
                  <a:noFill/>
                </a:ln>
                <a:effectLst/>
                <a:latin typeface="+mj-lt"/>
                <a:ea typeface="Times New Roman" pitchFamily="18" charset="0"/>
                <a:cs typeface="Arial" pitchFamily="34" charset="0"/>
              </a:rPr>
              <a:t>    	</a:t>
            </a:r>
            <a:r>
              <a:rPr kumimoji="0" lang="en-US" sz="2400" b="0" i="0" u="none" strike="noStrike" cap="none" normalizeH="0" baseline="0" dirty="0" err="1" smtClean="0">
                <a:ln>
                  <a:noFill/>
                </a:ln>
                <a:effectLst/>
                <a:latin typeface="+mj-lt"/>
                <a:ea typeface="Times New Roman" pitchFamily="18" charset="0"/>
                <a:cs typeface="Arial" pitchFamily="34" charset="0"/>
              </a:rPr>
              <a:t>Transcranial</a:t>
            </a:r>
            <a:endParaRPr kumimoji="0" lang="en-US" sz="2400" b="0" i="0" u="none" strike="noStrike" cap="none" normalizeH="0" baseline="0" dirty="0" smtClean="0">
              <a:ln>
                <a:noFill/>
              </a:ln>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 pos="914400" algn="l"/>
                <a:tab pos="1371600" algn="l"/>
                <a:tab pos="4267200" algn="l"/>
              </a:tabLst>
            </a:pPr>
            <a:r>
              <a:rPr kumimoji="0" lang="en-US" sz="2400" b="0" i="0" u="none" strike="noStrike" cap="none" normalizeH="0" baseline="0" dirty="0" smtClean="0">
                <a:ln>
                  <a:noFill/>
                </a:ln>
                <a:effectLst/>
                <a:latin typeface="+mj-lt"/>
                <a:ea typeface="Times New Roman" pitchFamily="18" charset="0"/>
                <a:cs typeface="Arial" pitchFamily="34" charset="0"/>
              </a:rPr>
              <a:t>    	</a:t>
            </a:r>
            <a:r>
              <a:rPr kumimoji="0" lang="en-US" sz="2400" b="0" i="0" u="none" strike="noStrike" cap="none" normalizeH="0" baseline="0" dirty="0" err="1" smtClean="0">
                <a:ln>
                  <a:noFill/>
                </a:ln>
                <a:effectLst/>
                <a:latin typeface="+mj-lt"/>
                <a:ea typeface="Times New Roman" pitchFamily="18" charset="0"/>
                <a:cs typeface="Arial" pitchFamily="34" charset="0"/>
              </a:rPr>
              <a:t>Transpharyngeal</a:t>
            </a:r>
            <a:r>
              <a:rPr kumimoji="0" lang="en-US" sz="2400" b="0" i="0" u="none" strike="noStrike" cap="none" normalizeH="0" baseline="0" dirty="0" smtClean="0">
                <a:ln>
                  <a:noFill/>
                </a:ln>
                <a:effectLst/>
                <a:latin typeface="+mj-lt"/>
                <a:ea typeface="Times New Roman" pitchFamily="18" charset="0"/>
                <a:cs typeface="Arial" pitchFamily="34" charset="0"/>
              </a:rPr>
              <a:t>	</a:t>
            </a:r>
            <a:endParaRPr kumimoji="0" lang="en-US" sz="2400" b="0" i="0" u="none" strike="noStrike" cap="none" normalizeH="0" baseline="0" dirty="0" smtClean="0">
              <a:ln>
                <a:noFill/>
              </a:ln>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 pos="914400" algn="l"/>
                <a:tab pos="1371600" algn="l"/>
                <a:tab pos="4267200" algn="l"/>
              </a:tabLst>
            </a:pPr>
            <a:r>
              <a:rPr kumimoji="0" lang="en-US" sz="2400" b="0" i="0" u="none" strike="noStrike" cap="none" normalizeH="0" baseline="0" dirty="0" smtClean="0">
                <a:ln>
                  <a:noFill/>
                </a:ln>
                <a:effectLst/>
                <a:latin typeface="+mj-lt"/>
                <a:ea typeface="Times New Roman" pitchFamily="18" charset="0"/>
                <a:cs typeface="Arial" pitchFamily="34" charset="0"/>
              </a:rPr>
              <a:t>    	</a:t>
            </a:r>
            <a:r>
              <a:rPr kumimoji="0" lang="en-US" sz="2400" b="0" i="0" u="none" strike="noStrike" cap="none" normalizeH="0" baseline="0" dirty="0" err="1" smtClean="0">
                <a:ln>
                  <a:noFill/>
                </a:ln>
                <a:effectLst/>
                <a:latin typeface="+mj-lt"/>
                <a:ea typeface="Times New Roman" pitchFamily="18" charset="0"/>
                <a:cs typeface="Arial" pitchFamily="34" charset="0"/>
              </a:rPr>
              <a:t>Transorbital</a:t>
            </a:r>
            <a:endParaRPr kumimoji="0" lang="en-US" sz="2400" b="0" i="0" u="none" strike="noStrike" cap="none" normalizeH="0" baseline="0" dirty="0" smtClean="0">
              <a:ln>
                <a:noFill/>
              </a:ln>
              <a:effectLst/>
              <a:latin typeface="+mj-lt"/>
              <a:ea typeface="Times New Roman" pitchFamily="18" charset="0"/>
              <a:cs typeface="Arial" pitchFamily="34" charset="0"/>
            </a:endParaRPr>
          </a:p>
          <a:p>
            <a:pPr lvl="0" eaLnBrk="0" fontAlgn="base" hangingPunct="0">
              <a:spcBef>
                <a:spcPct val="0"/>
              </a:spcBef>
              <a:spcAft>
                <a:spcPct val="0"/>
              </a:spcAft>
              <a:tabLst>
                <a:tab pos="457200" algn="l"/>
                <a:tab pos="914400" algn="l"/>
                <a:tab pos="1371600" algn="l"/>
                <a:tab pos="4267200" algn="l"/>
              </a:tabLst>
            </a:pPr>
            <a:r>
              <a:rPr lang="en-US" sz="2400" dirty="0" smtClean="0">
                <a:ea typeface="Times New Roman" pitchFamily="18" charset="0"/>
                <a:cs typeface="Arial" pitchFamily="34" charset="0"/>
              </a:rPr>
              <a:t>Panoramic radiograph</a:t>
            </a:r>
            <a:endParaRPr kumimoji="0" lang="en-US" sz="2400" b="0" i="0" u="none" strike="noStrike" cap="none" normalizeH="0" baseline="0" dirty="0" smtClean="0">
              <a:ln>
                <a:noFill/>
              </a:ln>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 pos="914400" algn="l"/>
                <a:tab pos="1371600" algn="l"/>
                <a:tab pos="4267200" algn="l"/>
              </a:tabLst>
            </a:pPr>
            <a:r>
              <a:rPr kumimoji="0" lang="en-US" sz="2400" b="0" i="0" u="none" strike="noStrike" cap="none" normalizeH="0" baseline="0" dirty="0" smtClean="0">
                <a:ln>
                  <a:noFill/>
                </a:ln>
                <a:effectLst/>
                <a:latin typeface="+mj-lt"/>
                <a:ea typeface="Times New Roman" pitchFamily="18" charset="0"/>
                <a:cs typeface="Arial" pitchFamily="34" charset="0"/>
              </a:rPr>
              <a:t>    	Skull views</a:t>
            </a:r>
            <a:endParaRPr kumimoji="0" lang="en-US" sz="2400" b="0" i="0" u="none" strike="noStrike" cap="none" normalizeH="0" baseline="0" dirty="0" smtClean="0">
              <a:ln>
                <a:noFill/>
              </a:ln>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 pos="914400" algn="l"/>
                <a:tab pos="1371600" algn="l"/>
                <a:tab pos="4267200" algn="l"/>
              </a:tabLst>
            </a:pPr>
            <a:r>
              <a:rPr kumimoji="0" lang="en-US" sz="2400" b="0" i="0" u="none" strike="noStrike" cap="none" normalizeH="0" baseline="0" dirty="0" smtClean="0">
                <a:ln>
                  <a:noFill/>
                </a:ln>
                <a:effectLst/>
                <a:latin typeface="+mj-lt"/>
                <a:ea typeface="Times New Roman" pitchFamily="18" charset="0"/>
                <a:cs typeface="Arial" pitchFamily="34" charset="0"/>
              </a:rPr>
              <a:t>      Lateral oblique view ( </a:t>
            </a:r>
            <a:r>
              <a:rPr kumimoji="0" lang="en-US" sz="2400" b="0" i="0" u="none" strike="noStrike" cap="none" normalizeH="0" baseline="0" dirty="0" err="1" smtClean="0">
                <a:ln>
                  <a:noFill/>
                </a:ln>
                <a:effectLst/>
                <a:latin typeface="+mj-lt"/>
                <a:ea typeface="Times New Roman" pitchFamily="18" charset="0"/>
                <a:cs typeface="Arial" pitchFamily="34" charset="0"/>
              </a:rPr>
              <a:t>Ramus</a:t>
            </a:r>
            <a:endParaRPr kumimoji="0" lang="en-US" sz="2400" b="0" i="0" u="none" strike="noStrike" cap="none" normalizeH="0" baseline="0" dirty="0" smtClean="0">
              <a:ln>
                <a:noFill/>
              </a:ln>
              <a:effectLst/>
              <a:latin typeface="+mj-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 pos="914400" algn="l"/>
                <a:tab pos="1371600" algn="l"/>
                <a:tab pos="4267200" algn="l"/>
              </a:tabLst>
            </a:pPr>
            <a:r>
              <a:rPr lang="en-US" sz="2400" dirty="0" smtClean="0">
                <a:latin typeface="+mj-lt"/>
                <a:ea typeface="Times New Roman" pitchFamily="18" charset="0"/>
                <a:cs typeface="Arial" pitchFamily="34" charset="0"/>
              </a:rPr>
              <a:t>    </a:t>
            </a:r>
            <a:r>
              <a:rPr kumimoji="0" lang="en-US" sz="2400" b="0" i="0" u="none" strike="noStrike" cap="none" normalizeH="0" baseline="0" dirty="0" smtClean="0">
                <a:ln>
                  <a:noFill/>
                </a:ln>
                <a:effectLst/>
                <a:latin typeface="+mj-lt"/>
                <a:ea typeface="Times New Roman" pitchFamily="18" charset="0"/>
                <a:cs typeface="Arial" pitchFamily="34" charset="0"/>
              </a:rPr>
              <a:t> of  Mandible)</a:t>
            </a:r>
            <a:endParaRPr kumimoji="0" lang="en-US" sz="2400" b="0" i="0" u="none" strike="noStrike" cap="none" normalizeH="0" baseline="0" dirty="0" smtClean="0">
              <a:ln>
                <a:noFill/>
              </a:ln>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 pos="914400" algn="l"/>
                <a:tab pos="1371600" algn="l"/>
                <a:tab pos="4267200" algn="l"/>
              </a:tabLst>
            </a:pPr>
            <a:r>
              <a:rPr kumimoji="0" lang="en-US" sz="2400" b="0" i="0" u="none" strike="noStrike" cap="none" normalizeH="0" baseline="0" dirty="0" smtClean="0">
                <a:ln>
                  <a:noFill/>
                </a:ln>
                <a:effectLst/>
                <a:latin typeface="+mj-lt"/>
                <a:ea typeface="Times New Roman" pitchFamily="18" charset="0"/>
                <a:cs typeface="Arial" pitchFamily="34" charset="0"/>
              </a:rPr>
              <a:t>      Tomography</a:t>
            </a:r>
            <a:endParaRPr kumimoji="0" lang="en-US" sz="2400" b="0" i="0" u="none" strike="noStrike" cap="none" normalizeH="0" baseline="0" dirty="0" smtClean="0">
              <a:ln>
                <a:noFill/>
              </a:ln>
              <a:effectLst/>
              <a:latin typeface="+mj-lt"/>
              <a:cs typeface="Arial" pitchFamily="34" charset="0"/>
            </a:endParaRPr>
          </a:p>
        </p:txBody>
      </p:sp>
      <p:sp>
        <p:nvSpPr>
          <p:cNvPr id="1026" name="Rectangle 2"/>
          <p:cNvSpPr>
            <a:spLocks noChangeArrowheads="1"/>
          </p:cNvSpPr>
          <p:nvPr/>
        </p:nvSpPr>
        <p:spPr bwMode="auto">
          <a:xfrm>
            <a:off x="4419600" y="2133600"/>
            <a:ext cx="449580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dirty="0" smtClean="0">
                <a:ln>
                  <a:noFill/>
                </a:ln>
                <a:effectLst/>
                <a:latin typeface="+mj-lt"/>
                <a:ea typeface="Times New Roman" pitchFamily="18" charset="0"/>
                <a:cs typeface="Arial" pitchFamily="34" charset="0"/>
              </a:rPr>
              <a:t>Advanced techniques</a:t>
            </a:r>
            <a:endParaRPr kumimoji="0" lang="en-US" sz="2400" b="0" i="1" u="none" strike="noStrike" cap="none" normalizeH="0" baseline="0" dirty="0" smtClean="0">
              <a:ln>
                <a:noFill/>
              </a:ln>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effectLst/>
                <a:latin typeface="+mj-lt"/>
                <a:ea typeface="Times New Roman" pitchFamily="18" charset="0"/>
                <a:cs typeface="Arial" pitchFamily="34" charset="0"/>
              </a:rPr>
              <a:t>   	</a:t>
            </a:r>
            <a:r>
              <a:rPr kumimoji="0" lang="en-US" sz="2400" b="0" i="0" u="none" strike="noStrike" cap="none" normalizeH="0" baseline="0" dirty="0" err="1" smtClean="0">
                <a:ln>
                  <a:noFill/>
                </a:ln>
                <a:effectLst/>
                <a:latin typeface="+mj-lt"/>
                <a:ea typeface="Times New Roman" pitchFamily="18" charset="0"/>
                <a:cs typeface="Arial" pitchFamily="34" charset="0"/>
              </a:rPr>
              <a:t>Arthrography</a:t>
            </a:r>
            <a:endParaRPr kumimoji="0" lang="en-US" sz="2400" b="0" i="0" u="none" strike="noStrike" cap="none" normalizeH="0" baseline="0" dirty="0" smtClean="0">
              <a:ln>
                <a:noFill/>
              </a:ln>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effectLst/>
                <a:latin typeface="+mj-lt"/>
                <a:ea typeface="Times New Roman" pitchFamily="18" charset="0"/>
                <a:cs typeface="Arial" pitchFamily="34" charset="0"/>
              </a:rPr>
              <a:t>   	Arthroscopy</a:t>
            </a:r>
            <a:endParaRPr kumimoji="0" lang="en-US" sz="2400" b="0" i="0" u="none" strike="noStrike" cap="none" normalizeH="0" baseline="0" dirty="0" smtClean="0">
              <a:ln>
                <a:noFill/>
              </a:ln>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effectLst/>
                <a:latin typeface="+mj-lt"/>
                <a:ea typeface="Times New Roman" pitchFamily="18" charset="0"/>
                <a:cs typeface="Arial" pitchFamily="34" charset="0"/>
              </a:rPr>
              <a:t>  	</a:t>
            </a:r>
            <a:r>
              <a:rPr kumimoji="0" lang="en-US" sz="2400" b="0" i="0" u="none" strike="noStrike" cap="none" normalizeH="0" baseline="0" dirty="0" err="1" smtClean="0">
                <a:ln>
                  <a:noFill/>
                </a:ln>
                <a:effectLst/>
                <a:latin typeface="+mj-lt"/>
                <a:ea typeface="Times New Roman" pitchFamily="18" charset="0"/>
                <a:cs typeface="Arial" pitchFamily="34" charset="0"/>
              </a:rPr>
              <a:t>Ultrasonography</a:t>
            </a:r>
            <a:endParaRPr kumimoji="0" lang="en-US" sz="2400" b="0" i="0" u="none" strike="noStrike" cap="none" normalizeH="0" baseline="0" dirty="0" smtClean="0">
              <a:ln>
                <a:noFill/>
              </a:ln>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effectLst/>
                <a:latin typeface="+mj-lt"/>
                <a:ea typeface="Times New Roman" pitchFamily="18" charset="0"/>
                <a:cs typeface="Arial" pitchFamily="34" charset="0"/>
              </a:rPr>
              <a:t>  </a:t>
            </a:r>
            <a:r>
              <a:rPr kumimoji="0" lang="en-US" sz="2400" b="0" i="0" u="none" strike="noStrike" cap="none" normalizeH="0" baseline="0" dirty="0" err="1" smtClean="0">
                <a:ln>
                  <a:noFill/>
                </a:ln>
                <a:effectLst/>
                <a:latin typeface="+mj-lt"/>
                <a:ea typeface="Times New Roman" pitchFamily="18" charset="0"/>
                <a:cs typeface="Arial" pitchFamily="34" charset="0"/>
              </a:rPr>
              <a:t>Colour</a:t>
            </a:r>
            <a:r>
              <a:rPr kumimoji="0" lang="en-US" sz="2400" b="0" i="0" u="none" strike="noStrike" cap="none" normalizeH="0" baseline="0" dirty="0" smtClean="0">
                <a:ln>
                  <a:noFill/>
                </a:ln>
                <a:effectLst/>
                <a:latin typeface="+mj-lt"/>
                <a:ea typeface="Times New Roman" pitchFamily="18" charset="0"/>
                <a:cs typeface="Arial" pitchFamily="34" charset="0"/>
              </a:rPr>
              <a:t> Doppler </a:t>
            </a:r>
            <a:r>
              <a:rPr kumimoji="0" lang="en-US" sz="2400" b="0" i="0" u="none" strike="noStrike" cap="none" normalizeH="0" baseline="0" dirty="0" err="1" smtClean="0">
                <a:ln>
                  <a:noFill/>
                </a:ln>
                <a:effectLst/>
                <a:latin typeface="+mj-lt"/>
                <a:ea typeface="Times New Roman" pitchFamily="18" charset="0"/>
                <a:cs typeface="Arial" pitchFamily="34" charset="0"/>
              </a:rPr>
              <a:t>ultrasonography</a:t>
            </a:r>
            <a:endParaRPr kumimoji="0" lang="en-US" sz="2400" b="0" i="0" u="none" strike="noStrike" cap="none" normalizeH="0" baseline="0" dirty="0" smtClean="0">
              <a:ln>
                <a:noFill/>
              </a:ln>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effectLst/>
                <a:latin typeface="+mj-lt"/>
                <a:ea typeface="Times New Roman" pitchFamily="18" charset="0"/>
                <a:cs typeface="Arial" pitchFamily="34" charset="0"/>
              </a:rPr>
              <a:t>  	Computed </a:t>
            </a:r>
            <a:r>
              <a:rPr kumimoji="0" lang="en-US" sz="2400" b="0" i="0" u="none" strike="noStrike" cap="none" normalizeH="0" baseline="0" dirty="0" err="1" smtClean="0">
                <a:ln>
                  <a:noFill/>
                </a:ln>
                <a:effectLst/>
                <a:latin typeface="+mj-lt"/>
                <a:ea typeface="Times New Roman" pitchFamily="18" charset="0"/>
                <a:cs typeface="Arial" pitchFamily="34" charset="0"/>
              </a:rPr>
              <a:t>tomogoraphy</a:t>
            </a:r>
            <a:endParaRPr kumimoji="0" lang="en-US" sz="2400" b="0" i="0" u="none" strike="noStrike" cap="none" normalizeH="0" baseline="0" dirty="0" smtClean="0">
              <a:ln>
                <a:noFill/>
              </a:ln>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effectLst/>
                <a:latin typeface="+mj-lt"/>
                <a:ea typeface="Times New Roman" pitchFamily="18" charset="0"/>
                <a:cs typeface="Arial" pitchFamily="34" charset="0"/>
              </a:rPr>
              <a:t>  Magnetic resonance imaging </a:t>
            </a:r>
            <a:endParaRPr kumimoji="0" lang="en-US" sz="2400" b="0" i="0" u="none" strike="noStrike" cap="none" normalizeH="0" baseline="0" dirty="0" smtClean="0">
              <a:ln>
                <a:noFill/>
              </a:ln>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effectLst/>
                <a:latin typeface="+mj-lt"/>
                <a:ea typeface="Times New Roman" pitchFamily="18" charset="0"/>
                <a:cs typeface="Arial" pitchFamily="34" charset="0"/>
              </a:rPr>
              <a:t>           Radionuclide Imaging</a:t>
            </a:r>
            <a:endParaRPr lang="en-US" sz="2400" dirty="0" smtClean="0">
              <a:latin typeface="+mj-l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effectLst/>
                <a:latin typeface="+mj-lt"/>
                <a:ea typeface="Times New Roman" pitchFamily="18" charset="0"/>
                <a:cs typeface="Arial" pitchFamily="34" charset="0"/>
              </a:rPr>
              <a:t>  </a:t>
            </a:r>
            <a:r>
              <a:rPr kumimoji="0" lang="en-US" sz="2400" b="0" i="0" u="none" strike="noStrike" cap="none" normalizeH="0" dirty="0" smtClean="0">
                <a:ln>
                  <a:noFill/>
                </a:ln>
                <a:effectLst/>
                <a:latin typeface="+mj-lt"/>
                <a:ea typeface="Times New Roman" pitchFamily="18" charset="0"/>
                <a:cs typeface="Arial" pitchFamily="34" charset="0"/>
              </a:rPr>
              <a:t>         C.B.C.T</a:t>
            </a:r>
            <a:endParaRPr kumimoji="0" lang="en-US" sz="2400" b="0" i="0" u="none" strike="noStrike" cap="none" normalizeH="0" baseline="0" dirty="0" smtClean="0">
              <a:ln>
                <a:noFill/>
              </a:ln>
              <a:effectLst/>
              <a:latin typeface="+mj-lt"/>
              <a:cs typeface="Arial"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524000" y="9144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Oval 3"/>
          <p:cNvSpPr/>
          <p:nvPr/>
        </p:nvSpPr>
        <p:spPr>
          <a:xfrm>
            <a:off x="1752600" y="228600"/>
            <a:ext cx="5715000" cy="1676400"/>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smtClean="0">
              <a:solidFill>
                <a:schemeClr val="tx1"/>
              </a:solidFill>
            </a:endParaRPr>
          </a:p>
          <a:p>
            <a:pPr algn="ctr"/>
            <a:r>
              <a:rPr lang="en-US" sz="2000" b="1" dirty="0" smtClean="0">
                <a:solidFill>
                  <a:schemeClr val="tx1"/>
                </a:solidFill>
              </a:rPr>
              <a:t>Diagnostic Imaging of the TMJ</a:t>
            </a:r>
          </a:p>
          <a:p>
            <a:pPr algn="ctr"/>
            <a:endParaRPr lang="en-US" sz="2000" b="1" dirty="0">
              <a:solidFill>
                <a:schemeClr val="tx1"/>
              </a:solidFill>
            </a:endParaRPr>
          </a:p>
        </p:txBody>
      </p:sp>
      <p:sp>
        <p:nvSpPr>
          <p:cNvPr id="5" name="TextBox 4"/>
          <p:cNvSpPr txBox="1"/>
          <p:nvPr/>
        </p:nvSpPr>
        <p:spPr>
          <a:xfrm>
            <a:off x="76200" y="3365480"/>
            <a:ext cx="4038600" cy="3416320"/>
          </a:xfrm>
          <a:prstGeom prst="rect">
            <a:avLst/>
          </a:prstGeom>
          <a:solidFill>
            <a:schemeClr val="accent5">
              <a:lumMod val="40000"/>
              <a:lumOff val="60000"/>
            </a:schemeClr>
          </a:solidFill>
          <a:ln>
            <a:solidFill>
              <a:schemeClr val="bg1"/>
            </a:solidFill>
          </a:ln>
        </p:spPr>
        <p:txBody>
          <a:bodyPr wrap="square" rtlCol="0">
            <a:spAutoFit/>
          </a:bodyPr>
          <a:lstStyle/>
          <a:p>
            <a:r>
              <a:rPr lang="en-US" sz="2400" b="1" dirty="0" smtClean="0"/>
              <a:t>CONVENTIONAL</a:t>
            </a:r>
          </a:p>
          <a:p>
            <a:r>
              <a:rPr lang="en-US" sz="2400" dirty="0" smtClean="0"/>
              <a:t>1.PANORAMIC</a:t>
            </a:r>
          </a:p>
          <a:p>
            <a:r>
              <a:rPr lang="en-US" sz="2400" dirty="0" smtClean="0"/>
              <a:t>2.PLAIN FILM MODALITIES</a:t>
            </a:r>
          </a:p>
          <a:p>
            <a:r>
              <a:rPr lang="en-US" sz="2400" dirty="0" smtClean="0"/>
              <a:t>3. CONVENTIONAL TOMOGRAPHY</a:t>
            </a:r>
          </a:p>
          <a:p>
            <a:r>
              <a:rPr lang="en-US" sz="2400" b="1" dirty="0" smtClean="0"/>
              <a:t>ADVANCED</a:t>
            </a:r>
          </a:p>
          <a:p>
            <a:r>
              <a:rPr lang="en-US" sz="2400" dirty="0" smtClean="0"/>
              <a:t>4.COMPUTED TOMOGRAPHY</a:t>
            </a:r>
          </a:p>
          <a:p>
            <a:r>
              <a:rPr lang="en-US" sz="2400" dirty="0" smtClean="0"/>
              <a:t>5.CBCT</a:t>
            </a:r>
          </a:p>
          <a:p>
            <a:endParaRPr lang="en-US" sz="2400" dirty="0"/>
          </a:p>
        </p:txBody>
      </p:sp>
      <p:sp>
        <p:nvSpPr>
          <p:cNvPr id="6" name="TextBox 5"/>
          <p:cNvSpPr txBox="1"/>
          <p:nvPr/>
        </p:nvSpPr>
        <p:spPr>
          <a:xfrm>
            <a:off x="5469944" y="4267200"/>
            <a:ext cx="3369256" cy="1200329"/>
          </a:xfrm>
          <a:prstGeom prst="rect">
            <a:avLst/>
          </a:prstGeom>
          <a:solidFill>
            <a:schemeClr val="accent1">
              <a:lumMod val="40000"/>
              <a:lumOff val="60000"/>
            </a:schemeClr>
          </a:solidFill>
          <a:ln>
            <a:solidFill>
              <a:schemeClr val="bg1"/>
            </a:solidFill>
          </a:ln>
        </p:spPr>
        <p:txBody>
          <a:bodyPr wrap="square" rtlCol="0">
            <a:spAutoFit/>
          </a:bodyPr>
          <a:lstStyle/>
          <a:p>
            <a:r>
              <a:rPr lang="en-US" sz="2400" b="1" dirty="0" smtClean="0"/>
              <a:t>ADVANCED</a:t>
            </a:r>
          </a:p>
          <a:p>
            <a:r>
              <a:rPr lang="en-US" sz="2400" dirty="0" smtClean="0"/>
              <a:t>1.ARTHROGRAPHY</a:t>
            </a:r>
          </a:p>
          <a:p>
            <a:r>
              <a:rPr lang="en-US" sz="2400" dirty="0" smtClean="0"/>
              <a:t>2.MRI</a:t>
            </a:r>
            <a:endParaRPr lang="en-US" sz="24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228600"/>
            <a:ext cx="3048000" cy="838200"/>
          </a:xfrm>
          <a:solidFill>
            <a:srgbClr val="FFFF00"/>
          </a:solidFill>
          <a:ln>
            <a:solidFill>
              <a:schemeClr val="bg1"/>
            </a:solidFill>
          </a:ln>
        </p:spPr>
        <p:txBody>
          <a:bodyPr/>
          <a:lstStyle/>
          <a:p>
            <a:r>
              <a:rPr lang="en-US" b="1" i="1" u="sng" dirty="0" smtClean="0"/>
              <a:t>O.P.G</a:t>
            </a:r>
            <a:endParaRPr lang="en-US" b="1" i="1" u="sng" dirty="0"/>
          </a:p>
        </p:txBody>
      </p:sp>
      <p:sp>
        <p:nvSpPr>
          <p:cNvPr id="110593" name="Rectangle 1"/>
          <p:cNvSpPr>
            <a:spLocks noChangeArrowheads="1"/>
          </p:cNvSpPr>
          <p:nvPr/>
        </p:nvSpPr>
        <p:spPr bwMode="auto">
          <a:xfrm>
            <a:off x="228600" y="1371600"/>
            <a:ext cx="8686800"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14300" algn="l"/>
                <a:tab pos="762000" algn="l"/>
              </a:tabLst>
            </a:pPr>
            <a:r>
              <a:rPr kumimoji="0" lang="en-US" sz="2400" b="0" i="0" u="none" strike="noStrike" cap="none" normalizeH="0" baseline="0" dirty="0" smtClean="0">
                <a:ln>
                  <a:noFill/>
                </a:ln>
                <a:effectLst/>
                <a:latin typeface="+mj-lt"/>
                <a:ea typeface="Times New Roman" pitchFamily="18" charset="0"/>
                <a:cs typeface="Arial" pitchFamily="34" charset="0"/>
              </a:rPr>
              <a:t>Conventional panoramic radiography has been used as a screening tool for the entire </a:t>
            </a:r>
            <a:r>
              <a:rPr kumimoji="0" lang="en-US" sz="2400" b="0" i="0" u="none" strike="noStrike" cap="none" normalizeH="0" baseline="0" dirty="0" err="1" smtClean="0">
                <a:ln>
                  <a:noFill/>
                </a:ln>
                <a:effectLst/>
                <a:latin typeface="+mj-lt"/>
                <a:ea typeface="Times New Roman" pitchFamily="18" charset="0"/>
                <a:cs typeface="Arial" pitchFamily="34" charset="0"/>
              </a:rPr>
              <a:t>maxillo</a:t>
            </a:r>
            <a:r>
              <a:rPr kumimoji="0" lang="en-US" sz="2400" b="0" i="0" u="none" strike="noStrike" cap="none" normalizeH="0" baseline="0" dirty="0" smtClean="0">
                <a:ln>
                  <a:noFill/>
                </a:ln>
                <a:effectLst/>
                <a:latin typeface="+mj-lt"/>
                <a:ea typeface="Times New Roman" pitchFamily="18" charset="0"/>
                <a:cs typeface="Arial" pitchFamily="34" charset="0"/>
              </a:rPr>
              <a:t> </a:t>
            </a:r>
            <a:r>
              <a:rPr kumimoji="0" lang="en-US" sz="2400" b="0" i="0" u="none" strike="noStrike" cap="none" normalizeH="0" baseline="0" dirty="0" err="1" smtClean="0">
                <a:ln>
                  <a:noFill/>
                </a:ln>
                <a:effectLst/>
                <a:latin typeface="+mj-lt"/>
                <a:ea typeface="Times New Roman" pitchFamily="18" charset="0"/>
                <a:cs typeface="Arial" pitchFamily="34" charset="0"/>
              </a:rPr>
              <a:t>mandibular</a:t>
            </a:r>
            <a:r>
              <a:rPr kumimoji="0" lang="en-US" sz="2400" b="0" i="0" u="none" strike="noStrike" cap="none" normalizeH="0" baseline="0" dirty="0" smtClean="0">
                <a:ln>
                  <a:noFill/>
                </a:ln>
                <a:effectLst/>
                <a:latin typeface="+mj-lt"/>
                <a:ea typeface="Times New Roman" pitchFamily="18" charset="0"/>
                <a:cs typeface="Arial" pitchFamily="34" charset="0"/>
              </a:rPr>
              <a:t> region, including the TMJ.</a:t>
            </a:r>
          </a:p>
          <a:p>
            <a:pPr marL="0" marR="0" lvl="0" indent="0" algn="l" defTabSz="914400" rtl="0" eaLnBrk="1" fontAlgn="base" latinLnBrk="0" hangingPunct="1">
              <a:lnSpc>
                <a:spcPct val="100000"/>
              </a:lnSpc>
              <a:spcBef>
                <a:spcPct val="0"/>
              </a:spcBef>
              <a:spcAft>
                <a:spcPct val="0"/>
              </a:spcAft>
              <a:buClrTx/>
              <a:buSzTx/>
              <a:buFontTx/>
              <a:buNone/>
              <a:tabLst>
                <a:tab pos="114300" algn="l"/>
                <a:tab pos="762000" algn="l"/>
              </a:tabLst>
            </a:pPr>
            <a:endParaRPr kumimoji="0" lang="en-US" sz="2400" b="0" i="0" u="none" strike="noStrike" cap="none" normalizeH="0" baseline="0" dirty="0" smtClean="0">
              <a:ln>
                <a:noFill/>
              </a:ln>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14300" algn="l"/>
                <a:tab pos="762000" algn="l"/>
              </a:tabLst>
            </a:pPr>
            <a:r>
              <a:rPr lang="en-US" sz="2400" b="1" i="1" u="sng" dirty="0" smtClean="0">
                <a:latin typeface="+mj-lt"/>
                <a:cs typeface="Arial" pitchFamily="34" charset="0"/>
              </a:rPr>
              <a:t>INDICATIONS</a:t>
            </a:r>
          </a:p>
          <a:p>
            <a:pPr marL="0" marR="0" lvl="0" indent="0" algn="l" defTabSz="914400" rtl="0" eaLnBrk="0" fontAlgn="base" latinLnBrk="0" hangingPunct="0">
              <a:lnSpc>
                <a:spcPct val="100000"/>
              </a:lnSpc>
              <a:spcBef>
                <a:spcPct val="0"/>
              </a:spcBef>
              <a:spcAft>
                <a:spcPct val="0"/>
              </a:spcAft>
              <a:buClrTx/>
              <a:buSzTx/>
              <a:buFontTx/>
              <a:buNone/>
              <a:tabLst>
                <a:tab pos="114300" algn="l"/>
                <a:tab pos="762000" algn="l"/>
              </a:tabLst>
            </a:pPr>
            <a:endParaRPr kumimoji="0" lang="en-US" sz="2400" b="1" i="1" u="sng" strike="noStrike" cap="none" normalizeH="0" baseline="0" dirty="0" smtClean="0">
              <a:ln>
                <a:noFill/>
              </a:ln>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114300" algn="l"/>
                <a:tab pos="762000" algn="l"/>
              </a:tabLst>
            </a:pPr>
            <a:r>
              <a:rPr kumimoji="0" lang="en-US" sz="2400" b="0" i="0" u="none" strike="noStrike" cap="none" normalizeH="0" baseline="0" dirty="0" smtClean="0">
                <a:ln>
                  <a:noFill/>
                </a:ln>
                <a:effectLst/>
                <a:latin typeface="+mj-lt"/>
                <a:ea typeface="Times New Roman" pitchFamily="18" charset="0"/>
                <a:cs typeface="Arial" pitchFamily="34" charset="0"/>
              </a:rPr>
              <a:t> TMJ pain dysfunction syndrome.</a:t>
            </a:r>
          </a:p>
          <a:p>
            <a:pPr marL="0" marR="0" lvl="0" indent="0" algn="l" defTabSz="914400" rtl="0" eaLnBrk="0" fontAlgn="base" latinLnBrk="0" hangingPunct="0">
              <a:lnSpc>
                <a:spcPct val="100000"/>
              </a:lnSpc>
              <a:spcBef>
                <a:spcPct val="0"/>
              </a:spcBef>
              <a:spcAft>
                <a:spcPct val="0"/>
              </a:spcAft>
              <a:buClrTx/>
              <a:buSzTx/>
              <a:buFontTx/>
              <a:buChar char="•"/>
              <a:tabLst>
                <a:tab pos="114300" algn="l"/>
                <a:tab pos="762000" algn="l"/>
              </a:tabLst>
            </a:pPr>
            <a:endParaRPr kumimoji="0" lang="en-US" sz="2400" b="0" i="0" u="none" strike="noStrike" cap="none" normalizeH="0" baseline="0" dirty="0" smtClean="0">
              <a:ln>
                <a:noFill/>
              </a:ln>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114300" algn="l"/>
                <a:tab pos="762000" algn="l"/>
              </a:tabLst>
            </a:pPr>
            <a:r>
              <a:rPr kumimoji="0" lang="en-US" sz="2400" b="0" i="0" u="none" strike="noStrike" cap="none" normalizeH="0" baseline="0" dirty="0" smtClean="0">
                <a:ln>
                  <a:noFill/>
                </a:ln>
                <a:effectLst/>
                <a:latin typeface="+mj-lt"/>
                <a:ea typeface="Times New Roman" pitchFamily="18" charset="0"/>
                <a:cs typeface="Arial" pitchFamily="34" charset="0"/>
              </a:rPr>
              <a:t> To investigate disease within the joint</a:t>
            </a:r>
            <a:r>
              <a:rPr lang="en-US" sz="2400" dirty="0" smtClean="0">
                <a:latin typeface="+mj-lt"/>
                <a:ea typeface="Times New Roman" pitchFamily="18" charset="0"/>
                <a:cs typeface="Arial"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tab pos="114300" algn="l"/>
                <a:tab pos="762000" algn="l"/>
              </a:tabLst>
            </a:pPr>
            <a:endParaRPr kumimoji="0" lang="en-US" sz="2400" b="0" i="0" u="none" strike="noStrike" cap="none" normalizeH="0" baseline="0" dirty="0" smtClean="0">
              <a:ln>
                <a:noFill/>
              </a:ln>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114300" algn="l"/>
                <a:tab pos="762000" algn="l"/>
              </a:tabLst>
            </a:pPr>
            <a:r>
              <a:rPr kumimoji="0" lang="en-US" sz="2400" b="0" i="0" u="none" strike="noStrike" cap="none" normalizeH="0" baseline="0" dirty="0" smtClean="0">
                <a:ln>
                  <a:noFill/>
                </a:ln>
                <a:effectLst/>
                <a:latin typeface="+mj-lt"/>
                <a:ea typeface="Times New Roman" pitchFamily="18" charset="0"/>
                <a:cs typeface="Arial" pitchFamily="34" charset="0"/>
              </a:rPr>
              <a:t> To investigate pathological conditions affecting the </a:t>
            </a:r>
            <a:r>
              <a:rPr kumimoji="0" lang="en-US" sz="2400" b="0" i="0" u="none" strike="noStrike" cap="none" normalizeH="0" baseline="0" dirty="0" err="1" smtClean="0">
                <a:ln>
                  <a:noFill/>
                </a:ln>
                <a:effectLst/>
                <a:latin typeface="+mj-lt"/>
                <a:ea typeface="Times New Roman" pitchFamily="18" charset="0"/>
                <a:cs typeface="Arial" pitchFamily="34" charset="0"/>
              </a:rPr>
              <a:t>condylar</a:t>
            </a:r>
            <a:r>
              <a:rPr kumimoji="0" lang="en-US" sz="2400" b="0" i="0" u="none" strike="noStrike" cap="none" normalizeH="0" baseline="0" dirty="0" smtClean="0">
                <a:ln>
                  <a:noFill/>
                </a:ln>
                <a:effectLst/>
                <a:latin typeface="+mj-lt"/>
                <a:ea typeface="Times New Roman" pitchFamily="18" charset="0"/>
                <a:cs typeface="Arial" pitchFamily="34" charset="0"/>
              </a:rPr>
              <a:t> heads.</a:t>
            </a:r>
          </a:p>
          <a:p>
            <a:pPr marL="0" marR="0" lvl="0" indent="0" algn="l" defTabSz="914400" rtl="0" eaLnBrk="0" fontAlgn="base" latinLnBrk="0" hangingPunct="0">
              <a:lnSpc>
                <a:spcPct val="100000"/>
              </a:lnSpc>
              <a:spcBef>
                <a:spcPct val="0"/>
              </a:spcBef>
              <a:spcAft>
                <a:spcPct val="0"/>
              </a:spcAft>
              <a:buClrTx/>
              <a:buSzTx/>
              <a:buFontTx/>
              <a:buChar char="•"/>
              <a:tabLst>
                <a:tab pos="114300" algn="l"/>
                <a:tab pos="762000" algn="l"/>
              </a:tabLst>
            </a:pPr>
            <a:endParaRPr kumimoji="0" lang="en-US" sz="2400" b="0" i="0" u="none" strike="noStrike" cap="none" normalizeH="0" baseline="0" dirty="0" smtClean="0">
              <a:ln>
                <a:noFill/>
              </a:ln>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114300" algn="l"/>
                <a:tab pos="762000" algn="l"/>
              </a:tabLst>
            </a:pPr>
            <a:r>
              <a:rPr kumimoji="0" lang="en-US" sz="2400" b="0" i="0" u="none" strike="noStrike" cap="none" normalizeH="0" baseline="0" dirty="0" smtClean="0">
                <a:ln>
                  <a:noFill/>
                </a:ln>
                <a:effectLst/>
                <a:latin typeface="+mj-lt"/>
                <a:ea typeface="Times New Roman" pitchFamily="18" charset="0"/>
                <a:cs typeface="Arial" pitchFamily="34" charset="0"/>
              </a:rPr>
              <a:t>  Fractures of the neck and head of the </a:t>
            </a:r>
            <a:r>
              <a:rPr kumimoji="0" lang="en-US" sz="2400" b="0" i="0" u="none" strike="noStrike" cap="none" normalizeH="0" baseline="0" dirty="0" err="1" smtClean="0">
                <a:ln>
                  <a:noFill/>
                </a:ln>
                <a:effectLst/>
                <a:latin typeface="+mj-lt"/>
                <a:ea typeface="Times New Roman" pitchFamily="18" charset="0"/>
                <a:cs typeface="Arial" pitchFamily="34" charset="0"/>
              </a:rPr>
              <a:t>condyle</a:t>
            </a:r>
            <a:r>
              <a:rPr kumimoji="0" lang="en-US" sz="2400" b="0" i="0" u="none" strike="noStrike" cap="none" normalizeH="0" baseline="0" dirty="0" smtClean="0">
                <a:ln>
                  <a:noFill/>
                </a:ln>
                <a:effectLst/>
                <a:latin typeface="+mj-lt"/>
                <a:ea typeface="Times New Roman" pitchFamily="18" charset="0"/>
                <a:cs typeface="Arial"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tab pos="114300" algn="l"/>
                <a:tab pos="762000" algn="l"/>
              </a:tabLst>
            </a:pPr>
            <a:endParaRPr kumimoji="0" lang="en-US" sz="2400" b="0" i="0" u="none" strike="noStrike" cap="none" normalizeH="0" baseline="0" dirty="0" smtClean="0">
              <a:ln>
                <a:noFill/>
              </a:ln>
              <a:effectLst/>
              <a:latin typeface="+mj-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tab pos="114300" algn="l"/>
                <a:tab pos="762000" algn="l"/>
              </a:tabLst>
            </a:pPr>
            <a:r>
              <a:rPr kumimoji="0" lang="en-US" sz="2400" b="0" i="0" u="none" strike="noStrike" cap="none" normalizeH="0" baseline="0" dirty="0" smtClean="0">
                <a:ln>
                  <a:noFill/>
                </a:ln>
                <a:effectLst/>
                <a:latin typeface="+mj-lt"/>
                <a:ea typeface="Times New Roman" pitchFamily="18" charset="0"/>
                <a:cs typeface="Arial" pitchFamily="34" charset="0"/>
              </a:rPr>
              <a:t>  </a:t>
            </a:r>
            <a:r>
              <a:rPr kumimoji="0" lang="en-US" sz="2400" b="0" i="0" u="none" strike="noStrike" cap="none" normalizeH="0" baseline="0" dirty="0" err="1" smtClean="0">
                <a:ln>
                  <a:noFill/>
                </a:ln>
                <a:effectLst/>
                <a:latin typeface="+mj-lt"/>
                <a:ea typeface="Times New Roman" pitchFamily="18" charset="0"/>
                <a:cs typeface="Arial" pitchFamily="34" charset="0"/>
              </a:rPr>
              <a:t>Condylar</a:t>
            </a:r>
            <a:r>
              <a:rPr kumimoji="0" lang="en-US" sz="2400" b="0" i="0" u="none" strike="noStrike" cap="none" normalizeH="0" baseline="0" dirty="0" smtClean="0">
                <a:ln>
                  <a:noFill/>
                </a:ln>
                <a:effectLst/>
                <a:latin typeface="+mj-lt"/>
                <a:ea typeface="Times New Roman" pitchFamily="18" charset="0"/>
                <a:cs typeface="Arial" pitchFamily="34" charset="0"/>
              </a:rPr>
              <a:t> hypo/hyperplasia</a:t>
            </a:r>
            <a:r>
              <a:rPr kumimoji="0" lang="en-US" sz="2400" b="0" i="0" u="none" strike="noStrike" cap="none" normalizeH="0" baseline="0" dirty="0" smtClean="0">
                <a:ln>
                  <a:noFill/>
                </a:ln>
                <a:effectLst/>
                <a:latin typeface="+mj-lt"/>
                <a:cs typeface="Arial" pitchFamily="34" charset="0"/>
              </a:rPr>
              <a:t> .</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1"/>
          <p:cNvSpPr>
            <a:spLocks noChangeArrowheads="1"/>
          </p:cNvSpPr>
          <p:nvPr/>
        </p:nvSpPr>
        <p:spPr bwMode="auto">
          <a:xfrm>
            <a:off x="228600" y="1066800"/>
            <a:ext cx="861060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14300" algn="l"/>
              </a:tabLst>
            </a:pPr>
            <a:r>
              <a:rPr kumimoji="0" lang="en-US" sz="2400" b="1" i="1" u="sng" strike="noStrike" cap="none" normalizeH="0" baseline="0" dirty="0" smtClean="0">
                <a:ln>
                  <a:noFill/>
                </a:ln>
                <a:effectLst/>
                <a:latin typeface="+mj-lt"/>
                <a:ea typeface="Times New Roman" pitchFamily="18" charset="0"/>
                <a:cs typeface="Arial" pitchFamily="34" charset="0"/>
              </a:rPr>
              <a:t>Diagnostic information</a:t>
            </a:r>
            <a:r>
              <a:rPr kumimoji="0" lang="en-US" sz="2400" b="1" i="0" u="none" strike="noStrike" cap="none" normalizeH="0" baseline="0" dirty="0" smtClean="0">
                <a:ln>
                  <a:noFill/>
                </a:ln>
                <a:effectLst/>
                <a:latin typeface="+mj-lt"/>
                <a:ea typeface="Times New Roman" pitchFamily="18" charset="0"/>
                <a:cs typeface="Arial"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tab pos="114300" algn="l"/>
              </a:tabLst>
            </a:pPr>
            <a:endParaRPr kumimoji="0" lang="en-US" sz="2400" b="0" i="0" u="none" strike="noStrike" cap="none" normalizeH="0" baseline="0" dirty="0" smtClean="0">
              <a:ln>
                <a:noFill/>
              </a:ln>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14300" algn="l"/>
              </a:tabLst>
            </a:pPr>
            <a:r>
              <a:rPr kumimoji="0" lang="en-US" sz="2400" b="0" i="0" u="none" strike="noStrike" cap="none" normalizeH="0" baseline="0" dirty="0" smtClean="0">
                <a:ln>
                  <a:noFill/>
                </a:ln>
                <a:effectLst/>
                <a:latin typeface="+mj-lt"/>
                <a:ea typeface="Times New Roman" pitchFamily="18" charset="0"/>
                <a:cs typeface="Arial" pitchFamily="34" charset="0"/>
              </a:rPr>
              <a:t>The information provided includes</a:t>
            </a:r>
          </a:p>
          <a:p>
            <a:pPr marL="0" marR="0" lvl="0" indent="0" algn="l" defTabSz="914400" rtl="0" eaLnBrk="0" fontAlgn="base" latinLnBrk="0" hangingPunct="0">
              <a:lnSpc>
                <a:spcPct val="100000"/>
              </a:lnSpc>
              <a:spcBef>
                <a:spcPct val="0"/>
              </a:spcBef>
              <a:spcAft>
                <a:spcPct val="0"/>
              </a:spcAft>
              <a:buClrTx/>
              <a:buSzTx/>
              <a:buFontTx/>
              <a:buNone/>
              <a:tabLst>
                <a:tab pos="114300" algn="l"/>
              </a:tabLst>
            </a:pPr>
            <a:r>
              <a:rPr kumimoji="0" lang="en-US" sz="2400" b="0" i="0" u="none" strike="noStrike" cap="none" normalizeH="0" baseline="0" dirty="0" smtClean="0">
                <a:ln>
                  <a:noFill/>
                </a:ln>
                <a:effectLst/>
                <a:latin typeface="+mj-lt"/>
                <a:ea typeface="Times New Roman" pitchFamily="18" charset="0"/>
                <a:cs typeface="Arial" pitchFamily="34" charset="0"/>
              </a:rPr>
              <a:t> </a:t>
            </a:r>
            <a:endParaRPr kumimoji="0" lang="en-US" sz="2400" b="0" i="0" u="none" strike="noStrike" cap="none" normalizeH="0" baseline="0" dirty="0" smtClean="0">
              <a:ln>
                <a:noFill/>
              </a:ln>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114300" algn="l"/>
              </a:tabLst>
            </a:pPr>
            <a:r>
              <a:rPr kumimoji="0" lang="en-US" sz="2400" b="0" i="0" u="none" strike="noStrike" cap="none" normalizeH="0" baseline="0" dirty="0" smtClean="0">
                <a:ln>
                  <a:noFill/>
                </a:ln>
                <a:effectLst/>
                <a:latin typeface="+mj-lt"/>
                <a:ea typeface="Times New Roman" pitchFamily="18" charset="0"/>
                <a:cs typeface="Arial" pitchFamily="34" charset="0"/>
              </a:rPr>
              <a:t> The shape of the </a:t>
            </a:r>
            <a:r>
              <a:rPr kumimoji="0" lang="en-US" sz="2400" b="0" i="0" u="none" strike="noStrike" cap="none" normalizeH="0" baseline="0" dirty="0" err="1" smtClean="0">
                <a:ln>
                  <a:noFill/>
                </a:ln>
                <a:effectLst/>
                <a:latin typeface="+mj-lt"/>
                <a:ea typeface="Times New Roman" pitchFamily="18" charset="0"/>
                <a:cs typeface="Arial" pitchFamily="34" charset="0"/>
              </a:rPr>
              <a:t>condylar</a:t>
            </a:r>
            <a:r>
              <a:rPr kumimoji="0" lang="en-US" sz="2400" b="0" i="0" u="none" strike="noStrike" cap="none" normalizeH="0" baseline="0" dirty="0" smtClean="0">
                <a:ln>
                  <a:noFill/>
                </a:ln>
                <a:effectLst/>
                <a:latin typeface="+mj-lt"/>
                <a:ea typeface="Times New Roman" pitchFamily="18" charset="0"/>
                <a:cs typeface="Arial" pitchFamily="34" charset="0"/>
              </a:rPr>
              <a:t> heads and condition of the </a:t>
            </a:r>
            <a:r>
              <a:rPr kumimoji="0" lang="en-US" sz="2400" b="0" i="0" u="none" strike="noStrike" cap="none" normalizeH="0" baseline="0" dirty="0" err="1" smtClean="0">
                <a:ln>
                  <a:noFill/>
                </a:ln>
                <a:effectLst/>
                <a:latin typeface="+mj-lt"/>
                <a:ea typeface="Times New Roman" pitchFamily="18" charset="0"/>
                <a:cs typeface="Arial" pitchFamily="34" charset="0"/>
              </a:rPr>
              <a:t>articular</a:t>
            </a:r>
            <a:r>
              <a:rPr kumimoji="0" lang="en-US" sz="2400" b="0" i="0" u="none" strike="noStrike" cap="none" normalizeH="0" baseline="0" dirty="0" smtClean="0">
                <a:ln>
                  <a:noFill/>
                </a:ln>
                <a:effectLst/>
                <a:latin typeface="+mj-lt"/>
                <a:ea typeface="Times New Roman" pitchFamily="18"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tabLst>
                <a:tab pos="114300" algn="l"/>
              </a:tabLst>
            </a:pPr>
            <a:r>
              <a:rPr lang="en-US" sz="2400" dirty="0" smtClean="0">
                <a:latin typeface="+mj-lt"/>
                <a:ea typeface="Times New Roman" pitchFamily="18" charset="0"/>
                <a:cs typeface="Arial" pitchFamily="34" charset="0"/>
              </a:rPr>
              <a:t>   </a:t>
            </a:r>
            <a:r>
              <a:rPr kumimoji="0" lang="en-US" sz="2400" b="0" i="0" u="none" strike="noStrike" cap="none" normalizeH="0" baseline="0" dirty="0" smtClean="0">
                <a:ln>
                  <a:noFill/>
                </a:ln>
                <a:effectLst/>
                <a:latin typeface="+mj-lt"/>
                <a:ea typeface="Times New Roman" pitchFamily="18" charset="0"/>
                <a:cs typeface="Arial" pitchFamily="34" charset="0"/>
              </a:rPr>
              <a:t>surfaces from the lateral aspect.</a:t>
            </a:r>
          </a:p>
          <a:p>
            <a:pPr marL="0" marR="0" lvl="0" indent="0" algn="l" defTabSz="914400" rtl="0" eaLnBrk="0" fontAlgn="base" latinLnBrk="0" hangingPunct="0">
              <a:lnSpc>
                <a:spcPct val="100000"/>
              </a:lnSpc>
              <a:spcBef>
                <a:spcPct val="0"/>
              </a:spcBef>
              <a:spcAft>
                <a:spcPct val="0"/>
              </a:spcAft>
              <a:buClrTx/>
              <a:buSzTx/>
              <a:tabLst>
                <a:tab pos="114300" algn="l"/>
              </a:tabLst>
            </a:pPr>
            <a:endParaRPr kumimoji="0" lang="en-US" sz="2400" b="0" i="0" u="none" strike="noStrike" cap="none" normalizeH="0" baseline="0" dirty="0" smtClean="0">
              <a:ln>
                <a:noFill/>
              </a:ln>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114300" algn="l"/>
              </a:tabLst>
            </a:pPr>
            <a:r>
              <a:rPr kumimoji="0" lang="en-US" sz="2400" b="0" i="0" u="none" strike="noStrike" cap="none" normalizeH="0" baseline="0" dirty="0" smtClean="0">
                <a:ln>
                  <a:noFill/>
                </a:ln>
                <a:effectLst/>
                <a:latin typeface="+mj-lt"/>
                <a:ea typeface="Times New Roman" pitchFamily="18" charset="0"/>
                <a:cs typeface="Arial" pitchFamily="34" charset="0"/>
              </a:rPr>
              <a:t>A direct comparison of both </a:t>
            </a:r>
            <a:r>
              <a:rPr kumimoji="0" lang="en-US" sz="2400" b="0" i="0" u="none" strike="noStrike" cap="none" normalizeH="0" baseline="0" dirty="0" err="1" smtClean="0">
                <a:ln>
                  <a:noFill/>
                </a:ln>
                <a:effectLst/>
                <a:latin typeface="+mj-lt"/>
                <a:ea typeface="Times New Roman" pitchFamily="18" charset="0"/>
                <a:cs typeface="Arial" pitchFamily="34" charset="0"/>
              </a:rPr>
              <a:t>condyles</a:t>
            </a:r>
            <a:endParaRPr kumimoji="0" lang="en-US" sz="2400" b="0" i="0" u="none" strike="noStrike" cap="none" normalizeH="0" baseline="0" dirty="0" smtClean="0">
              <a:ln>
                <a:noFill/>
              </a:ln>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14300" algn="l"/>
              </a:tabLst>
            </a:pPr>
            <a:endParaRPr kumimoji="0" lang="en-US" sz="2400" b="0" i="0" u="none" strike="noStrike" cap="none" normalizeH="0" baseline="0" dirty="0" smtClean="0">
              <a:ln>
                <a:noFill/>
              </a:ln>
              <a:effectLst/>
              <a:latin typeface="+mj-lt"/>
              <a:cs typeface="Arial" pitchFamily="34" charset="0"/>
            </a:endParaRPr>
          </a:p>
        </p:txBody>
      </p:sp>
      <p:pic>
        <p:nvPicPr>
          <p:cNvPr id="3" name="Picture 2" descr="G:\shalu.BMP"/>
          <p:cNvPicPr/>
          <p:nvPr/>
        </p:nvPicPr>
        <p:blipFill>
          <a:blip r:embed="rId2" cstate="print"/>
          <a:srcRect/>
          <a:stretch>
            <a:fillRect/>
          </a:stretch>
        </p:blipFill>
        <p:spPr bwMode="auto">
          <a:xfrm>
            <a:off x="3352800" y="4114800"/>
            <a:ext cx="5274310" cy="25673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123276" y="6031468"/>
            <a:ext cx="3156826" cy="369332"/>
          </a:xfrm>
          <a:prstGeom prst="rect">
            <a:avLst/>
          </a:prstGeom>
          <a:solidFill>
            <a:schemeClr val="tx1"/>
          </a:solidFill>
          <a:ln w="38100">
            <a:solidFill>
              <a:schemeClr val="bg1"/>
            </a:solidFill>
          </a:ln>
        </p:spPr>
        <p:txBody>
          <a:bodyPr wrap="none">
            <a:spAutoFit/>
          </a:bodyPr>
          <a:lstStyle/>
          <a:p>
            <a:r>
              <a:rPr lang="en-US" b="1" i="1" u="sng" dirty="0" smtClean="0">
                <a:solidFill>
                  <a:schemeClr val="bg1"/>
                </a:solidFill>
              </a:rPr>
              <a:t>Normal Panoramic Radiograph</a:t>
            </a:r>
            <a:endParaRPr lang="en-US" b="1" i="1" u="sng" dirty="0">
              <a:solidFill>
                <a:schemeClr val="bg1"/>
              </a:solidFill>
            </a:endParaRPr>
          </a:p>
        </p:txBody>
      </p:sp>
      <p:pic>
        <p:nvPicPr>
          <p:cNvPr id="5" name="Picture 4" descr="DSCN1516"/>
          <p:cNvPicPr/>
          <p:nvPr/>
        </p:nvPicPr>
        <p:blipFill>
          <a:blip r:embed="rId3" cstate="print"/>
          <a:srcRect l="17360" t="4097" r="15370" b="10095"/>
          <a:stretch>
            <a:fillRect/>
          </a:stretch>
        </p:blipFill>
        <p:spPr bwMode="auto">
          <a:xfrm>
            <a:off x="6172200" y="381000"/>
            <a:ext cx="2590800" cy="1914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5528946" y="11668"/>
            <a:ext cx="3619645" cy="369332"/>
          </a:xfrm>
          <a:prstGeom prst="rect">
            <a:avLst/>
          </a:prstGeom>
          <a:solidFill>
            <a:schemeClr val="tx1"/>
          </a:solidFill>
          <a:ln w="19050">
            <a:solidFill>
              <a:schemeClr val="bg1"/>
            </a:solidFill>
          </a:ln>
        </p:spPr>
        <p:txBody>
          <a:bodyPr wrap="none">
            <a:spAutoFit/>
          </a:bodyPr>
          <a:lstStyle/>
          <a:p>
            <a:r>
              <a:rPr lang="en-US" b="1" i="1" u="sng" dirty="0" smtClean="0">
                <a:solidFill>
                  <a:schemeClr val="bg1"/>
                </a:solidFill>
              </a:rPr>
              <a:t>Focal Trough of Panoramic Machine</a:t>
            </a:r>
            <a:endParaRPr lang="en-US" b="1" i="1" u="sng" dirty="0">
              <a:solidFill>
                <a:schemeClr val="bg1"/>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1"/>
          <p:cNvSpPr>
            <a:spLocks noChangeArrowheads="1"/>
          </p:cNvSpPr>
          <p:nvPr/>
        </p:nvSpPr>
        <p:spPr bwMode="auto">
          <a:xfrm>
            <a:off x="304800" y="891064"/>
            <a:ext cx="8501743"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tab pos="457200" algn="l"/>
              </a:tabLst>
            </a:pPr>
            <a:r>
              <a:rPr kumimoji="0" lang="en-US" sz="2400" b="1" i="1" u="sng" strike="noStrike" cap="none" normalizeH="0" baseline="0" dirty="0" smtClean="0">
                <a:ln>
                  <a:noFill/>
                </a:ln>
                <a:effectLst/>
                <a:latin typeface="+mj-lt"/>
                <a:ea typeface="Times New Roman" pitchFamily="18" charset="0"/>
                <a:cs typeface="Arial" pitchFamily="34" charset="0"/>
              </a:rPr>
              <a:t>Panoramic radiograph- TMJ program </a:t>
            </a:r>
            <a:endParaRPr lang="en-US" sz="2400" dirty="0" smtClean="0">
              <a:latin typeface="+mj-l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
              <a:tabLst>
                <a:tab pos="457200" algn="l"/>
              </a:tabLst>
            </a:pPr>
            <a:r>
              <a:rPr kumimoji="0" lang="en-US" sz="2400" b="0" i="0" u="none" strike="noStrike" cap="none" normalizeH="0" baseline="0" dirty="0" smtClean="0">
                <a:ln>
                  <a:noFill/>
                </a:ln>
                <a:effectLst/>
                <a:latin typeface="+mj-lt"/>
                <a:ea typeface="Times New Roman" pitchFamily="18" charset="0"/>
                <a:cs typeface="Arial" pitchFamily="34" charset="0"/>
              </a:rPr>
              <a:t> Separate images are taken of the left and right sides with</a:t>
            </a:r>
          </a:p>
          <a:p>
            <a:pPr marL="0" marR="0" lvl="0" indent="0" algn="just" defTabSz="914400" rtl="0" eaLnBrk="0" fontAlgn="base" latinLnBrk="0" hangingPunct="0">
              <a:lnSpc>
                <a:spcPct val="100000"/>
              </a:lnSpc>
              <a:spcBef>
                <a:spcPct val="0"/>
              </a:spcBef>
              <a:spcAft>
                <a:spcPct val="0"/>
              </a:spcAft>
              <a:buClrTx/>
              <a:buSzTx/>
              <a:tabLst>
                <a:tab pos="457200" algn="l"/>
              </a:tabLst>
            </a:pPr>
            <a:r>
              <a:rPr kumimoji="0" lang="en-US" sz="2400" b="0" i="0" u="none" strike="noStrike" cap="none" normalizeH="0" dirty="0" smtClean="0">
                <a:ln>
                  <a:noFill/>
                </a:ln>
                <a:effectLst/>
                <a:latin typeface="+mj-lt"/>
                <a:ea typeface="Times New Roman" pitchFamily="18" charset="0"/>
                <a:cs typeface="Arial" pitchFamily="34" charset="0"/>
              </a:rPr>
              <a:t>   </a:t>
            </a:r>
            <a:r>
              <a:rPr kumimoji="0" lang="en-US" sz="2400" b="0" i="0" u="none" strike="noStrike" cap="none" normalizeH="0" baseline="0" dirty="0" smtClean="0">
                <a:ln>
                  <a:noFill/>
                </a:ln>
                <a:effectLst/>
                <a:latin typeface="+mj-lt"/>
                <a:ea typeface="Times New Roman" pitchFamily="18" charset="0"/>
                <a:cs typeface="Arial" pitchFamily="34" charset="0"/>
              </a:rPr>
              <a:t>projections taken on film for open and closed TMJ   </a:t>
            </a:r>
          </a:p>
          <a:p>
            <a:pPr marL="0" marR="0" lvl="0" indent="0" algn="just" defTabSz="914400" rtl="0" eaLnBrk="0" fontAlgn="base" latinLnBrk="0" hangingPunct="0">
              <a:lnSpc>
                <a:spcPct val="100000"/>
              </a:lnSpc>
              <a:spcBef>
                <a:spcPct val="0"/>
              </a:spcBef>
              <a:spcAft>
                <a:spcPct val="0"/>
              </a:spcAft>
              <a:buClrTx/>
              <a:buSzTx/>
              <a:tabLst>
                <a:tab pos="457200" algn="l"/>
              </a:tabLst>
            </a:pPr>
            <a:r>
              <a:rPr lang="en-US" sz="2400" dirty="0" smtClean="0">
                <a:latin typeface="+mj-lt"/>
                <a:ea typeface="Times New Roman" pitchFamily="18" charset="0"/>
                <a:cs typeface="Arial" pitchFamily="34" charset="0"/>
              </a:rPr>
              <a:t>   </a:t>
            </a:r>
            <a:r>
              <a:rPr kumimoji="0" lang="en-US" sz="2400" b="0" i="0" u="none" strike="noStrike" cap="none" normalizeH="0" baseline="0" dirty="0" smtClean="0">
                <a:ln>
                  <a:noFill/>
                </a:ln>
                <a:effectLst/>
                <a:latin typeface="+mj-lt"/>
                <a:ea typeface="Times New Roman" pitchFamily="18" charset="0"/>
                <a:cs typeface="Arial" pitchFamily="34" charset="0"/>
              </a:rPr>
              <a:t>positions.</a:t>
            </a:r>
            <a:endParaRPr lang="en-US" sz="2400" dirty="0" smtClean="0">
              <a:latin typeface="+mj-l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
              <a:tabLst>
                <a:tab pos="457200" algn="l"/>
              </a:tabLst>
            </a:pPr>
            <a:r>
              <a:rPr kumimoji="0" lang="en-US" sz="2400" b="0" i="0" u="none" strike="noStrike" cap="none" normalizeH="0" baseline="0" dirty="0" smtClean="0">
                <a:ln>
                  <a:noFill/>
                </a:ln>
                <a:effectLst/>
                <a:latin typeface="+mj-lt"/>
                <a:ea typeface="Times New Roman" pitchFamily="18" charset="0"/>
                <a:cs typeface="Arial" pitchFamily="34" charset="0"/>
              </a:rPr>
              <a:t> </a:t>
            </a:r>
            <a:endParaRPr kumimoji="0" lang="en-US" sz="2400" b="0" i="0" u="none" strike="noStrike" cap="none" normalizeH="0" baseline="0" dirty="0" smtClean="0">
              <a:ln>
                <a:noFill/>
              </a:ln>
              <a:effectLst/>
              <a:latin typeface="+mj-lt"/>
              <a:cs typeface="Arial" pitchFamily="34" charset="0"/>
            </a:endParaRPr>
          </a:p>
        </p:txBody>
      </p:sp>
      <p:pic>
        <p:nvPicPr>
          <p:cNvPr id="3" name="Picture 2" descr="C:\Users\priyanka\Desktop\Untitled.png"/>
          <p:cNvPicPr>
            <a:picLocks noChangeAspect="1" noChangeArrowheads="1"/>
          </p:cNvPicPr>
          <p:nvPr/>
        </p:nvPicPr>
        <p:blipFill>
          <a:blip r:embed="rId2" cstate="print">
            <a:lum bright="-10000"/>
          </a:blip>
          <a:srcRect/>
          <a:stretch>
            <a:fillRect/>
          </a:stretch>
        </p:blipFill>
        <p:spPr bwMode="auto">
          <a:xfrm>
            <a:off x="457200" y="2514600"/>
            <a:ext cx="8177787" cy="266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2209800" y="5345668"/>
            <a:ext cx="4724400" cy="369332"/>
          </a:xfrm>
          <a:prstGeom prst="rect">
            <a:avLst/>
          </a:prstGeom>
          <a:solidFill>
            <a:srgbClr val="FFFF00"/>
          </a:solidFill>
          <a:ln>
            <a:solidFill>
              <a:schemeClr val="bg1"/>
            </a:solidFill>
          </a:ln>
        </p:spPr>
        <p:txBody>
          <a:bodyPr wrap="square">
            <a:spAutoFit/>
          </a:bodyPr>
          <a:lstStyle/>
          <a:p>
            <a:r>
              <a:rPr lang="en-US" b="1" dirty="0" smtClean="0"/>
              <a:t>OPG – TMJ Program(TMJ Field limitation view)</a:t>
            </a:r>
            <a:endParaRPr lang="en-US" b="1"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427038"/>
            <a:ext cx="6781800" cy="563562"/>
          </a:xfrm>
          <a:solidFill>
            <a:srgbClr val="FFFF00"/>
          </a:solidFill>
        </p:spPr>
        <p:txBody>
          <a:bodyPr>
            <a:normAutofit fontScale="90000"/>
          </a:bodyPr>
          <a:lstStyle/>
          <a:p>
            <a:r>
              <a:rPr lang="en-GB" b="1" i="1" u="sng" dirty="0" smtClean="0">
                <a:solidFill>
                  <a:schemeClr val="bg1"/>
                </a:solidFill>
              </a:rPr>
              <a:t/>
            </a:r>
            <a:br>
              <a:rPr lang="en-GB" b="1" i="1" u="sng" dirty="0" smtClean="0">
                <a:solidFill>
                  <a:schemeClr val="bg1"/>
                </a:solidFill>
              </a:rPr>
            </a:br>
            <a:r>
              <a:rPr lang="en-GB" b="1" i="1" u="sng" dirty="0" smtClean="0">
                <a:solidFill>
                  <a:schemeClr val="bg1"/>
                </a:solidFill>
              </a:rPr>
              <a:t>PLAIN FILM RADIOGRAPHY</a:t>
            </a:r>
            <a:r>
              <a:rPr lang="en-US" dirty="0" smtClean="0"/>
              <a:t/>
            </a:r>
            <a:br>
              <a:rPr lang="en-US" dirty="0" smtClean="0"/>
            </a:br>
            <a:endParaRPr lang="en-US" dirty="0"/>
          </a:p>
        </p:txBody>
      </p:sp>
      <p:sp>
        <p:nvSpPr>
          <p:cNvPr id="77825" name="Rectangle 1"/>
          <p:cNvSpPr>
            <a:spLocks noChangeArrowheads="1"/>
          </p:cNvSpPr>
          <p:nvPr/>
        </p:nvSpPr>
        <p:spPr bwMode="auto">
          <a:xfrm>
            <a:off x="685800" y="1676400"/>
            <a:ext cx="6477000"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r>
              <a:rPr lang="en-GB" altLang="zh-CN" sz="2400" dirty="0" smtClean="0">
                <a:latin typeface="+mj-lt"/>
                <a:ea typeface="SimSun" pitchFamily="2" charset="-122"/>
                <a:cs typeface="Times New Roman" pitchFamily="18" charset="0"/>
              </a:rPr>
              <a:t>Main projections include</a:t>
            </a:r>
          </a:p>
          <a:p>
            <a:pPr marL="0" marR="0" lvl="0" indent="0" algn="l" defTabSz="914400" rtl="0" eaLnBrk="1" fontAlgn="base" latinLnBrk="0" hangingPunct="1">
              <a:lnSpc>
                <a:spcPct val="100000"/>
              </a:lnSpc>
              <a:spcBef>
                <a:spcPct val="0"/>
              </a:spcBef>
              <a:spcAft>
                <a:spcPct val="0"/>
              </a:spcAft>
              <a:buClrTx/>
              <a:buSzTx/>
              <a:buFontTx/>
              <a:buNone/>
              <a:tabLst>
                <a:tab pos="457200" algn="l"/>
              </a:tabLst>
            </a:pPr>
            <a:r>
              <a:rPr kumimoji="0" lang="en-GB" altLang="zh-CN" sz="2400" b="0" i="0" u="none" strike="noStrike" cap="none" normalizeH="0" baseline="0" dirty="0" smtClean="0">
                <a:ln>
                  <a:noFill/>
                </a:ln>
                <a:effectLst/>
                <a:latin typeface="+mj-lt"/>
                <a:ea typeface="SimSun" pitchFamily="2" charset="-122"/>
                <a:cs typeface="Times New Roman" pitchFamily="18" charset="0"/>
              </a:rPr>
              <a:t>1.Transcranial</a:t>
            </a:r>
          </a:p>
          <a:p>
            <a:pPr marL="0" marR="0" lvl="0" indent="0" algn="l" defTabSz="914400" rtl="0" eaLnBrk="1" fontAlgn="base" latinLnBrk="0" hangingPunct="1">
              <a:lnSpc>
                <a:spcPct val="100000"/>
              </a:lnSpc>
              <a:spcBef>
                <a:spcPct val="0"/>
              </a:spcBef>
              <a:spcAft>
                <a:spcPct val="0"/>
              </a:spcAft>
              <a:buClrTx/>
              <a:buSzTx/>
              <a:buFontTx/>
              <a:buNone/>
              <a:tabLst>
                <a:tab pos="457200" algn="l"/>
              </a:tabLst>
            </a:pPr>
            <a:r>
              <a:rPr lang="en-GB" altLang="zh-CN" sz="2400" dirty="0" smtClean="0">
                <a:latin typeface="+mj-lt"/>
                <a:ea typeface="SimSun" pitchFamily="2" charset="-122"/>
                <a:cs typeface="Times New Roman" pitchFamily="18" charset="0"/>
              </a:rPr>
              <a:t>2.Transpharyngeal</a:t>
            </a:r>
          </a:p>
          <a:p>
            <a:pPr marL="0" marR="0" lvl="0" indent="0" algn="l" defTabSz="914400" rtl="0" eaLnBrk="1" fontAlgn="base" latinLnBrk="0" hangingPunct="1">
              <a:lnSpc>
                <a:spcPct val="100000"/>
              </a:lnSpc>
              <a:spcBef>
                <a:spcPct val="0"/>
              </a:spcBef>
              <a:spcAft>
                <a:spcPct val="0"/>
              </a:spcAft>
              <a:buClrTx/>
              <a:buSzTx/>
              <a:buFontTx/>
              <a:buNone/>
              <a:tabLst>
                <a:tab pos="457200" algn="l"/>
              </a:tabLst>
            </a:pPr>
            <a:r>
              <a:rPr lang="en-GB" altLang="zh-CN" sz="2400" dirty="0" smtClean="0">
                <a:latin typeface="+mj-lt"/>
                <a:ea typeface="SimSun" pitchFamily="2" charset="-122"/>
                <a:cs typeface="Times New Roman" pitchFamily="18" charset="0"/>
              </a:rPr>
              <a:t>3.Transorbital</a:t>
            </a:r>
          </a:p>
          <a:p>
            <a:pPr marL="0" marR="0" lvl="0" indent="0" algn="l" defTabSz="914400" rtl="0" eaLnBrk="1" fontAlgn="base" latinLnBrk="0" hangingPunct="1">
              <a:lnSpc>
                <a:spcPct val="100000"/>
              </a:lnSpc>
              <a:spcBef>
                <a:spcPct val="0"/>
              </a:spcBef>
              <a:spcAft>
                <a:spcPct val="0"/>
              </a:spcAft>
              <a:buClrTx/>
              <a:buSzTx/>
              <a:buFontTx/>
              <a:buNone/>
              <a:tabLst>
                <a:tab pos="457200" algn="l"/>
              </a:tabLst>
            </a:pPr>
            <a:r>
              <a:rPr lang="en-GB" altLang="zh-CN" sz="2400" dirty="0" smtClean="0">
                <a:latin typeface="+mj-lt"/>
                <a:ea typeface="SimSun" pitchFamily="2" charset="-122"/>
                <a:cs typeface="Times New Roman" pitchFamily="18" charset="0"/>
              </a:rPr>
              <a:t>4</a:t>
            </a:r>
            <a:r>
              <a:rPr kumimoji="0" lang="en-GB" altLang="zh-CN" sz="2400" b="0" i="0" u="none" strike="noStrike" cap="none" normalizeH="0" baseline="0" dirty="0" smtClean="0">
                <a:ln>
                  <a:noFill/>
                </a:ln>
                <a:effectLst/>
                <a:latin typeface="+mj-lt"/>
                <a:ea typeface="SimSun" pitchFamily="2" charset="-122"/>
                <a:cs typeface="Times New Roman" pitchFamily="18" charset="0"/>
              </a:rPr>
              <a:t>.SMV(basal)</a:t>
            </a:r>
          </a:p>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en-GB" altLang="zh-CN" sz="2400" b="0" i="0" u="none" strike="noStrike" cap="none" normalizeH="0" baseline="0" dirty="0" smtClean="0">
              <a:ln>
                <a:noFill/>
              </a:ln>
              <a:effectLst/>
              <a:latin typeface="+mj-lt"/>
              <a:ea typeface="SimSun" pitchFamily="2" charset="-122"/>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en-GB" altLang="zh-CN" sz="2400" b="0" i="0" u="none" strike="noStrike" cap="none" normalizeH="0" baseline="0" dirty="0" smtClean="0">
              <a:ln>
                <a:noFill/>
              </a:ln>
              <a:effectLst/>
              <a:latin typeface="+mj-lt"/>
              <a:ea typeface="SimSun" pitchFamily="2" charset="-122"/>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en-US" altLang="zh-CN" sz="2400" b="0" i="0" u="none" strike="noStrike" cap="none" normalizeH="0" baseline="0" dirty="0" smtClean="0">
              <a:ln>
                <a:noFill/>
              </a:ln>
              <a:effectLst/>
              <a:latin typeface="+mj-lt"/>
              <a:cs typeface="Arial" pitchFamily="34"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162800" cy="838200"/>
          </a:xfrm>
          <a:solidFill>
            <a:srgbClr val="FFFF00"/>
          </a:solidFill>
          <a:ln>
            <a:solidFill>
              <a:schemeClr val="bg1"/>
            </a:solidFill>
          </a:ln>
        </p:spPr>
        <p:txBody>
          <a:bodyPr/>
          <a:lstStyle/>
          <a:p>
            <a:r>
              <a:rPr lang="en-US" sz="4000" b="1" i="1" dirty="0" smtClean="0"/>
              <a:t>TRANSCRANIAL RADIOGRAPHY</a:t>
            </a:r>
            <a:endParaRPr lang="en-US" sz="4000" b="1" i="1" dirty="0"/>
          </a:p>
        </p:txBody>
      </p:sp>
      <p:sp>
        <p:nvSpPr>
          <p:cNvPr id="3" name="Rectangle 2"/>
          <p:cNvSpPr/>
          <p:nvPr/>
        </p:nvSpPr>
        <p:spPr>
          <a:xfrm>
            <a:off x="228600" y="1066800"/>
            <a:ext cx="8458200" cy="5262979"/>
          </a:xfrm>
          <a:prstGeom prst="rect">
            <a:avLst/>
          </a:prstGeom>
        </p:spPr>
        <p:txBody>
          <a:bodyPr wrap="square">
            <a:spAutoFit/>
          </a:bodyPr>
          <a:lstStyle/>
          <a:p>
            <a:pPr>
              <a:buFont typeface="Wingdings" pitchFamily="2" charset="2"/>
              <a:buChar char="§"/>
            </a:pPr>
            <a:r>
              <a:rPr lang="en-US" sz="2800" dirty="0" smtClean="0"/>
              <a:t> </a:t>
            </a:r>
            <a:r>
              <a:rPr lang="en-US" sz="2800" i="1" dirty="0" err="1" smtClean="0"/>
              <a:t>Schuller</a:t>
            </a:r>
            <a:r>
              <a:rPr lang="en-US" sz="2800" dirty="0" smtClean="0"/>
              <a:t> in </a:t>
            </a:r>
            <a:r>
              <a:rPr lang="en-US" sz="2800" i="1" dirty="0" smtClean="0"/>
              <a:t>1905</a:t>
            </a:r>
            <a:r>
              <a:rPr lang="en-US" sz="2800" dirty="0" smtClean="0"/>
              <a:t>.</a:t>
            </a:r>
          </a:p>
          <a:p>
            <a:pPr>
              <a:buFont typeface="Wingdings" pitchFamily="2" charset="2"/>
              <a:buChar char="§"/>
            </a:pPr>
            <a:r>
              <a:rPr lang="en-US" sz="2800" dirty="0" smtClean="0"/>
              <a:t> </a:t>
            </a:r>
            <a:r>
              <a:rPr lang="en-US" sz="2400" dirty="0" smtClean="0"/>
              <a:t>It provides a reasonably </a:t>
            </a:r>
            <a:r>
              <a:rPr lang="en-US" sz="2400" i="1" dirty="0" smtClean="0"/>
              <a:t>true projection through the long axis of the joint.</a:t>
            </a:r>
          </a:p>
          <a:p>
            <a:pPr lvl="0"/>
            <a:endParaRPr lang="en-US" sz="2800" b="1" i="1" u="sng" dirty="0" smtClean="0"/>
          </a:p>
          <a:p>
            <a:pPr lvl="0"/>
            <a:r>
              <a:rPr lang="en-US" sz="2800" b="1" i="1" u="sng" dirty="0" smtClean="0"/>
              <a:t>INDICATIONS:</a:t>
            </a:r>
          </a:p>
          <a:p>
            <a:pPr lvl="0" algn="just" fontAlgn="base">
              <a:spcBef>
                <a:spcPct val="0"/>
              </a:spcBef>
              <a:spcAft>
                <a:spcPct val="0"/>
              </a:spcAft>
              <a:buFontTx/>
              <a:buChar char="•"/>
            </a:pPr>
            <a:r>
              <a:rPr lang="en-US" sz="2400" dirty="0" smtClean="0"/>
              <a:t> TMJ pain dysfunction syndrome &amp;  internal derangements of the joint  producing pain, clicking and limitations in mouth opening</a:t>
            </a:r>
            <a:endParaRPr lang="en-US" sz="2400" dirty="0" smtClean="0">
              <a:cs typeface="Arial" pitchFamily="34" charset="0"/>
            </a:endParaRPr>
          </a:p>
          <a:p>
            <a:pPr lvl="0" algn="just" eaLnBrk="0" fontAlgn="base" hangingPunct="0">
              <a:spcBef>
                <a:spcPct val="0"/>
              </a:spcBef>
              <a:spcAft>
                <a:spcPct val="0"/>
              </a:spcAft>
              <a:buFontTx/>
              <a:buChar char="•"/>
            </a:pPr>
            <a:r>
              <a:rPr lang="en-US" sz="2400" dirty="0" smtClean="0">
                <a:ea typeface="Times New Roman" pitchFamily="18" charset="0"/>
                <a:cs typeface="Arial" pitchFamily="34" charset="0"/>
              </a:rPr>
              <a:t>  To investigate the size and position of the disc</a:t>
            </a:r>
            <a:endParaRPr lang="en-US" sz="2400" dirty="0" smtClean="0">
              <a:cs typeface="Arial" pitchFamily="34" charset="0"/>
            </a:endParaRPr>
          </a:p>
          <a:p>
            <a:pPr lvl="0" algn="just" eaLnBrk="0" fontAlgn="base" hangingPunct="0">
              <a:spcBef>
                <a:spcPct val="0"/>
              </a:spcBef>
              <a:spcAft>
                <a:spcPct val="0"/>
              </a:spcAft>
              <a:buFontTx/>
              <a:buChar char="•"/>
            </a:pPr>
            <a:r>
              <a:rPr lang="en-US" sz="2400" dirty="0" smtClean="0">
                <a:ea typeface="Times New Roman" pitchFamily="18" charset="0"/>
                <a:cs typeface="Arial" pitchFamily="34" charset="0"/>
              </a:rPr>
              <a:t>  To investigate the range of movement in the joints.</a:t>
            </a:r>
            <a:endParaRPr lang="en-US" sz="2400" dirty="0" smtClean="0">
              <a:cs typeface="Arial" pitchFamily="34" charset="0"/>
            </a:endParaRPr>
          </a:p>
          <a:p>
            <a:pPr lvl="0" algn="just" eaLnBrk="0" fontAlgn="base" hangingPunct="0">
              <a:spcBef>
                <a:spcPct val="0"/>
              </a:spcBef>
              <a:spcAft>
                <a:spcPct val="0"/>
              </a:spcAft>
              <a:buFontTx/>
              <a:buChar char="•"/>
            </a:pPr>
            <a:r>
              <a:rPr lang="en-US" sz="2400" dirty="0" smtClean="0">
                <a:ea typeface="Times New Roman" pitchFamily="18" charset="0"/>
                <a:cs typeface="Arial" pitchFamily="34" charset="0"/>
              </a:rPr>
              <a:t>  Helps to evaluate the joints bony relationship.</a:t>
            </a:r>
          </a:p>
          <a:p>
            <a:pPr algn="just" eaLnBrk="0" fontAlgn="base" hangingPunct="0">
              <a:spcBef>
                <a:spcPct val="0"/>
              </a:spcBef>
              <a:spcAft>
                <a:spcPct val="0"/>
              </a:spcAft>
              <a:buFontTx/>
              <a:buChar char="•"/>
            </a:pPr>
            <a:r>
              <a:rPr lang="en-US" sz="2400" dirty="0" smtClean="0"/>
              <a:t>   Displaced </a:t>
            </a:r>
            <a:r>
              <a:rPr lang="en-US" sz="2400" dirty="0" err="1" smtClean="0"/>
              <a:t>condylar</a:t>
            </a:r>
            <a:r>
              <a:rPr lang="en-US" sz="2400" dirty="0" smtClean="0"/>
              <a:t> fractures</a:t>
            </a:r>
            <a:endParaRPr lang="en-US" sz="2400" dirty="0" smtClean="0">
              <a:ea typeface="Times New Roman" pitchFamily="18" charset="0"/>
              <a:cs typeface="Arial" pitchFamily="34" charset="0"/>
            </a:endParaRPr>
          </a:p>
          <a:p>
            <a:pPr lvl="0">
              <a:buFont typeface="Wingdings" pitchFamily="2" charset="2"/>
              <a:buChar char="§"/>
            </a:pPr>
            <a:endParaRPr lang="en-US" sz="2800" dirty="0" smtClean="0"/>
          </a:p>
          <a:p>
            <a:endParaRPr lang="en-US" sz="2800"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
          <p:cNvSpPr>
            <a:spLocks noChangeArrowheads="1"/>
          </p:cNvSpPr>
          <p:nvPr/>
        </p:nvSpPr>
        <p:spPr bwMode="auto">
          <a:xfrm>
            <a:off x="152400" y="494465"/>
            <a:ext cx="5181600" cy="57554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2400" b="1" u="sng" dirty="0" smtClean="0">
                <a:latin typeface="+mj-lt"/>
              </a:rPr>
              <a:t> </a:t>
            </a:r>
            <a:endParaRPr lang="en-US" sz="2000" b="1" u="sng" dirty="0" smtClean="0">
              <a:latin typeface="+mj-lt"/>
            </a:endParaRPr>
          </a:p>
          <a:p>
            <a:r>
              <a:rPr lang="en-US" sz="2000" b="1" i="1" u="sng" dirty="0" smtClean="0">
                <a:solidFill>
                  <a:srgbClr val="FFC000"/>
                </a:solidFill>
              </a:rPr>
              <a:t>Technique and positioning</a:t>
            </a:r>
            <a:r>
              <a:rPr lang="en-US" sz="2000" dirty="0" smtClean="0">
                <a:solidFill>
                  <a:srgbClr val="FFC000"/>
                </a:solidFill>
              </a:rPr>
              <a:t>:</a:t>
            </a:r>
          </a:p>
          <a:p>
            <a:pPr marL="457200" indent="-457200" algn="just"/>
            <a:r>
              <a:rPr lang="en-US" sz="2000" dirty="0" smtClean="0"/>
              <a:t>1.The X-ray film cassette: Parallel to the </a:t>
            </a:r>
            <a:r>
              <a:rPr lang="en-US" sz="2000" dirty="0" err="1" smtClean="0"/>
              <a:t>sagittal</a:t>
            </a:r>
            <a:endParaRPr lang="en-US" sz="2000" dirty="0" smtClean="0"/>
          </a:p>
          <a:p>
            <a:pPr marL="457200" indent="-457200" algn="just"/>
            <a:r>
              <a:rPr lang="en-US" sz="2000" dirty="0" smtClean="0"/>
              <a:t>plane</a:t>
            </a:r>
            <a:r>
              <a:rPr lang="en-US" sz="2000" b="1" dirty="0" smtClean="0"/>
              <a:t>.</a:t>
            </a:r>
          </a:p>
          <a:p>
            <a:pPr marL="457200" indent="-457200"/>
            <a:endParaRPr lang="en-US" sz="2000" dirty="0" smtClean="0"/>
          </a:p>
          <a:p>
            <a:pPr algn="just"/>
            <a:r>
              <a:rPr lang="en-US" sz="2000" dirty="0" smtClean="0"/>
              <a:t>2. The X-ray tube: on the </a:t>
            </a:r>
            <a:r>
              <a:rPr lang="en-US" sz="2000" dirty="0" err="1" smtClean="0"/>
              <a:t>contralateral</a:t>
            </a:r>
            <a:r>
              <a:rPr lang="en-US" sz="2000" dirty="0" smtClean="0"/>
              <a:t> side of  the skull </a:t>
            </a:r>
          </a:p>
          <a:p>
            <a:endParaRPr lang="en-US" sz="2000" dirty="0" smtClean="0"/>
          </a:p>
          <a:p>
            <a:pPr algn="just"/>
            <a:r>
              <a:rPr lang="en-US" sz="2000" dirty="0" smtClean="0"/>
              <a:t>3.Central beam: projects downwards 25 ° &amp; </a:t>
            </a:r>
            <a:r>
              <a:rPr lang="en-US" sz="2000" dirty="0" err="1" smtClean="0"/>
              <a:t>anteriorly</a:t>
            </a:r>
            <a:r>
              <a:rPr lang="en-US" sz="2000" dirty="0" smtClean="0"/>
              <a:t> 20°  (centered on the TMJ).</a:t>
            </a:r>
          </a:p>
          <a:p>
            <a:endParaRPr lang="en-US" sz="2000" dirty="0" smtClean="0"/>
          </a:p>
          <a:p>
            <a:pPr algn="just"/>
            <a:r>
              <a:rPr lang="en-US" sz="2000" dirty="0" smtClean="0"/>
              <a:t>4. The central beam is projected  across the cranium above the </a:t>
            </a:r>
            <a:r>
              <a:rPr lang="en-US" sz="2000" dirty="0" err="1" smtClean="0"/>
              <a:t>petrous</a:t>
            </a:r>
            <a:r>
              <a:rPr lang="en-US" sz="2000" dirty="0" smtClean="0"/>
              <a:t> ridge of the temporal bone</a:t>
            </a:r>
          </a:p>
          <a:p>
            <a:pPr algn="just"/>
            <a:endParaRPr lang="en-US" sz="2000" dirty="0" smtClean="0"/>
          </a:p>
          <a:p>
            <a:pPr algn="just"/>
            <a:endParaRPr lang="en-US" sz="2000" dirty="0" smtClean="0"/>
          </a:p>
          <a:p>
            <a:endParaRPr lang="en-US" sz="2000" dirty="0" smtClean="0">
              <a:solidFill>
                <a:schemeClr val="bg1"/>
              </a:solidFill>
            </a:endParaRPr>
          </a:p>
          <a:p>
            <a:r>
              <a:rPr lang="en-US" sz="2400" dirty="0" smtClean="0">
                <a:solidFill>
                  <a:schemeClr val="bg1"/>
                </a:solidFill>
              </a:rPr>
              <a:t> 	</a:t>
            </a:r>
            <a:endParaRPr kumimoji="0" lang="en-US" sz="1800" b="0" i="0" u="none" strike="noStrike" cap="none" normalizeH="0" baseline="0" dirty="0" smtClean="0">
              <a:ln>
                <a:noFill/>
              </a:ln>
              <a:solidFill>
                <a:schemeClr val="bg1"/>
              </a:solidFill>
              <a:effectLst/>
              <a:latin typeface="Arial" pitchFamily="34" charset="0"/>
              <a:cs typeface="Arial" pitchFamily="34" charset="0"/>
            </a:endParaRPr>
          </a:p>
        </p:txBody>
      </p:sp>
      <p:pic>
        <p:nvPicPr>
          <p:cNvPr id="3" name="Picture 2" descr="DSCN1511"/>
          <p:cNvPicPr/>
          <p:nvPr/>
        </p:nvPicPr>
        <p:blipFill>
          <a:blip r:embed="rId2" cstate="print"/>
          <a:srcRect l="20364" t="23626" r="25391" b="20689"/>
          <a:stretch>
            <a:fillRect/>
          </a:stretch>
        </p:blipFill>
        <p:spPr bwMode="auto">
          <a:xfrm>
            <a:off x="5562600" y="152400"/>
            <a:ext cx="3276600"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2" descr="C:\Users\priyanka\Desktop\Untitled.png"/>
          <p:cNvPicPr>
            <a:picLocks noChangeAspect="1" noChangeArrowheads="1"/>
          </p:cNvPicPr>
          <p:nvPr/>
        </p:nvPicPr>
        <p:blipFill>
          <a:blip r:embed="rId3" cstate="print"/>
          <a:srcRect l="-6575"/>
          <a:stretch>
            <a:fillRect/>
          </a:stretch>
        </p:blipFill>
        <p:spPr bwMode="auto">
          <a:xfrm>
            <a:off x="5562600" y="3200400"/>
            <a:ext cx="3276601" cy="2733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202" name="Picture 2"/>
          <p:cNvPicPr>
            <a:picLocks noGrp="1" noChangeAspect="1" noChangeArrowheads="1"/>
          </p:cNvPicPr>
          <p:nvPr>
            <p:ph idx="1"/>
          </p:nvPr>
        </p:nvPicPr>
        <p:blipFill>
          <a:blip r:embed="rId2" cstate="print"/>
          <a:srcRect l="52245" t="53876" b="7401"/>
          <a:stretch>
            <a:fillRect/>
          </a:stretch>
        </p:blipFill>
        <p:spPr bwMode="auto">
          <a:xfrm>
            <a:off x="1600200" y="343893"/>
            <a:ext cx="5791200" cy="62612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1"/>
          <p:cNvSpPr>
            <a:spLocks noChangeArrowheads="1"/>
          </p:cNvSpPr>
          <p:nvPr/>
        </p:nvSpPr>
        <p:spPr bwMode="auto">
          <a:xfrm>
            <a:off x="381000" y="1474350"/>
            <a:ext cx="8305800" cy="36625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14300" algn="l"/>
              </a:tabLst>
            </a:pPr>
            <a:r>
              <a:rPr kumimoji="0" lang="en-US" sz="2400" b="1" i="1" u="sng" strike="noStrike" cap="none" normalizeH="0" baseline="0" dirty="0" smtClean="0">
                <a:ln>
                  <a:noFill/>
                </a:ln>
                <a:effectLst/>
                <a:latin typeface="+mj-lt"/>
                <a:ea typeface="Times New Roman" pitchFamily="18" charset="0"/>
                <a:cs typeface="Arial" pitchFamily="34" charset="0"/>
              </a:rPr>
              <a:t>Diagnostic information:</a:t>
            </a:r>
            <a:endParaRPr kumimoji="0" lang="en-US" sz="2400" b="0" i="1" u="sng" strike="noStrike" cap="none" normalizeH="0" baseline="0" dirty="0" smtClean="0">
              <a:ln>
                <a:noFill/>
              </a:ln>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114300" algn="l"/>
              </a:tabLst>
            </a:pPr>
            <a:r>
              <a:rPr kumimoji="0" lang="en-US" sz="2400" b="1" strike="noStrike" cap="none" normalizeH="0" baseline="0" dirty="0" smtClean="0">
                <a:ln>
                  <a:noFill/>
                </a:ln>
                <a:effectLst/>
                <a:latin typeface="+mj-lt"/>
                <a:ea typeface="Times New Roman" pitchFamily="18" charset="0"/>
                <a:cs typeface="Arial" pitchFamily="34" charset="0"/>
              </a:rPr>
              <a:t>Closed view </a:t>
            </a:r>
            <a:r>
              <a:rPr kumimoji="0" lang="en-US" sz="2000" b="0" i="0" u="none" strike="noStrike" cap="none" normalizeH="0" baseline="0" dirty="0" smtClean="0">
                <a:ln>
                  <a:noFill/>
                </a:ln>
                <a:effectLst/>
                <a:latin typeface="+mj-lt"/>
                <a:ea typeface="Times New Roman" pitchFamily="18" charset="0"/>
                <a:cs typeface="Arial" pitchFamily="34" charset="0"/>
              </a:rPr>
              <a:t>includes:</a:t>
            </a:r>
            <a:endParaRPr kumimoji="0" lang="en-US" sz="2000" b="0" i="0" u="none" strike="noStrike" cap="none" normalizeH="0" baseline="0" dirty="0" smtClean="0">
              <a:ln>
                <a:noFill/>
              </a:ln>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114300" algn="l"/>
              </a:tabLst>
            </a:pPr>
            <a:r>
              <a:rPr kumimoji="0" lang="en-US" sz="2000" b="0" i="0" u="none" strike="noStrike" cap="none" normalizeH="0" baseline="0" dirty="0" smtClean="0">
                <a:ln>
                  <a:noFill/>
                </a:ln>
                <a:effectLst/>
                <a:latin typeface="+mj-lt"/>
                <a:ea typeface="Times New Roman" pitchFamily="18" charset="0"/>
                <a:cs typeface="Arial" pitchFamily="34" charset="0"/>
              </a:rPr>
              <a:t> The size of the joint space</a:t>
            </a:r>
            <a:endParaRPr kumimoji="0" lang="en-US" sz="2000" b="0" i="0" u="none" strike="noStrike" cap="none" normalizeH="0" baseline="0" dirty="0" smtClean="0">
              <a:ln>
                <a:noFill/>
              </a:ln>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114300" algn="l"/>
              </a:tabLst>
            </a:pPr>
            <a:r>
              <a:rPr kumimoji="0" lang="en-US" sz="2000" b="0" i="0" u="none" strike="noStrike" cap="none" normalizeH="0" baseline="0" dirty="0" smtClean="0">
                <a:ln>
                  <a:noFill/>
                </a:ln>
                <a:effectLst/>
                <a:latin typeface="+mj-lt"/>
                <a:ea typeface="Times New Roman" pitchFamily="18" charset="0"/>
                <a:cs typeface="Arial" pitchFamily="34" charset="0"/>
              </a:rPr>
              <a:t> The position of the head of the </a:t>
            </a:r>
            <a:r>
              <a:rPr kumimoji="0" lang="en-US" sz="2000" b="0" i="0" u="none" strike="noStrike" cap="none" normalizeH="0" baseline="0" dirty="0" err="1" smtClean="0">
                <a:ln>
                  <a:noFill/>
                </a:ln>
                <a:effectLst/>
                <a:latin typeface="+mj-lt"/>
                <a:ea typeface="Times New Roman" pitchFamily="18" charset="0"/>
                <a:cs typeface="Arial" pitchFamily="34" charset="0"/>
              </a:rPr>
              <a:t>condyle</a:t>
            </a:r>
            <a:r>
              <a:rPr kumimoji="0" lang="en-US" sz="2000" b="0" i="0" u="none" strike="noStrike" cap="none" normalizeH="0" baseline="0" dirty="0" smtClean="0">
                <a:ln>
                  <a:noFill/>
                </a:ln>
                <a:effectLst/>
                <a:latin typeface="+mj-lt"/>
                <a:ea typeface="Times New Roman" pitchFamily="18" charset="0"/>
                <a:cs typeface="Arial" pitchFamily="34" charset="0"/>
              </a:rPr>
              <a:t> within the </a:t>
            </a:r>
            <a:r>
              <a:rPr kumimoji="0" lang="en-US" sz="2000" b="0" i="0" u="none" strike="noStrike" cap="none" normalizeH="0" baseline="0" dirty="0" err="1" smtClean="0">
                <a:ln>
                  <a:noFill/>
                </a:ln>
                <a:effectLst/>
                <a:latin typeface="+mj-lt"/>
                <a:ea typeface="Times New Roman" pitchFamily="18" charset="0"/>
                <a:cs typeface="Arial" pitchFamily="34" charset="0"/>
              </a:rPr>
              <a:t>fossa</a:t>
            </a:r>
            <a:r>
              <a:rPr kumimoji="0" lang="en-US" sz="2000" b="0" i="0" u="none" strike="noStrike" cap="none" normalizeH="0" baseline="0" dirty="0" smtClean="0">
                <a:ln>
                  <a:noFill/>
                </a:ln>
                <a:effectLst/>
                <a:latin typeface="+mj-lt"/>
                <a:ea typeface="Times New Roman" pitchFamily="18" charset="0"/>
                <a:cs typeface="Arial" pitchFamily="34" charset="0"/>
              </a:rPr>
              <a:t>.</a:t>
            </a:r>
          </a:p>
          <a:p>
            <a:pPr marL="0" marR="0" lvl="0" indent="0" algn="just" defTabSz="914400" rtl="0" eaLnBrk="0" fontAlgn="base" latinLnBrk="0" hangingPunct="0">
              <a:lnSpc>
                <a:spcPct val="100000"/>
              </a:lnSpc>
              <a:spcBef>
                <a:spcPct val="0"/>
              </a:spcBef>
              <a:spcAft>
                <a:spcPct val="0"/>
              </a:spcAft>
              <a:buClrTx/>
              <a:buSzTx/>
              <a:buFontTx/>
              <a:buChar char="•"/>
              <a:tabLst>
                <a:tab pos="114300" algn="l"/>
              </a:tabLst>
            </a:pPr>
            <a:r>
              <a:rPr kumimoji="0" lang="en-US" sz="2000" b="0" i="0" u="none" strike="noStrike" cap="none" normalizeH="0" baseline="0" dirty="0" smtClean="0">
                <a:ln>
                  <a:noFill/>
                </a:ln>
                <a:effectLst/>
                <a:latin typeface="+mj-lt"/>
                <a:ea typeface="Times New Roman" pitchFamily="18" charset="0"/>
                <a:cs typeface="Arial" pitchFamily="34" charset="0"/>
              </a:rPr>
              <a:t>The shape and condition of the </a:t>
            </a:r>
            <a:r>
              <a:rPr kumimoji="0" lang="en-US" sz="2000" b="0" i="0" u="none" strike="noStrike" cap="none" normalizeH="0" baseline="0" dirty="0" err="1" smtClean="0">
                <a:ln>
                  <a:noFill/>
                </a:ln>
                <a:effectLst/>
                <a:latin typeface="+mj-lt"/>
                <a:ea typeface="Times New Roman" pitchFamily="18" charset="0"/>
                <a:cs typeface="Arial" pitchFamily="34" charset="0"/>
              </a:rPr>
              <a:t>glenoid</a:t>
            </a:r>
            <a:r>
              <a:rPr kumimoji="0" lang="en-US" sz="2000" b="0" i="0" u="none" strike="noStrike" cap="none" normalizeH="0" baseline="0" dirty="0" smtClean="0">
                <a:ln>
                  <a:noFill/>
                </a:ln>
                <a:effectLst/>
                <a:latin typeface="+mj-lt"/>
                <a:ea typeface="Times New Roman" pitchFamily="18" charset="0"/>
                <a:cs typeface="Arial" pitchFamily="34" charset="0"/>
              </a:rPr>
              <a:t> </a:t>
            </a:r>
            <a:r>
              <a:rPr kumimoji="0" lang="en-US" sz="2000" b="0" i="0" u="none" strike="noStrike" cap="none" normalizeH="0" baseline="0" dirty="0" err="1" smtClean="0">
                <a:ln>
                  <a:noFill/>
                </a:ln>
                <a:effectLst/>
                <a:latin typeface="+mj-lt"/>
                <a:ea typeface="Times New Roman" pitchFamily="18" charset="0"/>
                <a:cs typeface="Arial" pitchFamily="34" charset="0"/>
              </a:rPr>
              <a:t>fossa</a:t>
            </a:r>
            <a:r>
              <a:rPr kumimoji="0" lang="en-US" sz="2000" b="0" i="0" u="none" strike="noStrike" cap="none" normalizeH="0" baseline="0" dirty="0" smtClean="0">
                <a:ln>
                  <a:noFill/>
                </a:ln>
                <a:effectLst/>
                <a:latin typeface="+mj-lt"/>
                <a:ea typeface="Times New Roman" pitchFamily="18" charset="0"/>
                <a:cs typeface="Arial" pitchFamily="34" charset="0"/>
              </a:rPr>
              <a:t> and </a:t>
            </a:r>
            <a:r>
              <a:rPr kumimoji="0" lang="en-US" sz="2000" b="0" i="0" u="none" strike="noStrike" cap="none" normalizeH="0" baseline="0" dirty="0" err="1" smtClean="0">
                <a:ln>
                  <a:noFill/>
                </a:ln>
                <a:effectLst/>
                <a:latin typeface="+mj-lt"/>
                <a:ea typeface="Times New Roman" pitchFamily="18" charset="0"/>
                <a:cs typeface="Arial" pitchFamily="34" charset="0"/>
              </a:rPr>
              <a:t>articular</a:t>
            </a:r>
            <a:r>
              <a:rPr kumimoji="0" lang="en-US" sz="2000" b="0" i="0" u="none" strike="noStrike" cap="none" normalizeH="0" baseline="0" dirty="0" smtClean="0">
                <a:ln>
                  <a:noFill/>
                </a:ln>
                <a:effectLst/>
                <a:latin typeface="+mj-lt"/>
                <a:ea typeface="Times New Roman" pitchFamily="18" charset="0"/>
                <a:cs typeface="Arial" pitchFamily="34" charset="0"/>
              </a:rPr>
              <a:t> eminence (on the lateral aspect only).</a:t>
            </a:r>
            <a:endParaRPr kumimoji="0" lang="en-US" sz="2000" b="0" i="0" u="none" strike="noStrike" cap="none" normalizeH="0" baseline="0" dirty="0" smtClean="0">
              <a:ln>
                <a:noFill/>
              </a:ln>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114300" algn="l"/>
              </a:tabLst>
            </a:pPr>
            <a:r>
              <a:rPr kumimoji="0" lang="en-US" sz="2000" b="0" i="0" u="none" strike="noStrike" cap="none" normalizeH="0" baseline="0" dirty="0" smtClean="0">
                <a:ln>
                  <a:noFill/>
                </a:ln>
                <a:effectLst/>
                <a:latin typeface="+mj-lt"/>
                <a:ea typeface="Times New Roman" pitchFamily="18" charset="0"/>
                <a:cs typeface="Arial" pitchFamily="34" charset="0"/>
              </a:rPr>
              <a:t> A comparison of both sides.</a:t>
            </a:r>
          </a:p>
          <a:p>
            <a:pPr marL="0" marR="0" lvl="0" indent="0" algn="just" defTabSz="914400" rtl="0" eaLnBrk="0" fontAlgn="base" latinLnBrk="0" hangingPunct="0">
              <a:lnSpc>
                <a:spcPct val="100000"/>
              </a:lnSpc>
              <a:spcBef>
                <a:spcPct val="0"/>
              </a:spcBef>
              <a:spcAft>
                <a:spcPct val="0"/>
              </a:spcAft>
              <a:buClrTx/>
              <a:buSzTx/>
              <a:buFontTx/>
              <a:buChar char="•"/>
              <a:tabLst>
                <a:tab pos="114300" algn="l"/>
              </a:tabLst>
            </a:pPr>
            <a:endParaRPr kumimoji="0" lang="en-US" sz="2000" b="0" i="0" u="none" strike="noStrike" cap="none" normalizeH="0" baseline="0" dirty="0" smtClean="0">
              <a:ln>
                <a:noFill/>
              </a:ln>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114300" algn="l"/>
              </a:tabLst>
            </a:pPr>
            <a:r>
              <a:rPr kumimoji="0" lang="en-US" sz="2400" b="1" i="0" u="none" strike="noStrike" cap="none" normalizeH="0" baseline="0" dirty="0" smtClean="0">
                <a:ln>
                  <a:noFill/>
                </a:ln>
                <a:effectLst/>
                <a:latin typeface="+mj-lt"/>
                <a:ea typeface="Times New Roman" pitchFamily="18" charset="0"/>
                <a:cs typeface="Arial" pitchFamily="34" charset="0"/>
              </a:rPr>
              <a:t>Open view </a:t>
            </a:r>
            <a:r>
              <a:rPr kumimoji="0" lang="en-US" sz="2000" b="0" i="0" u="none" strike="noStrike" cap="none" normalizeH="0" baseline="0" dirty="0" smtClean="0">
                <a:ln>
                  <a:noFill/>
                </a:ln>
                <a:effectLst/>
                <a:latin typeface="+mj-lt"/>
                <a:ea typeface="Times New Roman" pitchFamily="18" charset="0"/>
                <a:cs typeface="Arial" pitchFamily="34" charset="0"/>
              </a:rPr>
              <a:t>includes:</a:t>
            </a:r>
            <a:endParaRPr kumimoji="0" lang="en-US" sz="2000" b="0" i="0" u="none" strike="noStrike" cap="none" normalizeH="0" baseline="0" dirty="0" smtClean="0">
              <a:ln>
                <a:noFill/>
              </a:ln>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tab pos="114300" algn="l"/>
              </a:tabLst>
            </a:pPr>
            <a:r>
              <a:rPr kumimoji="0" lang="en-US" sz="2000" b="0" i="0" u="none" strike="noStrike" cap="none" normalizeH="0" baseline="0" dirty="0" smtClean="0">
                <a:ln>
                  <a:noFill/>
                </a:ln>
                <a:effectLst/>
                <a:latin typeface="+mj-lt"/>
                <a:ea typeface="Times New Roman" pitchFamily="18" charset="0"/>
                <a:cs typeface="Arial" pitchFamily="34" charset="0"/>
              </a:rPr>
              <a:t>   The range and type of movement of the </a:t>
            </a:r>
            <a:r>
              <a:rPr kumimoji="0" lang="en-US" sz="2000" b="0" i="0" u="none" strike="noStrike" cap="none" normalizeH="0" baseline="0" dirty="0" err="1" smtClean="0">
                <a:ln>
                  <a:noFill/>
                </a:ln>
                <a:effectLst/>
                <a:latin typeface="+mj-lt"/>
                <a:ea typeface="Times New Roman" pitchFamily="18" charset="0"/>
                <a:cs typeface="Arial" pitchFamily="34" charset="0"/>
              </a:rPr>
              <a:t>condyle</a:t>
            </a:r>
            <a:r>
              <a:rPr kumimoji="0" lang="en-US" sz="2000" b="0" i="0" u="none" strike="noStrike" cap="none" normalizeH="0" baseline="0" dirty="0" smtClean="0">
                <a:ln>
                  <a:noFill/>
                </a:ln>
                <a:effectLst/>
                <a:latin typeface="+mj-lt"/>
                <a:ea typeface="Times New Roman" pitchFamily="18" charset="0"/>
                <a:cs typeface="Arial" pitchFamily="34" charset="0"/>
              </a:rPr>
              <a:t> </a:t>
            </a: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tab pos="114300" algn="l"/>
              </a:tabLst>
            </a:pPr>
            <a:r>
              <a:rPr kumimoji="0" lang="en-US" sz="2000" b="0" i="0" u="none" strike="noStrike" cap="none" normalizeH="0" baseline="0" dirty="0" smtClean="0">
                <a:ln>
                  <a:noFill/>
                </a:ln>
                <a:effectLst/>
                <a:latin typeface="+mj-lt"/>
                <a:ea typeface="Times New Roman" pitchFamily="18" charset="0"/>
                <a:cs typeface="Arial" pitchFamily="34" charset="0"/>
              </a:rPr>
              <a:t>   A comparison of the degree of movements on both the sid</a:t>
            </a:r>
            <a:r>
              <a:rPr lang="en-US" sz="2000" dirty="0" smtClean="0">
                <a:latin typeface="+mj-lt"/>
                <a:ea typeface="Times New Roman" pitchFamily="18" charset="0"/>
                <a:cs typeface="Arial" pitchFamily="34" charset="0"/>
              </a:rPr>
              <a:t>es.</a:t>
            </a:r>
            <a:endParaRPr kumimoji="0" lang="en-US" sz="2000" b="0" i="0" u="none" strike="noStrike" cap="none" normalizeH="0" baseline="0" dirty="0" smtClean="0">
              <a:ln>
                <a:noFill/>
              </a:ln>
              <a:effectLst/>
              <a:latin typeface="+mj-lt"/>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2" cstate="print"/>
          <a:srcRect/>
          <a:stretch>
            <a:fillRect/>
          </a:stretch>
        </p:blipFill>
        <p:spPr bwMode="auto">
          <a:xfrm>
            <a:off x="76200" y="76200"/>
            <a:ext cx="8915400" cy="6629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riyanka\Desktop\Untitled.png"/>
          <p:cNvPicPr>
            <a:picLocks noChangeAspect="1" noChangeArrowheads="1"/>
          </p:cNvPicPr>
          <p:nvPr/>
        </p:nvPicPr>
        <p:blipFill>
          <a:blip r:embed="rId2" cstate="print"/>
          <a:srcRect/>
          <a:stretch>
            <a:fillRect/>
          </a:stretch>
        </p:blipFill>
        <p:spPr bwMode="auto">
          <a:xfrm>
            <a:off x="990600" y="228600"/>
            <a:ext cx="7192611" cy="5562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990600" y="6172200"/>
            <a:ext cx="5580054" cy="369332"/>
          </a:xfrm>
          <a:prstGeom prst="rect">
            <a:avLst/>
          </a:prstGeom>
          <a:noFill/>
        </p:spPr>
        <p:txBody>
          <a:bodyPr wrap="none" rtlCol="0">
            <a:spAutoFit/>
          </a:bodyPr>
          <a:lstStyle/>
          <a:p>
            <a:r>
              <a:rPr lang="en-US" dirty="0" smtClean="0"/>
              <a:t>Normal </a:t>
            </a:r>
            <a:r>
              <a:rPr lang="en-US" dirty="0" err="1" smtClean="0"/>
              <a:t>transcranial</a:t>
            </a:r>
            <a:r>
              <a:rPr lang="en-US" dirty="0" smtClean="0"/>
              <a:t> </a:t>
            </a:r>
            <a:r>
              <a:rPr lang="en-US" dirty="0" err="1" smtClean="0"/>
              <a:t>rt</a:t>
            </a:r>
            <a:r>
              <a:rPr lang="en-US" dirty="0" smtClean="0"/>
              <a:t> TMJ. </a:t>
            </a:r>
            <a:r>
              <a:rPr lang="en-US" dirty="0" err="1" smtClean="0"/>
              <a:t>i</a:t>
            </a:r>
            <a:r>
              <a:rPr lang="en-US" dirty="0" smtClean="0"/>
              <a:t>)mouth closed ii)mouth open</a:t>
            </a: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458200" cy="1371600"/>
          </a:xfrm>
          <a:solidFill>
            <a:srgbClr val="FFFF00"/>
          </a:solidFill>
          <a:ln>
            <a:solidFill>
              <a:schemeClr val="bg1"/>
            </a:solidFill>
          </a:ln>
        </p:spPr>
        <p:txBody>
          <a:bodyPr/>
          <a:lstStyle/>
          <a:p>
            <a:pPr lvl="0">
              <a:tabLst>
                <a:tab pos="114300" algn="l"/>
              </a:tabLst>
            </a:pPr>
            <a:r>
              <a:rPr lang="en-US" b="1" u="sng" dirty="0" err="1" smtClean="0">
                <a:effectLst/>
                <a:latin typeface="Arial" pitchFamily="34" charset="0"/>
                <a:ea typeface="Times New Roman" pitchFamily="18" charset="0"/>
                <a:cs typeface="Arial" pitchFamily="34" charset="0"/>
              </a:rPr>
              <a:t>Transpharyngeal</a:t>
            </a:r>
            <a:r>
              <a:rPr lang="en-US" b="1" u="sng" dirty="0" smtClean="0">
                <a:effectLst/>
                <a:latin typeface="Arial" pitchFamily="34" charset="0"/>
                <a:ea typeface="Times New Roman" pitchFamily="18" charset="0"/>
                <a:cs typeface="Arial" pitchFamily="34" charset="0"/>
              </a:rPr>
              <a:t> radiography</a:t>
            </a:r>
            <a:endParaRPr lang="en-US" sz="2000" u="sng" dirty="0" smtClean="0">
              <a:effectLst/>
              <a:latin typeface="Arial" pitchFamily="34" charset="0"/>
              <a:cs typeface="Arial" pitchFamily="34" charset="0"/>
            </a:endParaRPr>
          </a:p>
        </p:txBody>
      </p:sp>
      <p:sp>
        <p:nvSpPr>
          <p:cNvPr id="86017" name="Rectangle 1"/>
          <p:cNvSpPr>
            <a:spLocks noChangeArrowheads="1"/>
          </p:cNvSpPr>
          <p:nvPr/>
        </p:nvSpPr>
        <p:spPr bwMode="auto">
          <a:xfrm>
            <a:off x="304800" y="1937266"/>
            <a:ext cx="88392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tab pos="114300" algn="l"/>
              </a:tabLst>
            </a:pPr>
            <a:r>
              <a:rPr kumimoji="0" lang="en-US" sz="2400" b="1" i="1" u="none" strike="noStrike" cap="none" normalizeH="0" baseline="0" dirty="0" err="1" smtClean="0">
                <a:ln>
                  <a:noFill/>
                </a:ln>
                <a:effectLst/>
                <a:latin typeface="+mj-lt"/>
                <a:ea typeface="Times New Roman" pitchFamily="18" charset="0"/>
                <a:cs typeface="Arial" pitchFamily="34" charset="0"/>
              </a:rPr>
              <a:t>Infracranial</a:t>
            </a:r>
            <a:r>
              <a:rPr kumimoji="0" lang="en-US" sz="2400" b="1" i="1" u="none" strike="noStrike" cap="none" normalizeH="0" baseline="0" dirty="0" smtClean="0">
                <a:ln>
                  <a:noFill/>
                </a:ln>
                <a:effectLst/>
                <a:latin typeface="+mj-lt"/>
                <a:ea typeface="Times New Roman" pitchFamily="18" charset="0"/>
                <a:cs typeface="Arial" pitchFamily="34" charset="0"/>
              </a:rPr>
              <a:t>, Parma, or Mc Queen projection</a:t>
            </a:r>
            <a:endParaRPr kumimoji="0" lang="en-US" sz="2400" b="1" i="0" u="none" strike="noStrike" cap="none" normalizeH="0" baseline="0" dirty="0" smtClean="0">
              <a:ln>
                <a:noFill/>
              </a:ln>
              <a:effectLst/>
              <a:latin typeface="+mj-lt"/>
              <a:cs typeface="Arial" pitchFamily="34" charset="0"/>
            </a:endParaRPr>
          </a:p>
        </p:txBody>
      </p:sp>
      <p:sp>
        <p:nvSpPr>
          <p:cNvPr id="86018" name="Rectangle 2"/>
          <p:cNvSpPr>
            <a:spLocks noChangeArrowheads="1"/>
          </p:cNvSpPr>
          <p:nvPr/>
        </p:nvSpPr>
        <p:spPr bwMode="auto">
          <a:xfrm>
            <a:off x="381000" y="2514600"/>
            <a:ext cx="845820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endParaRPr kumimoji="0" lang="en-US" sz="2400" b="0" i="0" u="none" strike="noStrike" cap="none" normalizeH="0" baseline="0" dirty="0" smtClean="0">
              <a:ln>
                <a:noFill/>
              </a:ln>
              <a:effectLst/>
              <a:latin typeface="+mj-lt"/>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tabLst/>
            </a:pPr>
            <a:r>
              <a:rPr kumimoji="0" lang="en-US" sz="2400" b="0" i="0" u="none" strike="noStrike" cap="none" normalizeH="0" baseline="0" dirty="0" smtClean="0">
                <a:ln>
                  <a:noFill/>
                </a:ln>
                <a:effectLst/>
                <a:latin typeface="+mj-lt"/>
                <a:cs typeface="Arial" pitchFamily="34" charset="0"/>
              </a:rPr>
              <a:t>Indications:-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400" b="0" i="0" u="none" strike="noStrike" cap="none" normalizeH="0" baseline="0" dirty="0" smtClean="0">
                <a:ln>
                  <a:noFill/>
                </a:ln>
                <a:effectLst/>
                <a:latin typeface="+mj-lt"/>
                <a:ea typeface="Times New Roman" pitchFamily="18" charset="0"/>
                <a:cs typeface="Arial" pitchFamily="34" charset="0"/>
              </a:rPr>
              <a:t> To investigate the presence of joint disease, particularly   </a:t>
            </a:r>
          </a:p>
          <a:p>
            <a:pPr marL="0" marR="0" lvl="0" indent="0" algn="l" defTabSz="914400" rtl="0" eaLnBrk="0" fontAlgn="base" latinLnBrk="0" hangingPunct="0">
              <a:lnSpc>
                <a:spcPct val="100000"/>
              </a:lnSpc>
              <a:spcBef>
                <a:spcPct val="0"/>
              </a:spcBef>
              <a:spcAft>
                <a:spcPct val="0"/>
              </a:spcAft>
              <a:buClrTx/>
              <a:buSzTx/>
              <a:tabLst/>
            </a:pPr>
            <a:r>
              <a:rPr lang="en-US" sz="2400" dirty="0" smtClean="0">
                <a:latin typeface="+mj-lt"/>
                <a:ea typeface="Times New Roman" pitchFamily="18" charset="0"/>
                <a:cs typeface="Arial" pitchFamily="34" charset="0"/>
              </a:rPr>
              <a:t>   </a:t>
            </a:r>
            <a:r>
              <a:rPr kumimoji="0" lang="en-US" sz="2400" b="0" i="0" u="none" strike="noStrike" cap="none" normalizeH="0" baseline="0" dirty="0" smtClean="0">
                <a:ln>
                  <a:noFill/>
                </a:ln>
                <a:effectLst/>
                <a:latin typeface="+mj-lt"/>
                <a:ea typeface="Times New Roman" pitchFamily="18" charset="0"/>
                <a:cs typeface="Arial" pitchFamily="34" charset="0"/>
              </a:rPr>
              <a:t>osteoarthritis and rheumatoid arthritis.</a:t>
            </a:r>
          </a:p>
          <a:p>
            <a:pPr marL="0" marR="0" lvl="0" indent="0" algn="l" defTabSz="914400" rtl="0" eaLnBrk="0" fontAlgn="base" latinLnBrk="0" hangingPunct="0">
              <a:lnSpc>
                <a:spcPct val="100000"/>
              </a:lnSpc>
              <a:spcBef>
                <a:spcPct val="0"/>
              </a:spcBef>
              <a:spcAft>
                <a:spcPct val="0"/>
              </a:spcAft>
              <a:buClrTx/>
              <a:buSzTx/>
              <a:tabLst/>
            </a:pPr>
            <a:endParaRPr kumimoji="0" lang="en-US" sz="2400" b="0" i="0" u="none" strike="noStrike" cap="none" normalizeH="0" baseline="0" dirty="0" smtClean="0">
              <a:ln>
                <a:noFill/>
              </a:ln>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400" b="0" i="0" u="none" strike="noStrike" cap="none" normalizeH="0" baseline="0" dirty="0" smtClean="0">
                <a:ln>
                  <a:noFill/>
                </a:ln>
                <a:effectLst/>
                <a:latin typeface="+mj-lt"/>
                <a:ea typeface="Times New Roman" pitchFamily="18" charset="0"/>
                <a:cs typeface="Arial" pitchFamily="34" charset="0"/>
              </a:rPr>
              <a:t> To investigate pathological conditions affecting the </a:t>
            </a:r>
            <a:r>
              <a:rPr kumimoji="0" lang="en-US" sz="2400" b="0" i="0" u="none" strike="noStrike" cap="none" normalizeH="0" baseline="0" dirty="0" err="1" smtClean="0">
                <a:ln>
                  <a:noFill/>
                </a:ln>
                <a:effectLst/>
                <a:latin typeface="+mj-lt"/>
                <a:ea typeface="Times New Roman" pitchFamily="18" charset="0"/>
                <a:cs typeface="Arial" pitchFamily="34" charset="0"/>
              </a:rPr>
              <a:t>condylar</a:t>
            </a:r>
            <a:r>
              <a:rPr kumimoji="0" lang="en-US" sz="2400" b="0" i="0" u="none" strike="noStrike" cap="none" normalizeH="0" baseline="0" dirty="0" smtClean="0">
                <a:ln>
                  <a:noFill/>
                </a:ln>
                <a:effectLst/>
                <a:latin typeface="+mj-lt"/>
                <a:ea typeface="Times New Roman" pitchFamily="18"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tabLst/>
            </a:pPr>
            <a:r>
              <a:rPr lang="en-US" sz="2400" dirty="0" smtClean="0">
                <a:latin typeface="+mj-lt"/>
                <a:ea typeface="Times New Roman" pitchFamily="18" charset="0"/>
                <a:cs typeface="Arial" pitchFamily="34" charset="0"/>
              </a:rPr>
              <a:t>   </a:t>
            </a:r>
            <a:r>
              <a:rPr kumimoji="0" lang="en-US" sz="2400" b="0" i="0" u="none" strike="noStrike" cap="none" normalizeH="0" baseline="0" dirty="0" smtClean="0">
                <a:ln>
                  <a:noFill/>
                </a:ln>
                <a:effectLst/>
                <a:latin typeface="+mj-lt"/>
                <a:ea typeface="Times New Roman" pitchFamily="18" charset="0"/>
                <a:cs typeface="Arial" pitchFamily="34" charset="0"/>
              </a:rPr>
              <a:t>head, including cysts or tumors.</a:t>
            </a:r>
          </a:p>
          <a:p>
            <a:pPr marL="0" marR="0" lvl="0" indent="0" algn="l" defTabSz="914400" rtl="0" eaLnBrk="0" fontAlgn="base" latinLnBrk="0" hangingPunct="0">
              <a:lnSpc>
                <a:spcPct val="100000"/>
              </a:lnSpc>
              <a:spcBef>
                <a:spcPct val="0"/>
              </a:spcBef>
              <a:spcAft>
                <a:spcPct val="0"/>
              </a:spcAft>
              <a:buClrTx/>
              <a:buSzTx/>
              <a:tabLst/>
            </a:pPr>
            <a:endParaRPr kumimoji="0" lang="en-US" sz="2400" b="0" i="0" u="none" strike="noStrike" cap="none" normalizeH="0" baseline="0" dirty="0" smtClean="0">
              <a:ln>
                <a:noFill/>
              </a:ln>
              <a:effectLst/>
              <a:latin typeface="+mj-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2400" b="0" i="0" u="none" strike="noStrike" cap="none" normalizeH="0" baseline="0" dirty="0" smtClean="0">
                <a:ln>
                  <a:noFill/>
                </a:ln>
                <a:effectLst/>
                <a:latin typeface="+mj-lt"/>
                <a:ea typeface="Times New Roman" pitchFamily="18" charset="0"/>
                <a:cs typeface="Arial" pitchFamily="34" charset="0"/>
              </a:rPr>
              <a:t> Fractures of the neck and head of the </a:t>
            </a:r>
            <a:r>
              <a:rPr kumimoji="0" lang="en-US" sz="2400" b="0" i="0" u="none" strike="noStrike" cap="none" normalizeH="0" baseline="0" dirty="0" err="1" smtClean="0">
                <a:ln>
                  <a:noFill/>
                </a:ln>
                <a:effectLst/>
                <a:latin typeface="+mj-lt"/>
                <a:ea typeface="Times New Roman" pitchFamily="18" charset="0"/>
                <a:cs typeface="Arial" pitchFamily="34" charset="0"/>
              </a:rPr>
              <a:t>condyle</a:t>
            </a:r>
            <a:r>
              <a:rPr kumimoji="0" lang="en-US" sz="1300" b="0" i="0" u="none" strike="noStrike" cap="none" normalizeH="0" baseline="0" dirty="0" smtClean="0">
                <a:ln>
                  <a:noFill/>
                </a:ln>
                <a:effectLst/>
                <a:latin typeface="Arial" pitchFamily="34" charset="0"/>
                <a:ea typeface="Times New Roman" pitchFamily="18" charset="0"/>
                <a:cs typeface="Arial" pitchFamily="34" charset="0"/>
              </a:rPr>
              <a:t>.</a:t>
            </a:r>
            <a:r>
              <a:rPr kumimoji="0" lang="en-US" sz="800" b="0" i="0" u="none" strike="noStrike" cap="none" normalizeH="0" baseline="0" dirty="0" smtClean="0">
                <a:ln>
                  <a:noFill/>
                </a:ln>
                <a:effectLst/>
                <a:latin typeface="Arial" pitchFamily="34" charset="0"/>
                <a:cs typeface="Arial" pitchFamily="34" charset="0"/>
              </a:rPr>
              <a:t> </a:t>
            </a:r>
            <a:endParaRPr kumimoji="0" lang="en-US" sz="1800" b="0" i="0" u="none" strike="noStrike" cap="none" normalizeH="0" baseline="0" dirty="0" smtClean="0">
              <a:ln>
                <a:noFill/>
              </a:ln>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1"/>
          <p:cNvSpPr>
            <a:spLocks noChangeArrowheads="1"/>
          </p:cNvSpPr>
          <p:nvPr/>
        </p:nvSpPr>
        <p:spPr bwMode="auto">
          <a:xfrm>
            <a:off x="228600" y="241904"/>
            <a:ext cx="8686800" cy="36009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tab pos="114300" algn="l"/>
              </a:tabLst>
            </a:pPr>
            <a:endParaRPr kumimoji="0" lang="en-US" sz="2400" b="0" i="0" u="none" strike="noStrike" cap="none" normalizeH="0" baseline="0" dirty="0" smtClean="0">
              <a:ln>
                <a:noFill/>
              </a:ln>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114300" algn="l"/>
              </a:tabLst>
            </a:pPr>
            <a:r>
              <a:rPr kumimoji="0" lang="en-US" sz="2400" b="1" i="1" u="sng" strike="noStrike" cap="none" normalizeH="0" baseline="0" dirty="0" smtClean="0">
                <a:ln>
                  <a:noFill/>
                </a:ln>
                <a:effectLst/>
                <a:latin typeface="+mj-lt"/>
                <a:ea typeface="Times New Roman" pitchFamily="18" charset="0"/>
                <a:cs typeface="Arial" pitchFamily="34" charset="0"/>
              </a:rPr>
              <a:t>Technique and positioning</a:t>
            </a:r>
            <a:r>
              <a:rPr kumimoji="0" lang="en-US" sz="2400" b="0" i="0" u="none" strike="noStrike" cap="none" normalizeH="0" baseline="0" dirty="0" smtClean="0">
                <a:ln>
                  <a:noFill/>
                </a:ln>
                <a:effectLst/>
                <a:latin typeface="+mj-lt"/>
                <a:ea typeface="Times New Roman" pitchFamily="18" charset="0"/>
                <a:cs typeface="Arial" pitchFamily="34" charset="0"/>
              </a:rPr>
              <a:t>:</a:t>
            </a:r>
            <a:endParaRPr kumimoji="0" lang="en-US" sz="2400" b="0" i="0" u="none" strike="noStrike" cap="none" normalizeH="0" baseline="0" dirty="0" smtClean="0">
              <a:ln>
                <a:noFill/>
              </a:ln>
              <a:effectLst/>
              <a:latin typeface="+mj-lt"/>
              <a:cs typeface="Arial" pitchFamily="34" charset="0"/>
            </a:endParaRPr>
          </a:p>
          <a:p>
            <a:pPr marL="342900" lvl="0" indent="-342900" algn="just" eaLnBrk="0" fontAlgn="base" hangingPunct="0">
              <a:spcBef>
                <a:spcPct val="0"/>
              </a:spcBef>
              <a:spcAft>
                <a:spcPct val="0"/>
              </a:spcAft>
              <a:buAutoNum type="arabicPeriod"/>
              <a:tabLst>
                <a:tab pos="114300" algn="l"/>
              </a:tabLst>
            </a:pPr>
            <a:r>
              <a:rPr kumimoji="0" lang="en-US" sz="2000" b="0" i="0" u="none" strike="noStrike" cap="none" normalizeH="0" baseline="0" dirty="0" smtClean="0">
                <a:ln>
                  <a:noFill/>
                </a:ln>
                <a:effectLst/>
                <a:latin typeface="+mj-lt"/>
                <a:ea typeface="Times New Roman" pitchFamily="18" charset="0"/>
                <a:cs typeface="Arial" pitchFamily="34" charset="0"/>
              </a:rPr>
              <a:t>The X-ray film :</a:t>
            </a:r>
            <a:r>
              <a:rPr kumimoji="0" lang="en-US" sz="2000" b="0" i="0" u="none" strike="noStrike" cap="none" normalizeH="0" dirty="0" smtClean="0">
                <a:ln>
                  <a:noFill/>
                </a:ln>
                <a:effectLst/>
                <a:latin typeface="+mj-lt"/>
                <a:ea typeface="Times New Roman" pitchFamily="18" charset="0"/>
                <a:cs typeface="Arial" pitchFamily="34" charset="0"/>
              </a:rPr>
              <a:t> </a:t>
            </a:r>
            <a:r>
              <a:rPr kumimoji="0" lang="en-US" sz="2000" b="0" i="0" u="none" strike="noStrike" cap="none" normalizeH="0" baseline="0" dirty="0" smtClean="0">
                <a:ln>
                  <a:noFill/>
                </a:ln>
                <a:effectLst/>
                <a:latin typeface="+mj-lt"/>
                <a:ea typeface="Times New Roman" pitchFamily="18" charset="0"/>
                <a:cs typeface="Arial" pitchFamily="34" charset="0"/>
              </a:rPr>
              <a:t>parallel to the </a:t>
            </a:r>
            <a:r>
              <a:rPr kumimoji="0" lang="en-US" sz="2000" b="0" i="0" u="none" strike="noStrike" cap="none" normalizeH="0" baseline="0" dirty="0" err="1" smtClean="0">
                <a:ln>
                  <a:noFill/>
                </a:ln>
                <a:effectLst/>
                <a:latin typeface="+mj-lt"/>
                <a:ea typeface="Times New Roman" pitchFamily="18" charset="0"/>
                <a:cs typeface="Arial" pitchFamily="34" charset="0"/>
              </a:rPr>
              <a:t>sagittal</a:t>
            </a:r>
            <a:r>
              <a:rPr kumimoji="0" lang="en-US" sz="2000" b="0" i="0" u="none" strike="noStrike" cap="none" normalizeH="0" baseline="0" dirty="0" smtClean="0">
                <a:ln>
                  <a:noFill/>
                </a:ln>
                <a:effectLst/>
                <a:latin typeface="+mj-lt"/>
                <a:ea typeface="Times New Roman" pitchFamily="18" charset="0"/>
                <a:cs typeface="Arial" pitchFamily="34" charset="0"/>
              </a:rPr>
              <a:t>  plane of the head.</a:t>
            </a:r>
            <a:r>
              <a:rPr lang="en-US" sz="2000" dirty="0" smtClean="0">
                <a:latin typeface="+mj-lt"/>
              </a:rPr>
              <a:t> </a:t>
            </a:r>
          </a:p>
          <a:p>
            <a:pPr marL="342900" lvl="0" indent="-342900" algn="just" eaLnBrk="0" fontAlgn="base" hangingPunct="0">
              <a:spcBef>
                <a:spcPct val="0"/>
              </a:spcBef>
              <a:spcAft>
                <a:spcPct val="0"/>
              </a:spcAft>
              <a:buAutoNum type="arabicPeriod"/>
              <a:tabLst>
                <a:tab pos="114300" algn="l"/>
              </a:tabLst>
            </a:pPr>
            <a:r>
              <a:rPr lang="en-US" sz="2000" dirty="0" smtClean="0">
                <a:latin typeface="+mj-lt"/>
              </a:rPr>
              <a:t>The  X-ray tube head is positioned in front of the opposite </a:t>
            </a:r>
            <a:r>
              <a:rPr lang="en-US" sz="2000" dirty="0" err="1" smtClean="0">
                <a:latin typeface="+mj-lt"/>
              </a:rPr>
              <a:t>condyle</a:t>
            </a:r>
            <a:r>
              <a:rPr lang="en-US" sz="2000" dirty="0" smtClean="0">
                <a:latin typeface="+mj-lt"/>
              </a:rPr>
              <a:t>  It is aimed through the sigmoid notch, below the base of the skull base</a:t>
            </a:r>
          </a:p>
          <a:p>
            <a:pPr lvl="0" algn="just" fontAlgn="base">
              <a:spcBef>
                <a:spcPct val="0"/>
              </a:spcBef>
              <a:spcAft>
                <a:spcPct val="0"/>
              </a:spcAft>
            </a:pPr>
            <a:r>
              <a:rPr lang="en-US" sz="2000" dirty="0" smtClean="0">
                <a:ea typeface="Times New Roman" pitchFamily="18" charset="0"/>
                <a:cs typeface="Arial" pitchFamily="34" charset="0"/>
              </a:rPr>
              <a:t>3.The central beam: cranially 5-10</a:t>
            </a:r>
            <a:r>
              <a:rPr lang="en-US" sz="2000" dirty="0" smtClean="0"/>
              <a:t> °</a:t>
            </a:r>
            <a:r>
              <a:rPr lang="en-US" sz="2000" dirty="0" smtClean="0">
                <a:ea typeface="Times New Roman" pitchFamily="18" charset="0"/>
                <a:cs typeface="Arial" pitchFamily="34" charset="0"/>
              </a:rPr>
              <a:t> &amp; </a:t>
            </a:r>
            <a:r>
              <a:rPr lang="en-US" sz="2000" dirty="0" err="1" smtClean="0">
                <a:ea typeface="Times New Roman" pitchFamily="18" charset="0"/>
                <a:cs typeface="Arial" pitchFamily="34" charset="0"/>
              </a:rPr>
              <a:t>posteriorly</a:t>
            </a:r>
            <a:r>
              <a:rPr lang="en-US" sz="2000" dirty="0" smtClean="0">
                <a:ea typeface="Times New Roman" pitchFamily="18" charset="0"/>
                <a:cs typeface="Arial" pitchFamily="34" charset="0"/>
              </a:rPr>
              <a:t> approx 10</a:t>
            </a:r>
            <a:r>
              <a:rPr lang="en-US" sz="2000" dirty="0" smtClean="0"/>
              <a:t> °</a:t>
            </a:r>
            <a:endParaRPr lang="en-US" sz="2000" dirty="0" smtClean="0">
              <a:cs typeface="Arial" pitchFamily="34" charset="0"/>
            </a:endParaRPr>
          </a:p>
          <a:p>
            <a:pPr lvl="0" algn="just" eaLnBrk="0" fontAlgn="base" hangingPunct="0">
              <a:spcBef>
                <a:spcPct val="0"/>
              </a:spcBef>
              <a:spcAft>
                <a:spcPct val="0"/>
              </a:spcAft>
            </a:pPr>
            <a:r>
              <a:rPr lang="en-US" sz="2000" dirty="0" smtClean="0">
                <a:ea typeface="Times New Roman" pitchFamily="18" charset="0"/>
                <a:cs typeface="Arial" pitchFamily="34" charset="0"/>
              </a:rPr>
              <a:t>4.  A 30-35 mm  mouth prop facilitates translating the </a:t>
            </a:r>
            <a:r>
              <a:rPr lang="en-US" sz="2000" dirty="0" err="1" smtClean="0">
                <a:ea typeface="Times New Roman" pitchFamily="18" charset="0"/>
                <a:cs typeface="Arial" pitchFamily="34" charset="0"/>
              </a:rPr>
              <a:t>condyle</a:t>
            </a:r>
            <a:r>
              <a:rPr lang="en-US" sz="2000" dirty="0" smtClean="0">
                <a:ea typeface="Times New Roman" pitchFamily="18" charset="0"/>
                <a:cs typeface="Arial" pitchFamily="34" charset="0"/>
              </a:rPr>
              <a:t> to the height of the eminence and opens the </a:t>
            </a:r>
            <a:r>
              <a:rPr lang="en-US" sz="2000" dirty="0" err="1" smtClean="0">
                <a:ea typeface="Times New Roman" pitchFamily="18" charset="0"/>
                <a:cs typeface="Arial" pitchFamily="34" charset="0"/>
              </a:rPr>
              <a:t>mandibular</a:t>
            </a:r>
            <a:r>
              <a:rPr lang="en-US" sz="2000" dirty="0" smtClean="0">
                <a:ea typeface="Times New Roman" pitchFamily="18" charset="0"/>
                <a:cs typeface="Arial" pitchFamily="34" charset="0"/>
              </a:rPr>
              <a:t> notch  on the </a:t>
            </a:r>
            <a:r>
              <a:rPr lang="en-US" sz="2000" dirty="0" err="1" smtClean="0">
                <a:ea typeface="Times New Roman" pitchFamily="18" charset="0"/>
                <a:cs typeface="Arial" pitchFamily="34" charset="0"/>
              </a:rPr>
              <a:t>contralateral</a:t>
            </a:r>
            <a:r>
              <a:rPr lang="en-US" sz="2000" dirty="0" smtClean="0">
                <a:ea typeface="Times New Roman" pitchFamily="18" charset="0"/>
                <a:cs typeface="Arial" pitchFamily="34" charset="0"/>
              </a:rPr>
              <a:t> side to allow free passage of the beam</a:t>
            </a:r>
            <a:r>
              <a:rPr lang="en-US" sz="2000" b="1" baseline="30000" dirty="0" smtClean="0">
                <a:ea typeface="Times New Roman" pitchFamily="18" charset="0"/>
                <a:cs typeface="Arial" pitchFamily="34" charset="0"/>
              </a:rPr>
              <a:t>.</a:t>
            </a:r>
          </a:p>
          <a:p>
            <a:pPr marL="342900" lvl="0" indent="-342900" algn="just" eaLnBrk="0" fontAlgn="base" hangingPunct="0">
              <a:spcBef>
                <a:spcPct val="0"/>
              </a:spcBef>
              <a:spcAft>
                <a:spcPct val="0"/>
              </a:spcAft>
              <a:buAutoNum type="arabicPeriod"/>
              <a:tabLst>
                <a:tab pos="114300" algn="l"/>
              </a:tabLst>
            </a:pPr>
            <a:endParaRPr lang="en-US" sz="2000" dirty="0" smtClean="0">
              <a:latin typeface="+mj-lt"/>
            </a:endParaRPr>
          </a:p>
          <a:p>
            <a:pPr marL="342900" lvl="0" indent="-342900" algn="just" eaLnBrk="0" fontAlgn="base" hangingPunct="0">
              <a:spcBef>
                <a:spcPct val="0"/>
              </a:spcBef>
              <a:spcAft>
                <a:spcPct val="0"/>
              </a:spcAft>
              <a:buAutoNum type="arabicPeriod"/>
              <a:tabLst>
                <a:tab pos="114300" algn="l"/>
              </a:tabLst>
            </a:pPr>
            <a:endParaRPr kumimoji="0" lang="en-US" sz="2000" b="0" i="0" u="none" strike="noStrike" cap="none" normalizeH="0" baseline="0" dirty="0" smtClean="0">
              <a:ln>
                <a:noFill/>
              </a:ln>
              <a:effectLst/>
              <a:latin typeface="+mj-lt"/>
              <a:cs typeface="Arial" pitchFamily="34" charset="0"/>
            </a:endParaRPr>
          </a:p>
        </p:txBody>
      </p:sp>
      <p:pic>
        <p:nvPicPr>
          <p:cNvPr id="3" name="Picture 2"/>
          <p:cNvPicPr>
            <a:picLocks noChangeAspect="1" noChangeArrowheads="1"/>
          </p:cNvPicPr>
          <p:nvPr/>
        </p:nvPicPr>
        <p:blipFill>
          <a:blip r:embed="rId2" cstate="print"/>
          <a:srcRect/>
          <a:stretch>
            <a:fillRect/>
          </a:stretch>
        </p:blipFill>
        <p:spPr bwMode="auto">
          <a:xfrm>
            <a:off x="914400" y="3733800"/>
            <a:ext cx="7543800" cy="2971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8226" name="Picture 2"/>
          <p:cNvPicPr>
            <a:picLocks noGrp="1" noChangeAspect="1" noChangeArrowheads="1"/>
          </p:cNvPicPr>
          <p:nvPr>
            <p:ph idx="1"/>
          </p:nvPr>
        </p:nvPicPr>
        <p:blipFill>
          <a:blip r:embed="rId2" cstate="print"/>
          <a:srcRect t="40407" b="24237"/>
          <a:stretch>
            <a:fillRect/>
          </a:stretch>
        </p:blipFill>
        <p:spPr bwMode="auto">
          <a:xfrm>
            <a:off x="152400" y="1524000"/>
            <a:ext cx="8892466" cy="41920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533400"/>
            <a:ext cx="3352800" cy="3416320"/>
          </a:xfrm>
          <a:prstGeom prst="rect">
            <a:avLst/>
          </a:prstGeom>
        </p:spPr>
        <p:txBody>
          <a:bodyPr wrap="square">
            <a:spAutoFit/>
          </a:bodyPr>
          <a:lstStyle/>
          <a:p>
            <a:r>
              <a:rPr lang="en-US" sz="2400" b="1" i="1" u="sng" dirty="0" smtClean="0"/>
              <a:t>Diagnostic information</a:t>
            </a:r>
            <a:r>
              <a:rPr lang="en-US" sz="2400" b="1" dirty="0" smtClean="0"/>
              <a:t>:</a:t>
            </a:r>
            <a:endParaRPr lang="en-US" sz="2400" dirty="0" smtClean="0"/>
          </a:p>
          <a:p>
            <a:pPr algn="just"/>
            <a:r>
              <a:rPr lang="en-US" sz="2400" dirty="0" smtClean="0"/>
              <a:t>The shape of the head of the </a:t>
            </a:r>
            <a:r>
              <a:rPr lang="en-US" sz="2400" dirty="0" err="1" smtClean="0"/>
              <a:t>condyle</a:t>
            </a:r>
            <a:r>
              <a:rPr lang="en-US" sz="2400" dirty="0" smtClean="0"/>
              <a:t> and the condition of the    </a:t>
            </a:r>
            <a:r>
              <a:rPr lang="en-US" sz="2400" dirty="0" err="1" smtClean="0"/>
              <a:t>articular</a:t>
            </a:r>
            <a:r>
              <a:rPr lang="en-US" sz="2400" dirty="0" smtClean="0"/>
              <a:t> surface from the medial aspect.</a:t>
            </a:r>
          </a:p>
          <a:p>
            <a:pPr lvl="0" algn="just"/>
            <a:endParaRPr lang="en-US" sz="2400" dirty="0" smtClean="0"/>
          </a:p>
          <a:p>
            <a:pPr lvl="0" algn="just"/>
            <a:r>
              <a:rPr lang="en-US" sz="2400" dirty="0" smtClean="0"/>
              <a:t>A comparison of both </a:t>
            </a:r>
            <a:r>
              <a:rPr lang="en-US" sz="2400" dirty="0" err="1" smtClean="0"/>
              <a:t>condylar</a:t>
            </a:r>
            <a:r>
              <a:rPr lang="en-US" sz="2400" dirty="0" smtClean="0"/>
              <a:t> heads.</a:t>
            </a:r>
            <a:endParaRPr lang="en-US" sz="2400" dirty="0"/>
          </a:p>
        </p:txBody>
      </p:sp>
      <p:pic>
        <p:nvPicPr>
          <p:cNvPr id="4098" name="Picture 2" descr="C:\Users\priyanka\Desktop\Untitled.png"/>
          <p:cNvPicPr>
            <a:picLocks noChangeAspect="1" noChangeArrowheads="1"/>
          </p:cNvPicPr>
          <p:nvPr/>
        </p:nvPicPr>
        <p:blipFill>
          <a:blip r:embed="rId2" cstate="print"/>
          <a:srcRect/>
          <a:stretch>
            <a:fillRect/>
          </a:stretch>
        </p:blipFill>
        <p:spPr bwMode="auto">
          <a:xfrm>
            <a:off x="4648200" y="304800"/>
            <a:ext cx="4215433" cy="617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8686800" cy="1295400"/>
          </a:xfrm>
          <a:solidFill>
            <a:srgbClr val="FFFF00"/>
          </a:solidFill>
          <a:ln>
            <a:solidFill>
              <a:schemeClr val="bg1"/>
            </a:solidFill>
          </a:ln>
        </p:spPr>
        <p:txBody>
          <a:bodyPr/>
          <a:lstStyle/>
          <a:p>
            <a:r>
              <a:rPr lang="en-US" b="1" u="sng" dirty="0" smtClean="0"/>
              <a:t>TRANSORBITAL RADIOGRAPHY</a:t>
            </a:r>
            <a:endParaRPr lang="en-US" b="1" u="sng" dirty="0"/>
          </a:p>
        </p:txBody>
      </p:sp>
      <p:sp>
        <p:nvSpPr>
          <p:cNvPr id="95233" name="Rectangle 1"/>
          <p:cNvSpPr>
            <a:spLocks noChangeArrowheads="1"/>
          </p:cNvSpPr>
          <p:nvPr/>
        </p:nvSpPr>
        <p:spPr bwMode="auto">
          <a:xfrm>
            <a:off x="304800" y="1923365"/>
            <a:ext cx="8382000" cy="36163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effectLst/>
              <a:latin typeface="Arial" pitchFamily="34" charset="0"/>
              <a:ea typeface="Times New Roman" pitchFamily="18" charset="0"/>
              <a:cs typeface="Arial" pitchFamily="34" charset="0"/>
            </a:endParaRPr>
          </a:p>
          <a:p>
            <a:pPr lvl="0" eaLnBrk="0" fontAlgn="base" hangingPunct="0">
              <a:spcBef>
                <a:spcPct val="0"/>
              </a:spcBef>
              <a:spcAft>
                <a:spcPct val="0"/>
              </a:spcAft>
            </a:pPr>
            <a:r>
              <a:rPr kumimoji="0" lang="en-US" sz="2400" b="1" i="1" u="none" strike="noStrike" cap="none" normalizeH="0" baseline="0" dirty="0" smtClean="0">
                <a:ln>
                  <a:noFill/>
                </a:ln>
                <a:effectLst/>
                <a:latin typeface="+mj-lt"/>
                <a:ea typeface="Times New Roman" pitchFamily="18" charset="0"/>
                <a:cs typeface="Arial" pitchFamily="34" charset="0"/>
              </a:rPr>
              <a:t>Zimmer projection, </a:t>
            </a:r>
            <a:r>
              <a:rPr kumimoji="0" lang="en-US" sz="2400" b="1" i="1" u="none" strike="noStrike" cap="none" normalizeH="0" baseline="0" dirty="0" err="1" smtClean="0">
                <a:ln>
                  <a:noFill/>
                </a:ln>
                <a:effectLst/>
                <a:latin typeface="+mj-lt"/>
                <a:ea typeface="Times New Roman" pitchFamily="18" charset="0"/>
                <a:cs typeface="Arial" pitchFamily="34" charset="0"/>
              </a:rPr>
              <a:t>transmaxillary</a:t>
            </a:r>
            <a:r>
              <a:rPr kumimoji="0" lang="en-US" sz="2400" b="1" i="1" u="none" strike="noStrike" cap="none" normalizeH="0" baseline="0" dirty="0" smtClean="0">
                <a:ln>
                  <a:noFill/>
                </a:ln>
                <a:effectLst/>
                <a:latin typeface="+mj-lt"/>
                <a:ea typeface="Times New Roman" pitchFamily="18" charset="0"/>
                <a:cs typeface="Arial" pitchFamily="34" charset="0"/>
              </a:rPr>
              <a:t>, </a:t>
            </a:r>
            <a:r>
              <a:rPr kumimoji="0" lang="en-US" sz="2400" b="1" i="1" u="none" strike="noStrike" cap="none" normalizeH="0" baseline="0" dirty="0" err="1" smtClean="0">
                <a:ln>
                  <a:noFill/>
                </a:ln>
                <a:effectLst/>
                <a:latin typeface="+mj-lt"/>
                <a:ea typeface="Times New Roman" pitchFamily="18" charset="0"/>
                <a:cs typeface="Arial" pitchFamily="34" charset="0"/>
              </a:rPr>
              <a:t>transantral</a:t>
            </a:r>
            <a:r>
              <a:rPr kumimoji="0" lang="en-US" sz="2400" b="1" i="1" u="none" strike="noStrike" cap="none" normalizeH="0" baseline="0" dirty="0" smtClean="0">
                <a:ln>
                  <a:noFill/>
                </a:ln>
                <a:effectLst/>
                <a:latin typeface="+mj-lt"/>
                <a:ea typeface="Times New Roman" pitchFamily="18" charset="0"/>
                <a:cs typeface="Arial" pitchFamily="34" charset="0"/>
              </a:rPr>
              <a:t>, or </a:t>
            </a:r>
            <a:r>
              <a:rPr kumimoji="0" lang="en-US" sz="2400" b="1" i="1" u="none" strike="noStrike" cap="none" normalizeH="0" baseline="0" dirty="0" err="1" smtClean="0">
                <a:ln>
                  <a:noFill/>
                </a:ln>
                <a:effectLst/>
                <a:latin typeface="+mj-lt"/>
                <a:ea typeface="Times New Roman" pitchFamily="18" charset="0"/>
                <a:cs typeface="Arial" pitchFamily="34" charset="0"/>
              </a:rPr>
              <a:t>infraorbital</a:t>
            </a:r>
            <a:r>
              <a:rPr kumimoji="0" lang="en-US" sz="2400" b="1" i="1" u="none" strike="noStrike" cap="none" normalizeH="0" baseline="0" dirty="0" smtClean="0">
                <a:ln>
                  <a:noFill/>
                </a:ln>
                <a:effectLst/>
                <a:latin typeface="+mj-lt"/>
                <a:ea typeface="Times New Roman" pitchFamily="18" charset="0"/>
                <a:cs typeface="Arial" pitchFamily="34" charset="0"/>
              </a:rPr>
              <a:t> technique</a:t>
            </a:r>
            <a:r>
              <a:rPr kumimoji="0" lang="en-US" sz="2400" b="1" i="1" u="none" strike="noStrike" cap="none" normalizeH="0" baseline="0" dirty="0" smtClean="0">
                <a:ln>
                  <a:noFill/>
                </a:ln>
                <a:effectLst/>
                <a:latin typeface="+mj-lt"/>
                <a:cs typeface="Arial" pitchFamily="34" charset="0"/>
              </a:rPr>
              <a:t> </a:t>
            </a:r>
          </a:p>
          <a:p>
            <a:pPr lvl="0" eaLnBrk="0" fontAlgn="base" hangingPunct="0">
              <a:spcBef>
                <a:spcPct val="0"/>
              </a:spcBef>
              <a:spcAft>
                <a:spcPct val="0"/>
              </a:spcAft>
            </a:pPr>
            <a:endParaRPr lang="en-US" sz="2400" dirty="0" smtClean="0">
              <a:latin typeface="+mj-lt"/>
              <a:cs typeface="Arial" pitchFamily="34" charset="0"/>
            </a:endParaRPr>
          </a:p>
          <a:p>
            <a:pPr lvl="0" algn="just" eaLnBrk="0" fontAlgn="base" hangingPunct="0">
              <a:spcBef>
                <a:spcPct val="0"/>
              </a:spcBef>
              <a:spcAft>
                <a:spcPct val="0"/>
              </a:spcAft>
            </a:pPr>
            <a:r>
              <a:rPr lang="en-US" sz="2400" dirty="0" smtClean="0">
                <a:latin typeface="+mj-lt"/>
                <a:cs typeface="Arial" pitchFamily="34" charset="0"/>
              </a:rPr>
              <a:t>INDICATIONS:-</a:t>
            </a:r>
          </a:p>
          <a:p>
            <a:pPr algn="just" eaLnBrk="0" fontAlgn="base" hangingPunct="0">
              <a:spcBef>
                <a:spcPct val="0"/>
              </a:spcBef>
              <a:spcAft>
                <a:spcPct val="0"/>
              </a:spcAft>
              <a:buFont typeface="Wingdings" pitchFamily="2" charset="2"/>
              <a:buChar char="§"/>
            </a:pPr>
            <a:r>
              <a:rPr lang="en-US" sz="2400" dirty="0" smtClean="0">
                <a:latin typeface="+mj-lt"/>
              </a:rPr>
              <a:t>It is most routinely successful in delineating the joint with minimal superimpositions.</a:t>
            </a:r>
          </a:p>
          <a:p>
            <a:pPr algn="just" eaLnBrk="0" fontAlgn="base" hangingPunct="0">
              <a:spcBef>
                <a:spcPct val="0"/>
              </a:spcBef>
              <a:spcAft>
                <a:spcPct val="0"/>
              </a:spcAft>
            </a:pPr>
            <a:endParaRPr lang="en-US" sz="2400" dirty="0" smtClean="0">
              <a:latin typeface="+mj-lt"/>
            </a:endParaRPr>
          </a:p>
          <a:p>
            <a:pPr algn="just" eaLnBrk="0" fontAlgn="base" hangingPunct="0">
              <a:spcBef>
                <a:spcPct val="0"/>
              </a:spcBef>
              <a:spcAft>
                <a:spcPct val="0"/>
              </a:spcAft>
              <a:buFont typeface="Arial" pitchFamily="34" charset="0"/>
              <a:buChar char="•"/>
            </a:pPr>
            <a:r>
              <a:rPr lang="en-US" sz="2400" dirty="0" smtClean="0">
                <a:latin typeface="+mj-lt"/>
              </a:rPr>
              <a:t> It is a frontal projection of the entire </a:t>
            </a:r>
            <a:r>
              <a:rPr lang="en-US" sz="2400" dirty="0" err="1" smtClean="0">
                <a:latin typeface="+mj-lt"/>
              </a:rPr>
              <a:t>medio</a:t>
            </a:r>
            <a:r>
              <a:rPr lang="en-US" sz="2400" dirty="0" smtClean="0">
                <a:latin typeface="+mj-lt"/>
              </a:rPr>
              <a:t>-lateral extent of the     </a:t>
            </a:r>
          </a:p>
          <a:p>
            <a:pPr algn="just" eaLnBrk="0" fontAlgn="base" hangingPunct="0">
              <a:spcBef>
                <a:spcPct val="0"/>
              </a:spcBef>
              <a:spcAft>
                <a:spcPct val="0"/>
              </a:spcAft>
            </a:pPr>
            <a:r>
              <a:rPr lang="en-US" sz="2400" dirty="0" err="1" smtClean="0">
                <a:latin typeface="+mj-lt"/>
              </a:rPr>
              <a:t>condyle</a:t>
            </a:r>
            <a:endParaRPr kumimoji="0" lang="en-US" b="0" i="0" u="none" strike="noStrike" cap="none" normalizeH="0" baseline="0" dirty="0" smtClean="0">
              <a:ln>
                <a:noFill/>
              </a:ln>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ChangeArrowheads="1"/>
          </p:cNvSpPr>
          <p:nvPr/>
        </p:nvSpPr>
        <p:spPr bwMode="auto">
          <a:xfrm>
            <a:off x="304800" y="350757"/>
            <a:ext cx="4876800" cy="58169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tab pos="228600" algn="l"/>
              </a:tabLst>
            </a:pPr>
            <a:endParaRPr kumimoji="0" lang="en-US" sz="2400" b="0" i="0" u="none" strike="noStrike" cap="none" normalizeH="0" baseline="0" dirty="0" smtClean="0">
              <a:ln>
                <a:noFill/>
              </a:ln>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n-US" sz="2400" b="1" i="1" u="sng" strike="noStrike" cap="none" normalizeH="0" baseline="0" dirty="0" smtClean="0">
                <a:ln>
                  <a:noFill/>
                </a:ln>
                <a:effectLst/>
                <a:latin typeface="+mj-lt"/>
                <a:ea typeface="Times New Roman" pitchFamily="18" charset="0"/>
                <a:cs typeface="Arial" pitchFamily="34" charset="0"/>
              </a:rPr>
              <a:t>Technique and positioning</a:t>
            </a:r>
            <a:r>
              <a:rPr kumimoji="0" lang="en-US" sz="2400" b="1" i="0" u="none" strike="noStrike" cap="none" normalizeH="0" baseline="0" dirty="0" smtClean="0">
                <a:ln>
                  <a:noFill/>
                </a:ln>
                <a:effectLst/>
                <a:latin typeface="+mj-lt"/>
                <a:ea typeface="Times New Roman" pitchFamily="18" charset="0"/>
                <a:cs typeface="Arial" pitchFamily="34" charset="0"/>
              </a:rPr>
              <a:t>:</a:t>
            </a:r>
            <a:endParaRPr kumimoji="0" lang="en-US" sz="2400" b="0" i="0" u="none" strike="noStrike" cap="none" normalizeH="0" baseline="0" dirty="0" smtClean="0">
              <a:ln>
                <a:noFill/>
              </a:ln>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
              <a:tabLst>
                <a:tab pos="228600" algn="l"/>
              </a:tabLst>
            </a:pPr>
            <a:r>
              <a:rPr lang="en-US" sz="2400" dirty="0" smtClean="0">
                <a:latin typeface="+mj-lt"/>
                <a:ea typeface="Times New Roman" pitchFamily="18" charset="0"/>
                <a:cs typeface="Arial" pitchFamily="34" charset="0"/>
              </a:rPr>
              <a:t> </a:t>
            </a:r>
            <a:r>
              <a:rPr kumimoji="0" lang="en-US" sz="2000" b="0" i="0" u="none" strike="noStrike" cap="none" normalizeH="0" baseline="0" dirty="0" smtClean="0">
                <a:ln>
                  <a:noFill/>
                </a:ln>
                <a:effectLst/>
                <a:latin typeface="+mj-lt"/>
                <a:ea typeface="Times New Roman" pitchFamily="18" charset="0"/>
                <a:cs typeface="Arial" pitchFamily="34" charset="0"/>
              </a:rPr>
              <a:t>Seat the patient upright and tip the head downward about 10 degrees so the </a:t>
            </a:r>
            <a:r>
              <a:rPr kumimoji="0" lang="en-US" sz="2000" b="0" i="0" u="none" strike="noStrike" cap="none" normalizeH="0" baseline="0" dirty="0" err="1" smtClean="0">
                <a:ln>
                  <a:noFill/>
                </a:ln>
                <a:effectLst/>
                <a:latin typeface="+mj-lt"/>
                <a:ea typeface="Times New Roman" pitchFamily="18" charset="0"/>
                <a:cs typeface="Arial" pitchFamily="34" charset="0"/>
              </a:rPr>
              <a:t>canthomeatal</a:t>
            </a:r>
            <a:r>
              <a:rPr kumimoji="0" lang="en-US" sz="2000" b="0" i="0" u="none" strike="noStrike" cap="none" normalizeH="0" baseline="0" dirty="0" smtClean="0">
                <a:ln>
                  <a:noFill/>
                </a:ln>
                <a:effectLst/>
                <a:latin typeface="+mj-lt"/>
                <a:ea typeface="Times New Roman" pitchFamily="18" charset="0"/>
                <a:cs typeface="Arial" pitchFamily="34" charset="0"/>
              </a:rPr>
              <a:t> line is horizontal.</a:t>
            </a: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endParaRPr kumimoji="0" lang="en-US" sz="2000" b="0" i="0" u="none" strike="noStrike" cap="none" normalizeH="0" baseline="0" dirty="0" smtClean="0">
              <a:ln>
                <a:noFill/>
              </a:ln>
              <a:effectLst/>
              <a:latin typeface="+mj-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
              <a:tabLst>
                <a:tab pos="228600" algn="l"/>
              </a:tabLst>
            </a:pPr>
            <a:r>
              <a:rPr kumimoji="0" lang="en-US" sz="2000" b="0" i="0" u="none" strike="noStrike" cap="none" normalizeH="0" baseline="0" dirty="0" smtClean="0">
                <a:ln>
                  <a:noFill/>
                </a:ln>
                <a:effectLst/>
                <a:latin typeface="+mj-lt"/>
                <a:ea typeface="Times New Roman" pitchFamily="18" charset="0"/>
                <a:cs typeface="Arial" pitchFamily="34" charset="0"/>
              </a:rPr>
              <a:t>Central ray :through the </a:t>
            </a:r>
            <a:r>
              <a:rPr kumimoji="0" lang="en-US" sz="2000" b="0" i="0" u="none" strike="noStrike" cap="none" normalizeH="0" baseline="0" dirty="0" err="1" smtClean="0">
                <a:ln>
                  <a:noFill/>
                </a:ln>
                <a:effectLst/>
                <a:latin typeface="+mj-lt"/>
                <a:ea typeface="Times New Roman" pitchFamily="18" charset="0"/>
                <a:cs typeface="Arial" pitchFamily="34" charset="0"/>
              </a:rPr>
              <a:t>ipsilateral</a:t>
            </a:r>
            <a:r>
              <a:rPr kumimoji="0" lang="en-US" sz="2000" b="0" i="0" u="none" strike="noStrike" cap="none" normalizeH="0" baseline="0" dirty="0" smtClean="0">
                <a:ln>
                  <a:noFill/>
                </a:ln>
                <a:effectLst/>
                <a:latin typeface="+mj-lt"/>
                <a:ea typeface="Times New Roman" pitchFamily="18" charset="0"/>
                <a:cs typeface="Arial" pitchFamily="34" charset="0"/>
              </a:rPr>
              <a:t> orbit and through the TMJ of interest,</a:t>
            </a:r>
            <a:r>
              <a:rPr lang="en-US" sz="2000" dirty="0" smtClean="0">
                <a:latin typeface="+mj-lt"/>
                <a:ea typeface="Times New Roman" pitchFamily="18" charset="0"/>
                <a:cs typeface="Arial" pitchFamily="34" charset="0"/>
              </a:rPr>
              <a:t> </a:t>
            </a:r>
            <a:r>
              <a:rPr kumimoji="0" lang="en-US" sz="2000" b="0" i="0" u="none" strike="noStrike" cap="none" normalizeH="0" baseline="0" dirty="0" smtClean="0">
                <a:ln>
                  <a:noFill/>
                </a:ln>
                <a:effectLst/>
                <a:latin typeface="+mj-lt"/>
                <a:ea typeface="Times New Roman" pitchFamily="18" charset="0"/>
                <a:cs typeface="Arial" pitchFamily="34" charset="0"/>
              </a:rPr>
              <a:t>exiting from the skull behind the mastoid process</a:t>
            </a:r>
            <a:r>
              <a:rPr lang="en-US" sz="2000" b="1" dirty="0" smtClean="0">
                <a:latin typeface="+mj-lt"/>
                <a:ea typeface="Times New Roman" pitchFamily="18" charset="0"/>
                <a:cs typeface="Arial" pitchFamily="34" charset="0"/>
              </a:rPr>
              <a:t>.</a:t>
            </a:r>
          </a:p>
          <a:p>
            <a:pPr lvl="0" algn="just" fontAlgn="base">
              <a:spcBef>
                <a:spcPct val="0"/>
              </a:spcBef>
              <a:spcAft>
                <a:spcPct val="0"/>
              </a:spcAft>
              <a:buFont typeface="Wingdings" pitchFamily="2" charset="2"/>
              <a:buChar char="§"/>
            </a:pPr>
            <a:r>
              <a:rPr lang="en-US" sz="2000" dirty="0" smtClean="0">
                <a:ea typeface="Times New Roman" pitchFamily="18" charset="0"/>
                <a:cs typeface="Arial" pitchFamily="34" charset="0"/>
              </a:rPr>
              <a:t>X-ray cassette :behind the patient’s head so that the central ray is projected to its center and perpendicular to it.</a:t>
            </a:r>
          </a:p>
          <a:p>
            <a:pPr lvl="0" algn="just" fontAlgn="base">
              <a:spcBef>
                <a:spcPct val="0"/>
              </a:spcBef>
              <a:spcAft>
                <a:spcPct val="0"/>
              </a:spcAft>
            </a:pPr>
            <a:endParaRPr lang="en-US" sz="2000" dirty="0" smtClean="0">
              <a:cs typeface="Arial" pitchFamily="34" charset="0"/>
            </a:endParaRPr>
          </a:p>
          <a:p>
            <a:pPr lvl="0" algn="just" eaLnBrk="0" fontAlgn="base" hangingPunct="0">
              <a:spcBef>
                <a:spcPct val="0"/>
              </a:spcBef>
              <a:spcAft>
                <a:spcPct val="0"/>
              </a:spcAft>
              <a:buFont typeface="Wingdings" pitchFamily="2" charset="2"/>
              <a:buChar char="§"/>
            </a:pPr>
            <a:r>
              <a:rPr lang="en-US" sz="2000" dirty="0" smtClean="0">
                <a:ea typeface="Times New Roman" pitchFamily="18" charset="0"/>
                <a:cs typeface="Arial" pitchFamily="34" charset="0"/>
              </a:rPr>
              <a:t> Then ask the patient to open the mouth as wide as possible to move  the </a:t>
            </a:r>
            <a:r>
              <a:rPr lang="en-US" sz="2000" dirty="0" err="1" smtClean="0">
                <a:ea typeface="Times New Roman" pitchFamily="18" charset="0"/>
                <a:cs typeface="Arial" pitchFamily="34" charset="0"/>
              </a:rPr>
              <a:t>condyle</a:t>
            </a:r>
            <a:r>
              <a:rPr lang="en-US" sz="2000" dirty="0" smtClean="0">
                <a:ea typeface="Times New Roman" pitchFamily="18" charset="0"/>
                <a:cs typeface="Arial" pitchFamily="34" charset="0"/>
              </a:rPr>
              <a:t> of interest out of the </a:t>
            </a:r>
            <a:r>
              <a:rPr lang="en-US" sz="2000" dirty="0" err="1" smtClean="0">
                <a:ea typeface="Times New Roman" pitchFamily="18" charset="0"/>
                <a:cs typeface="Arial" pitchFamily="34" charset="0"/>
              </a:rPr>
              <a:t>articular</a:t>
            </a:r>
            <a:r>
              <a:rPr lang="en-US" sz="2000" dirty="0" smtClean="0">
                <a:ea typeface="Times New Roman" pitchFamily="18" charset="0"/>
                <a:cs typeface="Arial" pitchFamily="34" charset="0"/>
              </a:rPr>
              <a:t> </a:t>
            </a:r>
            <a:r>
              <a:rPr lang="en-US" sz="2000" dirty="0" err="1" smtClean="0">
                <a:ea typeface="Times New Roman" pitchFamily="18" charset="0"/>
                <a:cs typeface="Arial" pitchFamily="34" charset="0"/>
              </a:rPr>
              <a:t>fossa</a:t>
            </a:r>
            <a:r>
              <a:rPr lang="en-US" sz="2000" dirty="0" smtClean="0">
                <a:ea typeface="Times New Roman" pitchFamily="18" charset="0"/>
                <a:cs typeface="Arial" pitchFamily="34" charset="0"/>
              </a:rPr>
              <a:t> and onto the crest of the </a:t>
            </a:r>
            <a:r>
              <a:rPr lang="en-US" sz="2000" dirty="0" err="1" smtClean="0">
                <a:ea typeface="Times New Roman" pitchFamily="18" charset="0"/>
                <a:cs typeface="Arial" pitchFamily="34" charset="0"/>
              </a:rPr>
              <a:t>articular</a:t>
            </a:r>
            <a:r>
              <a:rPr lang="en-US" sz="2000" dirty="0" smtClean="0">
                <a:ea typeface="Times New Roman" pitchFamily="18" charset="0"/>
                <a:cs typeface="Arial" pitchFamily="34" charset="0"/>
              </a:rPr>
              <a:t> eminence.</a:t>
            </a:r>
            <a:endParaRPr lang="en-US" sz="1600" dirty="0" smtClean="0">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
              <a:tabLst>
                <a:tab pos="228600" algn="l"/>
              </a:tabLst>
            </a:pPr>
            <a:endParaRPr kumimoji="0" lang="en-US" sz="2000" b="0" i="0" u="none" strike="noStrike" cap="none" normalizeH="0" baseline="0" dirty="0" smtClean="0">
              <a:ln>
                <a:noFill/>
              </a:ln>
              <a:effectLst/>
              <a:latin typeface="+mj-lt"/>
              <a:cs typeface="Arial" pitchFamily="34" charset="0"/>
            </a:endParaRPr>
          </a:p>
        </p:txBody>
      </p:sp>
      <p:pic>
        <p:nvPicPr>
          <p:cNvPr id="4" name="Picture 2"/>
          <p:cNvPicPr>
            <a:picLocks noChangeAspect="1" noChangeArrowheads="1"/>
          </p:cNvPicPr>
          <p:nvPr/>
        </p:nvPicPr>
        <p:blipFill>
          <a:blip r:embed="rId2" cstate="print"/>
          <a:srcRect t="3367" r="40129" b="66328"/>
          <a:stretch>
            <a:fillRect/>
          </a:stretch>
        </p:blipFill>
        <p:spPr bwMode="auto">
          <a:xfrm>
            <a:off x="5454833" y="2057400"/>
            <a:ext cx="3612967" cy="2438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9250" name="Picture 2"/>
          <p:cNvPicPr>
            <a:picLocks noGrp="1" noChangeAspect="1" noChangeArrowheads="1"/>
          </p:cNvPicPr>
          <p:nvPr>
            <p:ph idx="1"/>
          </p:nvPr>
        </p:nvPicPr>
        <p:blipFill>
          <a:blip r:embed="rId2" cstate="print"/>
          <a:srcRect t="3367" b="66328"/>
          <a:stretch>
            <a:fillRect/>
          </a:stretch>
        </p:blipFill>
        <p:spPr bwMode="auto">
          <a:xfrm>
            <a:off x="228600" y="2057400"/>
            <a:ext cx="8674762" cy="3505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1"/>
          <p:cNvSpPr>
            <a:spLocks noChangeArrowheads="1"/>
          </p:cNvSpPr>
          <p:nvPr/>
        </p:nvSpPr>
        <p:spPr bwMode="auto">
          <a:xfrm>
            <a:off x="228600" y="492442"/>
            <a:ext cx="8229600" cy="3170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tab pos="228600" algn="l"/>
                <a:tab pos="457200" algn="l"/>
              </a:tabLst>
            </a:pPr>
            <a:endParaRPr kumimoji="0" lang="en-US" sz="2400" b="0" i="0" u="none" strike="noStrike" cap="none" normalizeH="0" baseline="0" dirty="0" smtClean="0">
              <a:ln>
                <a:noFill/>
              </a:ln>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28600" algn="l"/>
                <a:tab pos="457200" algn="l"/>
              </a:tabLst>
            </a:pPr>
            <a:r>
              <a:rPr kumimoji="0" lang="en-US" sz="2400" b="0" i="1" u="none" strike="noStrike" cap="none" normalizeH="0" baseline="0" dirty="0" smtClean="0">
                <a:ln>
                  <a:noFill/>
                </a:ln>
                <a:effectLst/>
                <a:latin typeface="+mj-lt"/>
                <a:ea typeface="Times New Roman" pitchFamily="18" charset="0"/>
                <a:cs typeface="Arial" pitchFamily="34" charset="0"/>
              </a:rPr>
              <a:t>  </a:t>
            </a:r>
            <a:r>
              <a:rPr kumimoji="0" lang="en-US" sz="2400" b="1" i="1" u="sng" strike="noStrike" cap="none" normalizeH="0" baseline="0" dirty="0" smtClean="0">
                <a:ln>
                  <a:noFill/>
                </a:ln>
                <a:effectLst/>
                <a:latin typeface="+mj-lt"/>
                <a:ea typeface="Times New Roman" pitchFamily="18" charset="0"/>
                <a:cs typeface="Arial" pitchFamily="34" charset="0"/>
              </a:rPr>
              <a:t>Diagnostic information</a:t>
            </a:r>
            <a:r>
              <a:rPr kumimoji="0" lang="en-US" sz="2400" b="1" i="0" u="none" strike="noStrike" cap="none" normalizeH="0" baseline="0" dirty="0" smtClean="0">
                <a:ln>
                  <a:noFill/>
                </a:ln>
                <a:effectLst/>
                <a:latin typeface="+mj-lt"/>
                <a:ea typeface="Times New Roman" pitchFamily="18" charset="0"/>
                <a:cs typeface="Arial"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tab pos="228600" algn="l"/>
                <a:tab pos="457200" algn="l"/>
              </a:tabLst>
            </a:pPr>
            <a:endParaRPr lang="en-US" sz="2400" dirty="0" smtClean="0">
              <a:latin typeface="+mj-l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
              <a:tabLst>
                <a:tab pos="228600" algn="l"/>
                <a:tab pos="457200" algn="l"/>
              </a:tabLst>
            </a:pPr>
            <a:r>
              <a:rPr kumimoji="0" lang="en-US" sz="2400" b="0" i="0" u="none" strike="noStrike" cap="none" normalizeH="0" dirty="0" smtClean="0">
                <a:ln>
                  <a:noFill/>
                </a:ln>
                <a:effectLst/>
                <a:latin typeface="+mj-lt"/>
                <a:ea typeface="Times New Roman" pitchFamily="18" charset="0"/>
                <a:cs typeface="Arial" pitchFamily="34" charset="0"/>
              </a:rPr>
              <a:t> </a:t>
            </a:r>
            <a:r>
              <a:rPr kumimoji="0" lang="en-US" sz="2000" b="0" i="0" u="none" strike="noStrike" cap="none" normalizeH="0" baseline="0" dirty="0" smtClean="0">
                <a:ln>
                  <a:noFill/>
                </a:ln>
                <a:effectLst/>
                <a:latin typeface="+mj-lt"/>
                <a:ea typeface="Times New Roman" pitchFamily="18" charset="0"/>
                <a:cs typeface="Arial" pitchFamily="34" charset="0"/>
              </a:rPr>
              <a:t>Demonstrates the convex articulating surface of the </a:t>
            </a:r>
            <a:r>
              <a:rPr kumimoji="0" lang="en-US" sz="2000" b="0" i="0" u="none" strike="noStrike" cap="none" normalizeH="0" baseline="0" dirty="0" err="1" smtClean="0">
                <a:ln>
                  <a:noFill/>
                </a:ln>
                <a:effectLst/>
                <a:latin typeface="+mj-lt"/>
                <a:ea typeface="Times New Roman" pitchFamily="18" charset="0"/>
                <a:cs typeface="Arial" pitchFamily="34" charset="0"/>
              </a:rPr>
              <a:t>condyle</a:t>
            </a:r>
            <a:r>
              <a:rPr kumimoji="0" lang="en-US" sz="2000" b="0" i="0" u="none" strike="noStrike" cap="none" normalizeH="0" baseline="0" dirty="0" smtClean="0">
                <a:ln>
                  <a:noFill/>
                </a:ln>
                <a:effectLst/>
                <a:latin typeface="+mj-lt"/>
                <a:ea typeface="Times New Roman" pitchFamily="18" charset="0"/>
                <a:cs typeface="Arial" pitchFamily="34" charset="0"/>
              </a:rPr>
              <a:t> and slightly concave or flat, broad ridge of the </a:t>
            </a:r>
            <a:r>
              <a:rPr kumimoji="0" lang="en-US" sz="2000" b="0" i="0" u="none" strike="noStrike" cap="none" normalizeH="0" baseline="0" dirty="0" err="1" smtClean="0">
                <a:ln>
                  <a:noFill/>
                </a:ln>
                <a:effectLst/>
                <a:latin typeface="+mj-lt"/>
                <a:ea typeface="Times New Roman" pitchFamily="18" charset="0"/>
                <a:cs typeface="Arial" pitchFamily="34" charset="0"/>
              </a:rPr>
              <a:t>articular</a:t>
            </a:r>
            <a:r>
              <a:rPr kumimoji="0" lang="en-US" sz="2000" b="0" i="0" u="none" strike="noStrike" cap="none" normalizeH="0" baseline="0" dirty="0" smtClean="0">
                <a:ln>
                  <a:noFill/>
                </a:ln>
                <a:effectLst/>
                <a:latin typeface="+mj-lt"/>
                <a:ea typeface="Times New Roman" pitchFamily="18" charset="0"/>
                <a:cs typeface="Arial" pitchFamily="34" charset="0"/>
              </a:rPr>
              <a:t> eminence.</a:t>
            </a:r>
            <a:r>
              <a:rPr lang="en-US" sz="2000" dirty="0" smtClean="0">
                <a:latin typeface="+mj-lt"/>
              </a:rPr>
              <a:t> </a:t>
            </a:r>
          </a:p>
          <a:p>
            <a:pPr marL="0" marR="0" lvl="0" indent="0" algn="just" defTabSz="914400" rtl="0" eaLnBrk="0" fontAlgn="base" latinLnBrk="0" hangingPunct="0">
              <a:lnSpc>
                <a:spcPct val="100000"/>
              </a:lnSpc>
              <a:spcBef>
                <a:spcPct val="0"/>
              </a:spcBef>
              <a:spcAft>
                <a:spcPct val="0"/>
              </a:spcAft>
              <a:buClrTx/>
              <a:buSzTx/>
              <a:tabLst>
                <a:tab pos="228600" algn="l"/>
                <a:tab pos="457200" algn="l"/>
              </a:tabLst>
            </a:pPr>
            <a:r>
              <a:rPr lang="en-US" sz="2000" dirty="0" smtClean="0">
                <a:latin typeface="+mj-lt"/>
              </a:rPr>
              <a:t>   </a:t>
            </a: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
              <a:tabLst>
                <a:tab pos="228600" algn="l"/>
                <a:tab pos="457200" algn="l"/>
              </a:tabLst>
            </a:pPr>
            <a:r>
              <a:rPr lang="en-US" sz="2000" dirty="0" smtClean="0">
                <a:latin typeface="+mj-lt"/>
              </a:rPr>
              <a:t> Visualization of the entire </a:t>
            </a:r>
            <a:r>
              <a:rPr lang="en-US" sz="2000" dirty="0" err="1" smtClean="0">
                <a:latin typeface="+mj-lt"/>
              </a:rPr>
              <a:t>mediolateral</a:t>
            </a:r>
            <a:r>
              <a:rPr lang="en-US" sz="2000" dirty="0" smtClean="0">
                <a:latin typeface="+mj-lt"/>
              </a:rPr>
              <a:t> range of the articulating surfaces of both the </a:t>
            </a:r>
            <a:r>
              <a:rPr lang="en-US" sz="2000" dirty="0" err="1" smtClean="0">
                <a:latin typeface="+mj-lt"/>
              </a:rPr>
              <a:t>condyle</a:t>
            </a:r>
            <a:r>
              <a:rPr lang="en-US" sz="2000" dirty="0" smtClean="0">
                <a:latin typeface="+mj-lt"/>
              </a:rPr>
              <a:t> and the </a:t>
            </a:r>
            <a:r>
              <a:rPr lang="en-US" sz="2000" dirty="0" err="1" smtClean="0">
                <a:latin typeface="+mj-lt"/>
              </a:rPr>
              <a:t>articular</a:t>
            </a:r>
            <a:r>
              <a:rPr lang="en-US" sz="2000" dirty="0" smtClean="0">
                <a:latin typeface="+mj-lt"/>
              </a:rPr>
              <a:t> eminence</a:t>
            </a:r>
          </a:p>
          <a:p>
            <a:pPr marL="457200" marR="0" lvl="1" indent="0" algn="just" defTabSz="914400" rtl="0" eaLnBrk="0" fontAlgn="base" latinLnBrk="0" hangingPunct="0">
              <a:lnSpc>
                <a:spcPct val="100000"/>
              </a:lnSpc>
              <a:spcBef>
                <a:spcPct val="0"/>
              </a:spcBef>
              <a:spcAft>
                <a:spcPct val="0"/>
              </a:spcAft>
              <a:buClrTx/>
              <a:buSzTx/>
              <a:buFontTx/>
              <a:buAutoNum type="arabicPeriod"/>
              <a:tabLst>
                <a:tab pos="228600" algn="l"/>
                <a:tab pos="457200" algn="l"/>
              </a:tabLst>
            </a:pPr>
            <a:endParaRPr kumimoji="0" lang="en-US" sz="2400" b="0" i="0" u="none" strike="noStrike" cap="none" normalizeH="0" baseline="0" dirty="0" smtClean="0">
              <a:ln>
                <a:noFill/>
              </a:ln>
              <a:effectLst/>
              <a:latin typeface="+mj-lt"/>
              <a:cs typeface="Arial" pitchFamily="34" charset="0"/>
            </a:endParaRPr>
          </a:p>
        </p:txBody>
      </p:sp>
      <p:pic>
        <p:nvPicPr>
          <p:cNvPr id="154625" name="Picture 1"/>
          <p:cNvPicPr>
            <a:picLocks noChangeAspect="1" noChangeArrowheads="1"/>
          </p:cNvPicPr>
          <p:nvPr/>
        </p:nvPicPr>
        <p:blipFill>
          <a:blip r:embed="rId2" cstate="print"/>
          <a:srcRect l="7778" t="43333" r="57778" b="21666"/>
          <a:stretch>
            <a:fillRect/>
          </a:stretch>
        </p:blipFill>
        <p:spPr bwMode="auto">
          <a:xfrm>
            <a:off x="6248400" y="2971800"/>
            <a:ext cx="2819400" cy="38198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a:ln>
            <a:solidFill>
              <a:schemeClr val="bg1"/>
            </a:solidFill>
          </a:ln>
        </p:spPr>
        <p:txBody>
          <a:bodyPr/>
          <a:lstStyle/>
          <a:p>
            <a:r>
              <a:rPr lang="en-US" b="1" u="sng" dirty="0" smtClean="0"/>
              <a:t>REVERSE TOWNE’S VIEW</a:t>
            </a:r>
            <a:endParaRPr lang="en-US" b="1" u="sng" dirty="0"/>
          </a:p>
        </p:txBody>
      </p:sp>
      <p:sp>
        <p:nvSpPr>
          <p:cNvPr id="1025" name="Rectangle 1"/>
          <p:cNvSpPr>
            <a:spLocks noChangeArrowheads="1"/>
          </p:cNvSpPr>
          <p:nvPr/>
        </p:nvSpPr>
        <p:spPr bwMode="auto">
          <a:xfrm>
            <a:off x="228600" y="2198131"/>
            <a:ext cx="861060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14300" algn="l"/>
                <a:tab pos="914400" algn="l"/>
              </a:tabLst>
            </a:pPr>
            <a:r>
              <a:rPr kumimoji="0" lang="en-US" sz="2400" b="1" i="1" u="sng" strike="noStrike" cap="none" normalizeH="0" baseline="0" dirty="0" smtClean="0">
                <a:ln>
                  <a:noFill/>
                </a:ln>
                <a:effectLst/>
                <a:latin typeface="+mj-lt"/>
                <a:ea typeface="Times New Roman" pitchFamily="18" charset="0"/>
                <a:cs typeface="Arial" pitchFamily="34" charset="0"/>
              </a:rPr>
              <a:t>Main indications</a:t>
            </a:r>
            <a:r>
              <a:rPr kumimoji="0" lang="en-US" sz="2400" b="1" i="1" u="none" strike="noStrike" cap="none" normalizeH="0" baseline="0" dirty="0" smtClean="0">
                <a:ln>
                  <a:noFill/>
                </a:ln>
                <a:effectLst/>
                <a:latin typeface="+mj-lt"/>
                <a:ea typeface="Times New Roman" pitchFamily="18" charset="0"/>
                <a:cs typeface="Arial" pitchFamily="34" charset="0"/>
              </a:rPr>
              <a:t> </a:t>
            </a:r>
            <a:r>
              <a:rPr kumimoji="0" lang="en-US" sz="2400" b="0" i="0" u="none" strike="noStrike" cap="none" normalizeH="0" baseline="0" dirty="0" smtClean="0">
                <a:ln>
                  <a:noFill/>
                </a:ln>
                <a:effectLst/>
                <a:latin typeface="+mj-lt"/>
                <a:ea typeface="Times New Roman" pitchFamily="18" charset="0"/>
                <a:cs typeface="Arial" pitchFamily="34" charset="0"/>
              </a:rPr>
              <a:t>:</a:t>
            </a:r>
            <a:r>
              <a:rPr kumimoji="0" lang="en-US" sz="2400" b="1" i="0" u="none" strike="noStrike" cap="none" normalizeH="0" baseline="0" dirty="0" smtClean="0">
                <a:ln>
                  <a:noFill/>
                </a:ln>
                <a:effectLst/>
                <a:latin typeface="+mj-lt"/>
                <a:ea typeface="Times New Roman" pitchFamily="18"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tab pos="114300" algn="l"/>
                <a:tab pos="914400" algn="l"/>
              </a:tabLst>
            </a:pPr>
            <a:endParaRPr lang="en-US" sz="2400" b="1" dirty="0" smtClean="0">
              <a:latin typeface="+mj-lt"/>
              <a:ea typeface="Times New Roman" pitchFamily="18"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 typeface="Wingdings" pitchFamily="2" charset="2"/>
              <a:buChar char="§"/>
              <a:tabLst>
                <a:tab pos="114300" algn="l"/>
                <a:tab pos="914400" algn="l"/>
              </a:tabLst>
            </a:pPr>
            <a:r>
              <a:rPr kumimoji="0" lang="en-US" sz="2400" b="1" i="0" u="none" strike="noStrike" cap="none" normalizeH="0" dirty="0" smtClean="0">
                <a:ln>
                  <a:noFill/>
                </a:ln>
                <a:effectLst/>
                <a:latin typeface="+mj-lt"/>
                <a:ea typeface="Times New Roman" pitchFamily="18" charset="0"/>
                <a:cs typeface="Arial" pitchFamily="34" charset="0"/>
              </a:rPr>
              <a:t> </a:t>
            </a:r>
            <a:r>
              <a:rPr kumimoji="0" lang="en-US" sz="2400" b="0" i="0" u="none" strike="noStrike" cap="none" normalizeH="0" baseline="0" dirty="0" smtClean="0">
                <a:ln>
                  <a:noFill/>
                </a:ln>
                <a:effectLst/>
                <a:latin typeface="+mj-lt"/>
                <a:ea typeface="Times New Roman" pitchFamily="18" charset="0"/>
                <a:cs typeface="Arial" pitchFamily="34" charset="0"/>
              </a:rPr>
              <a:t>To investigate the </a:t>
            </a:r>
            <a:r>
              <a:rPr kumimoji="0" lang="en-US" sz="2400" b="0" i="0" u="none" strike="noStrike" cap="none" normalizeH="0" baseline="0" dirty="0" err="1" smtClean="0">
                <a:ln>
                  <a:noFill/>
                </a:ln>
                <a:effectLst/>
                <a:latin typeface="+mj-lt"/>
                <a:ea typeface="Times New Roman" pitchFamily="18" charset="0"/>
                <a:cs typeface="Arial" pitchFamily="34" charset="0"/>
              </a:rPr>
              <a:t>articular</a:t>
            </a:r>
            <a:r>
              <a:rPr kumimoji="0" lang="en-US" sz="2400" b="0" i="0" u="none" strike="noStrike" cap="none" normalizeH="0" baseline="0" dirty="0" smtClean="0">
                <a:ln>
                  <a:noFill/>
                </a:ln>
                <a:effectLst/>
                <a:latin typeface="+mj-lt"/>
                <a:ea typeface="Times New Roman" pitchFamily="18" charset="0"/>
                <a:cs typeface="Arial" pitchFamily="34" charset="0"/>
              </a:rPr>
              <a:t> surface of the </a:t>
            </a:r>
            <a:r>
              <a:rPr kumimoji="0" lang="en-US" sz="2400" b="0" i="0" u="none" strike="noStrike" cap="none" normalizeH="0" baseline="0" dirty="0" err="1" smtClean="0">
                <a:ln>
                  <a:noFill/>
                </a:ln>
                <a:effectLst/>
                <a:latin typeface="+mj-lt"/>
                <a:ea typeface="Times New Roman" pitchFamily="18" charset="0"/>
                <a:cs typeface="Arial" pitchFamily="34" charset="0"/>
              </a:rPr>
              <a:t>condyles</a:t>
            </a:r>
            <a:r>
              <a:rPr kumimoji="0" lang="en-US" sz="2400" b="0" i="0" u="none" strike="noStrike" cap="none" normalizeH="0" baseline="0" dirty="0" smtClean="0">
                <a:ln>
                  <a:noFill/>
                </a:ln>
                <a:effectLst/>
                <a:latin typeface="+mj-lt"/>
                <a:ea typeface="Times New Roman" pitchFamily="18" charset="0"/>
                <a:cs typeface="Arial" pitchFamily="34" charset="0"/>
              </a:rPr>
              <a:t> and disease   </a:t>
            </a:r>
          </a:p>
          <a:p>
            <a:pPr marL="0" marR="0" lvl="0" indent="0" algn="just" defTabSz="914400" rtl="0" eaLnBrk="1" fontAlgn="base" latinLnBrk="0" hangingPunct="1">
              <a:lnSpc>
                <a:spcPct val="100000"/>
              </a:lnSpc>
              <a:spcBef>
                <a:spcPct val="0"/>
              </a:spcBef>
              <a:spcAft>
                <a:spcPct val="0"/>
              </a:spcAft>
              <a:buClrTx/>
              <a:buSzTx/>
              <a:tabLst>
                <a:tab pos="114300" algn="l"/>
                <a:tab pos="914400" algn="l"/>
              </a:tabLst>
            </a:pPr>
            <a:r>
              <a:rPr lang="en-US" sz="2400" dirty="0" smtClean="0">
                <a:latin typeface="+mj-lt"/>
                <a:ea typeface="Times New Roman" pitchFamily="18" charset="0"/>
                <a:cs typeface="Arial" pitchFamily="34" charset="0"/>
              </a:rPr>
              <a:t>   </a:t>
            </a:r>
            <a:r>
              <a:rPr kumimoji="0" lang="en-US" sz="2400" b="0" i="0" u="none" strike="noStrike" cap="none" normalizeH="0" baseline="0" dirty="0" smtClean="0">
                <a:ln>
                  <a:noFill/>
                </a:ln>
                <a:effectLst/>
                <a:latin typeface="+mj-lt"/>
                <a:ea typeface="Times New Roman" pitchFamily="18" charset="0"/>
                <a:cs typeface="Arial" pitchFamily="34" charset="0"/>
              </a:rPr>
              <a:t>within the joint.</a:t>
            </a:r>
          </a:p>
          <a:p>
            <a:pPr marL="0" marR="0" lvl="0" indent="0" algn="just" defTabSz="914400" rtl="0" eaLnBrk="1" fontAlgn="base" latinLnBrk="0" hangingPunct="1">
              <a:lnSpc>
                <a:spcPct val="100000"/>
              </a:lnSpc>
              <a:spcBef>
                <a:spcPct val="0"/>
              </a:spcBef>
              <a:spcAft>
                <a:spcPct val="0"/>
              </a:spcAft>
              <a:buClrTx/>
              <a:buSzTx/>
              <a:tabLst>
                <a:tab pos="114300" algn="l"/>
                <a:tab pos="914400" algn="l"/>
              </a:tabLst>
            </a:pPr>
            <a:endParaRPr lang="en-US" sz="2400" dirty="0" smtClean="0">
              <a:latin typeface="+mj-lt"/>
              <a:ea typeface="Times New Roman" pitchFamily="18"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 typeface="Wingdings" pitchFamily="2" charset="2"/>
              <a:buChar char="§"/>
              <a:tabLst>
                <a:tab pos="114300" algn="l"/>
                <a:tab pos="914400" algn="l"/>
              </a:tabLst>
            </a:pPr>
            <a:r>
              <a:rPr kumimoji="0" lang="en-US" sz="2400" b="0" i="0" u="none" strike="noStrike" cap="none" normalizeH="0" dirty="0" smtClean="0">
                <a:ln>
                  <a:noFill/>
                </a:ln>
                <a:effectLst/>
                <a:latin typeface="+mj-lt"/>
                <a:ea typeface="Times New Roman" pitchFamily="18" charset="0"/>
                <a:cs typeface="Arial" pitchFamily="34" charset="0"/>
              </a:rPr>
              <a:t>  </a:t>
            </a:r>
            <a:r>
              <a:rPr kumimoji="0" lang="en-US" sz="2400" b="0" i="0" u="none" strike="noStrike" cap="none" normalizeH="0" baseline="0" dirty="0" smtClean="0">
                <a:ln>
                  <a:noFill/>
                </a:ln>
                <a:effectLst/>
                <a:latin typeface="+mj-lt"/>
                <a:ea typeface="Times New Roman" pitchFamily="18" charset="0"/>
                <a:cs typeface="Arial" pitchFamily="34" charset="0"/>
              </a:rPr>
              <a:t>Unilateral or bilateral fractures of the </a:t>
            </a:r>
            <a:r>
              <a:rPr kumimoji="0" lang="en-US" sz="2400" b="0" i="0" u="none" strike="noStrike" cap="none" normalizeH="0" baseline="0" dirty="0" err="1" smtClean="0">
                <a:ln>
                  <a:noFill/>
                </a:ln>
                <a:effectLst/>
                <a:latin typeface="+mj-lt"/>
                <a:ea typeface="Times New Roman" pitchFamily="18" charset="0"/>
                <a:cs typeface="Arial" pitchFamily="34" charset="0"/>
              </a:rPr>
              <a:t>condylar</a:t>
            </a:r>
            <a:r>
              <a:rPr kumimoji="0" lang="en-US" sz="2400" b="0" i="0" u="none" strike="noStrike" cap="none" normalizeH="0" baseline="0" dirty="0" smtClean="0">
                <a:ln>
                  <a:noFill/>
                </a:ln>
                <a:effectLst/>
                <a:latin typeface="+mj-lt"/>
                <a:ea typeface="Times New Roman" pitchFamily="18" charset="0"/>
                <a:cs typeface="Arial" pitchFamily="34" charset="0"/>
              </a:rPr>
              <a:t> head and neck,   </a:t>
            </a:r>
          </a:p>
          <a:p>
            <a:pPr marL="0" marR="0" lvl="0" indent="0" algn="just" defTabSz="914400" rtl="0" eaLnBrk="1" fontAlgn="base" latinLnBrk="0" hangingPunct="1">
              <a:lnSpc>
                <a:spcPct val="100000"/>
              </a:lnSpc>
              <a:spcBef>
                <a:spcPct val="0"/>
              </a:spcBef>
              <a:spcAft>
                <a:spcPct val="0"/>
              </a:spcAft>
              <a:buClrTx/>
              <a:buSzTx/>
              <a:tabLst>
                <a:tab pos="114300" algn="l"/>
                <a:tab pos="914400" algn="l"/>
              </a:tabLst>
            </a:pPr>
            <a:r>
              <a:rPr lang="en-US" sz="2400" dirty="0" smtClean="0">
                <a:latin typeface="+mj-lt"/>
                <a:ea typeface="Times New Roman" pitchFamily="18" charset="0"/>
                <a:cs typeface="Arial" pitchFamily="34" charset="0"/>
              </a:rPr>
              <a:t>   </a:t>
            </a:r>
          </a:p>
          <a:p>
            <a:pPr marL="0" marR="0" lvl="0" indent="0" algn="just" defTabSz="914400" rtl="0" eaLnBrk="1" fontAlgn="base" latinLnBrk="0" hangingPunct="1">
              <a:lnSpc>
                <a:spcPct val="100000"/>
              </a:lnSpc>
              <a:spcBef>
                <a:spcPct val="0"/>
              </a:spcBef>
              <a:spcAft>
                <a:spcPct val="0"/>
              </a:spcAft>
              <a:buClrTx/>
              <a:buSzTx/>
              <a:buFont typeface="Wingdings" pitchFamily="2" charset="2"/>
              <a:buChar char="§"/>
              <a:tabLst>
                <a:tab pos="114300" algn="l"/>
                <a:tab pos="914400" algn="l"/>
              </a:tabLst>
            </a:pPr>
            <a:r>
              <a:rPr kumimoji="0" lang="en-US" sz="2400" b="0" i="0" u="none" strike="noStrike" cap="none" normalizeH="0" dirty="0" smtClean="0">
                <a:ln>
                  <a:noFill/>
                </a:ln>
                <a:effectLst/>
                <a:latin typeface="+mj-lt"/>
                <a:ea typeface="Times New Roman" pitchFamily="18" charset="0"/>
                <a:cs typeface="Arial" pitchFamily="34" charset="0"/>
              </a:rPr>
              <a:t>  </a:t>
            </a:r>
            <a:r>
              <a:rPr kumimoji="0" lang="en-US" sz="2400" b="0" i="0" u="none" strike="noStrike" cap="none" normalizeH="0" baseline="0" dirty="0" smtClean="0">
                <a:ln>
                  <a:noFill/>
                </a:ln>
                <a:effectLst/>
                <a:latin typeface="+mj-lt"/>
                <a:ea typeface="Times New Roman" pitchFamily="18" charset="0"/>
                <a:cs typeface="Arial" pitchFamily="34" charset="0"/>
              </a:rPr>
              <a:t>Visualize the medial displacement of </a:t>
            </a:r>
            <a:r>
              <a:rPr kumimoji="0" lang="en-US" sz="2400" b="0" i="0" u="none" strike="noStrike" cap="none" normalizeH="0" baseline="0" dirty="0" err="1" smtClean="0">
                <a:ln>
                  <a:noFill/>
                </a:ln>
                <a:effectLst/>
                <a:latin typeface="+mj-lt"/>
                <a:ea typeface="Times New Roman" pitchFamily="18" charset="0"/>
                <a:cs typeface="Arial" pitchFamily="34" charset="0"/>
              </a:rPr>
              <a:t>condylar</a:t>
            </a:r>
            <a:r>
              <a:rPr kumimoji="0" lang="en-US" sz="2400" b="0" i="0" u="none" strike="noStrike" cap="none" normalizeH="0" baseline="0" dirty="0" smtClean="0">
                <a:ln>
                  <a:noFill/>
                </a:ln>
                <a:effectLst/>
                <a:latin typeface="+mj-lt"/>
                <a:ea typeface="Times New Roman" pitchFamily="18" charset="0"/>
                <a:cs typeface="Arial" pitchFamily="34" charset="0"/>
              </a:rPr>
              <a:t> fragments</a:t>
            </a:r>
            <a:r>
              <a:rPr kumimoji="0" lang="en-US" sz="2400" b="1" i="0" u="none" strike="noStrike" cap="none" normalizeH="0" baseline="0" dirty="0" smtClean="0">
                <a:ln>
                  <a:noFill/>
                </a:ln>
                <a:effectLst/>
                <a:latin typeface="+mj-lt"/>
                <a:ea typeface="Times New Roman" pitchFamily="18" charset="0"/>
                <a:cs typeface="Arial" pitchFamily="34" charset="0"/>
              </a:rPr>
              <a:t>.</a:t>
            </a:r>
          </a:p>
          <a:p>
            <a:pPr marL="0" marR="0" lvl="0" indent="0" algn="just" defTabSz="914400" rtl="0" eaLnBrk="1" fontAlgn="base" latinLnBrk="0" hangingPunct="1">
              <a:lnSpc>
                <a:spcPct val="100000"/>
              </a:lnSpc>
              <a:spcBef>
                <a:spcPct val="0"/>
              </a:spcBef>
              <a:spcAft>
                <a:spcPct val="0"/>
              </a:spcAft>
              <a:buClrTx/>
              <a:buSzTx/>
              <a:tabLst>
                <a:tab pos="114300" algn="l"/>
                <a:tab pos="914400" algn="l"/>
              </a:tabLst>
            </a:pPr>
            <a:endParaRPr kumimoji="0" lang="en-US" sz="2400" b="0" i="0" u="none" strike="noStrike" cap="none" normalizeH="0" baseline="0" dirty="0" smtClean="0">
              <a:ln>
                <a:noFill/>
              </a:ln>
              <a:effectLst/>
              <a:latin typeface="+mj-l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
              <a:tabLst>
                <a:tab pos="114300" algn="l"/>
                <a:tab pos="914400" algn="l"/>
              </a:tabLst>
            </a:pPr>
            <a:r>
              <a:rPr kumimoji="0" lang="en-US" sz="2400" b="0" i="0" u="none" strike="noStrike" cap="none" normalizeH="0" baseline="0" dirty="0" smtClean="0">
                <a:ln>
                  <a:noFill/>
                </a:ln>
                <a:effectLst/>
                <a:latin typeface="+mj-lt"/>
                <a:ea typeface="Times New Roman" pitchFamily="18" charset="0"/>
                <a:cs typeface="Arial" pitchFamily="34" charset="0"/>
              </a:rPr>
              <a:t>  </a:t>
            </a:r>
            <a:r>
              <a:rPr kumimoji="0" lang="en-US" sz="2400" b="0" i="0" u="none" strike="noStrike" cap="none" normalizeH="0" baseline="0" dirty="0" err="1" smtClean="0">
                <a:ln>
                  <a:noFill/>
                </a:ln>
                <a:effectLst/>
                <a:latin typeface="+mj-lt"/>
                <a:ea typeface="Times New Roman" pitchFamily="18" charset="0"/>
                <a:cs typeface="Arial" pitchFamily="34" charset="0"/>
              </a:rPr>
              <a:t>Condylar</a:t>
            </a:r>
            <a:r>
              <a:rPr kumimoji="0" lang="en-US" sz="2400" b="0" i="0" u="none" strike="noStrike" cap="none" normalizeH="0" baseline="0" dirty="0" smtClean="0">
                <a:ln>
                  <a:noFill/>
                </a:ln>
                <a:effectLst/>
                <a:latin typeface="+mj-lt"/>
                <a:ea typeface="Times New Roman" pitchFamily="18" charset="0"/>
                <a:cs typeface="Arial" pitchFamily="34" charset="0"/>
              </a:rPr>
              <a:t> hypo/hyperplasia</a:t>
            </a:r>
            <a:r>
              <a:rPr kumimoji="0" lang="en-US" sz="2400" b="0" i="0" u="none" strike="noStrike" cap="none" normalizeH="0" baseline="0" dirty="0" smtClean="0">
                <a:ln>
                  <a:noFill/>
                </a:ln>
                <a:effectLst/>
                <a:latin typeface="+mj-lt"/>
                <a:cs typeface="Arial" pitchFamily="34" charset="0"/>
              </a:rPr>
              <a:t>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idx="1"/>
          </p:nvPr>
        </p:nvSpPr>
        <p:spPr/>
        <p:txBody>
          <a:bodyPr/>
          <a:lstStyle/>
          <a:p>
            <a:endParaRPr lang="en-US"/>
          </a:p>
        </p:txBody>
      </p:sp>
      <p:pic>
        <p:nvPicPr>
          <p:cNvPr id="6" name="Picture 4" descr="http://chiro.org/rc_schafer/tmj_anatomy.gif"/>
          <p:cNvPicPr>
            <a:picLocks noChangeAspect="1" noChangeArrowheads="1"/>
          </p:cNvPicPr>
          <p:nvPr/>
        </p:nvPicPr>
        <p:blipFill>
          <a:blip r:embed="rId2" cstate="print"/>
          <a:srcRect/>
          <a:stretch>
            <a:fillRect/>
          </a:stretch>
        </p:blipFill>
        <p:spPr bwMode="auto">
          <a:xfrm>
            <a:off x="1" y="-33170"/>
            <a:ext cx="9206626" cy="6891169"/>
          </a:xfrm>
          <a:prstGeom prst="rect">
            <a:avLst/>
          </a:prstGeom>
          <a:solidFill>
            <a:schemeClr val="bg1"/>
          </a:solidFill>
        </p:spPr>
      </p:pic>
      <p:sp>
        <p:nvSpPr>
          <p:cNvPr id="7" name="Title 1"/>
          <p:cNvSpPr txBox="1">
            <a:spLocks/>
          </p:cNvSpPr>
          <p:nvPr/>
        </p:nvSpPr>
        <p:spPr>
          <a:xfrm>
            <a:off x="0" y="5715000"/>
            <a:ext cx="8229600"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Anatomy </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3"/>
          <p:cNvSpPr>
            <a:spLocks noChangeArrowheads="1"/>
          </p:cNvSpPr>
          <p:nvPr/>
        </p:nvSpPr>
        <p:spPr bwMode="auto">
          <a:xfrm>
            <a:off x="152400" y="920889"/>
            <a:ext cx="4648200" cy="48936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14300" algn="l"/>
              </a:tabLst>
            </a:pPr>
            <a:r>
              <a:rPr kumimoji="0" lang="en-US" sz="2400" b="1" i="0" u="sng" strike="noStrike" cap="none" normalizeH="0" baseline="0" dirty="0" smtClean="0">
                <a:ln>
                  <a:noFill/>
                </a:ln>
                <a:effectLst/>
                <a:latin typeface="+mj-lt"/>
                <a:ea typeface="Times New Roman" pitchFamily="18" charset="0"/>
                <a:cs typeface="Arial" pitchFamily="34" charset="0"/>
              </a:rPr>
              <a:t> Technique and positioning</a:t>
            </a:r>
            <a:r>
              <a:rPr kumimoji="0" lang="en-US" sz="2400" b="1" i="0" u="none" strike="noStrike" cap="none" normalizeH="0" baseline="0" dirty="0" smtClean="0">
                <a:ln>
                  <a:noFill/>
                </a:ln>
                <a:effectLst/>
                <a:latin typeface="+mj-lt"/>
                <a:ea typeface="Times New Roman" pitchFamily="18" charset="0"/>
                <a:cs typeface="Arial" pitchFamily="34" charset="0"/>
              </a:rPr>
              <a:t>:</a:t>
            </a:r>
            <a:endParaRPr kumimoji="0" lang="en-US" sz="2400" b="0" i="0" u="none" strike="noStrike" cap="none" normalizeH="0" baseline="0" dirty="0" smtClean="0">
              <a:ln>
                <a:noFill/>
              </a:ln>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114300" algn="l"/>
              </a:tabLst>
            </a:pPr>
            <a:r>
              <a:rPr kumimoji="0" lang="en-US" sz="2400" b="0" i="0" u="none" strike="noStrike" cap="none" normalizeH="0" baseline="0" dirty="0" smtClean="0">
                <a:ln>
                  <a:noFill/>
                </a:ln>
                <a:effectLst/>
                <a:latin typeface="+mj-lt"/>
                <a:ea typeface="Times New Roman" pitchFamily="18" charset="0"/>
                <a:cs typeface="Arial" pitchFamily="34" charset="0"/>
              </a:rPr>
              <a:t> The cassette: perpendicular to the floor in a cassette holding device. </a:t>
            </a:r>
          </a:p>
          <a:p>
            <a:pPr marL="0" marR="0" lvl="0" indent="0" algn="just" defTabSz="914400" rtl="0" eaLnBrk="0" fontAlgn="base" latinLnBrk="0" hangingPunct="0">
              <a:lnSpc>
                <a:spcPct val="100000"/>
              </a:lnSpc>
              <a:spcBef>
                <a:spcPct val="0"/>
              </a:spcBef>
              <a:spcAft>
                <a:spcPct val="0"/>
              </a:spcAft>
              <a:buClrTx/>
              <a:buSzTx/>
              <a:tabLst>
                <a:tab pos="114300" algn="l"/>
              </a:tabLst>
            </a:pPr>
            <a:endParaRPr kumimoji="0" lang="en-US" sz="2400" b="0" i="0" u="none" strike="noStrike" cap="none" normalizeH="0" baseline="0" dirty="0" smtClean="0">
              <a:ln>
                <a:noFill/>
              </a:ln>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114300" algn="l"/>
              </a:tabLst>
            </a:pPr>
            <a:r>
              <a:rPr kumimoji="0" lang="en-US" sz="2400" b="0" i="0" u="none" strike="noStrike" cap="none" normalizeH="0" baseline="0" dirty="0" smtClean="0">
                <a:ln>
                  <a:noFill/>
                </a:ln>
                <a:effectLst/>
                <a:latin typeface="+mj-lt"/>
                <a:ea typeface="Times New Roman" pitchFamily="18" charset="0"/>
                <a:cs typeface="Arial" pitchFamily="34" charset="0"/>
              </a:rPr>
              <a:t> The head </a:t>
            </a:r>
            <a:r>
              <a:rPr kumimoji="0" lang="en-US" sz="2400" b="0" i="0" u="none" strike="noStrike" cap="none" normalizeH="0" dirty="0" smtClean="0">
                <a:ln>
                  <a:noFill/>
                </a:ln>
                <a:effectLst/>
                <a:latin typeface="+mj-lt"/>
                <a:ea typeface="Times New Roman" pitchFamily="18" charset="0"/>
                <a:cs typeface="Arial" pitchFamily="34" charset="0"/>
              </a:rPr>
              <a:t> </a:t>
            </a:r>
            <a:r>
              <a:rPr kumimoji="0" lang="en-US" sz="2400" b="0" i="0" u="none" strike="noStrike" cap="none" normalizeH="0" baseline="0" dirty="0" smtClean="0">
                <a:ln>
                  <a:noFill/>
                </a:ln>
                <a:effectLst/>
                <a:latin typeface="+mj-lt"/>
                <a:ea typeface="Times New Roman" pitchFamily="18" charset="0"/>
                <a:cs typeface="Arial" pitchFamily="34" charset="0"/>
              </a:rPr>
              <a:t>centered in front of the cassette ;</a:t>
            </a:r>
            <a:r>
              <a:rPr kumimoji="0" lang="en-US" sz="2400" b="0" i="0" u="none" strike="noStrike" cap="none" normalizeH="0" baseline="0" dirty="0" err="1" smtClean="0">
                <a:ln>
                  <a:noFill/>
                </a:ln>
                <a:effectLst/>
                <a:latin typeface="+mj-lt"/>
                <a:ea typeface="Times New Roman" pitchFamily="18" charset="0"/>
                <a:cs typeface="Arial" pitchFamily="34" charset="0"/>
              </a:rPr>
              <a:t>canthomeatal</a:t>
            </a:r>
            <a:r>
              <a:rPr kumimoji="0" lang="en-US" sz="2400" b="0" i="0" u="none" strike="noStrike" cap="none" normalizeH="0" baseline="0" dirty="0" smtClean="0">
                <a:ln>
                  <a:noFill/>
                </a:ln>
                <a:effectLst/>
                <a:latin typeface="+mj-lt"/>
                <a:ea typeface="Times New Roman" pitchFamily="18" charset="0"/>
                <a:cs typeface="Arial" pitchFamily="34" charset="0"/>
              </a:rPr>
              <a:t> line  oriented</a:t>
            </a:r>
            <a:r>
              <a:rPr kumimoji="0" lang="en-US" sz="2400" b="0" i="0" u="none" strike="noStrike" cap="none" normalizeH="0" dirty="0" smtClean="0">
                <a:ln>
                  <a:noFill/>
                </a:ln>
                <a:effectLst/>
                <a:latin typeface="+mj-lt"/>
                <a:ea typeface="Times New Roman" pitchFamily="18" charset="0"/>
                <a:cs typeface="Arial" pitchFamily="34" charset="0"/>
              </a:rPr>
              <a:t> </a:t>
            </a:r>
            <a:r>
              <a:rPr kumimoji="0" lang="en-US" sz="2400" b="0" i="0" u="none" strike="noStrike" cap="none" normalizeH="0" baseline="0" dirty="0" smtClean="0">
                <a:ln>
                  <a:noFill/>
                </a:ln>
                <a:effectLst/>
                <a:latin typeface="+mj-lt"/>
                <a:ea typeface="Times New Roman" pitchFamily="18" charset="0"/>
                <a:cs typeface="Arial" pitchFamily="34" charset="0"/>
              </a:rPr>
              <a:t>downwards</a:t>
            </a:r>
            <a:r>
              <a:rPr kumimoji="0" lang="en-US" sz="2400" b="0" i="0" u="none" strike="noStrike" cap="none" normalizeH="0" dirty="0" smtClean="0">
                <a:ln>
                  <a:noFill/>
                </a:ln>
                <a:effectLst/>
                <a:latin typeface="+mj-lt"/>
                <a:ea typeface="Times New Roman" pitchFamily="18" charset="0"/>
                <a:cs typeface="Arial" pitchFamily="34" charset="0"/>
              </a:rPr>
              <a:t> </a:t>
            </a:r>
            <a:r>
              <a:rPr kumimoji="0" lang="en-US" sz="2400" b="0" i="0" u="none" strike="noStrike" cap="none" normalizeH="0" baseline="0" dirty="0" smtClean="0">
                <a:ln>
                  <a:noFill/>
                </a:ln>
                <a:effectLst/>
                <a:latin typeface="+mj-lt"/>
                <a:ea typeface="Times New Roman" pitchFamily="18" charset="0"/>
                <a:cs typeface="Arial" pitchFamily="34" charset="0"/>
              </a:rPr>
              <a:t>-30°</a:t>
            </a:r>
            <a:endParaRPr lang="en-US" sz="2400" b="1" dirty="0" smtClean="0">
              <a:latin typeface="+mj-l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114300" algn="l"/>
              </a:tabLst>
            </a:pPr>
            <a:endParaRPr kumimoji="0" lang="en-US" sz="2400" b="0" i="0" u="none" strike="noStrike" cap="none" normalizeH="0" baseline="0" dirty="0" smtClean="0">
              <a:ln>
                <a:noFill/>
              </a:ln>
              <a:effectLst/>
              <a:latin typeface="+mj-l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tab pos="114300" algn="l"/>
              </a:tabLst>
            </a:pPr>
            <a:r>
              <a:rPr kumimoji="0" lang="en-US" sz="2400" b="0" i="0" u="none" strike="noStrike" cap="none" normalizeH="0" baseline="0" dirty="0" smtClean="0">
                <a:ln>
                  <a:noFill/>
                </a:ln>
                <a:effectLst/>
                <a:latin typeface="+mj-lt"/>
                <a:ea typeface="Times New Roman" pitchFamily="18" charset="0"/>
                <a:cs typeface="Arial" pitchFamily="34" charset="0"/>
              </a:rPr>
              <a:t> To help visualize the </a:t>
            </a:r>
            <a:r>
              <a:rPr kumimoji="0" lang="en-US" sz="2400" b="0" i="0" u="none" strike="noStrike" cap="none" normalizeH="0" baseline="0" dirty="0" err="1" smtClean="0">
                <a:ln>
                  <a:noFill/>
                </a:ln>
                <a:effectLst/>
                <a:latin typeface="+mj-lt"/>
                <a:ea typeface="Times New Roman" pitchFamily="18" charset="0"/>
                <a:cs typeface="Arial" pitchFamily="34" charset="0"/>
              </a:rPr>
              <a:t>condyles</a:t>
            </a:r>
            <a:r>
              <a:rPr kumimoji="0" lang="en-US" sz="2400" b="0" i="0" u="none" strike="noStrike" cap="none" normalizeH="0" baseline="0" dirty="0" smtClean="0">
                <a:ln>
                  <a:noFill/>
                </a:ln>
                <a:effectLst/>
                <a:latin typeface="+mj-lt"/>
                <a:ea typeface="Times New Roman" pitchFamily="18" charset="0"/>
                <a:cs typeface="Arial" pitchFamily="34" charset="0"/>
              </a:rPr>
              <a:t>   </a:t>
            </a:r>
          </a:p>
          <a:p>
            <a:pPr marL="0" marR="0" lvl="0" indent="0" algn="just" defTabSz="914400" rtl="0" eaLnBrk="0" fontAlgn="base" latinLnBrk="0" hangingPunct="0">
              <a:lnSpc>
                <a:spcPct val="100000"/>
              </a:lnSpc>
              <a:spcBef>
                <a:spcPct val="0"/>
              </a:spcBef>
              <a:spcAft>
                <a:spcPct val="0"/>
              </a:spcAft>
              <a:buClrTx/>
              <a:buSzTx/>
              <a:tabLst>
                <a:tab pos="114300" algn="l"/>
              </a:tabLst>
            </a:pPr>
            <a:r>
              <a:rPr lang="en-US" sz="2400" dirty="0" smtClean="0">
                <a:latin typeface="+mj-lt"/>
                <a:ea typeface="Times New Roman" pitchFamily="18" charset="0"/>
                <a:cs typeface="Arial" pitchFamily="34" charset="0"/>
              </a:rPr>
              <a:t>  </a:t>
            </a:r>
            <a:r>
              <a:rPr kumimoji="0" lang="en-US" sz="2400" b="0" i="0" u="none" strike="noStrike" cap="none" normalizeH="0" baseline="0" dirty="0" smtClean="0">
                <a:ln>
                  <a:noFill/>
                </a:ln>
                <a:effectLst/>
                <a:latin typeface="+mj-lt"/>
                <a:ea typeface="Times New Roman" pitchFamily="18" charset="0"/>
                <a:cs typeface="Arial" pitchFamily="34" charset="0"/>
              </a:rPr>
              <a:t>the patient must open his mouth   </a:t>
            </a:r>
          </a:p>
          <a:p>
            <a:pPr marL="0" marR="0" lvl="0" indent="0" algn="just" defTabSz="914400" rtl="0" eaLnBrk="0" fontAlgn="base" latinLnBrk="0" hangingPunct="0">
              <a:lnSpc>
                <a:spcPct val="100000"/>
              </a:lnSpc>
              <a:spcBef>
                <a:spcPct val="0"/>
              </a:spcBef>
              <a:spcAft>
                <a:spcPct val="0"/>
              </a:spcAft>
              <a:buClrTx/>
              <a:buSzTx/>
              <a:tabLst>
                <a:tab pos="114300" algn="l"/>
              </a:tabLst>
            </a:pPr>
            <a:r>
              <a:rPr lang="en-US" sz="2400" dirty="0" smtClean="0">
                <a:latin typeface="+mj-lt"/>
                <a:ea typeface="Times New Roman" pitchFamily="18" charset="0"/>
                <a:cs typeface="Arial" pitchFamily="34" charset="0"/>
              </a:rPr>
              <a:t>  </a:t>
            </a:r>
            <a:r>
              <a:rPr kumimoji="0" lang="en-US" sz="2400" b="0" i="0" u="none" strike="noStrike" cap="none" normalizeH="0" baseline="0" dirty="0" smtClean="0">
                <a:ln>
                  <a:noFill/>
                </a:ln>
                <a:effectLst/>
                <a:latin typeface="+mj-lt"/>
                <a:ea typeface="Times New Roman" pitchFamily="18" charset="0"/>
                <a:cs typeface="Arial" pitchFamily="34" charset="0"/>
              </a:rPr>
              <a:t>as wide as possible</a:t>
            </a:r>
            <a:r>
              <a:rPr kumimoji="0" lang="en-US" sz="2400" b="0" i="0" u="none" strike="noStrike" cap="none" normalizeH="0" baseline="0" dirty="0" smtClean="0">
                <a:ln>
                  <a:noFill/>
                </a:ln>
                <a:effectLst/>
                <a:latin typeface="+mj-lt"/>
                <a:cs typeface="Arial" pitchFamily="34" charset="0"/>
              </a:rPr>
              <a:t> .</a:t>
            </a:r>
          </a:p>
          <a:p>
            <a:pPr lvl="0" fontAlgn="base">
              <a:spcBef>
                <a:spcPct val="0"/>
              </a:spcBef>
              <a:spcAft>
                <a:spcPct val="0"/>
              </a:spcAft>
              <a:buFontTx/>
              <a:buChar char="•"/>
              <a:tabLst>
                <a:tab pos="114300" algn="l"/>
              </a:tabLst>
            </a:pPr>
            <a:endParaRPr lang="en-US" sz="2400" dirty="0" smtClean="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tab pos="114300" algn="l"/>
              </a:tabLst>
            </a:pPr>
            <a:endParaRPr kumimoji="0" lang="en-US" sz="2400" b="0" i="0" u="none" strike="noStrike" cap="none" normalizeH="0" baseline="0" dirty="0" smtClean="0">
              <a:ln>
                <a:noFill/>
              </a:ln>
              <a:effectLst/>
              <a:latin typeface="+mj-lt"/>
              <a:cs typeface="Arial" pitchFamily="34" charset="0"/>
            </a:endParaRPr>
          </a:p>
        </p:txBody>
      </p:sp>
      <p:pic>
        <p:nvPicPr>
          <p:cNvPr id="4" name="Picture 2"/>
          <p:cNvPicPr>
            <a:picLocks noChangeAspect="1" noChangeArrowheads="1"/>
          </p:cNvPicPr>
          <p:nvPr/>
        </p:nvPicPr>
        <p:blipFill>
          <a:blip r:embed="rId2" cstate="print"/>
          <a:srcRect l="42766" t="39658" r="48329" b="44107"/>
          <a:stretch>
            <a:fillRect/>
          </a:stretch>
        </p:blipFill>
        <p:spPr bwMode="auto">
          <a:xfrm rot="5400000">
            <a:off x="5295899" y="2095501"/>
            <a:ext cx="3048001" cy="31241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10274" name="Picture 2"/>
          <p:cNvPicPr>
            <a:picLocks noGrp="1" noChangeAspect="1" noChangeArrowheads="1"/>
          </p:cNvPicPr>
          <p:nvPr>
            <p:ph idx="1"/>
          </p:nvPr>
        </p:nvPicPr>
        <p:blipFill>
          <a:blip r:embed="rId2" cstate="print"/>
          <a:srcRect l="42766" t="39658" r="39655" b="44107"/>
          <a:stretch>
            <a:fillRect/>
          </a:stretch>
        </p:blipFill>
        <p:spPr bwMode="auto">
          <a:xfrm rot="5400000">
            <a:off x="-836790" y="1677813"/>
            <a:ext cx="6016979" cy="31241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2"/>
          <p:cNvPicPr>
            <a:picLocks noChangeAspect="1" noChangeArrowheads="1"/>
          </p:cNvPicPr>
          <p:nvPr/>
        </p:nvPicPr>
        <p:blipFill>
          <a:blip r:embed="rId2" cstate="print"/>
          <a:srcRect l="34314" t="39658" r="56896" b="44107"/>
          <a:stretch>
            <a:fillRect/>
          </a:stretch>
        </p:blipFill>
        <p:spPr bwMode="auto">
          <a:xfrm rot="5400000">
            <a:off x="4261336" y="1758464"/>
            <a:ext cx="3657600" cy="37982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1"/>
          <p:cNvSpPr>
            <a:spLocks noChangeArrowheads="1"/>
          </p:cNvSpPr>
          <p:nvPr/>
        </p:nvSpPr>
        <p:spPr bwMode="auto">
          <a:xfrm>
            <a:off x="304800" y="-304800"/>
            <a:ext cx="838200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tab pos="114300" algn="l"/>
              </a:tabLst>
            </a:pPr>
            <a:endParaRPr kumimoji="0" lang="en-US" sz="2400" b="0" i="0" u="none" strike="noStrike" cap="none" normalizeH="0" baseline="0" dirty="0" smtClean="0">
              <a:ln>
                <a:noFill/>
              </a:ln>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14300" algn="l"/>
              </a:tabLst>
            </a:pPr>
            <a:endParaRPr kumimoji="0" lang="en-US" sz="2400" b="0" i="0" u="none" strike="noStrike" cap="none" normalizeH="0" baseline="0" dirty="0" smtClean="0">
              <a:ln>
                <a:noFill/>
              </a:ln>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14300" algn="l"/>
              </a:tabLst>
            </a:pPr>
            <a:r>
              <a:rPr kumimoji="0" lang="en-US" sz="2400" b="1" i="1" u="sng" strike="noStrike" cap="none" normalizeH="0" baseline="0" dirty="0" smtClean="0">
                <a:ln>
                  <a:noFill/>
                </a:ln>
                <a:effectLst/>
                <a:latin typeface="+mj-lt"/>
                <a:ea typeface="Times New Roman" pitchFamily="18" charset="0"/>
                <a:cs typeface="Arial" pitchFamily="34" charset="0"/>
              </a:rPr>
              <a:t>Diagnostic information</a:t>
            </a:r>
            <a:r>
              <a:rPr kumimoji="0" lang="en-US" sz="2400" b="1" i="0" u="none" strike="noStrike" cap="none" normalizeH="0" baseline="0" dirty="0" smtClean="0">
                <a:ln>
                  <a:noFill/>
                </a:ln>
                <a:effectLst/>
                <a:latin typeface="+mj-lt"/>
                <a:ea typeface="Times New Roman" pitchFamily="18" charset="0"/>
                <a:cs typeface="Arial" pitchFamily="34" charset="0"/>
              </a:rPr>
              <a:t>:</a:t>
            </a:r>
            <a:endParaRPr kumimoji="0" lang="en-US" sz="2400" b="0" i="0" u="none" strike="noStrike" cap="none" normalizeH="0" baseline="0" dirty="0" smtClean="0">
              <a:ln>
                <a:noFill/>
              </a:ln>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14300" algn="l"/>
              </a:tabLst>
            </a:pPr>
            <a:r>
              <a:rPr kumimoji="0" lang="en-US" sz="2400" b="0" i="0" u="none" strike="noStrike" cap="none" normalizeH="0" baseline="0" dirty="0" smtClean="0">
                <a:ln>
                  <a:noFill/>
                </a:ln>
                <a:effectLst/>
                <a:latin typeface="+mj-lt"/>
                <a:ea typeface="Times New Roman" pitchFamily="18" charset="0"/>
                <a:cs typeface="Arial" pitchFamily="34" charset="0"/>
              </a:rPr>
              <a:t>The information provided includes </a:t>
            </a:r>
            <a:endParaRPr kumimoji="0" lang="en-US" sz="2400" b="0" i="0" u="none" strike="noStrike" cap="none" normalizeH="0" baseline="0" dirty="0" smtClean="0">
              <a:ln>
                <a:noFill/>
              </a:ln>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114300" algn="l"/>
              </a:tabLst>
            </a:pPr>
            <a:r>
              <a:rPr kumimoji="0" lang="en-US" sz="2400" b="0" i="0" u="none" strike="noStrike" cap="none" normalizeH="0" baseline="0" dirty="0" smtClean="0">
                <a:ln>
                  <a:noFill/>
                </a:ln>
                <a:effectLst/>
                <a:latin typeface="+mj-lt"/>
                <a:ea typeface="Times New Roman" pitchFamily="18" charset="0"/>
                <a:cs typeface="Arial" pitchFamily="34" charset="0"/>
              </a:rPr>
              <a:t> The shape of the </a:t>
            </a:r>
            <a:r>
              <a:rPr kumimoji="0" lang="en-US" sz="2400" b="0" i="0" u="none" strike="noStrike" cap="none" normalizeH="0" baseline="0" dirty="0" err="1" smtClean="0">
                <a:ln>
                  <a:noFill/>
                </a:ln>
                <a:effectLst/>
                <a:latin typeface="+mj-lt"/>
                <a:ea typeface="Times New Roman" pitchFamily="18" charset="0"/>
                <a:cs typeface="Arial" pitchFamily="34" charset="0"/>
              </a:rPr>
              <a:t>condylar</a:t>
            </a:r>
            <a:r>
              <a:rPr kumimoji="0" lang="en-US" sz="2400" b="0" i="0" u="none" strike="noStrike" cap="none" normalizeH="0" baseline="0" dirty="0" smtClean="0">
                <a:ln>
                  <a:noFill/>
                </a:ln>
                <a:effectLst/>
                <a:latin typeface="+mj-lt"/>
                <a:ea typeface="Times New Roman" pitchFamily="18" charset="0"/>
                <a:cs typeface="Arial" pitchFamily="34" charset="0"/>
              </a:rPr>
              <a:t> heads and condition of  the </a:t>
            </a:r>
            <a:r>
              <a:rPr kumimoji="0" lang="en-US" sz="2400" b="0" i="0" u="none" strike="noStrike" cap="none" normalizeH="0" baseline="0" dirty="0" err="1" smtClean="0">
                <a:ln>
                  <a:noFill/>
                </a:ln>
                <a:effectLst/>
                <a:latin typeface="+mj-lt"/>
                <a:ea typeface="Times New Roman" pitchFamily="18" charset="0"/>
                <a:cs typeface="Arial" pitchFamily="34" charset="0"/>
              </a:rPr>
              <a:t>articular</a:t>
            </a:r>
            <a:r>
              <a:rPr kumimoji="0" lang="en-US" sz="2400" b="0" i="0" u="none" strike="noStrike" cap="none" normalizeH="0" baseline="0" dirty="0" smtClean="0">
                <a:ln>
                  <a:noFill/>
                </a:ln>
                <a:effectLst/>
                <a:latin typeface="+mj-lt"/>
                <a:ea typeface="Times New Roman" pitchFamily="18"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tabLst>
                <a:tab pos="114300" algn="l"/>
              </a:tabLst>
            </a:pPr>
            <a:r>
              <a:rPr lang="en-US" sz="2400" dirty="0" smtClean="0">
                <a:latin typeface="+mj-lt"/>
                <a:ea typeface="Times New Roman" pitchFamily="18" charset="0"/>
                <a:cs typeface="Arial" pitchFamily="34" charset="0"/>
              </a:rPr>
              <a:t>  </a:t>
            </a:r>
            <a:r>
              <a:rPr kumimoji="0" lang="en-US" sz="2400" b="0" i="0" u="none" strike="noStrike" cap="none" normalizeH="0" baseline="0" dirty="0" smtClean="0">
                <a:ln>
                  <a:noFill/>
                </a:ln>
                <a:effectLst/>
                <a:latin typeface="+mj-lt"/>
                <a:ea typeface="Times New Roman" pitchFamily="18" charset="0"/>
                <a:cs typeface="Arial" pitchFamily="34" charset="0"/>
              </a:rPr>
              <a:t>surfaces from the posterior aspects.</a:t>
            </a:r>
          </a:p>
          <a:p>
            <a:pPr marL="0" marR="0" lvl="0" indent="0" algn="l" defTabSz="914400" rtl="0" eaLnBrk="0" fontAlgn="base" latinLnBrk="0" hangingPunct="0">
              <a:lnSpc>
                <a:spcPct val="100000"/>
              </a:lnSpc>
              <a:spcBef>
                <a:spcPct val="0"/>
              </a:spcBef>
              <a:spcAft>
                <a:spcPct val="0"/>
              </a:spcAft>
              <a:buClrTx/>
              <a:buSzTx/>
              <a:tabLst>
                <a:tab pos="114300" algn="l"/>
              </a:tabLst>
            </a:pPr>
            <a:endParaRPr kumimoji="0" lang="en-US" sz="2400" b="0" i="0" u="none" strike="noStrike" cap="none" normalizeH="0" baseline="0" dirty="0" smtClean="0">
              <a:ln>
                <a:noFill/>
              </a:ln>
              <a:effectLst/>
              <a:latin typeface="+mj-lt"/>
              <a:ea typeface="Times New Roman" pitchFamily="18" charset="0"/>
              <a:cs typeface="Arial" pitchFamily="34" charset="0"/>
            </a:endParaRPr>
          </a:p>
          <a:p>
            <a:pPr>
              <a:buFont typeface="Arial" pitchFamily="34" charset="0"/>
              <a:buChar char="•"/>
            </a:pPr>
            <a:r>
              <a:rPr kumimoji="0" lang="en-US" sz="2400" b="0" i="0" u="none" strike="noStrike" cap="none" normalizeH="0" baseline="0" dirty="0" smtClean="0">
                <a:ln>
                  <a:noFill/>
                </a:ln>
                <a:effectLst/>
                <a:latin typeface="+mj-lt"/>
                <a:ea typeface="Times New Roman" pitchFamily="18" charset="0"/>
                <a:cs typeface="Arial" pitchFamily="34" charset="0"/>
              </a:rPr>
              <a:t> A direct comparison of both </a:t>
            </a:r>
            <a:r>
              <a:rPr kumimoji="0" lang="en-US" sz="2400" b="0" i="0" u="none" strike="noStrike" cap="none" normalizeH="0" baseline="0" dirty="0" err="1" smtClean="0">
                <a:ln>
                  <a:noFill/>
                </a:ln>
                <a:effectLst/>
                <a:latin typeface="+mj-lt"/>
                <a:ea typeface="Times New Roman" pitchFamily="18" charset="0"/>
                <a:cs typeface="Arial" pitchFamily="34" charset="0"/>
              </a:rPr>
              <a:t>condyles</a:t>
            </a:r>
            <a:r>
              <a:rPr kumimoji="0" lang="en-US" sz="2400" b="0" i="0" u="none" strike="noStrike" cap="none" normalizeH="0" baseline="0" dirty="0" smtClean="0">
                <a:ln>
                  <a:noFill/>
                </a:ln>
                <a:effectLst/>
                <a:latin typeface="+mj-lt"/>
                <a:cs typeface="Arial" pitchFamily="34" charset="0"/>
              </a:rPr>
              <a:t> .</a:t>
            </a:r>
          </a:p>
          <a:p>
            <a:endParaRPr lang="en-US" sz="2400" dirty="0" smtClean="0">
              <a:latin typeface="+mj-lt"/>
              <a:cs typeface="Arial" pitchFamily="34" charset="0"/>
            </a:endParaRPr>
          </a:p>
        </p:txBody>
      </p:sp>
      <p:pic>
        <p:nvPicPr>
          <p:cNvPr id="1026" name="Picture 2" descr="C:\Users\priyanka\Desktop\Untitled.png"/>
          <p:cNvPicPr>
            <a:picLocks noChangeAspect="1" noChangeArrowheads="1"/>
          </p:cNvPicPr>
          <p:nvPr/>
        </p:nvPicPr>
        <p:blipFill>
          <a:blip r:embed="rId2" cstate="print"/>
          <a:srcRect/>
          <a:stretch>
            <a:fillRect/>
          </a:stretch>
        </p:blipFill>
        <p:spPr bwMode="auto">
          <a:xfrm>
            <a:off x="2743200" y="3048000"/>
            <a:ext cx="3086100" cy="3371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1752600"/>
            <a:ext cx="8534400" cy="2308324"/>
          </a:xfrm>
          <a:prstGeom prst="rect">
            <a:avLst/>
          </a:prstGeom>
        </p:spPr>
        <p:txBody>
          <a:bodyPr wrap="square">
            <a:spAutoFit/>
          </a:bodyPr>
          <a:lstStyle/>
          <a:p>
            <a:pPr lvl="0" algn="just" eaLnBrk="0" fontAlgn="base" hangingPunct="0">
              <a:spcBef>
                <a:spcPct val="0"/>
              </a:spcBef>
              <a:spcAft>
                <a:spcPct val="0"/>
              </a:spcAft>
              <a:tabLst>
                <a:tab pos="457200" algn="l"/>
              </a:tabLst>
            </a:pPr>
            <a:endParaRPr lang="en-US" b="1" i="1" u="sng" dirty="0" smtClean="0">
              <a:ea typeface="Times New Roman" pitchFamily="18" charset="0"/>
              <a:cs typeface="Arial" pitchFamily="34" charset="0"/>
            </a:endParaRPr>
          </a:p>
          <a:p>
            <a:pPr lvl="0" algn="just" eaLnBrk="0" fontAlgn="base" hangingPunct="0">
              <a:spcBef>
                <a:spcPct val="0"/>
              </a:spcBef>
              <a:spcAft>
                <a:spcPct val="0"/>
              </a:spcAft>
              <a:tabLst>
                <a:tab pos="457200" algn="l"/>
              </a:tabLst>
            </a:pPr>
            <a:r>
              <a:rPr lang="en-US" b="1" i="1" u="sng" dirty="0" smtClean="0">
                <a:ea typeface="Times New Roman" pitchFamily="18" charset="0"/>
                <a:cs typeface="Arial" pitchFamily="34" charset="0"/>
              </a:rPr>
              <a:t>Indications</a:t>
            </a:r>
            <a:r>
              <a:rPr lang="en-US" b="1" u="sng" dirty="0" smtClean="0">
                <a:ea typeface="Times New Roman" pitchFamily="18" charset="0"/>
                <a:cs typeface="Arial" pitchFamily="34" charset="0"/>
              </a:rPr>
              <a:t> </a:t>
            </a:r>
            <a:endParaRPr lang="en-US" dirty="0" smtClean="0">
              <a:ea typeface="Times New Roman" pitchFamily="18" charset="0"/>
              <a:cs typeface="Arial" pitchFamily="34" charset="0"/>
            </a:endParaRPr>
          </a:p>
          <a:p>
            <a:pPr lvl="0" algn="just" eaLnBrk="0" fontAlgn="base" hangingPunct="0">
              <a:spcBef>
                <a:spcPct val="0"/>
              </a:spcBef>
              <a:spcAft>
                <a:spcPct val="0"/>
              </a:spcAft>
              <a:buFontTx/>
              <a:buChar char="•"/>
              <a:tabLst>
                <a:tab pos="457200" algn="l"/>
              </a:tabLst>
            </a:pPr>
            <a:r>
              <a:rPr lang="en-US" dirty="0" smtClean="0">
                <a:ea typeface="Times New Roman" pitchFamily="18" charset="0"/>
                <a:cs typeface="Arial" pitchFamily="34" charset="0"/>
              </a:rPr>
              <a:t> To reveal </a:t>
            </a:r>
            <a:r>
              <a:rPr lang="en-US" dirty="0" err="1" smtClean="0">
                <a:ea typeface="Times New Roman" pitchFamily="18" charset="0"/>
                <a:cs typeface="Arial" pitchFamily="34" charset="0"/>
              </a:rPr>
              <a:t>condylar</a:t>
            </a:r>
            <a:r>
              <a:rPr lang="en-US" dirty="0" smtClean="0">
                <a:ea typeface="Times New Roman" pitchFamily="18" charset="0"/>
                <a:cs typeface="Arial" pitchFamily="34" charset="0"/>
              </a:rPr>
              <a:t> displacement and rotation in the horizontal plane associated with trauma or </a:t>
            </a:r>
            <a:r>
              <a:rPr lang="en-US" dirty="0" err="1" smtClean="0">
                <a:ea typeface="Times New Roman" pitchFamily="18" charset="0"/>
                <a:cs typeface="Arial" pitchFamily="34" charset="0"/>
              </a:rPr>
              <a:t>orthognathic</a:t>
            </a:r>
            <a:r>
              <a:rPr lang="en-US" dirty="0" smtClean="0">
                <a:ea typeface="Times New Roman" pitchFamily="18" charset="0"/>
                <a:cs typeface="Arial" pitchFamily="34" charset="0"/>
              </a:rPr>
              <a:t> surgery. </a:t>
            </a:r>
          </a:p>
          <a:p>
            <a:pPr lvl="0" algn="just" eaLnBrk="0" fontAlgn="base" hangingPunct="0">
              <a:spcBef>
                <a:spcPct val="0"/>
              </a:spcBef>
              <a:spcAft>
                <a:spcPct val="0"/>
              </a:spcAft>
              <a:tabLst>
                <a:tab pos="457200" algn="l"/>
              </a:tabLst>
            </a:pPr>
            <a:endParaRPr lang="en-US" dirty="0" smtClean="0">
              <a:ea typeface="Times New Roman" pitchFamily="18" charset="0"/>
              <a:cs typeface="Arial" pitchFamily="34" charset="0"/>
            </a:endParaRPr>
          </a:p>
          <a:p>
            <a:pPr lvl="0" algn="just" eaLnBrk="0" fontAlgn="base" hangingPunct="0">
              <a:spcBef>
                <a:spcPct val="0"/>
              </a:spcBef>
              <a:spcAft>
                <a:spcPct val="0"/>
              </a:spcAft>
              <a:buFontTx/>
              <a:buChar char="•"/>
              <a:tabLst>
                <a:tab pos="457200" algn="l"/>
              </a:tabLst>
            </a:pPr>
            <a:r>
              <a:rPr lang="en-US" dirty="0" smtClean="0">
                <a:ea typeface="Times New Roman" pitchFamily="18" charset="0"/>
                <a:cs typeface="Arial" pitchFamily="34" charset="0"/>
              </a:rPr>
              <a:t> To study facial asymmetry – </a:t>
            </a:r>
            <a:r>
              <a:rPr lang="en-US" dirty="0" err="1" smtClean="0">
                <a:ea typeface="Times New Roman" pitchFamily="18" charset="0"/>
                <a:cs typeface="Arial" pitchFamily="34" charset="0"/>
              </a:rPr>
              <a:t>condylar</a:t>
            </a:r>
            <a:r>
              <a:rPr lang="en-US" dirty="0" smtClean="0">
                <a:ea typeface="Times New Roman" pitchFamily="18" charset="0"/>
                <a:cs typeface="Arial" pitchFamily="34" charset="0"/>
              </a:rPr>
              <a:t> </a:t>
            </a:r>
            <a:r>
              <a:rPr lang="en-US" dirty="0" err="1" smtClean="0">
                <a:ea typeface="Times New Roman" pitchFamily="18" charset="0"/>
                <a:cs typeface="Arial" pitchFamily="34" charset="0"/>
              </a:rPr>
              <a:t>hypoplasia</a:t>
            </a:r>
            <a:r>
              <a:rPr lang="en-US" dirty="0" smtClean="0">
                <a:ea typeface="Times New Roman" pitchFamily="18" charset="0"/>
                <a:cs typeface="Arial" pitchFamily="34" charset="0"/>
              </a:rPr>
              <a:t> or   hypertrophy.</a:t>
            </a:r>
          </a:p>
          <a:p>
            <a:pPr lvl="0" algn="just" eaLnBrk="0" fontAlgn="base" hangingPunct="0">
              <a:spcBef>
                <a:spcPct val="0"/>
              </a:spcBef>
              <a:spcAft>
                <a:spcPct val="0"/>
              </a:spcAft>
              <a:tabLst>
                <a:tab pos="457200" algn="l"/>
              </a:tabLst>
            </a:pPr>
            <a:endParaRPr lang="en-US" dirty="0" smtClean="0">
              <a:ea typeface="Times New Roman" pitchFamily="18" charset="0"/>
              <a:cs typeface="Arial" pitchFamily="34" charset="0"/>
            </a:endParaRPr>
          </a:p>
          <a:p>
            <a:pPr lvl="0" algn="just" eaLnBrk="0" fontAlgn="base" hangingPunct="0">
              <a:spcBef>
                <a:spcPct val="0"/>
              </a:spcBef>
              <a:spcAft>
                <a:spcPct val="0"/>
              </a:spcAft>
              <a:buFontTx/>
              <a:buChar char="•"/>
              <a:tabLst>
                <a:tab pos="457200" algn="l"/>
              </a:tabLst>
            </a:pPr>
            <a:r>
              <a:rPr lang="en-US" dirty="0" smtClean="0">
                <a:ea typeface="Times New Roman" pitchFamily="18" charset="0"/>
                <a:cs typeface="Arial" pitchFamily="34" charset="0"/>
              </a:rPr>
              <a:t> Used as a scout film for corrected tomography technique</a:t>
            </a:r>
            <a:r>
              <a:rPr lang="en-US" sz="1100" dirty="0" smtClean="0">
                <a:latin typeface="Arial" pitchFamily="34" charset="0"/>
                <a:ea typeface="Times New Roman" pitchFamily="18" charset="0"/>
                <a:cs typeface="Arial" pitchFamily="34" charset="0"/>
              </a:rPr>
              <a:t>.</a:t>
            </a:r>
            <a:endParaRPr lang="en-US" sz="1400" dirty="0" smtClean="0">
              <a:latin typeface="Arial" pitchFamily="34" charset="0"/>
              <a:cs typeface="Arial" pitchFamily="34" charset="0"/>
            </a:endParaRPr>
          </a:p>
        </p:txBody>
      </p:sp>
      <p:sp>
        <p:nvSpPr>
          <p:cNvPr id="4" name="Title 1"/>
          <p:cNvSpPr>
            <a:spLocks noGrp="1"/>
          </p:cNvSpPr>
          <p:nvPr>
            <p:ph type="title"/>
          </p:nvPr>
        </p:nvSpPr>
        <p:spPr>
          <a:solidFill>
            <a:srgbClr val="FFFF00"/>
          </a:solidFill>
          <a:ln>
            <a:solidFill>
              <a:schemeClr val="bg1"/>
            </a:solidFill>
          </a:ln>
        </p:spPr>
        <p:txBody>
          <a:bodyPr>
            <a:normAutofit/>
          </a:bodyPr>
          <a:lstStyle/>
          <a:p>
            <a:r>
              <a:rPr lang="en-US" b="1" dirty="0" smtClean="0">
                <a:solidFill>
                  <a:schemeClr val="bg1"/>
                </a:solidFill>
              </a:rPr>
              <a:t>SUBMENTOVERTEX VIEW</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5943600" cy="609600"/>
          </a:xfrm>
          <a:solidFill>
            <a:srgbClr val="FFFF00"/>
          </a:solidFill>
          <a:ln>
            <a:solidFill>
              <a:schemeClr val="bg1"/>
            </a:solidFill>
          </a:ln>
        </p:spPr>
        <p:txBody>
          <a:bodyPr>
            <a:normAutofit fontScale="90000"/>
          </a:bodyPr>
          <a:lstStyle/>
          <a:p>
            <a:r>
              <a:rPr lang="en-US" b="1" dirty="0" smtClean="0">
                <a:solidFill>
                  <a:schemeClr val="bg1"/>
                </a:solidFill>
              </a:rPr>
              <a:t>SUBMENTOVERTEX VIEW</a:t>
            </a:r>
            <a:endParaRPr lang="en-US" b="1" dirty="0">
              <a:solidFill>
                <a:schemeClr val="bg1"/>
              </a:solidFill>
            </a:endParaRPr>
          </a:p>
        </p:txBody>
      </p:sp>
      <p:sp>
        <p:nvSpPr>
          <p:cNvPr id="106497" name="Rectangle 1"/>
          <p:cNvSpPr>
            <a:spLocks noChangeArrowheads="1"/>
          </p:cNvSpPr>
          <p:nvPr/>
        </p:nvSpPr>
        <p:spPr bwMode="auto">
          <a:xfrm>
            <a:off x="381000" y="1303376"/>
            <a:ext cx="4800600"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1" i="1" u="sng" strike="noStrike" cap="none" normalizeH="0" baseline="0" dirty="0" smtClean="0">
              <a:ln>
                <a:noFill/>
              </a:ln>
              <a:effectLst/>
              <a:latin typeface="+mj-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1" u="sng" strike="noStrike" cap="none" normalizeH="0" baseline="0" dirty="0" smtClean="0">
                <a:ln>
                  <a:noFill/>
                </a:ln>
                <a:effectLst/>
                <a:latin typeface="+mj-lt"/>
                <a:ea typeface="Times New Roman" pitchFamily="18" charset="0"/>
                <a:cs typeface="Arial" pitchFamily="34" charset="0"/>
              </a:rPr>
              <a:t>Technique to take radiograph on Intraoral radiographic machine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1" i="1" u="sng" strike="noStrike" cap="none" normalizeH="0" baseline="0" dirty="0" smtClean="0">
              <a:ln>
                <a:noFill/>
              </a:ln>
              <a:effectLst/>
              <a:latin typeface="+mj-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1" u="sng" strike="noStrike" cap="none" normalizeH="0" baseline="0" dirty="0" smtClean="0">
                <a:ln>
                  <a:noFill/>
                </a:ln>
                <a:effectLst/>
                <a:latin typeface="+mj-lt"/>
                <a:ea typeface="Times New Roman" pitchFamily="18" charset="0"/>
                <a:cs typeface="Arial" pitchFamily="34" charset="0"/>
              </a:rPr>
              <a:t>Film position </a:t>
            </a:r>
            <a:r>
              <a:rPr kumimoji="0" lang="en-US" sz="2000" b="1" i="0" u="sng" strike="noStrike" cap="none" normalizeH="0" baseline="0" dirty="0" smtClean="0">
                <a:ln>
                  <a:noFill/>
                </a:ln>
                <a:effectLst/>
                <a:latin typeface="+mj-lt"/>
                <a:ea typeface="Times New Roman" pitchFamily="18" charset="0"/>
                <a:cs typeface="Arial" pitchFamily="34" charset="0"/>
              </a:rPr>
              <a:t>-</a:t>
            </a:r>
            <a:r>
              <a:rPr kumimoji="0" lang="en-US" sz="2000" b="0" i="0" u="none" strike="noStrike" cap="none" normalizeH="0" baseline="0" dirty="0" smtClean="0">
                <a:ln>
                  <a:noFill/>
                </a:ln>
                <a:effectLst/>
                <a:latin typeface="+mj-lt"/>
                <a:ea typeface="Times New Roman" pitchFamily="18" charset="0"/>
                <a:cs typeface="Arial" pitchFamily="34" charset="0"/>
              </a:rPr>
              <a:t> The cassette is placed parallel to the patient’s transverse plane and perpendicular to the mid-</a:t>
            </a:r>
            <a:r>
              <a:rPr kumimoji="0" lang="en-US" sz="2000" b="0" i="0" u="none" strike="noStrike" cap="none" normalizeH="0" baseline="0" dirty="0" err="1" smtClean="0">
                <a:ln>
                  <a:noFill/>
                </a:ln>
                <a:effectLst/>
                <a:latin typeface="+mj-lt"/>
                <a:ea typeface="Times New Roman" pitchFamily="18" charset="0"/>
                <a:cs typeface="Arial" pitchFamily="34" charset="0"/>
              </a:rPr>
              <a:t>sagittal</a:t>
            </a:r>
            <a:r>
              <a:rPr kumimoji="0" lang="en-US" sz="2000" b="0" i="0" u="none" strike="noStrike" cap="none" normalizeH="0" baseline="0" dirty="0" smtClean="0">
                <a:ln>
                  <a:noFill/>
                </a:ln>
                <a:effectLst/>
                <a:latin typeface="+mj-lt"/>
                <a:ea typeface="Times New Roman" pitchFamily="18" charset="0"/>
                <a:cs typeface="Arial" pitchFamily="34" charset="0"/>
              </a:rPr>
              <a:t> plane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effectLst/>
              <a:latin typeface="+mj-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1" u="sng" strike="noStrike" cap="none" normalizeH="0" baseline="0" dirty="0" smtClean="0">
                <a:ln>
                  <a:noFill/>
                </a:ln>
                <a:effectLst/>
                <a:latin typeface="+mj-lt"/>
                <a:ea typeface="Times New Roman" pitchFamily="18" charset="0"/>
                <a:cs typeface="Arial" pitchFamily="34" charset="0"/>
              </a:rPr>
              <a:t>Position of patient</a:t>
            </a:r>
            <a:r>
              <a:rPr kumimoji="0" lang="en-US" sz="2000" b="0" i="1" u="none" strike="noStrike" cap="none" normalizeH="0" baseline="0" dirty="0" smtClean="0">
                <a:ln>
                  <a:noFill/>
                </a:ln>
                <a:effectLst/>
                <a:latin typeface="+mj-lt"/>
                <a:ea typeface="Times New Roman" pitchFamily="18" charset="0"/>
                <a:cs typeface="Arial" pitchFamily="34" charset="0"/>
              </a:rPr>
              <a:t> </a:t>
            </a:r>
            <a:r>
              <a:rPr kumimoji="0" lang="en-US" sz="2000" b="0" i="0" u="none" strike="noStrike" cap="none" normalizeH="0" baseline="0" dirty="0" smtClean="0">
                <a:ln>
                  <a:noFill/>
                </a:ln>
                <a:effectLst/>
                <a:latin typeface="+mj-lt"/>
                <a:ea typeface="Times New Roman" pitchFamily="18" charset="0"/>
                <a:cs typeface="Arial" pitchFamily="34" charset="0"/>
              </a:rPr>
              <a:t>– The patient’s neck is extended as far backwards as possible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1" i="0" u="sng" strike="noStrike" cap="none" normalizeH="0" baseline="0" dirty="0" smtClean="0">
              <a:ln>
                <a:noFill/>
              </a:ln>
              <a:effectLst/>
              <a:latin typeface="+mj-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1" u="sng" strike="noStrike" cap="none" normalizeH="0" baseline="0" dirty="0" smtClean="0">
                <a:ln>
                  <a:noFill/>
                </a:ln>
                <a:effectLst/>
                <a:latin typeface="+mj-lt"/>
                <a:ea typeface="Times New Roman" pitchFamily="18" charset="0"/>
                <a:cs typeface="Arial" pitchFamily="34" charset="0"/>
              </a:rPr>
              <a:t>Central ray</a:t>
            </a:r>
            <a:r>
              <a:rPr kumimoji="0" lang="en-US" sz="2000" b="0" i="1" u="none" strike="noStrike" cap="none" normalizeH="0" baseline="0" dirty="0" smtClean="0">
                <a:ln>
                  <a:noFill/>
                </a:ln>
                <a:effectLst/>
                <a:latin typeface="+mj-lt"/>
                <a:ea typeface="Times New Roman" pitchFamily="18" charset="0"/>
                <a:cs typeface="Arial" pitchFamily="34" charset="0"/>
              </a:rPr>
              <a:t> </a:t>
            </a:r>
            <a:r>
              <a:rPr kumimoji="0" lang="en-US" sz="2000" b="0" i="0" u="none" strike="noStrike" cap="none" normalizeH="0" baseline="0" dirty="0" smtClean="0">
                <a:ln>
                  <a:noFill/>
                </a:ln>
                <a:effectLst/>
                <a:latin typeface="+mj-lt"/>
                <a:ea typeface="Times New Roman" pitchFamily="18" charset="0"/>
                <a:cs typeface="Arial" pitchFamily="34" charset="0"/>
              </a:rPr>
              <a:t>– Is directed perpendicular to the cassette, from between the angles of the mandible towards the vertex of the skull and in a coronal plane 3/4th inches anterior to the external auditory </a:t>
            </a:r>
            <a:r>
              <a:rPr kumimoji="0" lang="en-US" sz="2000" b="0" i="0" u="none" strike="noStrike" cap="none" normalizeH="0" baseline="0" dirty="0" err="1" smtClean="0">
                <a:ln>
                  <a:noFill/>
                </a:ln>
                <a:effectLst/>
                <a:latin typeface="+mj-lt"/>
                <a:ea typeface="Times New Roman" pitchFamily="18" charset="0"/>
                <a:cs typeface="Arial" pitchFamily="34" charset="0"/>
              </a:rPr>
              <a:t>meatus</a:t>
            </a:r>
            <a:r>
              <a:rPr kumimoji="0" lang="en-US" sz="2000" b="0" i="0" u="none" strike="noStrike" cap="none" normalizeH="0" baseline="0" dirty="0" smtClean="0">
                <a:ln>
                  <a:noFill/>
                </a:ln>
                <a:effectLst/>
                <a:latin typeface="+mj-lt"/>
                <a:cs typeface="Arial" pitchFamily="34" charset="0"/>
              </a:rPr>
              <a:t> </a:t>
            </a:r>
          </a:p>
        </p:txBody>
      </p:sp>
      <p:pic>
        <p:nvPicPr>
          <p:cNvPr id="4" name="Picture 3" descr="DSCN1509"/>
          <p:cNvPicPr/>
          <p:nvPr/>
        </p:nvPicPr>
        <p:blipFill>
          <a:blip r:embed="rId2" cstate="print"/>
          <a:srcRect l="12521" t="11137" r="12347" b="16473"/>
          <a:stretch>
            <a:fillRect/>
          </a:stretch>
        </p:blipFill>
        <p:spPr bwMode="auto">
          <a:xfrm>
            <a:off x="5562600" y="1143000"/>
            <a:ext cx="3581400" cy="358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N1550"/>
          <p:cNvPicPr/>
          <p:nvPr/>
        </p:nvPicPr>
        <p:blipFill>
          <a:blip r:embed="rId2" cstate="print"/>
          <a:srcRect l="22487" r="14140"/>
          <a:stretch>
            <a:fillRect/>
          </a:stretch>
        </p:blipFill>
        <p:spPr bwMode="auto">
          <a:xfrm>
            <a:off x="381000" y="533400"/>
            <a:ext cx="3543300" cy="4191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76200" y="4953000"/>
            <a:ext cx="4727576" cy="461665"/>
          </a:xfrm>
          <a:prstGeom prst="rect">
            <a:avLst/>
          </a:prstGeom>
        </p:spPr>
        <p:txBody>
          <a:bodyPr wrap="none">
            <a:spAutoFit/>
          </a:bodyPr>
          <a:lstStyle/>
          <a:p>
            <a:r>
              <a:rPr lang="en-US" sz="2400" u="sng" dirty="0" smtClean="0"/>
              <a:t>Normal </a:t>
            </a:r>
            <a:r>
              <a:rPr lang="en-US" sz="2400" u="sng" dirty="0" err="1" smtClean="0"/>
              <a:t>Submentovertex</a:t>
            </a:r>
            <a:r>
              <a:rPr lang="en-US" sz="2400" u="sng" dirty="0" smtClean="0"/>
              <a:t> Radiograph</a:t>
            </a:r>
            <a:endParaRPr lang="en-US" sz="2400" u="sng" dirty="0"/>
          </a:p>
        </p:txBody>
      </p:sp>
      <p:sp>
        <p:nvSpPr>
          <p:cNvPr id="6" name="Rectangle 5"/>
          <p:cNvSpPr/>
          <p:nvPr/>
        </p:nvSpPr>
        <p:spPr>
          <a:xfrm>
            <a:off x="2514600" y="2057400"/>
            <a:ext cx="8229600" cy="646331"/>
          </a:xfrm>
          <a:prstGeom prst="rect">
            <a:avLst/>
          </a:prstGeom>
        </p:spPr>
        <p:txBody>
          <a:bodyPr wrap="square">
            <a:spAutoFit/>
          </a:bodyPr>
          <a:lstStyle/>
          <a:p>
            <a:pPr lvl="0" algn="ctr" eaLnBrk="0" fontAlgn="base" hangingPunct="0">
              <a:spcBef>
                <a:spcPct val="0"/>
              </a:spcBef>
              <a:spcAft>
                <a:spcPct val="0"/>
              </a:spcAft>
              <a:tabLst>
                <a:tab pos="457200" algn="l"/>
              </a:tabLst>
            </a:pPr>
            <a:r>
              <a:rPr lang="en-US" b="1" i="1" u="sng" dirty="0" smtClean="0">
                <a:ea typeface="Times New Roman" pitchFamily="18" charset="0"/>
                <a:cs typeface="Arial" pitchFamily="34" charset="0"/>
              </a:rPr>
              <a:t>Area of the joint seen</a:t>
            </a:r>
            <a:r>
              <a:rPr lang="en-US" i="1" dirty="0" smtClean="0">
                <a:ea typeface="Times New Roman" pitchFamily="18" charset="0"/>
                <a:cs typeface="Arial" pitchFamily="34" charset="0"/>
              </a:rPr>
              <a:t>                                                                                  </a:t>
            </a:r>
          </a:p>
          <a:p>
            <a:pPr lvl="0" algn="ctr" eaLnBrk="0" fontAlgn="base" hangingPunct="0">
              <a:spcBef>
                <a:spcPct val="0"/>
              </a:spcBef>
              <a:spcAft>
                <a:spcPct val="0"/>
              </a:spcAft>
              <a:tabLst>
                <a:tab pos="457200" algn="l"/>
              </a:tabLst>
            </a:pPr>
            <a:r>
              <a:rPr lang="en-US" dirty="0" smtClean="0">
                <a:ea typeface="Times New Roman" pitchFamily="18" charset="0"/>
                <a:cs typeface="Arial" pitchFamily="34" charset="0"/>
              </a:rPr>
              <a:t>Axial inclination of the </a:t>
            </a:r>
            <a:r>
              <a:rPr lang="en-US" dirty="0" err="1" smtClean="0">
                <a:ea typeface="Times New Roman" pitchFamily="18" charset="0"/>
                <a:cs typeface="Arial" pitchFamily="34" charset="0"/>
              </a:rPr>
              <a:t>mandibular</a:t>
            </a:r>
            <a:r>
              <a:rPr lang="en-US" dirty="0" smtClean="0">
                <a:ea typeface="Times New Roman" pitchFamily="18" charset="0"/>
                <a:cs typeface="Arial" pitchFamily="34" charset="0"/>
              </a:rPr>
              <a:t> </a:t>
            </a:r>
            <a:r>
              <a:rPr lang="en-US" dirty="0" err="1" smtClean="0">
                <a:ea typeface="Times New Roman" pitchFamily="18" charset="0"/>
                <a:cs typeface="Arial" pitchFamily="34" charset="0"/>
              </a:rPr>
              <a:t>condylar</a:t>
            </a:r>
            <a:r>
              <a:rPr lang="en-US" dirty="0" smtClean="0">
                <a:ea typeface="Times New Roman" pitchFamily="18" charset="0"/>
                <a:cs typeface="Arial" pitchFamily="34" charset="0"/>
              </a:rPr>
              <a:t> head.</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762000"/>
          </a:xfrm>
          <a:solidFill>
            <a:srgbClr val="FFFF00"/>
          </a:solidFill>
          <a:ln>
            <a:solidFill>
              <a:schemeClr val="bg1"/>
            </a:solidFill>
          </a:ln>
        </p:spPr>
        <p:txBody>
          <a:bodyPr>
            <a:normAutofit fontScale="90000"/>
          </a:bodyPr>
          <a:lstStyle/>
          <a:p>
            <a:r>
              <a:rPr lang="en-US" b="1" u="sng" dirty="0" smtClean="0"/>
              <a:t/>
            </a:r>
            <a:br>
              <a:rPr lang="en-US" b="1" u="sng" dirty="0" smtClean="0"/>
            </a:br>
            <a:r>
              <a:rPr lang="en-US" b="1" u="sng" dirty="0" smtClean="0"/>
              <a:t>CONVENTIONAL TOMOGRAPHY</a:t>
            </a:r>
            <a:r>
              <a:rPr lang="en-US" dirty="0" smtClean="0"/>
              <a:t/>
            </a:r>
            <a:br>
              <a:rPr lang="en-US" dirty="0" smtClean="0"/>
            </a:br>
            <a:endParaRPr lang="en-US" dirty="0"/>
          </a:p>
        </p:txBody>
      </p:sp>
      <p:sp>
        <p:nvSpPr>
          <p:cNvPr id="1025" name="Rectangle 1"/>
          <p:cNvSpPr>
            <a:spLocks noChangeArrowheads="1"/>
          </p:cNvSpPr>
          <p:nvPr/>
        </p:nvSpPr>
        <p:spPr bwMode="auto">
          <a:xfrm>
            <a:off x="304800" y="1436131"/>
            <a:ext cx="88392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2400" b="0" i="0" u="none" strike="noStrike" cap="none" normalizeH="0" baseline="0" dirty="0" smtClean="0">
              <a:ln>
                <a:noFill/>
              </a:ln>
              <a:effectLst/>
              <a:latin typeface="+mj-lt"/>
              <a:cs typeface="Arial" pitchFamily="34" charset="0"/>
            </a:endParaRPr>
          </a:p>
          <a:p>
            <a:r>
              <a:rPr kumimoji="0" lang="en-US" altLang="zh-CN" sz="2400" b="0" i="0" u="none" strike="noStrike" cap="none" normalizeH="0" baseline="0" dirty="0" smtClean="0">
                <a:ln>
                  <a:noFill/>
                </a:ln>
                <a:effectLst/>
                <a:latin typeface="+mj-lt"/>
                <a:ea typeface="SimSun" pitchFamily="2" charset="-122"/>
                <a:cs typeface="Times New Roman" pitchFamily="18" charset="0"/>
              </a:rPr>
              <a:t> </a:t>
            </a:r>
            <a:endParaRPr kumimoji="0" lang="en-US" altLang="zh-CN" sz="2400" b="0" i="0" u="none" strike="noStrike" cap="none" normalizeH="0" baseline="0" dirty="0" smtClean="0">
              <a:ln>
                <a:noFill/>
              </a:ln>
              <a:effectLst/>
              <a:latin typeface="+mj-lt"/>
              <a:cs typeface="Arial" pitchFamily="34" charset="0"/>
            </a:endParaRPr>
          </a:p>
        </p:txBody>
      </p:sp>
      <p:sp>
        <p:nvSpPr>
          <p:cNvPr id="4" name="TextBox 3"/>
          <p:cNvSpPr txBox="1"/>
          <p:nvPr/>
        </p:nvSpPr>
        <p:spPr>
          <a:xfrm>
            <a:off x="76200" y="1905000"/>
            <a:ext cx="8937383" cy="2554545"/>
          </a:xfrm>
          <a:prstGeom prst="rect">
            <a:avLst/>
          </a:prstGeom>
          <a:noFill/>
        </p:spPr>
        <p:txBody>
          <a:bodyPr wrap="square" rtlCol="0">
            <a:spAutoFit/>
          </a:bodyPr>
          <a:lstStyle/>
          <a:p>
            <a:r>
              <a:rPr lang="en-US" sz="2000" b="1" dirty="0" smtClean="0"/>
              <a:t>Indications:-</a:t>
            </a:r>
          </a:p>
          <a:p>
            <a:r>
              <a:rPr lang="en-US" sz="2000" dirty="0" smtClean="0"/>
              <a:t>1.Full assessment of the whole of the joint to determine the presence and site of any bone disease  or abnormality.</a:t>
            </a:r>
          </a:p>
          <a:p>
            <a:endParaRPr lang="en-US" sz="2000" dirty="0" smtClean="0"/>
          </a:p>
          <a:p>
            <a:r>
              <a:rPr lang="en-US" sz="2000" dirty="0" smtClean="0"/>
              <a:t>2.To investigate the </a:t>
            </a:r>
            <a:r>
              <a:rPr lang="en-US" sz="2000" dirty="0" err="1" smtClean="0"/>
              <a:t>condyle</a:t>
            </a:r>
            <a:r>
              <a:rPr lang="en-US" sz="2000" dirty="0" smtClean="0"/>
              <a:t> and the </a:t>
            </a:r>
            <a:r>
              <a:rPr lang="en-US" sz="2000" dirty="0" err="1" smtClean="0"/>
              <a:t>articular</a:t>
            </a:r>
            <a:r>
              <a:rPr lang="en-US" sz="2000" dirty="0" smtClean="0"/>
              <a:t> </a:t>
            </a:r>
            <a:r>
              <a:rPr lang="en-US" sz="2000" dirty="0" err="1" smtClean="0"/>
              <a:t>fossa</a:t>
            </a:r>
            <a:r>
              <a:rPr lang="en-US" sz="2000" dirty="0" smtClean="0"/>
              <a:t> when the patient is unable to open mouth</a:t>
            </a:r>
          </a:p>
          <a:p>
            <a:endParaRPr lang="en-US" sz="2000" dirty="0" smtClean="0"/>
          </a:p>
          <a:p>
            <a:r>
              <a:rPr lang="en-US" sz="2000" dirty="0" smtClean="0"/>
              <a:t>3.Assessment of fractures of </a:t>
            </a:r>
            <a:r>
              <a:rPr lang="en-US" sz="2000" dirty="0" err="1" smtClean="0"/>
              <a:t>articular</a:t>
            </a:r>
            <a:r>
              <a:rPr lang="en-US" sz="2000" dirty="0" smtClean="0"/>
              <a:t> </a:t>
            </a:r>
            <a:r>
              <a:rPr lang="en-US" sz="2000" dirty="0" err="1" smtClean="0"/>
              <a:t>fossa</a:t>
            </a:r>
            <a:r>
              <a:rPr lang="en-US" sz="2000" dirty="0" smtClean="0"/>
              <a:t> and </a:t>
            </a:r>
            <a:r>
              <a:rPr lang="en-US" sz="2000" dirty="0" err="1" smtClean="0"/>
              <a:t>intracapsular</a:t>
            </a:r>
            <a:r>
              <a:rPr lang="en-US" sz="2000" dirty="0" smtClean="0"/>
              <a:t> fractures</a:t>
            </a:r>
            <a:endParaRPr lang="en-US" sz="2000"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1"/>
          <p:cNvSpPr>
            <a:spLocks noChangeArrowheads="1"/>
          </p:cNvSpPr>
          <p:nvPr/>
        </p:nvSpPr>
        <p:spPr bwMode="auto">
          <a:xfrm>
            <a:off x="228600" y="914400"/>
            <a:ext cx="8665029" cy="517064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1" u="sng" strike="noStrike" cap="none" normalizeH="0" baseline="0" dirty="0" smtClean="0">
                <a:ln>
                  <a:noFill/>
                </a:ln>
                <a:solidFill>
                  <a:schemeClr val="bg2">
                    <a:lumMod val="50000"/>
                    <a:lumOff val="50000"/>
                  </a:schemeClr>
                </a:solidFill>
                <a:effectLst/>
                <a:latin typeface="+mj-lt"/>
                <a:ea typeface="SimSun" pitchFamily="2" charset="-122"/>
                <a:cs typeface="Times New Roman" pitchFamily="18" charset="0"/>
              </a:rPr>
              <a:t>Tomography of </a:t>
            </a:r>
            <a:r>
              <a:rPr kumimoji="0" lang="en-US" altLang="zh-CN" sz="2400" b="1" i="1" u="sng" strike="noStrike" cap="none" normalizeH="0" baseline="0" dirty="0" err="1" smtClean="0">
                <a:ln>
                  <a:noFill/>
                </a:ln>
                <a:solidFill>
                  <a:schemeClr val="bg2">
                    <a:lumMod val="50000"/>
                    <a:lumOff val="50000"/>
                  </a:schemeClr>
                </a:solidFill>
                <a:effectLst/>
                <a:latin typeface="+mj-lt"/>
                <a:ea typeface="SimSun" pitchFamily="2" charset="-122"/>
                <a:cs typeface="Times New Roman" pitchFamily="18" charset="0"/>
              </a:rPr>
              <a:t>Temporomandibular</a:t>
            </a:r>
            <a:r>
              <a:rPr kumimoji="0" lang="en-US" altLang="zh-CN" sz="2400" b="1" i="1" u="sng" strike="noStrike" cap="none" normalizeH="0" baseline="0" dirty="0" smtClean="0">
                <a:ln>
                  <a:noFill/>
                </a:ln>
                <a:solidFill>
                  <a:schemeClr val="bg2">
                    <a:lumMod val="50000"/>
                    <a:lumOff val="50000"/>
                  </a:schemeClr>
                </a:solidFill>
                <a:effectLst/>
                <a:latin typeface="+mj-lt"/>
                <a:ea typeface="SimSun" pitchFamily="2" charset="-122"/>
                <a:cs typeface="Times New Roman" pitchFamily="18" charset="0"/>
              </a:rPr>
              <a:t> joint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2400" b="1" i="1" u="none" strike="noStrike" cap="none" normalizeH="0" baseline="0" dirty="0" smtClean="0">
              <a:ln>
                <a:noFill/>
              </a:ln>
              <a:solidFill>
                <a:schemeClr val="bg2">
                  <a:lumMod val="50000"/>
                  <a:lumOff val="50000"/>
                </a:schemeClr>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
              <a:tabLst/>
            </a:pPr>
            <a:r>
              <a:rPr lang="en-US" altLang="zh-CN" sz="2400" dirty="0" smtClean="0">
                <a:latin typeface="+mj-lt"/>
                <a:ea typeface="SimSun" pitchFamily="2" charset="-122"/>
                <a:cs typeface="Times New Roman" pitchFamily="18" charset="0"/>
              </a:rPr>
              <a:t> </a:t>
            </a:r>
            <a:r>
              <a:rPr kumimoji="0" lang="en-US" altLang="zh-CN" sz="2400" b="0" i="0" u="none" strike="noStrike" cap="none" normalizeH="0" baseline="0" dirty="0" smtClean="0">
                <a:ln>
                  <a:noFill/>
                </a:ln>
                <a:solidFill>
                  <a:schemeClr val="tx1"/>
                </a:solidFill>
                <a:effectLst/>
                <a:latin typeface="+mj-lt"/>
                <a:ea typeface="SimSun" pitchFamily="2" charset="-122"/>
                <a:cs typeface="Times New Roman" pitchFamily="18" charset="0"/>
              </a:rPr>
              <a:t>The conventional tomography has been used extensively to  </a:t>
            </a:r>
          </a:p>
          <a:p>
            <a:pPr marL="0" marR="0" lvl="0" indent="0" algn="l" defTabSz="914400" rtl="0" eaLnBrk="0" fontAlgn="base" latinLnBrk="0" hangingPunct="0">
              <a:lnSpc>
                <a:spcPct val="100000"/>
              </a:lnSpc>
              <a:spcBef>
                <a:spcPct val="0"/>
              </a:spcBef>
              <a:spcAft>
                <a:spcPct val="0"/>
              </a:spcAft>
              <a:buClrTx/>
              <a:buSzTx/>
              <a:tabLst/>
            </a:pPr>
            <a:r>
              <a:rPr lang="en-US" altLang="zh-CN" sz="2400" dirty="0" smtClean="0">
                <a:latin typeface="+mj-lt"/>
                <a:ea typeface="SimSun" pitchFamily="2" charset="-122"/>
                <a:cs typeface="Times New Roman" pitchFamily="18" charset="0"/>
              </a:rPr>
              <a:t>   </a:t>
            </a:r>
            <a:r>
              <a:rPr kumimoji="0" lang="en-US" altLang="zh-CN" sz="2400" b="0" i="0" u="none" strike="noStrike" cap="none" normalizeH="0" baseline="0" dirty="0" smtClean="0">
                <a:ln>
                  <a:noFill/>
                </a:ln>
                <a:solidFill>
                  <a:schemeClr val="tx1"/>
                </a:solidFill>
                <a:effectLst/>
                <a:latin typeface="+mj-lt"/>
                <a:ea typeface="SimSun" pitchFamily="2" charset="-122"/>
                <a:cs typeface="Times New Roman" pitchFamily="18" charset="0"/>
              </a:rPr>
              <a:t>evaluate the osseous components of the TMJ. </a:t>
            </a:r>
          </a:p>
          <a:p>
            <a:pPr marL="0" marR="0" lvl="0" indent="0" algn="l" defTabSz="914400" rtl="0" eaLnBrk="0" fontAlgn="base" latinLnBrk="0" hangingPunct="0">
              <a:lnSpc>
                <a:spcPct val="100000"/>
              </a:lnSpc>
              <a:spcBef>
                <a:spcPct val="0"/>
              </a:spcBef>
              <a:spcAft>
                <a:spcPct val="0"/>
              </a:spcAft>
              <a:buClrTx/>
              <a:buSzTx/>
              <a:tabLst/>
            </a:pPr>
            <a:endParaRPr lang="en-US" altLang="zh-CN" sz="2400" dirty="0" smtClean="0">
              <a:latin typeface="+mj-lt"/>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
              <a:tabLst/>
            </a:pPr>
            <a:r>
              <a:rPr kumimoji="0" lang="en-US" altLang="zh-CN" sz="2400" b="0" i="0" u="none" strike="noStrike" cap="none" normalizeH="0" baseline="0" dirty="0" smtClean="0">
                <a:ln>
                  <a:noFill/>
                </a:ln>
                <a:solidFill>
                  <a:schemeClr val="tx1"/>
                </a:solidFill>
                <a:effectLst/>
                <a:latin typeface="+mj-lt"/>
                <a:ea typeface="SimSun" pitchFamily="2" charset="-122"/>
                <a:cs typeface="Times New Roman" pitchFamily="18" charset="0"/>
              </a:rPr>
              <a:t>  A lateral projection is the initial and often the only view necessary.</a:t>
            </a:r>
          </a:p>
          <a:p>
            <a:pPr marL="0" marR="0" lvl="0" indent="0" algn="l" defTabSz="914400" rtl="0" eaLnBrk="0" fontAlgn="base" latinLnBrk="0" hangingPunct="0">
              <a:lnSpc>
                <a:spcPct val="100000"/>
              </a:lnSpc>
              <a:spcBef>
                <a:spcPct val="0"/>
              </a:spcBef>
              <a:spcAft>
                <a:spcPct val="0"/>
              </a:spcAft>
              <a:buClrTx/>
              <a:buSzTx/>
              <a:tabLst/>
            </a:pPr>
            <a:r>
              <a:rPr kumimoji="0" lang="en-US" altLang="zh-CN" sz="2400" b="0" i="0" u="none" strike="noStrike" cap="none" normalizeH="0" baseline="0" dirty="0" smtClean="0">
                <a:ln>
                  <a:noFill/>
                </a:ln>
                <a:solidFill>
                  <a:schemeClr val="tx1"/>
                </a:solidFill>
                <a:effectLst/>
                <a:latin typeface="+mj-lt"/>
                <a:ea typeface="SimSun" pitchFamily="2" charset="-122"/>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 typeface="Wingdings" pitchFamily="2" charset="2"/>
              <a:buChar char="§"/>
              <a:tabLst/>
            </a:pPr>
            <a:r>
              <a:rPr lang="en-US" altLang="zh-CN" sz="2400" dirty="0" smtClean="0">
                <a:latin typeface="+mj-lt"/>
                <a:ea typeface="SimSun" pitchFamily="2" charset="-122"/>
                <a:cs typeface="Times New Roman" pitchFamily="18" charset="0"/>
              </a:rPr>
              <a:t>  </a:t>
            </a:r>
            <a:r>
              <a:rPr kumimoji="0" lang="en-US" altLang="zh-CN" sz="2400" b="0" i="0" u="none" strike="noStrike" cap="none" normalizeH="0" baseline="0" dirty="0" smtClean="0">
                <a:ln>
                  <a:noFill/>
                </a:ln>
                <a:solidFill>
                  <a:schemeClr val="tx1"/>
                </a:solidFill>
                <a:effectLst/>
                <a:latin typeface="+mj-lt"/>
                <a:ea typeface="SimSun" pitchFamily="2" charset="-122"/>
                <a:cs typeface="Times New Roman" pitchFamily="18" charset="0"/>
              </a:rPr>
              <a:t>Both sides, with </a:t>
            </a:r>
            <a:r>
              <a:rPr kumimoji="0" lang="en-US" altLang="zh-CN" sz="2400" b="0" i="1" u="none" strike="noStrike" cap="none" normalizeH="0" baseline="0" dirty="0" smtClean="0">
                <a:ln>
                  <a:noFill/>
                </a:ln>
                <a:solidFill>
                  <a:schemeClr val="bg2">
                    <a:lumMod val="50000"/>
                    <a:lumOff val="50000"/>
                  </a:schemeClr>
                </a:solidFill>
                <a:effectLst/>
                <a:latin typeface="+mj-lt"/>
                <a:ea typeface="SimSun" pitchFamily="2" charset="-122"/>
                <a:cs typeface="Times New Roman" pitchFamily="18" charset="0"/>
              </a:rPr>
              <a:t>open and closed mouth positions</a:t>
            </a:r>
            <a:r>
              <a:rPr kumimoji="0" lang="en-US" altLang="zh-CN" sz="2400" b="0" i="0" u="none" strike="noStrike" cap="none" normalizeH="0" baseline="0" dirty="0" smtClean="0">
                <a:ln>
                  <a:noFill/>
                </a:ln>
                <a:solidFill>
                  <a:schemeClr val="tx1"/>
                </a:solidFill>
                <a:effectLst/>
                <a:latin typeface="+mj-lt"/>
                <a:ea typeface="SimSun" pitchFamily="2" charset="-122"/>
                <a:cs typeface="Times New Roman" pitchFamily="18" charset="0"/>
              </a:rPr>
              <a:t>, are always done  </a:t>
            </a:r>
            <a:r>
              <a:rPr lang="en-US" altLang="zh-CN" sz="2400" dirty="0" smtClean="0">
                <a:latin typeface="+mj-lt"/>
                <a:ea typeface="SimSun" pitchFamily="2" charset="-122"/>
                <a:cs typeface="Times New Roman" pitchFamily="18" charset="0"/>
              </a:rPr>
              <a:t> </a:t>
            </a:r>
            <a:r>
              <a:rPr kumimoji="0" lang="en-US" altLang="zh-CN" sz="2400" b="0" i="0" u="none" strike="noStrike" cap="none" normalizeH="0" baseline="0" dirty="0" smtClean="0">
                <a:ln>
                  <a:noFill/>
                </a:ln>
                <a:solidFill>
                  <a:schemeClr val="tx1"/>
                </a:solidFill>
                <a:effectLst/>
                <a:latin typeface="+mj-lt"/>
                <a:ea typeface="SimSun" pitchFamily="2" charset="-122"/>
                <a:cs typeface="Times New Roman" pitchFamily="18" charset="0"/>
              </a:rPr>
              <a:t>for comparison. If there is a question of fracture, check the closed </a:t>
            </a:r>
            <a:r>
              <a:rPr lang="en-US" altLang="zh-CN" sz="2400" dirty="0" smtClean="0">
                <a:latin typeface="+mj-lt"/>
                <a:ea typeface="SimSun" pitchFamily="2" charset="-122"/>
                <a:cs typeface="Times New Roman" pitchFamily="18" charset="0"/>
              </a:rPr>
              <a:t> </a:t>
            </a:r>
            <a:r>
              <a:rPr kumimoji="0" lang="en-US" altLang="zh-CN" sz="2400" b="0" i="0" u="none" strike="noStrike" cap="none" normalizeH="0" baseline="0" dirty="0" smtClean="0">
                <a:ln>
                  <a:noFill/>
                </a:ln>
                <a:solidFill>
                  <a:schemeClr val="tx1"/>
                </a:solidFill>
                <a:effectLst/>
                <a:latin typeface="+mj-lt"/>
                <a:ea typeface="SimSun" pitchFamily="2" charset="-122"/>
                <a:cs typeface="Times New Roman" pitchFamily="18" charset="0"/>
              </a:rPr>
              <a:t>mouth view before proceeding. </a:t>
            </a:r>
          </a:p>
          <a:p>
            <a:pPr marL="0" marR="0" lvl="0" indent="0" algn="l" defTabSz="914400" rtl="0" eaLnBrk="0" fontAlgn="base" latinLnBrk="0" hangingPunct="0">
              <a:lnSpc>
                <a:spcPct val="100000"/>
              </a:lnSpc>
              <a:spcBef>
                <a:spcPct val="0"/>
              </a:spcBef>
              <a:spcAft>
                <a:spcPct val="0"/>
              </a:spcAft>
              <a:buClrTx/>
              <a:buSzTx/>
              <a:tabLst/>
            </a:pPr>
            <a:endParaRPr kumimoji="0" lang="en-US" altLang="zh-CN" sz="2400"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
              <a:tabLst/>
            </a:pPr>
            <a:r>
              <a:rPr kumimoji="0" lang="en-US" altLang="zh-CN" sz="2400" b="0" i="0" u="none" strike="noStrike" cap="none" normalizeH="0" baseline="0" dirty="0" smtClean="0">
                <a:ln>
                  <a:noFill/>
                </a:ln>
                <a:solidFill>
                  <a:schemeClr val="tx1"/>
                </a:solidFill>
                <a:effectLst/>
                <a:latin typeface="+mj-lt"/>
                <a:ea typeface="SimSun" pitchFamily="2" charset="-122"/>
                <a:cs typeface="Times New Roman" pitchFamily="18" charset="0"/>
              </a:rPr>
              <a:t>  </a:t>
            </a:r>
            <a:r>
              <a:rPr kumimoji="0" lang="en-US" altLang="zh-CN" sz="2400" b="0" i="1" u="none" strike="noStrike" cap="none" normalizeH="0" baseline="0" dirty="0" smtClean="0">
                <a:ln>
                  <a:noFill/>
                </a:ln>
                <a:solidFill>
                  <a:schemeClr val="bg2">
                    <a:lumMod val="50000"/>
                    <a:lumOff val="50000"/>
                  </a:schemeClr>
                </a:solidFill>
                <a:effectLst/>
                <a:latin typeface="+mj-lt"/>
                <a:ea typeface="SimSun" pitchFamily="2" charset="-122"/>
                <a:cs typeface="Times New Roman" pitchFamily="18" charset="0"/>
              </a:rPr>
              <a:t>A frontal view is used in conjunction with the lateral view in cases   </a:t>
            </a:r>
          </a:p>
          <a:p>
            <a:pPr marL="0" marR="0" lvl="0" indent="0" algn="l" defTabSz="914400" rtl="0" eaLnBrk="0" fontAlgn="base" latinLnBrk="0" hangingPunct="0">
              <a:lnSpc>
                <a:spcPct val="100000"/>
              </a:lnSpc>
              <a:spcBef>
                <a:spcPct val="0"/>
              </a:spcBef>
              <a:spcAft>
                <a:spcPct val="0"/>
              </a:spcAft>
              <a:buClrTx/>
              <a:buSzTx/>
              <a:tabLst/>
            </a:pPr>
            <a:r>
              <a:rPr lang="en-US" altLang="zh-CN" sz="2400" i="1" dirty="0" smtClean="0">
                <a:solidFill>
                  <a:schemeClr val="bg2">
                    <a:lumMod val="50000"/>
                    <a:lumOff val="50000"/>
                  </a:schemeClr>
                </a:solidFill>
                <a:latin typeface="+mj-lt"/>
                <a:ea typeface="SimSun" pitchFamily="2" charset="-122"/>
                <a:cs typeface="Times New Roman" pitchFamily="18" charset="0"/>
              </a:rPr>
              <a:t>   </a:t>
            </a:r>
            <a:r>
              <a:rPr kumimoji="0" lang="en-US" altLang="zh-CN" sz="2400" b="0" i="1" u="none" strike="noStrike" cap="none" normalizeH="0" baseline="0" dirty="0" smtClean="0">
                <a:ln>
                  <a:noFill/>
                </a:ln>
                <a:solidFill>
                  <a:schemeClr val="bg2">
                    <a:lumMod val="50000"/>
                    <a:lumOff val="50000"/>
                  </a:schemeClr>
                </a:solidFill>
                <a:effectLst/>
                <a:latin typeface="+mj-lt"/>
                <a:ea typeface="SimSun" pitchFamily="2" charset="-122"/>
                <a:cs typeface="Times New Roman" pitchFamily="18" charset="0"/>
              </a:rPr>
              <a:t>suspected of having a fracture or dislocation</a:t>
            </a:r>
            <a:r>
              <a:rPr kumimoji="0" lang="en-US" altLang="zh-CN" sz="14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a:t>
            </a:r>
            <a:endParaRPr kumimoji="0" lang="en-US" altLang="zh-CN"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p:cNvPicPr>
            <a:picLocks noChangeAspect="1" noChangeArrowheads="1"/>
          </p:cNvPicPr>
          <p:nvPr/>
        </p:nvPicPr>
        <p:blipFill>
          <a:blip r:embed="rId2" cstate="print"/>
          <a:srcRect/>
          <a:stretch>
            <a:fillRect/>
          </a:stretch>
        </p:blipFill>
        <p:spPr bwMode="auto">
          <a:xfrm>
            <a:off x="381000" y="838200"/>
            <a:ext cx="3276600" cy="3249295"/>
          </a:xfrm>
          <a:prstGeom prst="rect">
            <a:avLst/>
          </a:prstGeom>
          <a:noFill/>
          <a:ln w="9525">
            <a:noFill/>
            <a:miter lim="800000"/>
            <a:headEnd/>
            <a:tailEnd/>
          </a:ln>
          <a:effectLst/>
        </p:spPr>
      </p:pic>
      <p:sp>
        <p:nvSpPr>
          <p:cNvPr id="3" name="Rectangle 2"/>
          <p:cNvSpPr/>
          <p:nvPr/>
        </p:nvSpPr>
        <p:spPr>
          <a:xfrm>
            <a:off x="609600" y="4648200"/>
            <a:ext cx="7543800" cy="646331"/>
          </a:xfrm>
          <a:prstGeom prst="rect">
            <a:avLst/>
          </a:prstGeom>
        </p:spPr>
        <p:txBody>
          <a:bodyPr wrap="square">
            <a:spAutoFit/>
          </a:bodyPr>
          <a:lstStyle/>
          <a:p>
            <a:r>
              <a:rPr lang="en-US" b="1" dirty="0" err="1" smtClean="0"/>
              <a:t>Sagittal</a:t>
            </a:r>
            <a:r>
              <a:rPr lang="en-US" b="1" dirty="0" smtClean="0"/>
              <a:t> tomogram of TMJ. The </a:t>
            </a:r>
            <a:r>
              <a:rPr lang="en-US" b="1" dirty="0" err="1" smtClean="0"/>
              <a:t>condyle</a:t>
            </a:r>
            <a:r>
              <a:rPr lang="en-US" b="1" dirty="0" smtClean="0"/>
              <a:t> (</a:t>
            </a:r>
            <a:r>
              <a:rPr lang="en-US" b="1" i="1" dirty="0" smtClean="0"/>
              <a:t>C), </a:t>
            </a:r>
            <a:r>
              <a:rPr lang="en-US" b="1" i="1" dirty="0" err="1" smtClean="0"/>
              <a:t>fossa</a:t>
            </a:r>
            <a:r>
              <a:rPr lang="en-US" b="1" i="1" dirty="0" smtClean="0"/>
              <a:t> </a:t>
            </a:r>
            <a:r>
              <a:rPr lang="en-US" dirty="0" smtClean="0"/>
              <a:t>(</a:t>
            </a:r>
            <a:r>
              <a:rPr lang="en-US" i="1" dirty="0" smtClean="0"/>
              <a:t>F), and tubercle (T)</a:t>
            </a:r>
          </a:p>
          <a:p>
            <a:endParaRPr lang="en-US" i="1" dirty="0" smtClean="0"/>
          </a:p>
        </p:txBody>
      </p:sp>
      <p:sp>
        <p:nvSpPr>
          <p:cNvPr id="21402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14019" name="Picture 3" descr="TMJ_tomos"/>
          <p:cNvPicPr>
            <a:picLocks noChangeAspect="1" noChangeArrowheads="1"/>
          </p:cNvPicPr>
          <p:nvPr/>
        </p:nvPicPr>
        <p:blipFill>
          <a:blip r:embed="rId3" cstate="print"/>
          <a:srcRect/>
          <a:stretch>
            <a:fillRect/>
          </a:stretch>
        </p:blipFill>
        <p:spPr bwMode="auto">
          <a:xfrm>
            <a:off x="3962400" y="1295400"/>
            <a:ext cx="4876800" cy="2743200"/>
          </a:xfrm>
          <a:prstGeom prst="rect">
            <a:avLst/>
          </a:prstGeo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1"/>
          <p:cNvSpPr>
            <a:spLocks noChangeArrowheads="1"/>
          </p:cNvSpPr>
          <p:nvPr/>
        </p:nvSpPr>
        <p:spPr bwMode="auto">
          <a:xfrm>
            <a:off x="228600" y="489466"/>
            <a:ext cx="86106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504825" algn="l"/>
              </a:tabLst>
            </a:pPr>
            <a:r>
              <a:rPr kumimoji="0" lang="en-US" altLang="zh-CN" sz="2400" b="1" i="1" u="sng" strike="noStrike" cap="none" normalizeH="0" baseline="0" dirty="0" smtClean="0">
                <a:ln>
                  <a:noFill/>
                </a:ln>
                <a:solidFill>
                  <a:schemeClr val="bg2">
                    <a:lumMod val="50000"/>
                    <a:lumOff val="50000"/>
                  </a:schemeClr>
                </a:solidFill>
                <a:effectLst/>
                <a:latin typeface="+mj-lt"/>
                <a:ea typeface="SimSun" pitchFamily="2" charset="-122"/>
                <a:cs typeface="Times New Roman" pitchFamily="18" charset="0"/>
              </a:rPr>
              <a:t>Advantages </a:t>
            </a:r>
            <a:endParaRPr kumimoji="0" lang="en-US" altLang="zh-CN" sz="2400" b="0" i="1" u="none" strike="noStrike" cap="none" normalizeH="0" baseline="0" dirty="0" smtClean="0">
              <a:ln>
                <a:noFill/>
              </a:ln>
              <a:solidFill>
                <a:schemeClr val="bg2">
                  <a:lumMod val="50000"/>
                  <a:lumOff val="50000"/>
                </a:schemeClr>
              </a:solidFill>
              <a:effectLst/>
              <a:latin typeface="+mj-lt"/>
              <a:ea typeface="SimSun" pitchFamily="2" charset="-122"/>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504825" algn="l"/>
              </a:tabLst>
            </a:pPr>
            <a:r>
              <a:rPr kumimoji="0" lang="en-US" altLang="zh-CN" sz="2400" b="0" i="0" u="none" strike="noStrike" cap="none" normalizeH="0" baseline="0" dirty="0" smtClean="0">
                <a:ln>
                  <a:noFill/>
                </a:ln>
                <a:effectLst/>
                <a:latin typeface="+mj-lt"/>
                <a:ea typeface="SimSun" pitchFamily="2" charset="-122"/>
                <a:cs typeface="Times New Roman" pitchFamily="18" charset="0"/>
              </a:rPr>
              <a:t>To assess </a:t>
            </a:r>
            <a:r>
              <a:rPr kumimoji="0" lang="en-US" altLang="zh-CN" sz="2400" b="0" i="0" u="none" strike="noStrike" cap="none" normalizeH="0" baseline="0" dirty="0" err="1" smtClean="0">
                <a:ln>
                  <a:noFill/>
                </a:ln>
                <a:effectLst/>
                <a:latin typeface="+mj-lt"/>
                <a:ea typeface="SimSun" pitchFamily="2" charset="-122"/>
                <a:cs typeface="Times New Roman" pitchFamily="18" charset="0"/>
              </a:rPr>
              <a:t>condylar</a:t>
            </a:r>
            <a:r>
              <a:rPr kumimoji="0" lang="en-US" altLang="zh-CN" sz="2400" b="0" i="0" u="none" strike="noStrike" cap="none" normalizeH="0" baseline="0" dirty="0" smtClean="0">
                <a:ln>
                  <a:noFill/>
                </a:ln>
                <a:effectLst/>
                <a:latin typeface="+mj-lt"/>
                <a:ea typeface="SimSun" pitchFamily="2" charset="-122"/>
                <a:cs typeface="Times New Roman" pitchFamily="18" charset="0"/>
              </a:rPr>
              <a:t> position.</a:t>
            </a:r>
          </a:p>
          <a:p>
            <a:pPr marL="0" marR="0" lvl="0" indent="0" algn="l" defTabSz="914400" rtl="0" eaLnBrk="0" fontAlgn="base" latinLnBrk="0" hangingPunct="0">
              <a:lnSpc>
                <a:spcPct val="100000"/>
              </a:lnSpc>
              <a:spcBef>
                <a:spcPct val="0"/>
              </a:spcBef>
              <a:spcAft>
                <a:spcPct val="0"/>
              </a:spcAft>
              <a:buClrTx/>
              <a:buSzTx/>
              <a:buFontTx/>
              <a:buChar char="•"/>
              <a:tabLst>
                <a:tab pos="504825" algn="l"/>
              </a:tabLst>
            </a:pPr>
            <a:endParaRPr kumimoji="0" lang="en-US" altLang="zh-CN" sz="2400" b="0" i="0" u="none" strike="noStrike" cap="none" normalizeH="0" baseline="0" dirty="0" smtClean="0">
              <a:ln>
                <a:noFill/>
              </a:ln>
              <a:effectLst/>
              <a:latin typeface="+mj-lt"/>
              <a:ea typeface="SimSun" pitchFamily="2" charset="-122"/>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504825" algn="l"/>
              </a:tabLst>
            </a:pPr>
            <a:r>
              <a:rPr kumimoji="0" lang="en-US" altLang="zh-CN" sz="2400" b="0" i="0" u="none" strike="noStrike" cap="none" normalizeH="0" baseline="0" dirty="0" smtClean="0">
                <a:ln>
                  <a:noFill/>
                </a:ln>
                <a:effectLst/>
                <a:latin typeface="+mj-lt"/>
                <a:ea typeface="SimSun" pitchFamily="2" charset="-122"/>
                <a:cs typeface="Times New Roman" pitchFamily="18" charset="0"/>
              </a:rPr>
              <a:t>To reveal osseous changes those are not apparent in conventional </a:t>
            </a:r>
          </a:p>
          <a:p>
            <a:pPr marL="0" marR="0" lvl="0" indent="0" algn="l" defTabSz="914400" rtl="0" eaLnBrk="0" fontAlgn="base" latinLnBrk="0" hangingPunct="0">
              <a:lnSpc>
                <a:spcPct val="100000"/>
              </a:lnSpc>
              <a:spcBef>
                <a:spcPct val="0"/>
              </a:spcBef>
              <a:spcAft>
                <a:spcPct val="0"/>
              </a:spcAft>
              <a:buClrTx/>
              <a:buSzTx/>
              <a:tabLst>
                <a:tab pos="504825" algn="l"/>
              </a:tabLst>
            </a:pPr>
            <a:r>
              <a:rPr lang="en-US" altLang="zh-CN" sz="2400" dirty="0" smtClean="0">
                <a:latin typeface="+mj-lt"/>
                <a:ea typeface="SimSun" pitchFamily="2" charset="-122"/>
                <a:cs typeface="Times New Roman" pitchFamily="18" charset="0"/>
              </a:rPr>
              <a:t>   </a:t>
            </a:r>
            <a:r>
              <a:rPr kumimoji="0" lang="en-US" altLang="zh-CN" sz="2400" b="0" i="0" u="none" strike="noStrike" cap="none" normalizeH="0" baseline="0" dirty="0" smtClean="0">
                <a:ln>
                  <a:noFill/>
                </a:ln>
                <a:effectLst/>
                <a:latin typeface="+mj-lt"/>
                <a:ea typeface="SimSun" pitchFamily="2" charset="-122"/>
                <a:cs typeface="Times New Roman" pitchFamily="18" charset="0"/>
              </a:rPr>
              <a:t>films.</a:t>
            </a:r>
          </a:p>
          <a:p>
            <a:pPr marL="0" marR="0" lvl="0" indent="0" algn="l" defTabSz="914400" rtl="0" eaLnBrk="0" fontAlgn="base" latinLnBrk="0" hangingPunct="0">
              <a:lnSpc>
                <a:spcPct val="100000"/>
              </a:lnSpc>
              <a:spcBef>
                <a:spcPct val="0"/>
              </a:spcBef>
              <a:spcAft>
                <a:spcPct val="0"/>
              </a:spcAft>
              <a:buClrTx/>
              <a:buSzTx/>
              <a:tabLst>
                <a:tab pos="504825" algn="l"/>
              </a:tabLst>
            </a:pPr>
            <a:endParaRPr kumimoji="0" lang="en-US" altLang="zh-CN" sz="2400" b="0" i="0" u="none" strike="noStrike" cap="none" normalizeH="0" baseline="0" dirty="0" smtClean="0">
              <a:ln>
                <a:noFill/>
              </a:ln>
              <a:effectLst/>
              <a:latin typeface="+mj-lt"/>
              <a:ea typeface="SimSun" pitchFamily="2" charset="-122"/>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504825" algn="l"/>
              </a:tabLst>
            </a:pPr>
            <a:r>
              <a:rPr kumimoji="0" lang="en-US" altLang="zh-CN" sz="2400" b="0" i="0" u="none" strike="noStrike" cap="none" normalizeH="0" baseline="0" dirty="0" smtClean="0">
                <a:ln>
                  <a:noFill/>
                </a:ln>
                <a:effectLst/>
                <a:latin typeface="+mj-lt"/>
                <a:ea typeface="SimSun" pitchFamily="2" charset="-122"/>
                <a:cs typeface="Times New Roman" pitchFamily="18" charset="0"/>
              </a:rPr>
              <a:t> To define the extent of bone involvement in patients with arthritis  </a:t>
            </a:r>
          </a:p>
          <a:p>
            <a:pPr marL="0" marR="0" lvl="0" indent="0" algn="l" defTabSz="914400" rtl="0" eaLnBrk="0" fontAlgn="base" latinLnBrk="0" hangingPunct="0">
              <a:lnSpc>
                <a:spcPct val="100000"/>
              </a:lnSpc>
              <a:spcBef>
                <a:spcPct val="0"/>
              </a:spcBef>
              <a:spcAft>
                <a:spcPct val="0"/>
              </a:spcAft>
              <a:buClrTx/>
              <a:buSzTx/>
              <a:tabLst>
                <a:tab pos="504825" algn="l"/>
              </a:tabLst>
            </a:pPr>
            <a:r>
              <a:rPr lang="en-US" altLang="zh-CN" sz="2400" dirty="0" smtClean="0">
                <a:latin typeface="+mj-lt"/>
                <a:ea typeface="SimSun" pitchFamily="2" charset="-122"/>
                <a:cs typeface="Times New Roman" pitchFamily="18" charset="0"/>
              </a:rPr>
              <a:t>   </a:t>
            </a:r>
            <a:r>
              <a:rPr kumimoji="0" lang="en-US" altLang="zh-CN" sz="2400" b="0" i="0" u="none" strike="noStrike" cap="none" normalizeH="0" baseline="0" dirty="0" smtClean="0">
                <a:ln>
                  <a:noFill/>
                </a:ln>
                <a:effectLst/>
                <a:latin typeface="+mj-lt"/>
                <a:ea typeface="SimSun" pitchFamily="2" charset="-122"/>
                <a:cs typeface="Times New Roman" pitchFamily="18" charset="0"/>
              </a:rPr>
              <a:t>or </a:t>
            </a:r>
            <a:r>
              <a:rPr kumimoji="0" lang="en-US" altLang="zh-CN" sz="2400" b="0" i="0" u="none" strike="noStrike" cap="none" normalizeH="0" baseline="0" dirty="0" err="1" smtClean="0">
                <a:ln>
                  <a:noFill/>
                </a:ln>
                <a:effectLst/>
                <a:latin typeface="+mj-lt"/>
                <a:ea typeface="SimSun" pitchFamily="2" charset="-122"/>
                <a:cs typeface="Times New Roman" pitchFamily="18" charset="0"/>
              </a:rPr>
              <a:t>neoplasms</a:t>
            </a:r>
            <a:r>
              <a:rPr kumimoji="0" lang="en-US" altLang="zh-CN" sz="2400" b="0" i="0" u="none" strike="noStrike" cap="none" normalizeH="0" baseline="0" dirty="0" smtClean="0">
                <a:ln>
                  <a:noFill/>
                </a:ln>
                <a:effectLst/>
                <a:latin typeface="+mj-lt"/>
                <a:ea typeface="SimSun" pitchFamily="2" charset="-122"/>
                <a:cs typeface="Times New Roman" pitchFamily="18" charset="0"/>
              </a:rPr>
              <a:t>.</a:t>
            </a:r>
            <a:r>
              <a:rPr kumimoji="0" lang="en-US" altLang="zh-CN" sz="2400" b="0" i="0" u="none" strike="noStrike" cap="none" normalizeH="0" baseline="0" dirty="0" smtClean="0">
                <a:ln>
                  <a:noFill/>
                </a:ln>
                <a:effectLst/>
                <a:latin typeface="+mj-lt"/>
                <a:ea typeface="SimSun" pitchFamily="2" charset="-122"/>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tab pos="504825" algn="l"/>
              </a:tabLst>
            </a:pPr>
            <a:endParaRPr kumimoji="0" lang="en-US" altLang="zh-CN" sz="2400" b="0" i="0" u="none" strike="noStrike" cap="none" normalizeH="0" baseline="0" dirty="0" smtClean="0">
              <a:ln>
                <a:noFill/>
              </a:ln>
              <a:effectLst/>
              <a:latin typeface="+mj-lt"/>
              <a:ea typeface="SimSun" pitchFamily="2" charset="-122"/>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04825" algn="l"/>
              </a:tabLst>
            </a:pPr>
            <a:r>
              <a:rPr kumimoji="0" lang="en-US" altLang="zh-CN" sz="2400" b="1" i="1" u="sng" strike="noStrike" cap="none" normalizeH="0" baseline="0" dirty="0" smtClean="0">
                <a:ln>
                  <a:noFill/>
                </a:ln>
                <a:solidFill>
                  <a:schemeClr val="bg2">
                    <a:lumMod val="50000"/>
                    <a:lumOff val="50000"/>
                  </a:schemeClr>
                </a:solidFill>
                <a:effectLst/>
                <a:latin typeface="+mj-lt"/>
                <a:ea typeface="SimSun" pitchFamily="2" charset="-122"/>
                <a:cs typeface="Times New Roman" pitchFamily="18" charset="0"/>
              </a:rPr>
              <a:t>DISADVANTAGES</a:t>
            </a:r>
            <a:r>
              <a:rPr kumimoji="0" lang="en-US" altLang="zh-CN" sz="2400" b="1" i="0" u="sng" strike="noStrike" cap="none" normalizeH="0" baseline="0" dirty="0" smtClean="0">
                <a:ln>
                  <a:noFill/>
                </a:ln>
                <a:effectLst/>
                <a:latin typeface="+mj-lt"/>
                <a:ea typeface="SimSun" pitchFamily="2" charset="-122"/>
                <a:cs typeface="Times New Roman" pitchFamily="18" charset="0"/>
              </a:rPr>
              <a:t> </a:t>
            </a:r>
            <a:endParaRPr kumimoji="0" lang="en-US" altLang="zh-CN" sz="2400" b="0" i="0" u="none" strike="noStrike" cap="none" normalizeH="0" baseline="0" dirty="0" smtClean="0">
              <a:ln>
                <a:noFill/>
              </a:ln>
              <a:effectLst/>
              <a:latin typeface="+mj-lt"/>
              <a:ea typeface="SimSun" pitchFamily="2" charset="-122"/>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504825" algn="l"/>
              </a:tabLst>
            </a:pPr>
            <a:r>
              <a:rPr kumimoji="0" lang="en-US" altLang="zh-CN" sz="2400" b="0" i="0" u="none" strike="noStrike" cap="none" normalizeH="0" baseline="0" dirty="0" smtClean="0">
                <a:ln>
                  <a:noFill/>
                </a:ln>
                <a:effectLst/>
                <a:latin typeface="+mj-lt"/>
                <a:ea typeface="SimSun" pitchFamily="2" charset="-122"/>
                <a:cs typeface="Times New Roman" pitchFamily="18" charset="0"/>
              </a:rPr>
              <a:t> Lack of visualization of the soft tissue of TMJ</a:t>
            </a:r>
          </a:p>
          <a:p>
            <a:pPr marL="0" marR="0" lvl="0" indent="0" algn="l" defTabSz="914400" rtl="0" eaLnBrk="0" fontAlgn="base" latinLnBrk="0" hangingPunct="0">
              <a:lnSpc>
                <a:spcPct val="100000"/>
              </a:lnSpc>
              <a:spcBef>
                <a:spcPct val="0"/>
              </a:spcBef>
              <a:spcAft>
                <a:spcPct val="0"/>
              </a:spcAft>
              <a:buClrTx/>
              <a:buSzTx/>
              <a:buFontTx/>
              <a:buChar char="•"/>
              <a:tabLst>
                <a:tab pos="504825" algn="l"/>
              </a:tabLst>
            </a:pPr>
            <a:endParaRPr kumimoji="0" lang="en-US" altLang="zh-CN" sz="2400" b="0" i="0" u="none" strike="noStrike" cap="none" normalizeH="0" baseline="0" dirty="0" smtClean="0">
              <a:ln>
                <a:noFill/>
              </a:ln>
              <a:effectLst/>
              <a:latin typeface="+mj-lt"/>
              <a:ea typeface="SimSun" pitchFamily="2" charset="-122"/>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504825" algn="l"/>
              </a:tabLst>
            </a:pPr>
            <a:r>
              <a:rPr kumimoji="0" lang="en-US" altLang="zh-CN" sz="2400" b="0" i="0" u="none" strike="noStrike" cap="none" normalizeH="0" baseline="0" dirty="0" smtClean="0">
                <a:ln>
                  <a:noFill/>
                </a:ln>
                <a:effectLst/>
                <a:latin typeface="+mj-lt"/>
                <a:ea typeface="SimSun" pitchFamily="2" charset="-122"/>
                <a:cs typeface="Times New Roman" pitchFamily="18" charset="0"/>
              </a:rPr>
              <a:t> </a:t>
            </a:r>
            <a:r>
              <a:rPr kumimoji="0" lang="en-US" altLang="zh-CN" sz="2400" b="0" i="0" u="none" strike="noStrike" cap="none" normalizeH="0" baseline="0" dirty="0" err="1" smtClean="0">
                <a:ln>
                  <a:noFill/>
                </a:ln>
                <a:effectLst/>
                <a:latin typeface="+mj-lt"/>
                <a:ea typeface="SimSun" pitchFamily="2" charset="-122"/>
                <a:cs typeface="Times New Roman" pitchFamily="18" charset="0"/>
              </a:rPr>
              <a:t>Tomographic</a:t>
            </a:r>
            <a:r>
              <a:rPr kumimoji="0" lang="en-US" altLang="zh-CN" sz="2400" b="0" i="0" u="none" strike="noStrike" cap="none" normalizeH="0" baseline="0" dirty="0" smtClean="0">
                <a:ln>
                  <a:noFill/>
                </a:ln>
                <a:effectLst/>
                <a:latin typeface="+mj-lt"/>
                <a:ea typeface="SimSun" pitchFamily="2" charset="-122"/>
                <a:cs typeface="Times New Roman" pitchFamily="18" charset="0"/>
              </a:rPr>
              <a:t> blurring decreases the sharpness of the image.</a:t>
            </a:r>
          </a:p>
          <a:p>
            <a:pPr marL="0" marR="0" lvl="0" indent="0" algn="l" defTabSz="914400" rtl="0" eaLnBrk="0" fontAlgn="base" latinLnBrk="0" hangingPunct="0">
              <a:lnSpc>
                <a:spcPct val="100000"/>
              </a:lnSpc>
              <a:spcBef>
                <a:spcPct val="0"/>
              </a:spcBef>
              <a:spcAft>
                <a:spcPct val="0"/>
              </a:spcAft>
              <a:buClrTx/>
              <a:buSzTx/>
              <a:buFontTx/>
              <a:buChar char="•"/>
              <a:tabLst>
                <a:tab pos="504825" algn="l"/>
              </a:tabLst>
            </a:pPr>
            <a:endParaRPr kumimoji="0" lang="en-US" altLang="zh-CN" sz="2400" b="0" i="0" u="none" strike="noStrike" cap="none" normalizeH="0" baseline="0" dirty="0" smtClean="0">
              <a:ln>
                <a:noFill/>
              </a:ln>
              <a:effectLst/>
              <a:latin typeface="+mj-lt"/>
              <a:ea typeface="SimSun" pitchFamily="2" charset="-122"/>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504825" algn="l"/>
              </a:tabLst>
            </a:pPr>
            <a:r>
              <a:rPr kumimoji="0" lang="en-US" altLang="zh-CN" sz="2400" b="0" i="0" u="none" strike="noStrike" cap="none" normalizeH="0" baseline="0" dirty="0" smtClean="0">
                <a:ln>
                  <a:noFill/>
                </a:ln>
                <a:effectLst/>
                <a:latin typeface="+mj-lt"/>
                <a:ea typeface="SimSun" pitchFamily="2" charset="-122"/>
                <a:cs typeface="Times New Roman" pitchFamily="18" charset="0"/>
              </a:rPr>
              <a:t> High radiation dose.</a:t>
            </a:r>
            <a:endParaRPr kumimoji="0" lang="en-US" altLang="zh-CN" sz="2400" b="0" i="0" u="none" strike="noStrike" cap="none" normalizeH="0" baseline="0" dirty="0" smtClean="0">
              <a:ln>
                <a:noFill/>
              </a:ln>
              <a:effectLst/>
              <a:latin typeface="+mj-lt"/>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pSp>
        <p:nvGrpSpPr>
          <p:cNvPr id="4" name="Group 3"/>
          <p:cNvGrpSpPr/>
          <p:nvPr/>
        </p:nvGrpSpPr>
        <p:grpSpPr>
          <a:xfrm>
            <a:off x="0" y="152400"/>
            <a:ext cx="8839200" cy="6477000"/>
            <a:chOff x="0" y="0"/>
            <a:chExt cx="9144000" cy="6858000"/>
          </a:xfrm>
        </p:grpSpPr>
        <p:pic>
          <p:nvPicPr>
            <p:cNvPr id="5" name="Picture 3" descr="TMJ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solidFill>
                <a:srgbClr val="000000"/>
              </a:solidFill>
              <a:miter lim="800000"/>
              <a:headEnd/>
              <a:tailEnd/>
            </a:ln>
          </p:spPr>
        </p:pic>
        <p:sp>
          <p:nvSpPr>
            <p:cNvPr id="6" name="Rectangle 5"/>
            <p:cNvSpPr/>
            <p:nvPr/>
          </p:nvSpPr>
          <p:spPr>
            <a:xfrm>
              <a:off x="533400" y="0"/>
              <a:ext cx="8204875" cy="1754326"/>
            </a:xfrm>
            <a:prstGeom prst="rect">
              <a:avLst/>
            </a:prstGeom>
            <a:solidFill>
              <a:srgbClr val="FFFF00"/>
            </a:solidFill>
            <a:ln>
              <a:solidFill>
                <a:schemeClr val="tx1"/>
              </a:solidFill>
            </a:ln>
          </p:spPr>
          <p:txBody>
            <a:bodyPr wrap="none" lIns="91440" tIns="45720" rIns="91440" bIns="45720">
              <a:spAutoFit/>
            </a:bodyPr>
            <a:lstStyle/>
            <a:p>
              <a:pPr algn="ctr"/>
              <a:r>
                <a:rPr 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Bone- </a:t>
              </a:r>
            </a:p>
            <a:p>
              <a:pPr algn="ctr"/>
              <a:r>
                <a:rPr 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temporal and </a:t>
              </a:r>
              <a:r>
                <a:rPr lang="en-US" sz="54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condylar</a:t>
              </a:r>
              <a:endPar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a:solidFill>
            <a:srgbClr val="FFFF00"/>
          </a:solidFill>
          <a:ln>
            <a:solidFill>
              <a:schemeClr val="bg1"/>
            </a:solidFill>
          </a:ln>
        </p:spPr>
        <p:txBody>
          <a:bodyPr/>
          <a:lstStyle/>
          <a:p>
            <a:r>
              <a:rPr lang="en-US" b="1" dirty="0" smtClean="0"/>
              <a:t>COMPUTED TOMOGRAPHY</a:t>
            </a:r>
            <a:endParaRPr lang="en-US" b="1" dirty="0"/>
          </a:p>
        </p:txBody>
      </p:sp>
      <p:sp>
        <p:nvSpPr>
          <p:cNvPr id="133121" name="Rectangle 1"/>
          <p:cNvSpPr>
            <a:spLocks noChangeArrowheads="1"/>
          </p:cNvSpPr>
          <p:nvPr/>
        </p:nvSpPr>
        <p:spPr bwMode="auto">
          <a:xfrm>
            <a:off x="76200" y="1219200"/>
            <a:ext cx="84582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pPr>
            <a:r>
              <a:rPr kumimoji="0" lang="en-US" altLang="zh-CN" sz="2400" b="0" i="0" u="none" strike="noStrike" cap="none" normalizeH="0" baseline="0" dirty="0" smtClean="0">
                <a:ln>
                  <a:noFill/>
                </a:ln>
                <a:effectLst/>
                <a:latin typeface="Times New Roman" pitchFamily="18" charset="0"/>
                <a:ea typeface="SimSun" pitchFamily="2" charset="-122"/>
                <a:cs typeface="Times New Roman" pitchFamily="18" charset="0"/>
              </a:rPr>
              <a:t> </a:t>
            </a:r>
            <a:r>
              <a:rPr kumimoji="0" lang="en-US" altLang="zh-CN" sz="2400" b="0" i="0" u="none" strike="noStrike" cap="none" normalizeH="0" baseline="0" dirty="0" smtClean="0">
                <a:ln>
                  <a:noFill/>
                </a:ln>
                <a:effectLst/>
                <a:ea typeface="SimSun" pitchFamily="2" charset="-122"/>
                <a:cs typeface="Times New Roman" pitchFamily="18" charset="0"/>
              </a:rPr>
              <a:t>CT scanners use X-rays to produce sectional or slice images, as in</a:t>
            </a:r>
            <a:r>
              <a:rPr kumimoji="0" lang="en-US" altLang="zh-CN" sz="2400" b="0" i="0" u="none" strike="noStrike" cap="none" normalizeH="0" dirty="0" smtClean="0">
                <a:ln>
                  <a:noFill/>
                </a:ln>
                <a:effectLst/>
                <a:ea typeface="SimSun" pitchFamily="2" charset="-122"/>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tabLst/>
            </a:pPr>
            <a:r>
              <a:rPr lang="en-US" altLang="zh-CN" sz="2400" dirty="0" smtClean="0">
                <a:ea typeface="SimSun" pitchFamily="2" charset="-122"/>
                <a:cs typeface="Times New Roman" pitchFamily="18" charset="0"/>
              </a:rPr>
              <a:t>   </a:t>
            </a:r>
            <a:r>
              <a:rPr kumimoji="0" lang="en-US" altLang="zh-CN" sz="2400" b="0" i="0" u="none" strike="noStrike" cap="none" normalizeH="0" baseline="0" dirty="0" smtClean="0">
                <a:ln>
                  <a:noFill/>
                </a:ln>
                <a:effectLst/>
                <a:ea typeface="SimSun" pitchFamily="2" charset="-122"/>
                <a:cs typeface="Times New Roman" pitchFamily="18" charset="0"/>
              </a:rPr>
              <a:t>conventional tomography but the film is replaced by very sensitive crystal or gas detectors. </a:t>
            </a:r>
            <a:endParaRPr lang="en-US" altLang="zh-CN" sz="2400" dirty="0" smtClean="0">
              <a:latin typeface="Times New Roman" pitchFamily="18" charset="0"/>
              <a:ea typeface="SimSun" pitchFamily="2" charset="-122"/>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pPr>
            <a:endParaRPr kumimoji="0" lang="en-US" altLang="zh-CN" sz="2400" b="0" i="0" u="none" strike="noStrike" cap="none" normalizeH="0" baseline="0" dirty="0" smtClean="0">
              <a:ln>
                <a:noFill/>
              </a:ln>
              <a:effectLst/>
              <a:latin typeface="Arial" pitchFamily="34" charset="0"/>
              <a:cs typeface="Arial" pitchFamily="34" charset="0"/>
            </a:endParaRPr>
          </a:p>
        </p:txBody>
      </p:sp>
      <p:sp>
        <p:nvSpPr>
          <p:cNvPr id="4" name="Rectangle 3"/>
          <p:cNvSpPr/>
          <p:nvPr/>
        </p:nvSpPr>
        <p:spPr>
          <a:xfrm>
            <a:off x="0" y="2590800"/>
            <a:ext cx="8839200" cy="2862322"/>
          </a:xfrm>
          <a:prstGeom prst="rect">
            <a:avLst/>
          </a:prstGeom>
        </p:spPr>
        <p:txBody>
          <a:bodyPr wrap="square">
            <a:spAutoFit/>
          </a:bodyPr>
          <a:lstStyle/>
          <a:p>
            <a:pPr lvl="0" eaLnBrk="0" fontAlgn="base" hangingPunct="0">
              <a:spcBef>
                <a:spcPct val="0"/>
              </a:spcBef>
              <a:spcAft>
                <a:spcPct val="0"/>
              </a:spcAft>
              <a:tabLst>
                <a:tab pos="457200" algn="l"/>
              </a:tabLst>
            </a:pPr>
            <a:r>
              <a:rPr lang="en-US" altLang="zh-CN" sz="2000" b="1" u="sng" dirty="0" smtClean="0">
                <a:solidFill>
                  <a:srgbClr val="FFFF00"/>
                </a:solidFill>
                <a:ea typeface="SimSun" pitchFamily="2" charset="-122"/>
                <a:cs typeface="Times New Roman" pitchFamily="18" charset="0"/>
              </a:rPr>
              <a:t>INDICATIONS</a:t>
            </a:r>
          </a:p>
          <a:p>
            <a:pPr lvl="0" eaLnBrk="0" fontAlgn="base" hangingPunct="0">
              <a:spcBef>
                <a:spcPct val="0"/>
              </a:spcBef>
              <a:spcAft>
                <a:spcPct val="0"/>
              </a:spcAft>
              <a:buFontTx/>
              <a:buChar char="•"/>
              <a:tabLst>
                <a:tab pos="457200" algn="l"/>
              </a:tabLst>
            </a:pPr>
            <a:r>
              <a:rPr lang="en-US" altLang="zh-CN" sz="2000" dirty="0" smtClean="0">
                <a:ea typeface="SimSun" pitchFamily="2" charset="-122"/>
                <a:cs typeface="Times New Roman" pitchFamily="18" charset="0"/>
              </a:rPr>
              <a:t>Determining the presence and extent of </a:t>
            </a:r>
            <a:r>
              <a:rPr lang="en-US" altLang="zh-CN" sz="2000" i="1" dirty="0" err="1" smtClean="0">
                <a:solidFill>
                  <a:srgbClr val="FFFF00"/>
                </a:solidFill>
                <a:ea typeface="SimSun" pitchFamily="2" charset="-122"/>
                <a:cs typeface="Times New Roman" pitchFamily="18" charset="0"/>
              </a:rPr>
              <a:t>ankylosis</a:t>
            </a:r>
            <a:r>
              <a:rPr lang="en-US" altLang="zh-CN" sz="2000" i="1" dirty="0" smtClean="0">
                <a:solidFill>
                  <a:srgbClr val="FFFF00"/>
                </a:solidFill>
                <a:ea typeface="SimSun" pitchFamily="2" charset="-122"/>
                <a:cs typeface="Times New Roman" pitchFamily="18" charset="0"/>
              </a:rPr>
              <a:t> and </a:t>
            </a:r>
            <a:r>
              <a:rPr lang="en-US" altLang="zh-CN" sz="2000" i="1" dirty="0" err="1" smtClean="0">
                <a:solidFill>
                  <a:srgbClr val="FFFF00"/>
                </a:solidFill>
                <a:ea typeface="SimSun" pitchFamily="2" charset="-122"/>
                <a:cs typeface="Times New Roman" pitchFamily="18" charset="0"/>
              </a:rPr>
              <a:t>neoplasms</a:t>
            </a:r>
            <a:r>
              <a:rPr lang="en-US" altLang="zh-CN" sz="2000" i="1" dirty="0" smtClean="0">
                <a:solidFill>
                  <a:srgbClr val="FFFF00"/>
                </a:solidFill>
                <a:ea typeface="SimSun" pitchFamily="2" charset="-122"/>
                <a:cs typeface="Times New Roman" pitchFamily="18" charset="0"/>
              </a:rPr>
              <a:t>.</a:t>
            </a:r>
          </a:p>
          <a:p>
            <a:pPr lvl="0" eaLnBrk="0" fontAlgn="base" hangingPunct="0">
              <a:spcBef>
                <a:spcPct val="0"/>
              </a:spcBef>
              <a:spcAft>
                <a:spcPct val="0"/>
              </a:spcAft>
              <a:buFontTx/>
              <a:buChar char="•"/>
              <a:tabLst>
                <a:tab pos="457200" algn="l"/>
              </a:tabLst>
            </a:pPr>
            <a:endParaRPr lang="en-US" altLang="zh-CN" sz="2000" dirty="0" smtClean="0">
              <a:ea typeface="SimSun" pitchFamily="2" charset="-122"/>
              <a:cs typeface="Arial" pitchFamily="34" charset="0"/>
            </a:endParaRPr>
          </a:p>
          <a:p>
            <a:pPr lvl="0" eaLnBrk="0" fontAlgn="base" hangingPunct="0">
              <a:spcBef>
                <a:spcPct val="0"/>
              </a:spcBef>
              <a:spcAft>
                <a:spcPct val="0"/>
              </a:spcAft>
              <a:buFontTx/>
              <a:buChar char="•"/>
              <a:tabLst>
                <a:tab pos="457200" algn="l"/>
              </a:tabLst>
            </a:pPr>
            <a:r>
              <a:rPr lang="en-US" altLang="zh-CN" sz="2000" dirty="0" smtClean="0">
                <a:ea typeface="SimSun" pitchFamily="2" charset="-122"/>
                <a:cs typeface="Times New Roman" pitchFamily="18" charset="0"/>
              </a:rPr>
              <a:t> Reveals minute bony details such as </a:t>
            </a:r>
            <a:r>
              <a:rPr lang="en-US" altLang="zh-CN" sz="2000" i="1" dirty="0" smtClean="0">
                <a:solidFill>
                  <a:srgbClr val="FFFF00"/>
                </a:solidFill>
                <a:ea typeface="SimSun" pitchFamily="2" charset="-122"/>
                <a:cs typeface="Times New Roman" pitchFamily="18" charset="0"/>
              </a:rPr>
              <a:t>erosions or small </a:t>
            </a:r>
            <a:r>
              <a:rPr lang="en-US" altLang="zh-CN" sz="2000" i="1" dirty="0" err="1" smtClean="0">
                <a:solidFill>
                  <a:srgbClr val="FFFF00"/>
                </a:solidFill>
                <a:ea typeface="SimSun" pitchFamily="2" charset="-122"/>
                <a:cs typeface="Times New Roman" pitchFamily="18" charset="0"/>
              </a:rPr>
              <a:t>sequestra</a:t>
            </a:r>
            <a:r>
              <a:rPr lang="en-US" altLang="zh-CN" sz="2000" dirty="0" smtClean="0">
                <a:solidFill>
                  <a:srgbClr val="FFFF00"/>
                </a:solidFill>
                <a:ea typeface="SimSun" pitchFamily="2" charset="-122"/>
                <a:cs typeface="Times New Roman" pitchFamily="18" charset="0"/>
              </a:rPr>
              <a:t>.</a:t>
            </a:r>
          </a:p>
          <a:p>
            <a:pPr lvl="0" eaLnBrk="0" fontAlgn="base" hangingPunct="0">
              <a:spcBef>
                <a:spcPct val="0"/>
              </a:spcBef>
              <a:spcAft>
                <a:spcPct val="0"/>
              </a:spcAft>
              <a:buFontTx/>
              <a:buChar char="•"/>
              <a:tabLst>
                <a:tab pos="457200" algn="l"/>
              </a:tabLst>
            </a:pPr>
            <a:endParaRPr lang="en-US" altLang="zh-CN" sz="2000" dirty="0" smtClean="0">
              <a:ea typeface="SimSun" pitchFamily="2" charset="-122"/>
              <a:cs typeface="Arial" pitchFamily="34" charset="0"/>
            </a:endParaRPr>
          </a:p>
          <a:p>
            <a:pPr lvl="0" eaLnBrk="0" fontAlgn="base" hangingPunct="0">
              <a:spcBef>
                <a:spcPct val="0"/>
              </a:spcBef>
              <a:spcAft>
                <a:spcPct val="0"/>
              </a:spcAft>
              <a:buFontTx/>
              <a:buChar char="•"/>
              <a:tabLst>
                <a:tab pos="457200" algn="l"/>
              </a:tabLst>
            </a:pPr>
            <a:r>
              <a:rPr lang="en-US" altLang="zh-CN" sz="2000" dirty="0" smtClean="0">
                <a:ea typeface="SimSun" pitchFamily="2" charset="-122"/>
                <a:cs typeface="Times New Roman" pitchFamily="18" charset="0"/>
              </a:rPr>
              <a:t> Extent of bone involvement in </a:t>
            </a:r>
            <a:r>
              <a:rPr lang="en-US" altLang="zh-CN" sz="2000" i="1" dirty="0" err="1" smtClean="0">
                <a:solidFill>
                  <a:srgbClr val="FFFF00"/>
                </a:solidFill>
                <a:ea typeface="SimSun" pitchFamily="2" charset="-122"/>
                <a:cs typeface="Times New Roman" pitchFamily="18" charset="0"/>
              </a:rPr>
              <a:t>arthritides</a:t>
            </a:r>
            <a:r>
              <a:rPr lang="en-US" altLang="zh-CN" sz="2000" dirty="0" smtClean="0">
                <a:solidFill>
                  <a:srgbClr val="FFFF00"/>
                </a:solidFill>
                <a:ea typeface="SimSun" pitchFamily="2" charset="-122"/>
                <a:cs typeface="Times New Roman" pitchFamily="18" charset="0"/>
              </a:rPr>
              <a:t>. </a:t>
            </a:r>
          </a:p>
          <a:p>
            <a:pPr lvl="0" eaLnBrk="0" fontAlgn="base" hangingPunct="0">
              <a:spcBef>
                <a:spcPct val="0"/>
              </a:spcBef>
              <a:spcAft>
                <a:spcPct val="0"/>
              </a:spcAft>
              <a:buFontTx/>
              <a:buChar char="•"/>
              <a:tabLst>
                <a:tab pos="457200" algn="l"/>
              </a:tabLst>
            </a:pPr>
            <a:endParaRPr lang="en-US" altLang="zh-CN" sz="2000" dirty="0" smtClean="0">
              <a:ea typeface="SimSun" pitchFamily="2" charset="-122"/>
              <a:cs typeface="Arial" pitchFamily="34" charset="0"/>
            </a:endParaRPr>
          </a:p>
          <a:p>
            <a:pPr lvl="0" eaLnBrk="0" fontAlgn="base" hangingPunct="0">
              <a:spcBef>
                <a:spcPct val="0"/>
              </a:spcBef>
              <a:spcAft>
                <a:spcPct val="0"/>
              </a:spcAft>
              <a:buFontTx/>
              <a:buChar char="•"/>
              <a:tabLst>
                <a:tab pos="457200" algn="l"/>
              </a:tabLst>
            </a:pPr>
            <a:r>
              <a:rPr lang="en-US" altLang="zh-CN" sz="2000" dirty="0" smtClean="0">
                <a:ea typeface="SimSun" pitchFamily="2" charset="-122"/>
                <a:cs typeface="Times New Roman" pitchFamily="18" charset="0"/>
              </a:rPr>
              <a:t> </a:t>
            </a:r>
            <a:r>
              <a:rPr lang="en-US" altLang="zh-CN" sz="2000" i="1" dirty="0" smtClean="0">
                <a:solidFill>
                  <a:srgbClr val="FFFF00"/>
                </a:solidFill>
                <a:ea typeface="SimSun" pitchFamily="2" charset="-122"/>
                <a:cs typeface="Times New Roman" pitchFamily="18" charset="0"/>
              </a:rPr>
              <a:t>Imaging complex fractures</a:t>
            </a:r>
            <a:r>
              <a:rPr lang="en-US" altLang="zh-CN" sz="2000" dirty="0" smtClean="0">
                <a:solidFill>
                  <a:srgbClr val="FFFF00"/>
                </a:solidFill>
                <a:ea typeface="SimSun" pitchFamily="2" charset="-122"/>
                <a:cs typeface="Times New Roman" pitchFamily="18" charset="0"/>
              </a:rPr>
              <a:t>.</a:t>
            </a:r>
          </a:p>
          <a:p>
            <a:pPr lvl="0" eaLnBrk="0" fontAlgn="base" hangingPunct="0">
              <a:spcBef>
                <a:spcPct val="0"/>
              </a:spcBef>
              <a:spcAft>
                <a:spcPct val="0"/>
              </a:spcAft>
              <a:buFontTx/>
              <a:buChar char="•"/>
              <a:tabLst>
                <a:tab pos="457200" algn="l"/>
              </a:tabLst>
            </a:pPr>
            <a:endParaRPr lang="en-US" altLang="zh-CN" sz="2000" dirty="0" smtClean="0">
              <a:ea typeface="SimSun" pitchFamily="2" charset="-122"/>
              <a:cs typeface="Arial" pitchFamily="34"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a:stretch>
            <a:fillRect/>
          </a:stretch>
        </p:blipFill>
        <p:spPr bwMode="auto">
          <a:xfrm>
            <a:off x="0" y="0"/>
            <a:ext cx="4267200" cy="3352800"/>
          </a:xfrm>
          <a:prstGeom prst="rect">
            <a:avLst/>
          </a:prstGeom>
          <a:noFill/>
          <a:ln w="9525">
            <a:noFill/>
            <a:miter lim="800000"/>
            <a:headEnd/>
            <a:tailEnd/>
          </a:ln>
        </p:spPr>
      </p:pic>
      <p:sp>
        <p:nvSpPr>
          <p:cNvPr id="4" name="Rectangle 3"/>
          <p:cNvSpPr/>
          <p:nvPr/>
        </p:nvSpPr>
        <p:spPr>
          <a:xfrm>
            <a:off x="4413308" y="1371600"/>
            <a:ext cx="4425892" cy="369332"/>
          </a:xfrm>
          <a:prstGeom prst="rect">
            <a:avLst/>
          </a:prstGeom>
        </p:spPr>
        <p:txBody>
          <a:bodyPr wrap="none">
            <a:spAutoFit/>
          </a:bodyPr>
          <a:lstStyle/>
          <a:p>
            <a:pPr lvl="0" fontAlgn="base">
              <a:spcBef>
                <a:spcPct val="0"/>
              </a:spcBef>
              <a:spcAft>
                <a:spcPct val="0"/>
              </a:spcAft>
            </a:pPr>
            <a:r>
              <a:rPr lang="en-US" dirty="0" smtClean="0">
                <a:ea typeface="Times New Roman" pitchFamily="18" charset="0"/>
                <a:cs typeface="Arial" pitchFamily="34" charset="0"/>
              </a:rPr>
              <a:t>Standard Imaging Planes Used in CT Scanning</a:t>
            </a:r>
            <a:endParaRPr lang="en-US" dirty="0" smtClean="0">
              <a:cs typeface="Arial" pitchFamily="34" charset="0"/>
            </a:endParaRPr>
          </a:p>
        </p:txBody>
      </p:sp>
      <p:pic>
        <p:nvPicPr>
          <p:cNvPr id="5" name="Picture 4"/>
          <p:cNvPicPr/>
          <p:nvPr/>
        </p:nvPicPr>
        <p:blipFill>
          <a:blip r:embed="rId3" cstate="print"/>
          <a:srcRect/>
          <a:stretch>
            <a:fillRect/>
          </a:stretch>
        </p:blipFill>
        <p:spPr bwMode="auto">
          <a:xfrm>
            <a:off x="0" y="3505200"/>
            <a:ext cx="6858000" cy="2819400"/>
          </a:xfrm>
          <a:prstGeom prst="rect">
            <a:avLst/>
          </a:prstGeom>
          <a:noFill/>
          <a:ln w="9525">
            <a:noFill/>
            <a:miter lim="800000"/>
            <a:headEnd/>
            <a:tailEnd/>
          </a:ln>
        </p:spPr>
      </p:pic>
      <p:sp>
        <p:nvSpPr>
          <p:cNvPr id="6" name="Rectangle 5"/>
          <p:cNvSpPr/>
          <p:nvPr/>
        </p:nvSpPr>
        <p:spPr>
          <a:xfrm>
            <a:off x="6408148" y="5562600"/>
            <a:ext cx="2812052" cy="369332"/>
          </a:xfrm>
          <a:prstGeom prst="rect">
            <a:avLst/>
          </a:prstGeom>
        </p:spPr>
        <p:txBody>
          <a:bodyPr wrap="none">
            <a:spAutoFit/>
          </a:bodyPr>
          <a:lstStyle/>
          <a:p>
            <a:r>
              <a:rPr lang="en-US" dirty="0" smtClean="0"/>
              <a:t>Direct </a:t>
            </a:r>
            <a:r>
              <a:rPr lang="en-US" dirty="0" err="1" smtClean="0"/>
              <a:t>sagittal</a:t>
            </a:r>
            <a:r>
              <a:rPr lang="en-US" dirty="0" smtClean="0"/>
              <a:t> CT of the TMJ</a:t>
            </a:r>
            <a:endParaRPr lang="en-US"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a:ln>
            <a:solidFill>
              <a:schemeClr val="bg1"/>
            </a:solidFill>
          </a:ln>
        </p:spPr>
        <p:txBody>
          <a:bodyPr/>
          <a:lstStyle/>
          <a:p>
            <a:r>
              <a:rPr lang="en-US" b="1" dirty="0" smtClean="0"/>
              <a:t>ARTHROGRAPHY</a:t>
            </a:r>
            <a:endParaRPr lang="en-US" b="1" dirty="0"/>
          </a:p>
        </p:txBody>
      </p:sp>
      <p:sp>
        <p:nvSpPr>
          <p:cNvPr id="3" name="Rectangle 2"/>
          <p:cNvSpPr/>
          <p:nvPr/>
        </p:nvSpPr>
        <p:spPr>
          <a:xfrm>
            <a:off x="76200" y="1524000"/>
            <a:ext cx="8915400" cy="5447645"/>
          </a:xfrm>
          <a:prstGeom prst="rect">
            <a:avLst/>
          </a:prstGeom>
        </p:spPr>
        <p:txBody>
          <a:bodyPr wrap="square">
            <a:spAutoFit/>
          </a:bodyPr>
          <a:lstStyle/>
          <a:p>
            <a:pPr algn="just"/>
            <a:endParaRPr lang="en-GB" dirty="0" smtClean="0"/>
          </a:p>
          <a:p>
            <a:pPr algn="just">
              <a:buFont typeface="Arial" pitchFamily="34" charset="0"/>
              <a:buChar char="•"/>
            </a:pPr>
            <a:r>
              <a:rPr lang="en-US" sz="2400" dirty="0" smtClean="0"/>
              <a:t>Was the 1</a:t>
            </a:r>
            <a:r>
              <a:rPr lang="en-US" sz="2400" baseline="30000" dirty="0" smtClean="0"/>
              <a:t>st</a:t>
            </a:r>
            <a:r>
              <a:rPr lang="en-US" sz="2400" dirty="0" smtClean="0"/>
              <a:t> imaging technique capable of providing information on joint soft tissue status.</a:t>
            </a:r>
          </a:p>
          <a:p>
            <a:pPr algn="just">
              <a:buFont typeface="Arial" pitchFamily="34" charset="0"/>
              <a:buChar char="•"/>
            </a:pPr>
            <a:endParaRPr lang="en-US" dirty="0" smtClean="0"/>
          </a:p>
          <a:p>
            <a:pPr algn="just">
              <a:buFont typeface="Arial" pitchFamily="34" charset="0"/>
              <a:buChar char="•"/>
            </a:pPr>
            <a:r>
              <a:rPr lang="en-US" sz="2400" dirty="0" smtClean="0"/>
              <a:t> </a:t>
            </a:r>
            <a:r>
              <a:rPr lang="en-GB" sz="2400" dirty="0" smtClean="0"/>
              <a:t>A technique in which an indirect image of the disk is obtained by injecting a </a:t>
            </a:r>
            <a:r>
              <a:rPr lang="en-GB" sz="2400" dirty="0" err="1" smtClean="0"/>
              <a:t>radiopaque</a:t>
            </a:r>
            <a:r>
              <a:rPr lang="en-GB" sz="2400" dirty="0" smtClean="0"/>
              <a:t> contrast agent into one or both joint spaces under fluoroscopic guidance. </a:t>
            </a:r>
          </a:p>
          <a:p>
            <a:pPr algn="just">
              <a:buFont typeface="Arial" pitchFamily="34" charset="0"/>
              <a:buChar char="•"/>
            </a:pPr>
            <a:endParaRPr lang="en-GB" sz="2400" dirty="0" smtClean="0"/>
          </a:p>
          <a:p>
            <a:pPr algn="just">
              <a:buFont typeface="Arial" pitchFamily="34" charset="0"/>
              <a:buChar char="•"/>
            </a:pPr>
            <a:r>
              <a:rPr lang="en-GB" sz="2400" dirty="0" smtClean="0"/>
              <a:t> Following injection of the contrast medium, a dynamic  evaluation of the patient’s joint function can be made using  fluoroscopic imaging .</a:t>
            </a:r>
          </a:p>
          <a:p>
            <a:pPr algn="just">
              <a:buFont typeface="Arial" pitchFamily="34" charset="0"/>
              <a:buChar char="•"/>
            </a:pPr>
            <a:endParaRPr lang="en-GB" sz="2400" dirty="0" smtClean="0"/>
          </a:p>
          <a:p>
            <a:pPr>
              <a:buFont typeface="Arial" pitchFamily="34" charset="0"/>
              <a:buChar char="•"/>
            </a:pPr>
            <a:r>
              <a:rPr lang="en-GB" sz="2400" dirty="0" smtClean="0"/>
              <a:t>A linear, </a:t>
            </a:r>
            <a:r>
              <a:rPr lang="en-GB" sz="2400" dirty="0" err="1" smtClean="0"/>
              <a:t>sagittal</a:t>
            </a:r>
            <a:r>
              <a:rPr lang="en-GB" sz="2400" dirty="0" smtClean="0"/>
              <a:t>, </a:t>
            </a:r>
            <a:r>
              <a:rPr lang="en-GB" sz="2400" dirty="0" err="1" smtClean="0"/>
              <a:t>tomographic</a:t>
            </a:r>
            <a:r>
              <a:rPr lang="en-GB" sz="2400" dirty="0" smtClean="0"/>
              <a:t> series is then taken to image the  </a:t>
            </a:r>
          </a:p>
          <a:p>
            <a:r>
              <a:rPr lang="en-GB" sz="2400" dirty="0" smtClean="0"/>
              <a:t>  TMJ from medial to lateral. </a:t>
            </a:r>
            <a:endParaRPr lang="en-US" sz="2400" dirty="0" smtClean="0"/>
          </a:p>
          <a:p>
            <a:pPr algn="just">
              <a:buFont typeface="Arial" pitchFamily="34" charset="0"/>
              <a:buChar char="•"/>
            </a:pPr>
            <a:endParaRPr lang="en-GB" sz="2400" dirty="0" smtClean="0"/>
          </a:p>
          <a:p>
            <a:pPr algn="just">
              <a:buFont typeface="Arial" pitchFamily="34" charset="0"/>
              <a:buChar char="•"/>
            </a:pPr>
            <a:endParaRPr lang="en-US" sz="2400"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1"/>
          <p:cNvSpPr>
            <a:spLocks noChangeArrowheads="1"/>
          </p:cNvSpPr>
          <p:nvPr/>
        </p:nvSpPr>
        <p:spPr bwMode="auto">
          <a:xfrm>
            <a:off x="228601" y="1001553"/>
            <a:ext cx="4572000"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r>
              <a:rPr kumimoji="0" lang="en-US" altLang="zh-CN" sz="2000" b="1" i="1" u="sng" strike="noStrike" cap="none" normalizeH="0" baseline="0" dirty="0" smtClean="0">
                <a:ln>
                  <a:noFill/>
                </a:ln>
                <a:solidFill>
                  <a:schemeClr val="bg2">
                    <a:lumMod val="25000"/>
                    <a:lumOff val="75000"/>
                  </a:schemeClr>
                </a:solidFill>
                <a:effectLst/>
                <a:latin typeface="+mj-lt"/>
                <a:ea typeface="SimSun" pitchFamily="2" charset="-122"/>
                <a:cs typeface="Times New Roman" pitchFamily="18" charset="0"/>
              </a:rPr>
              <a:t>INDICATIONS </a:t>
            </a:r>
            <a:endParaRPr kumimoji="0" lang="en-US" altLang="zh-CN" sz="2000" b="1" i="1" u="none" strike="noStrike" cap="none" normalizeH="0" baseline="0" dirty="0" smtClean="0">
              <a:ln>
                <a:noFill/>
              </a:ln>
              <a:solidFill>
                <a:schemeClr val="bg2">
                  <a:lumMod val="25000"/>
                  <a:lumOff val="75000"/>
                </a:schemeClr>
              </a:solidFill>
              <a:effectLst/>
              <a:latin typeface="+mj-lt"/>
              <a:ea typeface="SimSun" pitchFamily="2" charset="-122"/>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altLang="zh-CN" sz="2000" b="0" i="0" u="none" strike="noStrike" cap="none" normalizeH="0" baseline="0" dirty="0" smtClean="0">
                <a:ln>
                  <a:noFill/>
                </a:ln>
                <a:effectLst/>
                <a:latin typeface="+mj-lt"/>
                <a:ea typeface="SimSun" pitchFamily="2" charset="-122"/>
                <a:cs typeface="Times New Roman" pitchFamily="18" charset="0"/>
              </a:rPr>
              <a:t>Assessment of disk position, function, morphology.</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kumimoji="0" lang="en-US" altLang="zh-CN" sz="2000" b="0" i="0" u="none" strike="noStrike" cap="none" normalizeH="0" baseline="0" dirty="0" smtClean="0">
              <a:ln>
                <a:noFill/>
              </a:ln>
              <a:effectLst/>
              <a:latin typeface="+mj-lt"/>
              <a:ea typeface="SimSun" pitchFamily="2" charset="-122"/>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altLang="zh-CN" sz="2000" b="0" i="0" u="none" strike="noStrike" cap="none" normalizeH="0" baseline="0" dirty="0" smtClean="0">
                <a:ln>
                  <a:noFill/>
                </a:ln>
                <a:effectLst/>
                <a:latin typeface="+mj-lt"/>
                <a:ea typeface="SimSun" pitchFamily="2" charset="-122"/>
                <a:cs typeface="Times New Roman" pitchFamily="18" charset="0"/>
              </a:rPr>
              <a:t>Integrity of the </a:t>
            </a:r>
            <a:r>
              <a:rPr kumimoji="0" lang="en-US" altLang="zh-CN" sz="2000" b="0" i="0" u="none" strike="noStrike" cap="none" normalizeH="0" baseline="0" dirty="0" err="1" smtClean="0">
                <a:ln>
                  <a:noFill/>
                </a:ln>
                <a:effectLst/>
                <a:latin typeface="+mj-lt"/>
                <a:ea typeface="SimSun" pitchFamily="2" charset="-122"/>
                <a:cs typeface="Times New Roman" pitchFamily="18" charset="0"/>
              </a:rPr>
              <a:t>discal</a:t>
            </a:r>
            <a:r>
              <a:rPr kumimoji="0" lang="en-US" altLang="zh-CN" sz="2000" b="0" i="0" u="none" strike="noStrike" cap="none" normalizeH="0" baseline="0" dirty="0" smtClean="0">
                <a:ln>
                  <a:noFill/>
                </a:ln>
                <a:effectLst/>
                <a:latin typeface="+mj-lt"/>
                <a:ea typeface="SimSun" pitchFamily="2" charset="-122"/>
                <a:cs typeface="Times New Roman" pitchFamily="18" charset="0"/>
              </a:rPr>
              <a:t> attachment.   </a:t>
            </a:r>
          </a:p>
          <a:p>
            <a:pPr marL="0" marR="0" lvl="0" indent="0" algn="l" defTabSz="914400" rtl="0" eaLnBrk="0" fontAlgn="base" latinLnBrk="0" hangingPunct="0">
              <a:lnSpc>
                <a:spcPct val="100000"/>
              </a:lnSpc>
              <a:spcBef>
                <a:spcPct val="0"/>
              </a:spcBef>
              <a:spcAft>
                <a:spcPct val="0"/>
              </a:spcAft>
              <a:buClrTx/>
              <a:buSzTx/>
              <a:tabLst>
                <a:tab pos="457200" algn="l"/>
              </a:tabLst>
            </a:pPr>
            <a:r>
              <a:rPr kumimoji="0" lang="en-US" altLang="zh-CN" sz="2000" b="0" i="0" u="none" strike="noStrike" cap="none" normalizeH="0" baseline="0" dirty="0" smtClean="0">
                <a:ln>
                  <a:noFill/>
                </a:ln>
                <a:effectLst/>
                <a:latin typeface="+mj-lt"/>
                <a:ea typeface="SimSun" pitchFamily="2" charset="-122"/>
                <a:cs typeface="Times New Roman" pitchFamily="18" charset="0"/>
              </a:rPr>
              <a:t>                                                                                          </a:t>
            </a:r>
            <a:endParaRPr kumimoji="0" lang="en-US" altLang="zh-CN" sz="2000" b="0" i="0" u="none" strike="noStrike" cap="none" normalizeH="0" baseline="0" dirty="0" smtClean="0">
              <a:ln>
                <a:noFill/>
              </a:ln>
              <a:effectLst/>
              <a:latin typeface="+mj-lt"/>
              <a:ea typeface="SimSun" pitchFamily="2" charset="-122"/>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altLang="zh-CN" sz="2000" b="0" i="0" u="none" strike="noStrike" cap="none" normalizeH="0" baseline="0" dirty="0" smtClean="0">
                <a:ln>
                  <a:noFill/>
                </a:ln>
                <a:effectLst/>
                <a:latin typeface="+mj-lt"/>
                <a:ea typeface="SimSun" pitchFamily="2" charset="-122"/>
                <a:cs typeface="Times New Roman" pitchFamily="18" charset="0"/>
              </a:rPr>
              <a:t>Establish a jaw position for protrusive splint therapy.</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kumimoji="0" lang="en-US" altLang="zh-CN" sz="2000" b="0" i="0" u="none" strike="noStrike" cap="none" normalizeH="0" baseline="0" dirty="0" smtClean="0">
              <a:ln>
                <a:noFill/>
              </a:ln>
              <a:effectLst/>
              <a:latin typeface="+mj-lt"/>
              <a:ea typeface="SimSun" pitchFamily="2" charset="-122"/>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altLang="zh-CN" sz="2000" b="0" i="0" u="none" strike="noStrike" cap="none" normalizeH="0" baseline="0" dirty="0" smtClean="0">
                <a:ln>
                  <a:noFill/>
                </a:ln>
                <a:effectLst/>
                <a:latin typeface="+mj-lt"/>
                <a:ea typeface="SimSun" pitchFamily="2" charset="-122"/>
                <a:cs typeface="Times New Roman" pitchFamily="18" charset="0"/>
              </a:rPr>
              <a:t>Long-standing TMJ pain dysfunction unresponsive to conservative</a:t>
            </a:r>
            <a:r>
              <a:rPr lang="en-US" altLang="zh-CN" sz="2000" dirty="0" smtClean="0">
                <a:latin typeface="+mj-lt"/>
                <a:ea typeface="SimSun" pitchFamily="2" charset="-122"/>
                <a:cs typeface="Times New Roman" pitchFamily="18" charset="0"/>
              </a:rPr>
              <a:t> </a:t>
            </a:r>
            <a:r>
              <a:rPr kumimoji="0" lang="en-US" altLang="zh-CN" sz="2000" b="0" i="0" u="none" strike="noStrike" cap="none" normalizeH="0" baseline="0" dirty="0" smtClean="0">
                <a:ln>
                  <a:noFill/>
                </a:ln>
                <a:effectLst/>
                <a:latin typeface="+mj-lt"/>
                <a:ea typeface="SimSun" pitchFamily="2" charset="-122"/>
                <a:cs typeface="Times New Roman" pitchFamily="18" charset="0"/>
              </a:rPr>
              <a:t>treatment</a:t>
            </a:r>
          </a:p>
          <a:p>
            <a:pPr marL="0" marR="0" lvl="0" indent="0" algn="l" defTabSz="914400" rtl="0" eaLnBrk="0" fontAlgn="base" latinLnBrk="0" hangingPunct="0">
              <a:lnSpc>
                <a:spcPct val="100000"/>
              </a:lnSpc>
              <a:spcBef>
                <a:spcPct val="0"/>
              </a:spcBef>
              <a:spcAft>
                <a:spcPct val="0"/>
              </a:spcAft>
              <a:buClrTx/>
              <a:buSzTx/>
              <a:tabLst>
                <a:tab pos="457200" algn="l"/>
              </a:tabLst>
            </a:pPr>
            <a:endParaRPr kumimoji="0" lang="en-US" altLang="zh-CN" sz="2000" b="0" i="0" u="none" strike="noStrike" cap="none" normalizeH="0" baseline="0" dirty="0" smtClean="0">
              <a:ln>
                <a:noFill/>
              </a:ln>
              <a:effectLst/>
              <a:latin typeface="+mj-lt"/>
              <a:ea typeface="SimSun" pitchFamily="2" charset="-122"/>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altLang="zh-CN" sz="2000" b="0" i="0" u="none" strike="noStrike" cap="none" normalizeH="0" baseline="0" dirty="0" smtClean="0">
                <a:ln>
                  <a:noFill/>
                </a:ln>
                <a:effectLst/>
                <a:latin typeface="+mj-lt"/>
                <a:ea typeface="SimSun" pitchFamily="2" charset="-122"/>
                <a:cs typeface="Times New Roman" pitchFamily="18" charset="0"/>
              </a:rPr>
              <a:t>Persistent history of locking</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kumimoji="0" lang="en-US" altLang="zh-CN" sz="2000" b="0" i="0" u="none" strike="noStrike" cap="none" normalizeH="0" baseline="0" dirty="0" smtClean="0">
              <a:ln>
                <a:noFill/>
              </a:ln>
              <a:effectLst/>
              <a:latin typeface="+mj-lt"/>
              <a:ea typeface="SimSun" pitchFamily="2" charset="-122"/>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altLang="zh-CN" sz="2000" b="0" i="0" u="none" strike="noStrike" cap="none" normalizeH="0" baseline="0" dirty="0" smtClean="0">
                <a:ln>
                  <a:noFill/>
                </a:ln>
                <a:effectLst/>
                <a:latin typeface="+mj-lt"/>
                <a:ea typeface="SimSun" pitchFamily="2" charset="-122"/>
                <a:cs typeface="Times New Roman" pitchFamily="18" charset="0"/>
              </a:rPr>
              <a:t>Limited opening of unknown etiology</a:t>
            </a:r>
            <a:endParaRPr kumimoji="0" lang="en-US" altLang="zh-CN" sz="2000" b="0" i="0" u="none" strike="noStrike" cap="none" normalizeH="0" baseline="0" dirty="0" smtClean="0">
              <a:ln>
                <a:noFill/>
              </a:ln>
              <a:effectLst/>
              <a:latin typeface="+mj-lt"/>
              <a:cs typeface="Arial" pitchFamily="34" charset="0"/>
            </a:endParaRPr>
          </a:p>
        </p:txBody>
      </p:sp>
      <p:pic>
        <p:nvPicPr>
          <p:cNvPr id="3" name="Picture 2" descr="DSCN1520"/>
          <p:cNvPicPr/>
          <p:nvPr/>
        </p:nvPicPr>
        <p:blipFill>
          <a:blip r:embed="rId2" cstate="print"/>
          <a:srcRect l="3854" t="21080" r="1770" b="13477"/>
          <a:stretch>
            <a:fillRect/>
          </a:stretch>
        </p:blipFill>
        <p:spPr bwMode="auto">
          <a:xfrm>
            <a:off x="5334000" y="762000"/>
            <a:ext cx="3810000" cy="2528888"/>
          </a:xfrm>
          <a:prstGeom prst="rect">
            <a:avLst/>
          </a:prstGeom>
          <a:noFill/>
          <a:ln w="9525">
            <a:noFill/>
            <a:miter lim="800000"/>
            <a:headEnd/>
            <a:tailEnd/>
          </a:ln>
        </p:spPr>
      </p:pic>
      <p:sp>
        <p:nvSpPr>
          <p:cNvPr id="4" name="Rectangle 3"/>
          <p:cNvSpPr/>
          <p:nvPr/>
        </p:nvSpPr>
        <p:spPr>
          <a:xfrm>
            <a:off x="5257800" y="3316069"/>
            <a:ext cx="3886200" cy="646331"/>
          </a:xfrm>
          <a:prstGeom prst="rect">
            <a:avLst/>
          </a:prstGeom>
          <a:solidFill>
            <a:schemeClr val="accent6">
              <a:lumMod val="20000"/>
              <a:lumOff val="80000"/>
            </a:schemeClr>
          </a:solidFill>
          <a:ln>
            <a:solidFill>
              <a:schemeClr val="bg1"/>
            </a:solidFill>
          </a:ln>
        </p:spPr>
        <p:txBody>
          <a:bodyPr wrap="square">
            <a:spAutoFit/>
          </a:bodyPr>
          <a:lstStyle/>
          <a:p>
            <a:pPr algn="ctr"/>
            <a:r>
              <a:rPr lang="en-US" b="1" dirty="0" smtClean="0">
                <a:solidFill>
                  <a:schemeClr val="bg1"/>
                </a:solidFill>
              </a:rPr>
              <a:t>Needle Position For Injecting Inferior &amp; Superior Joint Spaces</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1"/>
          <p:cNvSpPr>
            <a:spLocks noChangeArrowheads="1"/>
          </p:cNvSpPr>
          <p:nvPr/>
        </p:nvSpPr>
        <p:spPr bwMode="auto">
          <a:xfrm>
            <a:off x="533400" y="0"/>
            <a:ext cx="861060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r>
              <a:rPr kumimoji="0" lang="en-US" sz="2400" b="1" i="1" u="sng" strike="noStrike" cap="none" normalizeH="0" baseline="0" dirty="0" smtClean="0">
                <a:ln>
                  <a:noFill/>
                </a:ln>
                <a:solidFill>
                  <a:schemeClr val="bg2">
                    <a:lumMod val="25000"/>
                    <a:lumOff val="75000"/>
                  </a:schemeClr>
                </a:solidFill>
                <a:effectLst/>
                <a:latin typeface="+mj-lt"/>
                <a:ea typeface="Times New Roman" pitchFamily="18" charset="0"/>
                <a:cs typeface="Arial" pitchFamily="34" charset="0"/>
              </a:rPr>
              <a:t>Infrequent indications</a:t>
            </a:r>
            <a:endParaRPr kumimoji="0" lang="en-US" sz="2400" b="1" i="1" u="none" strike="noStrike" cap="none" normalizeH="0" baseline="0" dirty="0" smtClean="0">
              <a:ln>
                <a:noFill/>
              </a:ln>
              <a:solidFill>
                <a:schemeClr val="bg2">
                  <a:lumMod val="25000"/>
                  <a:lumOff val="75000"/>
                </a:schemeClr>
              </a:solidFill>
              <a:effectLst/>
              <a:latin typeface="+mj-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2400" b="0" i="0" u="none" strike="noStrike" cap="none" normalizeH="0" baseline="0" dirty="0" smtClean="0">
                <a:ln>
                  <a:noFill/>
                </a:ln>
                <a:solidFill>
                  <a:schemeClr val="tx1"/>
                </a:solidFill>
                <a:effectLst/>
                <a:latin typeface="+mj-lt"/>
                <a:ea typeface="Times New Roman" pitchFamily="18" charset="0"/>
                <a:cs typeface="Arial" pitchFamily="34" charset="0"/>
              </a:rPr>
              <a:t>Diagnosis of loose bodies in the joint space</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kumimoji="0" lang="en-US" sz="2400" b="0" i="0" u="none" strike="noStrike" cap="none" normalizeH="0" baseline="0" dirty="0" smtClean="0">
              <a:ln>
                <a:noFill/>
              </a:ln>
              <a:solidFill>
                <a:schemeClr val="tx1"/>
              </a:solidFill>
              <a:effectLst/>
              <a:latin typeface="+mj-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2400" b="0" i="0" u="none" strike="noStrike" cap="none" normalizeH="0" baseline="0" dirty="0" smtClean="0">
                <a:ln>
                  <a:noFill/>
                </a:ln>
                <a:solidFill>
                  <a:schemeClr val="tx1"/>
                </a:solidFill>
                <a:effectLst/>
                <a:latin typeface="+mj-lt"/>
                <a:ea typeface="Times New Roman" pitchFamily="18" charset="0"/>
                <a:cs typeface="Arial" pitchFamily="34" charset="0"/>
              </a:rPr>
              <a:t>Evaluation after trauma</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kumimoji="0" lang="en-US" sz="2400" b="0" i="0" u="none" strike="noStrike" cap="none" normalizeH="0" baseline="0" dirty="0" smtClean="0">
              <a:ln>
                <a:noFill/>
              </a:ln>
              <a:solidFill>
                <a:schemeClr val="tx1"/>
              </a:solidFill>
              <a:effectLst/>
              <a:latin typeface="+mj-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2400" b="0" i="0" u="none" strike="noStrike" cap="none" normalizeH="0" baseline="0" dirty="0" smtClean="0">
                <a:ln>
                  <a:noFill/>
                </a:ln>
                <a:solidFill>
                  <a:schemeClr val="tx1"/>
                </a:solidFill>
                <a:effectLst/>
                <a:latin typeface="+mj-lt"/>
                <a:ea typeface="Times New Roman" pitchFamily="18" charset="0"/>
                <a:cs typeface="Arial" pitchFamily="34" charset="0"/>
              </a:rPr>
              <a:t>Aspiration of joint fluid</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kumimoji="0" lang="en-US" sz="2400" b="0" i="0" u="none" strike="noStrike" cap="none" normalizeH="0" baseline="0" dirty="0" smtClean="0">
              <a:ln>
                <a:noFill/>
              </a:ln>
              <a:solidFill>
                <a:schemeClr val="tx1"/>
              </a:solidFill>
              <a:effectLst/>
              <a:latin typeface="+mj-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2400" b="0" i="0" u="none" strike="noStrike" cap="none" normalizeH="0" baseline="0" dirty="0" smtClean="0">
                <a:ln>
                  <a:noFill/>
                </a:ln>
                <a:solidFill>
                  <a:schemeClr val="tx1"/>
                </a:solidFill>
                <a:effectLst/>
                <a:latin typeface="+mj-lt"/>
                <a:ea typeface="Times New Roman" pitchFamily="18" charset="0"/>
                <a:cs typeface="Arial" pitchFamily="34" charset="0"/>
              </a:rPr>
              <a:t>Intra-</a:t>
            </a:r>
            <a:r>
              <a:rPr kumimoji="0" lang="en-US" sz="2400" b="0" i="0" u="none" strike="noStrike" cap="none" normalizeH="0" baseline="0" dirty="0" err="1" smtClean="0">
                <a:ln>
                  <a:noFill/>
                </a:ln>
                <a:solidFill>
                  <a:schemeClr val="tx1"/>
                </a:solidFill>
                <a:effectLst/>
                <a:latin typeface="+mj-lt"/>
                <a:ea typeface="Times New Roman" pitchFamily="18" charset="0"/>
                <a:cs typeface="Arial" pitchFamily="34" charset="0"/>
              </a:rPr>
              <a:t>articular</a:t>
            </a:r>
            <a:r>
              <a:rPr kumimoji="0" lang="en-US" sz="2400" b="0" i="0" u="none" strike="noStrike" cap="none" normalizeH="0" baseline="0" dirty="0" smtClean="0">
                <a:ln>
                  <a:noFill/>
                </a:ln>
                <a:solidFill>
                  <a:schemeClr val="tx1"/>
                </a:solidFill>
                <a:effectLst/>
                <a:latin typeface="+mj-lt"/>
                <a:ea typeface="Times New Roman" pitchFamily="18" charset="0"/>
                <a:cs typeface="Arial" pitchFamily="34" charset="0"/>
              </a:rPr>
              <a:t> injection.</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kumimoji="0" lang="en-US" sz="2400" b="0" i="0" u="none" strike="noStrike" cap="none" normalizeH="0" baseline="0" dirty="0" smtClean="0">
              <a:ln>
                <a:noFill/>
              </a:ln>
              <a:solidFill>
                <a:schemeClr val="tx1"/>
              </a:solidFill>
              <a:effectLst/>
              <a:latin typeface="+mj-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tab pos="457200" algn="l"/>
              </a:tabLst>
            </a:pPr>
            <a:r>
              <a:rPr kumimoji="0" lang="en-US" sz="2400" b="0" i="0" u="none" strike="noStrike" cap="none" normalizeH="0" baseline="0" dirty="0" smtClean="0">
                <a:ln>
                  <a:noFill/>
                </a:ln>
                <a:solidFill>
                  <a:schemeClr val="tx1"/>
                </a:solidFill>
                <a:effectLst/>
                <a:latin typeface="+mj-lt"/>
                <a:ea typeface="Times New Roman" pitchFamily="18" charset="0"/>
                <a:cs typeface="Arial" pitchFamily="34" charset="0"/>
              </a:rPr>
              <a:t>Diagnosis of adhesions</a:t>
            </a:r>
            <a:r>
              <a:rPr kumimoji="0" lang="en-US" sz="2400" b="0" i="0" u="none" strike="noStrike" cap="none" normalizeH="0" baseline="0" dirty="0" smtClean="0">
                <a:ln>
                  <a:noFill/>
                </a:ln>
                <a:solidFill>
                  <a:schemeClr val="tx1"/>
                </a:solidFill>
                <a:effectLst/>
                <a:latin typeface="+mj-lt"/>
                <a:cs typeface="Arial" pitchFamily="34" charset="0"/>
              </a:rPr>
              <a:t> </a:t>
            </a:r>
          </a:p>
        </p:txBody>
      </p:sp>
      <p:sp>
        <p:nvSpPr>
          <p:cNvPr id="151554" name="Rectangle 2"/>
          <p:cNvSpPr>
            <a:spLocks noChangeArrowheads="1"/>
          </p:cNvSpPr>
          <p:nvPr/>
        </p:nvSpPr>
        <p:spPr bwMode="auto">
          <a:xfrm>
            <a:off x="4648200" y="3429000"/>
            <a:ext cx="7162800"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r>
              <a:rPr kumimoji="0" lang="en-US" altLang="zh-CN" sz="2400" b="1" i="1" u="sng" strike="noStrike" cap="none" normalizeH="0" baseline="0" dirty="0" smtClean="0">
                <a:ln>
                  <a:noFill/>
                </a:ln>
                <a:solidFill>
                  <a:schemeClr val="bg2">
                    <a:lumMod val="50000"/>
                    <a:lumOff val="50000"/>
                  </a:schemeClr>
                </a:solidFill>
                <a:effectLst/>
                <a:latin typeface="+mj-lt"/>
                <a:ea typeface="SimSun" pitchFamily="2" charset="-122"/>
                <a:cs typeface="Times New Roman" pitchFamily="18" charset="0"/>
              </a:rPr>
              <a:t>CONTRAINDICATIONS </a:t>
            </a:r>
            <a:endParaRPr kumimoji="0" lang="en-US" altLang="zh-CN" sz="2400" b="0" i="1" u="none" strike="noStrike" cap="none" normalizeH="0" baseline="0" dirty="0" smtClean="0">
              <a:ln>
                <a:noFill/>
              </a:ln>
              <a:solidFill>
                <a:schemeClr val="bg2">
                  <a:lumMod val="50000"/>
                  <a:lumOff val="50000"/>
                </a:schemeClr>
              </a:solidFill>
              <a:effectLst/>
              <a:latin typeface="+mj-lt"/>
              <a:ea typeface="SimSun" pitchFamily="2" charset="-122"/>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altLang="zh-CN" sz="2400" b="0" i="0" u="none" strike="noStrike" cap="none" normalizeH="0" baseline="0" dirty="0" smtClean="0">
                <a:ln>
                  <a:noFill/>
                </a:ln>
                <a:effectLst/>
                <a:latin typeface="+mj-lt"/>
                <a:ea typeface="SimSun" pitchFamily="2" charset="-122"/>
                <a:cs typeface="Times New Roman" pitchFamily="18" charset="0"/>
              </a:rPr>
              <a:t>Infections in the </a:t>
            </a:r>
            <a:r>
              <a:rPr kumimoji="0" lang="en-US" altLang="zh-CN" sz="2400" b="0" i="0" u="none" strike="noStrike" cap="none" normalizeH="0" baseline="0" dirty="0" err="1" smtClean="0">
                <a:ln>
                  <a:noFill/>
                </a:ln>
                <a:effectLst/>
                <a:latin typeface="+mj-lt"/>
                <a:ea typeface="SimSun" pitchFamily="2" charset="-122"/>
                <a:cs typeface="Times New Roman" pitchFamily="18" charset="0"/>
              </a:rPr>
              <a:t>preauricular</a:t>
            </a:r>
            <a:r>
              <a:rPr kumimoji="0" lang="en-US" altLang="zh-CN" sz="2400" b="0" i="0" u="none" strike="noStrike" cap="none" normalizeH="0" baseline="0" dirty="0" smtClean="0">
                <a:ln>
                  <a:noFill/>
                </a:ln>
                <a:effectLst/>
                <a:latin typeface="+mj-lt"/>
                <a:ea typeface="SimSun" pitchFamily="2" charset="-122"/>
                <a:cs typeface="Times New Roman" pitchFamily="18" charset="0"/>
              </a:rPr>
              <a:t> area.</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kumimoji="0" lang="en-US" altLang="zh-CN" sz="2400" b="0" i="0" u="none" strike="noStrike" cap="none" normalizeH="0" baseline="0" dirty="0" smtClean="0">
              <a:ln>
                <a:noFill/>
              </a:ln>
              <a:effectLst/>
              <a:latin typeface="+mj-lt"/>
              <a:ea typeface="SimSun" pitchFamily="2" charset="-122"/>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altLang="zh-CN" sz="2400" b="0" i="0" u="none" strike="noStrike" cap="none" normalizeH="0" baseline="0" dirty="0" smtClean="0">
                <a:ln>
                  <a:noFill/>
                </a:ln>
                <a:effectLst/>
                <a:latin typeface="+mj-lt"/>
                <a:ea typeface="SimSun" pitchFamily="2" charset="-122"/>
                <a:cs typeface="Times New Roman" pitchFamily="18" charset="0"/>
              </a:rPr>
              <a:t>Allergy to contrast media.</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kumimoji="0" lang="en-US" altLang="zh-CN" sz="2400" b="0" i="0" u="none" strike="noStrike" cap="none" normalizeH="0" baseline="0" dirty="0" smtClean="0">
              <a:ln>
                <a:noFill/>
              </a:ln>
              <a:effectLst/>
              <a:latin typeface="+mj-lt"/>
              <a:ea typeface="SimSun" pitchFamily="2" charset="-122"/>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altLang="zh-CN" sz="2400" b="0" i="0" u="none" strike="noStrike" cap="none" normalizeH="0" baseline="0" dirty="0" smtClean="0">
                <a:ln>
                  <a:noFill/>
                </a:ln>
                <a:effectLst/>
                <a:latin typeface="+mj-lt"/>
                <a:ea typeface="SimSun" pitchFamily="2" charset="-122"/>
                <a:cs typeface="Times New Roman" pitchFamily="18" charset="0"/>
              </a:rPr>
              <a:t>Bleeding disorder.</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kumimoji="0" lang="en-GB" altLang="zh-CN" sz="2400" b="0" i="0" u="none" strike="noStrike" cap="none" normalizeH="0" baseline="0" dirty="0" smtClean="0">
              <a:ln>
                <a:noFill/>
              </a:ln>
              <a:effectLst/>
              <a:latin typeface="+mj-lt"/>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GB" altLang="zh-CN" sz="2400" b="0" i="0" u="none" strike="noStrike" cap="none" normalizeH="0" baseline="0" dirty="0" smtClean="0">
                <a:ln>
                  <a:noFill/>
                </a:ln>
                <a:effectLst/>
                <a:latin typeface="+mj-lt"/>
                <a:ea typeface="SimSun" pitchFamily="2" charset="-122"/>
                <a:cs typeface="Times New Roman" pitchFamily="18" charset="0"/>
              </a:rPr>
              <a:t>Anticoagulation medication</a:t>
            </a:r>
            <a:r>
              <a:rPr kumimoji="0" lang="en-US" altLang="zh-CN" sz="2400" b="0" i="0" u="none" strike="noStrike" cap="none" normalizeH="0" baseline="0" dirty="0" smtClean="0">
                <a:ln>
                  <a:noFill/>
                </a:ln>
                <a:effectLst/>
                <a:latin typeface="+mj-lt"/>
                <a:cs typeface="Arial" pitchFamily="34" charset="0"/>
              </a:rPr>
              <a:t> </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t="7895"/>
          <a:stretch>
            <a:fillRect/>
          </a:stretch>
        </p:blipFill>
        <p:spPr bwMode="auto">
          <a:xfrm>
            <a:off x="914400" y="0"/>
            <a:ext cx="6248400" cy="2667000"/>
          </a:xfrm>
          <a:prstGeom prst="rect">
            <a:avLst/>
          </a:prstGeom>
          <a:noFill/>
          <a:ln w="9525">
            <a:noFill/>
            <a:miter lim="800000"/>
            <a:headEnd/>
            <a:tailEnd/>
          </a:ln>
        </p:spPr>
      </p:pic>
      <p:sp>
        <p:nvSpPr>
          <p:cNvPr id="4" name="Rectangle 3"/>
          <p:cNvSpPr/>
          <p:nvPr/>
        </p:nvSpPr>
        <p:spPr>
          <a:xfrm>
            <a:off x="0" y="2589074"/>
            <a:ext cx="9144000" cy="1569660"/>
          </a:xfrm>
          <a:prstGeom prst="rect">
            <a:avLst/>
          </a:prstGeom>
          <a:solidFill>
            <a:schemeClr val="accent6">
              <a:lumMod val="20000"/>
              <a:lumOff val="80000"/>
            </a:schemeClr>
          </a:solidFill>
          <a:ln>
            <a:solidFill>
              <a:schemeClr val="bg1"/>
            </a:solidFill>
          </a:ln>
        </p:spPr>
        <p:txBody>
          <a:bodyPr wrap="square">
            <a:spAutoFit/>
          </a:bodyPr>
          <a:lstStyle/>
          <a:p>
            <a:r>
              <a:rPr lang="en-US" sz="1600" b="1" dirty="0" smtClean="0"/>
              <a:t>A, Single-contrast </a:t>
            </a:r>
            <a:r>
              <a:rPr lang="en-US" sz="1600" b="1" dirty="0" err="1" smtClean="0"/>
              <a:t>arthrogram</a:t>
            </a:r>
            <a:r>
              <a:rPr lang="en-US" sz="1600" b="1" dirty="0" smtClean="0"/>
              <a:t> of a normal TMJ with contrast injection into the lower joint c</a:t>
            </a:r>
            <a:r>
              <a:rPr lang="en-US" sz="1600" dirty="0" smtClean="0"/>
              <a:t>ompartment only. The small anterior recess of the lower joint compartment (</a:t>
            </a:r>
            <a:r>
              <a:rPr lang="en-US" sz="1600" i="1" dirty="0" smtClean="0"/>
              <a:t>arrow) suggests a normal superior disk </a:t>
            </a:r>
            <a:r>
              <a:rPr lang="en-US" sz="1600" dirty="0" smtClean="0"/>
              <a:t>position. </a:t>
            </a:r>
          </a:p>
          <a:p>
            <a:r>
              <a:rPr lang="en-US" sz="1600" b="1" dirty="0" smtClean="0"/>
              <a:t>B, Normal TMJ demonstrated by a single-contrast </a:t>
            </a:r>
            <a:r>
              <a:rPr lang="en-US" sz="1600" b="1" dirty="0" err="1" smtClean="0"/>
              <a:t>arthrogram</a:t>
            </a:r>
            <a:r>
              <a:rPr lang="en-US" sz="1600" b="1" dirty="0" smtClean="0"/>
              <a:t> with contrast injection into both the upper </a:t>
            </a:r>
            <a:r>
              <a:rPr lang="en-US" sz="1600" dirty="0" smtClean="0"/>
              <a:t>and lower joint spaces. The </a:t>
            </a:r>
            <a:r>
              <a:rPr lang="en-US" sz="1600" dirty="0" err="1" smtClean="0"/>
              <a:t>condyle</a:t>
            </a:r>
            <a:r>
              <a:rPr lang="en-US" sz="1600" dirty="0" smtClean="0"/>
              <a:t> (</a:t>
            </a:r>
            <a:r>
              <a:rPr lang="en-US" sz="1600" i="1" dirty="0" smtClean="0"/>
              <a:t>C), </a:t>
            </a:r>
            <a:r>
              <a:rPr lang="en-US" sz="1600" i="1" dirty="0" err="1" smtClean="0"/>
              <a:t>fossa</a:t>
            </a:r>
            <a:r>
              <a:rPr lang="en-US" sz="1600" i="1" dirty="0" smtClean="0"/>
              <a:t> (F), and tubercle (T) are indicated. The arrow indicates the anterior </a:t>
            </a:r>
            <a:r>
              <a:rPr lang="en-US" sz="1600" dirty="0" smtClean="0"/>
              <a:t>recess of the lower joint space</a:t>
            </a:r>
            <a:endParaRPr lang="en-US" sz="1600" dirty="0"/>
          </a:p>
        </p:txBody>
      </p:sp>
      <p:pic>
        <p:nvPicPr>
          <p:cNvPr id="5" name="Picture 4"/>
          <p:cNvPicPr/>
          <p:nvPr/>
        </p:nvPicPr>
        <p:blipFill>
          <a:blip r:embed="rId3" cstate="print"/>
          <a:srcRect t="7500"/>
          <a:stretch>
            <a:fillRect/>
          </a:stretch>
        </p:blipFill>
        <p:spPr bwMode="auto">
          <a:xfrm>
            <a:off x="0" y="4267200"/>
            <a:ext cx="4724400" cy="2590800"/>
          </a:xfrm>
          <a:prstGeom prst="rect">
            <a:avLst/>
          </a:prstGeom>
          <a:noFill/>
          <a:ln w="9525">
            <a:noFill/>
            <a:miter lim="800000"/>
            <a:headEnd/>
            <a:tailEnd/>
          </a:ln>
        </p:spPr>
      </p:pic>
      <p:sp>
        <p:nvSpPr>
          <p:cNvPr id="6" name="Rectangle 5"/>
          <p:cNvSpPr/>
          <p:nvPr/>
        </p:nvSpPr>
        <p:spPr>
          <a:xfrm>
            <a:off x="4724400" y="4643497"/>
            <a:ext cx="4343400" cy="2062103"/>
          </a:xfrm>
          <a:prstGeom prst="rect">
            <a:avLst/>
          </a:prstGeom>
          <a:solidFill>
            <a:schemeClr val="accent6">
              <a:lumMod val="20000"/>
              <a:lumOff val="80000"/>
            </a:schemeClr>
          </a:solidFill>
          <a:ln>
            <a:solidFill>
              <a:schemeClr val="bg1"/>
            </a:solidFill>
          </a:ln>
        </p:spPr>
        <p:txBody>
          <a:bodyPr wrap="square">
            <a:spAutoFit/>
          </a:bodyPr>
          <a:lstStyle/>
          <a:p>
            <a:r>
              <a:rPr lang="en-US" sz="1600" b="1" dirty="0" smtClean="0"/>
              <a:t>A, Normal TMJ with double-contrast </a:t>
            </a:r>
            <a:r>
              <a:rPr lang="en-US" sz="1600" b="1" dirty="0" err="1" smtClean="0"/>
              <a:t>arthrotomography</a:t>
            </a:r>
            <a:r>
              <a:rPr lang="en-US" sz="1600" b="1" dirty="0" smtClean="0"/>
              <a:t> in the closed-mouth position. The posterior band (</a:t>
            </a:r>
            <a:r>
              <a:rPr lang="en-US" sz="1600" b="1" i="1" dirty="0" smtClean="0"/>
              <a:t>arrow) of the disk is located over the </a:t>
            </a:r>
            <a:r>
              <a:rPr lang="en-US" sz="1600" b="1" i="1" dirty="0" err="1" smtClean="0"/>
              <a:t>condyle</a:t>
            </a:r>
            <a:r>
              <a:rPr lang="en-US" sz="1600" b="1" i="1" dirty="0" smtClean="0"/>
              <a:t>. </a:t>
            </a:r>
          </a:p>
          <a:p>
            <a:r>
              <a:rPr lang="en-US" sz="1600" b="1" i="1" dirty="0" smtClean="0"/>
              <a:t>B, Normal TMJ </a:t>
            </a:r>
            <a:r>
              <a:rPr lang="en-US" sz="1600" b="1" dirty="0" smtClean="0"/>
              <a:t>double-contrast </a:t>
            </a:r>
            <a:r>
              <a:rPr lang="en-US" sz="1600" b="1" dirty="0" err="1" smtClean="0"/>
              <a:t>arthrotomography</a:t>
            </a:r>
            <a:r>
              <a:rPr lang="en-US" sz="1600" b="1" dirty="0" smtClean="0"/>
              <a:t> in the open-mouth position. The posterior band (</a:t>
            </a:r>
            <a:r>
              <a:rPr lang="en-US" sz="1600" b="1" i="1" dirty="0" smtClean="0"/>
              <a:t>arrow) of the disk is located </a:t>
            </a:r>
            <a:r>
              <a:rPr lang="en-US" sz="1600" b="1" dirty="0" smtClean="0"/>
              <a:t>posterior to the </a:t>
            </a:r>
            <a:r>
              <a:rPr lang="en-US" sz="1600" b="1" dirty="0" err="1" smtClean="0"/>
              <a:t>condyle</a:t>
            </a:r>
            <a:r>
              <a:rPr lang="en-US" sz="1600" b="1" dirty="0" smtClean="0"/>
              <a:t>.</a:t>
            </a:r>
            <a:endParaRPr lang="en-US" sz="1600" b="1"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76200"/>
            <a:ext cx="4724400" cy="1143000"/>
          </a:xfrm>
          <a:solidFill>
            <a:srgbClr val="FFFF00"/>
          </a:solidFill>
          <a:ln>
            <a:solidFill>
              <a:schemeClr val="bg1"/>
            </a:solidFill>
          </a:ln>
        </p:spPr>
        <p:txBody>
          <a:bodyPr/>
          <a:lstStyle/>
          <a:p>
            <a:r>
              <a:rPr lang="en-US" b="1" dirty="0" smtClean="0"/>
              <a:t>ARTHROSCOPY</a:t>
            </a:r>
            <a:endParaRPr lang="en-US" b="1" dirty="0"/>
          </a:p>
        </p:txBody>
      </p:sp>
      <p:sp>
        <p:nvSpPr>
          <p:cNvPr id="3" name="Rectangle 2"/>
          <p:cNvSpPr/>
          <p:nvPr/>
        </p:nvSpPr>
        <p:spPr>
          <a:xfrm>
            <a:off x="0" y="1371600"/>
            <a:ext cx="9144000" cy="830997"/>
          </a:xfrm>
          <a:prstGeom prst="rect">
            <a:avLst/>
          </a:prstGeom>
        </p:spPr>
        <p:txBody>
          <a:bodyPr wrap="square">
            <a:spAutoFit/>
          </a:bodyPr>
          <a:lstStyle/>
          <a:p>
            <a:pPr algn="just">
              <a:buFont typeface="Wingdings" pitchFamily="2" charset="2"/>
              <a:buChar char="§"/>
            </a:pPr>
            <a:r>
              <a:rPr lang="en-US" sz="2400" dirty="0" smtClean="0"/>
              <a:t> </a:t>
            </a:r>
            <a:r>
              <a:rPr lang="en-US" sz="2400" dirty="0" smtClean="0">
                <a:solidFill>
                  <a:schemeClr val="tx2"/>
                </a:solidFill>
              </a:rPr>
              <a:t>Arthroscopy is a technique of introducing an optical instrument into the joint allowing direct visual examination of its internal  surfaces.</a:t>
            </a:r>
            <a:r>
              <a:rPr lang="en-GB" sz="2400" dirty="0" smtClean="0">
                <a:solidFill>
                  <a:schemeClr val="tx2"/>
                </a:solidFill>
              </a:rPr>
              <a:t> </a:t>
            </a:r>
          </a:p>
        </p:txBody>
      </p:sp>
      <p:sp>
        <p:nvSpPr>
          <p:cNvPr id="5" name="Rectangle 4"/>
          <p:cNvSpPr/>
          <p:nvPr/>
        </p:nvSpPr>
        <p:spPr>
          <a:xfrm>
            <a:off x="0" y="2286000"/>
            <a:ext cx="9144000" cy="3323987"/>
          </a:xfrm>
          <a:prstGeom prst="rect">
            <a:avLst/>
          </a:prstGeom>
        </p:spPr>
        <p:txBody>
          <a:bodyPr wrap="square">
            <a:spAutoFit/>
          </a:bodyPr>
          <a:lstStyle/>
          <a:p>
            <a:pPr lvl="0" fontAlgn="base">
              <a:spcBef>
                <a:spcPct val="0"/>
              </a:spcBef>
              <a:spcAft>
                <a:spcPct val="0"/>
              </a:spcAft>
            </a:pPr>
            <a:r>
              <a:rPr lang="en-US" sz="2400" b="1" u="sng" dirty="0" smtClean="0">
                <a:solidFill>
                  <a:srgbClr val="0070C0"/>
                </a:solidFill>
                <a:ea typeface="Times New Roman" pitchFamily="18" charset="0"/>
                <a:cs typeface="Times New Roman" pitchFamily="18" charset="0"/>
              </a:rPr>
              <a:t>Indications</a:t>
            </a:r>
          </a:p>
          <a:p>
            <a:pPr lvl="0" fontAlgn="base">
              <a:spcBef>
                <a:spcPct val="0"/>
              </a:spcBef>
              <a:spcAft>
                <a:spcPct val="0"/>
              </a:spcAft>
            </a:pPr>
            <a:endParaRPr lang="en-US" b="1" dirty="0" smtClean="0">
              <a:solidFill>
                <a:srgbClr val="0070C0"/>
              </a:solidFill>
              <a:ea typeface="Times New Roman" pitchFamily="18" charset="0"/>
              <a:cs typeface="Arial" pitchFamily="34" charset="0"/>
            </a:endParaRPr>
          </a:p>
          <a:p>
            <a:pPr lvl="0" eaLnBrk="0" fontAlgn="base" hangingPunct="0">
              <a:spcBef>
                <a:spcPct val="0"/>
              </a:spcBef>
              <a:spcAft>
                <a:spcPct val="0"/>
              </a:spcAft>
              <a:buFontTx/>
              <a:buChar char="•"/>
            </a:pPr>
            <a:r>
              <a:rPr lang="en-US" sz="2400" dirty="0" smtClean="0">
                <a:ea typeface="Times New Roman" pitchFamily="18" charset="0"/>
                <a:cs typeface="Arial" pitchFamily="34" charset="0"/>
              </a:rPr>
              <a:t> The upper joint compartment can be examined for </a:t>
            </a:r>
            <a:r>
              <a:rPr lang="en-US" sz="2400" i="1" dirty="0" err="1" smtClean="0">
                <a:solidFill>
                  <a:srgbClr val="FFFF00"/>
                </a:solidFill>
                <a:ea typeface="Times New Roman" pitchFamily="18" charset="0"/>
                <a:cs typeface="Arial" pitchFamily="34" charset="0"/>
              </a:rPr>
              <a:t>synovitis</a:t>
            </a:r>
            <a:endParaRPr lang="en-US" sz="2400" i="1" dirty="0" smtClean="0">
              <a:solidFill>
                <a:srgbClr val="FFFF00"/>
              </a:solidFill>
              <a:ea typeface="Times New Roman" pitchFamily="18" charset="0"/>
              <a:cs typeface="Arial" pitchFamily="34" charset="0"/>
            </a:endParaRPr>
          </a:p>
          <a:p>
            <a:pPr lvl="0" eaLnBrk="0" fontAlgn="base" hangingPunct="0">
              <a:spcBef>
                <a:spcPct val="0"/>
              </a:spcBef>
              <a:spcAft>
                <a:spcPct val="0"/>
              </a:spcAft>
            </a:pPr>
            <a:endParaRPr lang="en-US" sz="2400" dirty="0" smtClean="0">
              <a:cs typeface="Arial" pitchFamily="34" charset="0"/>
            </a:endParaRPr>
          </a:p>
          <a:p>
            <a:pPr lvl="0" eaLnBrk="0" fontAlgn="base" hangingPunct="0">
              <a:spcBef>
                <a:spcPct val="0"/>
              </a:spcBef>
              <a:spcAft>
                <a:spcPct val="0"/>
              </a:spcAft>
              <a:buFontTx/>
              <a:buChar char="•"/>
            </a:pPr>
            <a:r>
              <a:rPr lang="en-US" sz="2400" dirty="0" smtClean="0">
                <a:ea typeface="Times New Roman" pitchFamily="18" charset="0"/>
                <a:cs typeface="Arial" pitchFamily="34" charset="0"/>
              </a:rPr>
              <a:t> Displacement of the meniscus, </a:t>
            </a:r>
            <a:r>
              <a:rPr lang="en-US" sz="2400" dirty="0" smtClean="0">
                <a:solidFill>
                  <a:srgbClr val="FFFF00"/>
                </a:solidFill>
                <a:ea typeface="Times New Roman" pitchFamily="18" charset="0"/>
                <a:cs typeface="Arial" pitchFamily="34" charset="0"/>
              </a:rPr>
              <a:t>adhesions</a:t>
            </a:r>
            <a:r>
              <a:rPr lang="en-US" sz="2400" dirty="0" smtClean="0">
                <a:ea typeface="Times New Roman" pitchFamily="18" charset="0"/>
                <a:cs typeface="Arial" pitchFamily="34" charset="0"/>
              </a:rPr>
              <a:t> between meniscus and the</a:t>
            </a:r>
          </a:p>
          <a:p>
            <a:pPr lvl="0" eaLnBrk="0" fontAlgn="base" hangingPunct="0">
              <a:spcBef>
                <a:spcPct val="0"/>
              </a:spcBef>
              <a:spcAft>
                <a:spcPct val="0"/>
              </a:spcAft>
            </a:pPr>
            <a:r>
              <a:rPr lang="en-US" sz="2400" dirty="0" smtClean="0">
                <a:ea typeface="Times New Roman" pitchFamily="18" charset="0"/>
                <a:cs typeface="Arial" pitchFamily="34" charset="0"/>
              </a:rPr>
              <a:t>    joint </a:t>
            </a:r>
            <a:r>
              <a:rPr lang="en-US" sz="2400" dirty="0" err="1" smtClean="0">
                <a:ea typeface="Times New Roman" pitchFamily="18" charset="0"/>
                <a:cs typeface="Arial" pitchFamily="34" charset="0"/>
              </a:rPr>
              <a:t>fossa</a:t>
            </a:r>
            <a:r>
              <a:rPr lang="en-US" sz="2400" dirty="0" smtClean="0">
                <a:ea typeface="Times New Roman" pitchFamily="18" charset="0"/>
                <a:cs typeface="Arial" pitchFamily="34" charset="0"/>
              </a:rPr>
              <a:t> can be viewed.</a:t>
            </a:r>
            <a:r>
              <a:rPr lang="en-US" sz="2400" baseline="30000" dirty="0" smtClean="0">
                <a:ea typeface="Times New Roman" pitchFamily="18" charset="0"/>
                <a:cs typeface="Arial" pitchFamily="34" charset="0"/>
              </a:rPr>
              <a:t> </a:t>
            </a:r>
          </a:p>
          <a:p>
            <a:pPr lvl="0" eaLnBrk="0" fontAlgn="base" hangingPunct="0">
              <a:spcBef>
                <a:spcPct val="0"/>
              </a:spcBef>
              <a:spcAft>
                <a:spcPct val="0"/>
              </a:spcAft>
            </a:pPr>
            <a:endParaRPr lang="en-US" sz="2400" dirty="0" smtClean="0">
              <a:cs typeface="Arial" pitchFamily="34" charset="0"/>
            </a:endParaRPr>
          </a:p>
          <a:p>
            <a:pPr lvl="0" eaLnBrk="0" fontAlgn="base" hangingPunct="0">
              <a:spcBef>
                <a:spcPct val="0"/>
              </a:spcBef>
              <a:spcAft>
                <a:spcPct val="0"/>
              </a:spcAft>
              <a:buFont typeface="Arial" pitchFamily="34" charset="0"/>
              <a:buChar char="•"/>
            </a:pPr>
            <a:r>
              <a:rPr lang="en-US" sz="2400" dirty="0" smtClean="0">
                <a:ea typeface="Times New Roman" pitchFamily="18" charset="0"/>
                <a:cs typeface="Arial" pitchFamily="34" charset="0"/>
              </a:rPr>
              <a:t> </a:t>
            </a:r>
            <a:r>
              <a:rPr lang="en-US" sz="2400" i="1" dirty="0" smtClean="0">
                <a:solidFill>
                  <a:srgbClr val="FFFF00"/>
                </a:solidFill>
                <a:ea typeface="Times New Roman" pitchFamily="18" charset="0"/>
                <a:cs typeface="Arial" pitchFamily="34" charset="0"/>
              </a:rPr>
              <a:t>Displacement of the disc </a:t>
            </a:r>
            <a:r>
              <a:rPr lang="en-US" sz="2400" dirty="0" smtClean="0">
                <a:solidFill>
                  <a:srgbClr val="FFFF00"/>
                </a:solidFill>
                <a:ea typeface="Times New Roman" pitchFamily="18" charset="0"/>
                <a:cs typeface="Arial" pitchFamily="34" charset="0"/>
              </a:rPr>
              <a:t>without reduction </a:t>
            </a:r>
            <a:r>
              <a:rPr lang="en-US" sz="2400" dirty="0" smtClean="0">
                <a:ea typeface="Times New Roman" pitchFamily="18" charset="0"/>
                <a:cs typeface="Arial" pitchFamily="34" charset="0"/>
              </a:rPr>
              <a:t>can be verified by its  </a:t>
            </a:r>
          </a:p>
          <a:p>
            <a:pPr lvl="0" eaLnBrk="0" fontAlgn="base" hangingPunct="0">
              <a:spcBef>
                <a:spcPct val="0"/>
              </a:spcBef>
              <a:spcAft>
                <a:spcPct val="0"/>
              </a:spcAft>
            </a:pPr>
            <a:r>
              <a:rPr lang="en-US" sz="2400" dirty="0" smtClean="0">
                <a:ea typeface="Times New Roman" pitchFamily="18" charset="0"/>
                <a:cs typeface="Arial" pitchFamily="34" charset="0"/>
              </a:rPr>
              <a:t>   </a:t>
            </a:r>
            <a:r>
              <a:rPr lang="en-US" sz="2400" i="1" dirty="0" smtClean="0">
                <a:solidFill>
                  <a:schemeClr val="bg2">
                    <a:lumMod val="50000"/>
                    <a:lumOff val="50000"/>
                  </a:schemeClr>
                </a:solidFill>
                <a:ea typeface="Times New Roman" pitchFamily="18" charset="0"/>
                <a:cs typeface="Arial" pitchFamily="34" charset="0"/>
              </a:rPr>
              <a:t>stretched </a:t>
            </a:r>
            <a:r>
              <a:rPr lang="en-US" sz="2400" i="1" dirty="0" err="1" smtClean="0">
                <a:solidFill>
                  <a:schemeClr val="bg2">
                    <a:lumMod val="50000"/>
                    <a:lumOff val="50000"/>
                  </a:schemeClr>
                </a:solidFill>
                <a:ea typeface="Times New Roman" pitchFamily="18" charset="0"/>
                <a:cs typeface="Arial" pitchFamily="34" charset="0"/>
              </a:rPr>
              <a:t>bilaminar</a:t>
            </a:r>
            <a:r>
              <a:rPr lang="en-US" sz="2400" i="1" dirty="0" smtClean="0">
                <a:solidFill>
                  <a:schemeClr val="bg2">
                    <a:lumMod val="50000"/>
                    <a:lumOff val="50000"/>
                  </a:schemeClr>
                </a:solidFill>
                <a:ea typeface="Times New Roman" pitchFamily="18" charset="0"/>
                <a:cs typeface="Arial" pitchFamily="34" charset="0"/>
              </a:rPr>
              <a:t> tissue</a:t>
            </a:r>
            <a:r>
              <a:rPr lang="en-US" sz="2400" i="1" dirty="0" smtClean="0">
                <a:solidFill>
                  <a:schemeClr val="bg2">
                    <a:lumMod val="50000"/>
                    <a:lumOff val="50000"/>
                  </a:schemeClr>
                </a:solidFill>
                <a:cs typeface="Arial" pitchFamily="34" charset="0"/>
              </a:rPr>
              <a:t> </a:t>
            </a:r>
            <a:r>
              <a:rPr lang="en-US" sz="2400" dirty="0" smtClean="0">
                <a:cs typeface="Arial" pitchFamily="34" charset="0"/>
              </a:rPr>
              <a:t>.</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810000" cy="1143000"/>
          </a:xfrm>
          <a:solidFill>
            <a:schemeClr val="accent6">
              <a:lumMod val="40000"/>
              <a:lumOff val="60000"/>
            </a:schemeClr>
          </a:solidFill>
          <a:ln>
            <a:solidFill>
              <a:schemeClr val="bg1"/>
            </a:solidFill>
          </a:ln>
        </p:spPr>
        <p:txBody>
          <a:bodyPr/>
          <a:lstStyle/>
          <a:p>
            <a:r>
              <a:rPr lang="en-US" b="1" i="1" u="sng" dirty="0" smtClean="0">
                <a:solidFill>
                  <a:schemeClr val="bg1"/>
                </a:solidFill>
              </a:rPr>
              <a:t>TECHNIQUE</a:t>
            </a:r>
            <a:endParaRPr lang="en-US" b="1" i="1" u="sng" dirty="0">
              <a:solidFill>
                <a:schemeClr val="bg1"/>
              </a:solidFill>
            </a:endParaRPr>
          </a:p>
        </p:txBody>
      </p:sp>
      <p:sp>
        <p:nvSpPr>
          <p:cNvPr id="3" name="Rectangle 2"/>
          <p:cNvSpPr/>
          <p:nvPr/>
        </p:nvSpPr>
        <p:spPr>
          <a:xfrm>
            <a:off x="228600" y="2667000"/>
            <a:ext cx="8686800" cy="4154984"/>
          </a:xfrm>
          <a:prstGeom prst="rect">
            <a:avLst/>
          </a:prstGeom>
        </p:spPr>
        <p:txBody>
          <a:bodyPr wrap="square">
            <a:spAutoFit/>
          </a:bodyPr>
          <a:lstStyle/>
          <a:p>
            <a:pPr>
              <a:buFont typeface="Wingdings" pitchFamily="2" charset="2"/>
              <a:buChar char="§"/>
            </a:pPr>
            <a:r>
              <a:rPr lang="en-GB" sz="2400" dirty="0" smtClean="0"/>
              <a:t>Performed under </a:t>
            </a:r>
            <a:r>
              <a:rPr lang="en-GB" sz="2400" dirty="0" err="1" smtClean="0"/>
              <a:t>G.A.with</a:t>
            </a:r>
            <a:r>
              <a:rPr lang="en-GB" sz="2400" dirty="0" smtClean="0"/>
              <a:t> </a:t>
            </a:r>
            <a:r>
              <a:rPr lang="en-GB" sz="2400" dirty="0" err="1" smtClean="0"/>
              <a:t>percutaneously</a:t>
            </a:r>
            <a:r>
              <a:rPr lang="en-GB" sz="2400" dirty="0" smtClean="0"/>
              <a:t>   installed </a:t>
            </a:r>
            <a:r>
              <a:rPr lang="en-GB" sz="2400" dirty="0" err="1" smtClean="0"/>
              <a:t>trocars</a:t>
            </a:r>
            <a:r>
              <a:rPr lang="en-GB" sz="2400" dirty="0" smtClean="0"/>
              <a:t> and an  optical probe of </a:t>
            </a:r>
            <a:r>
              <a:rPr lang="en-GB" sz="2400" i="1" dirty="0" smtClean="0">
                <a:solidFill>
                  <a:schemeClr val="bg2">
                    <a:lumMod val="50000"/>
                    <a:lumOff val="50000"/>
                  </a:schemeClr>
                </a:solidFill>
              </a:rPr>
              <a:t>1.9–2.4 mm diameter</a:t>
            </a:r>
            <a:r>
              <a:rPr lang="en-GB" sz="2400" dirty="0" smtClean="0"/>
              <a:t>.</a:t>
            </a:r>
          </a:p>
          <a:p>
            <a:endParaRPr lang="en-GB" sz="2400" dirty="0" smtClean="0"/>
          </a:p>
          <a:p>
            <a:pPr>
              <a:buFont typeface="Wingdings" pitchFamily="2" charset="2"/>
              <a:buChar char="§"/>
            </a:pPr>
            <a:r>
              <a:rPr lang="en-GB" sz="2400" dirty="0" smtClean="0"/>
              <a:t> </a:t>
            </a:r>
            <a:r>
              <a:rPr lang="en-US" sz="2400" dirty="0" smtClean="0"/>
              <a:t>The </a:t>
            </a:r>
            <a:r>
              <a:rPr lang="en-US" sz="2400" dirty="0" err="1" smtClean="0"/>
              <a:t>intraarticular</a:t>
            </a:r>
            <a:r>
              <a:rPr lang="en-US" sz="2400" dirty="0" smtClean="0"/>
              <a:t> picture is transmitted by a light cable onto the </a:t>
            </a:r>
          </a:p>
          <a:p>
            <a:r>
              <a:rPr lang="en-US" sz="2400" dirty="0" smtClean="0"/>
              <a:t>   screen. </a:t>
            </a:r>
          </a:p>
          <a:p>
            <a:endParaRPr lang="en-US" sz="2400" dirty="0" smtClean="0"/>
          </a:p>
          <a:p>
            <a:pPr>
              <a:buFont typeface="Wingdings" pitchFamily="2" charset="2"/>
              <a:buChar char="§"/>
            </a:pPr>
            <a:r>
              <a:rPr lang="en-GB" sz="2400" dirty="0" smtClean="0"/>
              <a:t> The standard technique for TMJ arthroscopy is via </a:t>
            </a:r>
            <a:r>
              <a:rPr lang="en-GB" sz="2400" i="1" dirty="0" smtClean="0">
                <a:solidFill>
                  <a:schemeClr val="bg2">
                    <a:lumMod val="50000"/>
                    <a:lumOff val="50000"/>
                  </a:schemeClr>
                </a:solidFill>
              </a:rPr>
              <a:t>a lateral </a:t>
            </a:r>
          </a:p>
          <a:p>
            <a:r>
              <a:rPr lang="en-GB" sz="2400" i="1" dirty="0" smtClean="0">
                <a:solidFill>
                  <a:schemeClr val="bg2">
                    <a:lumMod val="50000"/>
                    <a:lumOff val="50000"/>
                  </a:schemeClr>
                </a:solidFill>
              </a:rPr>
              <a:t>   approach. </a:t>
            </a:r>
          </a:p>
          <a:p>
            <a:pPr>
              <a:buFont typeface="Wingdings" pitchFamily="2" charset="2"/>
              <a:buChar char="§"/>
            </a:pPr>
            <a:endParaRPr lang="en-GB" sz="2400" dirty="0" smtClean="0"/>
          </a:p>
          <a:p>
            <a:pPr>
              <a:buFont typeface="Wingdings" pitchFamily="2" charset="2"/>
              <a:buChar char="§"/>
            </a:pPr>
            <a:r>
              <a:rPr lang="en-GB" sz="2400" dirty="0" smtClean="0"/>
              <a:t> The upper joint compartment, </a:t>
            </a:r>
            <a:r>
              <a:rPr lang="en-GB" sz="2400" i="1" dirty="0" smtClean="0"/>
              <a:t>is entered with a 21 gauge needle </a:t>
            </a:r>
            <a:r>
              <a:rPr lang="en-GB" sz="2400" i="1" dirty="0" err="1" smtClean="0"/>
              <a:t>posteriorly</a:t>
            </a:r>
            <a:r>
              <a:rPr lang="en-GB" sz="2400" dirty="0" smtClean="0"/>
              <a:t>.</a:t>
            </a:r>
            <a:endParaRPr lang="en-US" sz="2400" dirty="0"/>
          </a:p>
        </p:txBody>
      </p:sp>
      <p:pic>
        <p:nvPicPr>
          <p:cNvPr id="6" name="Picture 5" descr="DSCN3497"/>
          <p:cNvPicPr>
            <a:picLocks noChangeAspect="1" noChangeArrowheads="1"/>
          </p:cNvPicPr>
          <p:nvPr/>
        </p:nvPicPr>
        <p:blipFill>
          <a:blip r:embed="rId2" cstate="print"/>
          <a:srcRect/>
          <a:stretch>
            <a:fillRect/>
          </a:stretch>
        </p:blipFill>
        <p:spPr>
          <a:xfrm>
            <a:off x="4876800" y="0"/>
            <a:ext cx="3733800" cy="2800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p:cNvPicPr>
            <a:picLocks noChangeAspect="1" noChangeArrowheads="1"/>
          </p:cNvPicPr>
          <p:nvPr/>
        </p:nvPicPr>
        <p:blipFill>
          <a:blip r:embed="rId2" cstate="print"/>
          <a:srcRect/>
          <a:stretch>
            <a:fillRect/>
          </a:stretch>
        </p:blipFill>
        <p:spPr bwMode="auto">
          <a:xfrm>
            <a:off x="228600" y="304800"/>
            <a:ext cx="4114800" cy="3648075"/>
          </a:xfrm>
          <a:prstGeom prst="rect">
            <a:avLst/>
          </a:prstGeom>
          <a:noFill/>
          <a:ln w="9525">
            <a:noFill/>
            <a:miter lim="800000"/>
            <a:headEnd/>
            <a:tailEnd/>
          </a:ln>
          <a:effectLst/>
        </p:spPr>
      </p:pic>
      <p:sp>
        <p:nvSpPr>
          <p:cNvPr id="3" name="Rectangle 2"/>
          <p:cNvSpPr/>
          <p:nvPr/>
        </p:nvSpPr>
        <p:spPr>
          <a:xfrm>
            <a:off x="304800" y="4078069"/>
            <a:ext cx="8763000" cy="646331"/>
          </a:xfrm>
          <a:prstGeom prst="rect">
            <a:avLst/>
          </a:prstGeom>
          <a:solidFill>
            <a:schemeClr val="accent6">
              <a:lumMod val="40000"/>
              <a:lumOff val="60000"/>
            </a:schemeClr>
          </a:solidFill>
          <a:ln>
            <a:solidFill>
              <a:schemeClr val="bg1"/>
            </a:solidFill>
          </a:ln>
        </p:spPr>
        <p:txBody>
          <a:bodyPr wrap="square">
            <a:spAutoFit/>
          </a:bodyPr>
          <a:lstStyle/>
          <a:p>
            <a:r>
              <a:rPr lang="en-US" b="1" dirty="0" smtClean="0"/>
              <a:t>1 = Superior </a:t>
            </a:r>
            <a:r>
              <a:rPr lang="en-US" b="1" dirty="0" err="1" smtClean="0"/>
              <a:t>anterolateral</a:t>
            </a:r>
            <a:r>
              <a:rPr lang="en-US" b="1" dirty="0" smtClean="0"/>
              <a:t> approach; 2 = </a:t>
            </a:r>
            <a:r>
              <a:rPr lang="en-US" b="1" dirty="0" err="1" smtClean="0"/>
              <a:t>endoaural</a:t>
            </a:r>
            <a:r>
              <a:rPr lang="en-US" b="1" dirty="0" smtClean="0"/>
              <a:t> approach; 3 = superior </a:t>
            </a:r>
            <a:r>
              <a:rPr lang="en-US" b="1" dirty="0" err="1" smtClean="0"/>
              <a:t>posterolateral</a:t>
            </a:r>
            <a:r>
              <a:rPr lang="en-US" b="1" dirty="0" smtClean="0"/>
              <a:t> </a:t>
            </a:r>
          </a:p>
          <a:p>
            <a:r>
              <a:rPr lang="en-US" b="1" dirty="0" smtClean="0"/>
              <a:t>                                             C= </a:t>
            </a:r>
            <a:r>
              <a:rPr lang="en-US" b="1" dirty="0" err="1" smtClean="0"/>
              <a:t>condyle</a:t>
            </a:r>
            <a:r>
              <a:rPr lang="en-US" b="1" dirty="0" smtClean="0"/>
              <a:t>; and G= </a:t>
            </a:r>
            <a:r>
              <a:rPr lang="en-US" b="1" dirty="0" err="1" smtClean="0"/>
              <a:t>glenoid</a:t>
            </a:r>
            <a:r>
              <a:rPr lang="en-US" b="1" dirty="0" smtClean="0"/>
              <a:t> </a:t>
            </a:r>
            <a:r>
              <a:rPr lang="en-US" b="1" dirty="0" err="1" smtClean="0"/>
              <a:t>fossa</a:t>
            </a:r>
            <a:endParaRPr lang="en-US" b="1" dirty="0"/>
          </a:p>
        </p:txBody>
      </p:sp>
      <p:pic>
        <p:nvPicPr>
          <p:cNvPr id="1026" name="Picture 2" descr="C:\Users\priyanka\Desktop\usg\TMJ\TMJ artrhroscopy.jpg"/>
          <p:cNvPicPr>
            <a:picLocks noChangeAspect="1" noChangeArrowheads="1"/>
          </p:cNvPicPr>
          <p:nvPr/>
        </p:nvPicPr>
        <p:blipFill>
          <a:blip r:embed="rId3" cstate="print"/>
          <a:srcRect/>
          <a:stretch>
            <a:fillRect/>
          </a:stretch>
        </p:blipFill>
        <p:spPr bwMode="auto">
          <a:xfrm>
            <a:off x="4724400" y="609600"/>
            <a:ext cx="4038600" cy="3429000"/>
          </a:xfrm>
          <a:prstGeom prst="rect">
            <a:avLst/>
          </a:prstGeom>
          <a:noFill/>
        </p:spPr>
      </p:pic>
      <p:sp>
        <p:nvSpPr>
          <p:cNvPr id="6" name="Rectangle 5"/>
          <p:cNvSpPr/>
          <p:nvPr/>
        </p:nvSpPr>
        <p:spPr>
          <a:xfrm>
            <a:off x="0" y="5096470"/>
            <a:ext cx="8686800" cy="646331"/>
          </a:xfrm>
          <a:prstGeom prst="rect">
            <a:avLst/>
          </a:prstGeom>
        </p:spPr>
        <p:txBody>
          <a:bodyPr wrap="square">
            <a:spAutoFit/>
          </a:bodyPr>
          <a:lstStyle/>
          <a:p>
            <a:pPr>
              <a:buFont typeface="Wingdings" pitchFamily="2" charset="2"/>
              <a:buChar char="§"/>
            </a:pPr>
            <a:r>
              <a:rPr lang="en-US" dirty="0" smtClean="0"/>
              <a:t>A </a:t>
            </a:r>
            <a:r>
              <a:rPr lang="en-US" i="1" dirty="0" err="1" smtClean="0"/>
              <a:t>trochar</a:t>
            </a:r>
            <a:r>
              <a:rPr lang="en-US" i="1" dirty="0" smtClean="0"/>
              <a:t> and </a:t>
            </a:r>
            <a:r>
              <a:rPr lang="en-US" i="1" dirty="0" err="1" smtClean="0"/>
              <a:t>cannula</a:t>
            </a:r>
            <a:r>
              <a:rPr lang="en-US" i="1" dirty="0" smtClean="0"/>
              <a:t> </a:t>
            </a:r>
            <a:r>
              <a:rPr lang="en-US" dirty="0" smtClean="0"/>
              <a:t>are then introduced into the space created  by the fluid in the joint. </a:t>
            </a:r>
          </a:p>
          <a:p>
            <a:pPr>
              <a:buFont typeface="Wingdings" pitchFamily="2" charset="2"/>
              <a:buChar char="§"/>
            </a:pPr>
            <a:r>
              <a:rPr lang="en-US" dirty="0" smtClean="0"/>
              <a:t> The </a:t>
            </a:r>
            <a:r>
              <a:rPr lang="en-US" i="1" dirty="0" err="1" smtClean="0"/>
              <a:t>trochar</a:t>
            </a:r>
            <a:r>
              <a:rPr lang="en-US" i="1" dirty="0" smtClean="0"/>
              <a:t> is removed </a:t>
            </a:r>
            <a:r>
              <a:rPr lang="en-US" dirty="0" smtClean="0"/>
              <a:t>and replaced by the </a:t>
            </a:r>
            <a:r>
              <a:rPr lang="en-US" dirty="0" err="1" smtClean="0"/>
              <a:t>arthroscope</a:t>
            </a:r>
            <a:r>
              <a:rPr lang="en-US" dirty="0" smtClean="0"/>
              <a:t>. </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a:ln>
            <a:solidFill>
              <a:schemeClr val="bg1"/>
            </a:solidFill>
          </a:ln>
        </p:spPr>
        <p:txBody>
          <a:bodyPr/>
          <a:lstStyle/>
          <a:p>
            <a:r>
              <a:rPr lang="en-US" b="1" dirty="0" smtClean="0"/>
              <a:t>ULTRASONOGRAPHY</a:t>
            </a:r>
            <a:endParaRPr lang="en-US" b="1" dirty="0"/>
          </a:p>
        </p:txBody>
      </p:sp>
      <p:sp>
        <p:nvSpPr>
          <p:cNvPr id="173057" name="Rectangle 1"/>
          <p:cNvSpPr>
            <a:spLocks noChangeArrowheads="1"/>
          </p:cNvSpPr>
          <p:nvPr/>
        </p:nvSpPr>
        <p:spPr bwMode="auto">
          <a:xfrm>
            <a:off x="381000" y="1295400"/>
            <a:ext cx="8458200"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endParaRPr lang="en-US" sz="2400" dirty="0" smtClean="0">
              <a:latin typeface="+mj-lt"/>
            </a:endParaRPr>
          </a:p>
          <a:p>
            <a:pPr lvl="0" algn="just" fontAlgn="base">
              <a:spcBef>
                <a:spcPct val="0"/>
              </a:spcBef>
              <a:spcAft>
                <a:spcPct val="0"/>
              </a:spcAft>
              <a:buFont typeface="Wingdings" pitchFamily="2" charset="2"/>
              <a:buChar char="§"/>
            </a:pPr>
            <a:r>
              <a:rPr lang="en-US" sz="2400" dirty="0" smtClean="0">
                <a:latin typeface="+mj-lt"/>
              </a:rPr>
              <a:t>Noninvasive and dynamic imaging technique to provide insight into the dynamics  of the </a:t>
            </a:r>
            <a:r>
              <a:rPr lang="en-US" sz="2400" i="1" dirty="0" smtClean="0">
                <a:solidFill>
                  <a:srgbClr val="FFFF00"/>
                </a:solidFill>
                <a:latin typeface="+mj-lt"/>
              </a:rPr>
              <a:t>TMJ for</a:t>
            </a:r>
            <a:r>
              <a:rPr lang="en-US" sz="2400" i="1" baseline="30000" dirty="0" smtClean="0">
                <a:solidFill>
                  <a:srgbClr val="FFFF00"/>
                </a:solidFill>
                <a:latin typeface="+mj-lt"/>
              </a:rPr>
              <a:t> </a:t>
            </a:r>
            <a:r>
              <a:rPr lang="en-US" sz="2400" i="1" dirty="0" smtClean="0">
                <a:solidFill>
                  <a:srgbClr val="FFFF00"/>
                </a:solidFill>
                <a:latin typeface="+mj-lt"/>
              </a:rPr>
              <a:t>a low cost, rapid, non-harmful and non-invasive </a:t>
            </a:r>
            <a:r>
              <a:rPr lang="en-US" sz="2400" i="1" dirty="0" smtClean="0">
                <a:latin typeface="+mj-lt"/>
              </a:rPr>
              <a:t>a</a:t>
            </a:r>
            <a:r>
              <a:rPr lang="en-US" sz="2400" dirty="0" smtClean="0">
                <a:latin typeface="+mj-lt"/>
              </a:rPr>
              <a:t>lternative</a:t>
            </a:r>
            <a:r>
              <a:rPr lang="en-US" sz="2400" baseline="30000" dirty="0" smtClean="0">
                <a:latin typeface="+mj-lt"/>
              </a:rPr>
              <a:t> </a:t>
            </a:r>
            <a:r>
              <a:rPr lang="en-US" sz="2400" dirty="0" smtClean="0">
                <a:latin typeface="+mj-lt"/>
              </a:rPr>
              <a:t>that has good diagnostic accuracy and reliability</a:t>
            </a:r>
            <a:r>
              <a:rPr lang="en-US" dirty="0" smtClean="0"/>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 name="Picture 5"/>
          <p:cNvPicPr/>
          <p:nvPr/>
        </p:nvPicPr>
        <p:blipFill>
          <a:blip r:embed="rId2" cstate="print"/>
          <a:srcRect/>
          <a:stretch>
            <a:fillRect/>
          </a:stretch>
        </p:blipFill>
        <p:spPr bwMode="auto">
          <a:xfrm>
            <a:off x="5257800" y="2895600"/>
            <a:ext cx="3886200" cy="37595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152400" y="4800600"/>
            <a:ext cx="5029200" cy="1600438"/>
          </a:xfrm>
          <a:prstGeom prst="rect">
            <a:avLst/>
          </a:prstGeom>
          <a:solidFill>
            <a:schemeClr val="accent6">
              <a:lumMod val="20000"/>
              <a:lumOff val="80000"/>
            </a:schemeClr>
          </a:solidFill>
        </p:spPr>
        <p:txBody>
          <a:bodyPr wrap="square">
            <a:spAutoFit/>
          </a:bodyPr>
          <a:lstStyle/>
          <a:p>
            <a:pPr lvl="0" algn="just" fontAlgn="base">
              <a:spcBef>
                <a:spcPct val="0"/>
              </a:spcBef>
              <a:spcAft>
                <a:spcPct val="0"/>
              </a:spcAft>
            </a:pPr>
            <a:r>
              <a:rPr lang="en-US" sz="1600" dirty="0" smtClean="0">
                <a:ea typeface="Times New Roman" pitchFamily="18" charset="0"/>
                <a:cs typeface="Arial" pitchFamily="34" charset="0"/>
              </a:rPr>
              <a:t>Positioning of the transducer and consequent visualization of the </a:t>
            </a:r>
            <a:r>
              <a:rPr lang="en-US" sz="1600" dirty="0" err="1" smtClean="0">
                <a:ea typeface="Times New Roman" pitchFamily="18" charset="0"/>
                <a:cs typeface="Arial" pitchFamily="34" charset="0"/>
              </a:rPr>
              <a:t>temporomandibular</a:t>
            </a:r>
            <a:r>
              <a:rPr lang="en-US" sz="1600" dirty="0" smtClean="0">
                <a:ea typeface="Times New Roman" pitchFamily="18" charset="0"/>
                <a:cs typeface="Arial" pitchFamily="34" charset="0"/>
              </a:rPr>
              <a:t> joint (TMJ). </a:t>
            </a:r>
            <a:r>
              <a:rPr lang="en-US" sz="1600" b="1" dirty="0" smtClean="0">
                <a:ea typeface="Times New Roman" pitchFamily="18" charset="0"/>
                <a:cs typeface="Arial" pitchFamily="34" charset="0"/>
              </a:rPr>
              <a:t>A. </a:t>
            </a:r>
            <a:r>
              <a:rPr lang="en-US" sz="1600" dirty="0" smtClean="0">
                <a:ea typeface="Times New Roman" pitchFamily="18" charset="0"/>
                <a:cs typeface="Arial" pitchFamily="34" charset="0"/>
              </a:rPr>
              <a:t>Horizontal positioning, transverse image of the TMJ. </a:t>
            </a:r>
            <a:r>
              <a:rPr lang="en-US" sz="1600" b="1" dirty="0" smtClean="0">
                <a:ea typeface="Times New Roman" pitchFamily="18" charset="0"/>
                <a:cs typeface="Arial" pitchFamily="34" charset="0"/>
              </a:rPr>
              <a:t>B. </a:t>
            </a:r>
            <a:r>
              <a:rPr lang="en-US" sz="1600" dirty="0" smtClean="0">
                <a:ea typeface="Times New Roman" pitchFamily="18" charset="0"/>
                <a:cs typeface="Arial" pitchFamily="34" charset="0"/>
              </a:rPr>
              <a:t>Vertical positioning, coronal/</a:t>
            </a:r>
            <a:r>
              <a:rPr lang="en-US" sz="1600" dirty="0" err="1" smtClean="0">
                <a:ea typeface="Times New Roman" pitchFamily="18" charset="0"/>
                <a:cs typeface="Arial" pitchFamily="34" charset="0"/>
              </a:rPr>
              <a:t>sagittal</a:t>
            </a:r>
            <a:r>
              <a:rPr lang="en-US" sz="1600" dirty="0" smtClean="0">
                <a:ea typeface="Times New Roman" pitchFamily="18" charset="0"/>
                <a:cs typeface="Arial" pitchFamily="34" charset="0"/>
              </a:rPr>
              <a:t> image of the TMJ (depending on the </a:t>
            </a:r>
            <a:r>
              <a:rPr lang="en-US" sz="1600" dirty="0" err="1" smtClean="0">
                <a:ea typeface="Times New Roman" pitchFamily="18" charset="0"/>
                <a:cs typeface="Arial" pitchFamily="34" charset="0"/>
              </a:rPr>
              <a:t>angulation</a:t>
            </a:r>
            <a:r>
              <a:rPr lang="en-US" sz="1600" dirty="0" smtClean="0">
                <a:ea typeface="Times New Roman" pitchFamily="18" charset="0"/>
                <a:cs typeface="Arial" pitchFamily="34" charset="0"/>
              </a:rPr>
              <a:t> of the transducer).</a:t>
            </a:r>
            <a:endParaRPr lang="en-US" sz="1600" dirty="0" smtClean="0">
              <a:cs typeface="Arial" pitchFamily="34" charset="0"/>
            </a:endParaRPr>
          </a:p>
          <a:p>
            <a:pPr lvl="0" algn="just" eaLnBrk="0" fontAlgn="base" hangingPunct="0">
              <a:spcBef>
                <a:spcPct val="0"/>
              </a:spcBef>
              <a:spcAft>
                <a:spcPct val="0"/>
              </a:spcAft>
            </a:pPr>
            <a:endParaRPr lang="en-US" sz="16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
            <a:ext cx="3733800" cy="762000"/>
          </a:xfrm>
          <a:solidFill>
            <a:schemeClr val="accent6">
              <a:lumMod val="60000"/>
              <a:lumOff val="40000"/>
            </a:schemeClr>
          </a:solidFill>
          <a:ln>
            <a:solidFill>
              <a:schemeClr val="bg1"/>
            </a:solidFill>
          </a:ln>
        </p:spPr>
        <p:txBody>
          <a:bodyPr/>
          <a:lstStyle/>
          <a:p>
            <a:r>
              <a:rPr lang="en-US" dirty="0" smtClean="0">
                <a:solidFill>
                  <a:schemeClr val="bg1">
                    <a:lumMod val="95000"/>
                    <a:lumOff val="5000"/>
                  </a:schemeClr>
                </a:solidFill>
              </a:rPr>
              <a:t>CONDYLE</a:t>
            </a:r>
            <a:endParaRPr lang="en-US" dirty="0">
              <a:solidFill>
                <a:schemeClr val="bg1">
                  <a:lumMod val="95000"/>
                  <a:lumOff val="5000"/>
                </a:schemeClr>
              </a:solidFill>
            </a:endParaRPr>
          </a:p>
        </p:txBody>
      </p:sp>
      <p:pic>
        <p:nvPicPr>
          <p:cNvPr id="1029" name="Picture 5" descr="C:\Users\priyanka\Desktop\images.jpg"/>
          <p:cNvPicPr>
            <a:picLocks noGrp="1" noChangeAspect="1" noChangeArrowheads="1"/>
          </p:cNvPicPr>
          <p:nvPr>
            <p:ph idx="1"/>
          </p:nvPr>
        </p:nvPicPr>
        <p:blipFill>
          <a:blip r:embed="rId2" cstate="print"/>
          <a:srcRect/>
          <a:stretch>
            <a:fillRect/>
          </a:stretch>
        </p:blipFill>
        <p:spPr bwMode="auto">
          <a:xfrm>
            <a:off x="5334000" y="914400"/>
            <a:ext cx="3524250" cy="26773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31" name="Picture 7" descr="C:\Users\priyanka\Desktop\download (1).jpg"/>
          <p:cNvPicPr>
            <a:picLocks noChangeAspect="1" noChangeArrowheads="1"/>
          </p:cNvPicPr>
          <p:nvPr/>
        </p:nvPicPr>
        <p:blipFill>
          <a:blip r:embed="rId3" cstate="print"/>
          <a:srcRect/>
          <a:stretch>
            <a:fillRect/>
          </a:stretch>
        </p:blipFill>
        <p:spPr bwMode="auto">
          <a:xfrm>
            <a:off x="457200" y="4181475"/>
            <a:ext cx="3554361" cy="2295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32" name="Picture 8" descr="C:\Users\priyanka\Desktop\images (1).jpg"/>
          <p:cNvPicPr>
            <a:picLocks noChangeAspect="1" noChangeArrowheads="1"/>
          </p:cNvPicPr>
          <p:nvPr/>
        </p:nvPicPr>
        <p:blipFill>
          <a:blip r:embed="rId4" cstate="print"/>
          <a:srcRect/>
          <a:stretch>
            <a:fillRect/>
          </a:stretch>
        </p:blipFill>
        <p:spPr bwMode="auto">
          <a:xfrm>
            <a:off x="381000" y="914400"/>
            <a:ext cx="4114800" cy="30427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33" name="Picture 9" descr="C:\Users\priyanka\Desktop\images (3).jpg"/>
          <p:cNvPicPr>
            <a:picLocks noChangeAspect="1" noChangeArrowheads="1"/>
          </p:cNvPicPr>
          <p:nvPr/>
        </p:nvPicPr>
        <p:blipFill>
          <a:blip r:embed="rId5" cstate="print"/>
          <a:srcRect/>
          <a:stretch>
            <a:fillRect/>
          </a:stretch>
        </p:blipFill>
        <p:spPr bwMode="auto">
          <a:xfrm>
            <a:off x="4800600" y="3719202"/>
            <a:ext cx="4038600" cy="29863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5486400" cy="639762"/>
          </a:xfrm>
          <a:solidFill>
            <a:schemeClr val="accent3">
              <a:lumMod val="20000"/>
              <a:lumOff val="80000"/>
            </a:schemeClr>
          </a:solidFill>
          <a:ln>
            <a:solidFill>
              <a:schemeClr val="bg1"/>
            </a:solidFill>
          </a:ln>
        </p:spPr>
        <p:txBody>
          <a:bodyPr>
            <a:normAutofit fontScale="90000"/>
          </a:bodyPr>
          <a:lstStyle/>
          <a:p>
            <a:r>
              <a:rPr lang="en-US" b="1" u="sng" dirty="0" smtClean="0"/>
              <a:t>INDICATIONS</a:t>
            </a:r>
            <a:endParaRPr lang="en-US" b="1" u="sng" dirty="0"/>
          </a:p>
        </p:txBody>
      </p:sp>
      <p:sp>
        <p:nvSpPr>
          <p:cNvPr id="174081" name="Rectangle 1"/>
          <p:cNvSpPr>
            <a:spLocks noChangeArrowheads="1"/>
          </p:cNvSpPr>
          <p:nvPr/>
        </p:nvSpPr>
        <p:spPr bwMode="auto">
          <a:xfrm>
            <a:off x="152400" y="1175265"/>
            <a:ext cx="8763000" cy="41549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1" i="1" u="sng" strike="noStrike" cap="none" normalizeH="0" baseline="0" dirty="0" smtClean="0">
              <a:ln>
                <a:noFill/>
              </a:ln>
              <a:effectLst/>
              <a:latin typeface="+mj-lt"/>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1" i="1" u="sng" strike="noStrike" cap="none" normalizeH="0" baseline="0" dirty="0" smtClean="0">
              <a:ln>
                <a:noFill/>
              </a:ln>
              <a:effectLst/>
              <a:latin typeface="+mj-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
              <a:tabLst/>
            </a:pPr>
            <a:r>
              <a:rPr kumimoji="0" lang="en-US" sz="2400" b="0" i="0" u="none" strike="noStrike" cap="none" normalizeH="0" baseline="0" dirty="0" smtClean="0">
                <a:ln>
                  <a:noFill/>
                </a:ln>
                <a:effectLst/>
                <a:latin typeface="+mj-lt"/>
                <a:ea typeface="Times New Roman" pitchFamily="18" charset="0"/>
                <a:cs typeface="Arial" pitchFamily="34" charset="0"/>
              </a:rPr>
              <a:t> Evaluation of all the components of the TMJ:</a:t>
            </a:r>
          </a:p>
          <a:p>
            <a:pPr marL="0" marR="0" lvl="0" indent="0" algn="l" defTabSz="914400" rtl="0" eaLnBrk="0" fontAlgn="base" latinLnBrk="0" hangingPunct="0">
              <a:lnSpc>
                <a:spcPct val="100000"/>
              </a:lnSpc>
              <a:spcBef>
                <a:spcPct val="0"/>
              </a:spcBef>
              <a:spcAft>
                <a:spcPct val="0"/>
              </a:spcAft>
              <a:buClrTx/>
              <a:buSzTx/>
              <a:tabLst/>
            </a:pPr>
            <a:r>
              <a:rPr kumimoji="0" lang="en-US" sz="2400" b="0" i="0" u="none" strike="noStrike" cap="none" normalizeH="0" baseline="0" dirty="0" err="1" smtClean="0">
                <a:ln>
                  <a:noFill/>
                </a:ln>
                <a:effectLst/>
                <a:latin typeface="+mj-lt"/>
                <a:ea typeface="Times New Roman" pitchFamily="18" charset="0"/>
                <a:cs typeface="Arial" pitchFamily="34" charset="0"/>
              </a:rPr>
              <a:t>condylar</a:t>
            </a:r>
            <a:r>
              <a:rPr kumimoji="0" lang="en-US" sz="2400" b="0" i="0" u="none" strike="noStrike" cap="none" normalizeH="0" baseline="0" dirty="0" smtClean="0">
                <a:ln>
                  <a:noFill/>
                </a:ln>
                <a:effectLst/>
                <a:latin typeface="+mj-lt"/>
                <a:ea typeface="Times New Roman" pitchFamily="18" charset="0"/>
                <a:cs typeface="Arial" pitchFamily="34" charset="0"/>
              </a:rPr>
              <a:t> head, </a:t>
            </a:r>
            <a:r>
              <a:rPr kumimoji="0" lang="en-US" sz="2400" b="0" i="0" u="none" strike="noStrike" cap="none" normalizeH="0" baseline="0" dirty="0" err="1" smtClean="0">
                <a:ln>
                  <a:noFill/>
                </a:ln>
                <a:effectLst/>
                <a:latin typeface="+mj-lt"/>
                <a:ea typeface="Times New Roman" pitchFamily="18" charset="0"/>
                <a:cs typeface="Arial" pitchFamily="34" charset="0"/>
              </a:rPr>
              <a:t>glenoid</a:t>
            </a:r>
            <a:r>
              <a:rPr kumimoji="0" lang="en-US" sz="2400" b="0" i="0" u="none" strike="noStrike" cap="none" normalizeH="0" baseline="0" dirty="0" smtClean="0">
                <a:ln>
                  <a:noFill/>
                </a:ln>
                <a:effectLst/>
                <a:latin typeface="+mj-lt"/>
                <a:ea typeface="Times New Roman" pitchFamily="18" charset="0"/>
                <a:cs typeface="Arial" pitchFamily="34" charset="0"/>
              </a:rPr>
              <a:t> </a:t>
            </a:r>
            <a:r>
              <a:rPr kumimoji="0" lang="en-US" sz="2400" b="0" i="0" u="none" strike="noStrike" cap="none" normalizeH="0" baseline="0" dirty="0" err="1" smtClean="0">
                <a:ln>
                  <a:noFill/>
                </a:ln>
                <a:effectLst/>
                <a:latin typeface="+mj-lt"/>
                <a:ea typeface="Times New Roman" pitchFamily="18" charset="0"/>
                <a:cs typeface="Arial" pitchFamily="34" charset="0"/>
              </a:rPr>
              <a:t>fossa</a:t>
            </a:r>
            <a:r>
              <a:rPr kumimoji="0" lang="en-US" sz="2400" b="0" i="0" u="none" strike="noStrike" cap="none" normalizeH="0" baseline="0" dirty="0" smtClean="0">
                <a:ln>
                  <a:noFill/>
                </a:ln>
                <a:effectLst/>
                <a:latin typeface="+mj-lt"/>
                <a:ea typeface="Times New Roman" pitchFamily="18" charset="0"/>
                <a:cs typeface="Arial" pitchFamily="34" charset="0"/>
              </a:rPr>
              <a:t> of the temporal bone, disc</a:t>
            </a:r>
          </a:p>
          <a:p>
            <a:pPr marL="0" marR="0" lvl="0" indent="0" algn="l" defTabSz="914400" rtl="0" eaLnBrk="0" fontAlgn="base" latinLnBrk="0" hangingPunct="0">
              <a:lnSpc>
                <a:spcPct val="100000"/>
              </a:lnSpc>
              <a:spcBef>
                <a:spcPct val="0"/>
              </a:spcBef>
              <a:spcAft>
                <a:spcPct val="0"/>
              </a:spcAft>
              <a:buClrTx/>
              <a:buSzTx/>
              <a:tabLst/>
            </a:pPr>
            <a:endParaRPr lang="en-US" sz="2400" dirty="0" smtClean="0">
              <a:latin typeface="+mj-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
              <a:tabLst/>
            </a:pPr>
            <a:r>
              <a:rPr kumimoji="0" lang="en-US" sz="2400" b="0" i="0" u="none" strike="noStrike" cap="none" normalizeH="0" baseline="0" dirty="0" smtClean="0">
                <a:ln>
                  <a:noFill/>
                </a:ln>
                <a:effectLst/>
                <a:latin typeface="+mj-lt"/>
                <a:ea typeface="Times New Roman" pitchFamily="18" charset="0"/>
                <a:cs typeface="Arial" pitchFamily="34" charset="0"/>
              </a:rPr>
              <a:t> It is useful in evaluating </a:t>
            </a:r>
            <a:r>
              <a:rPr kumimoji="0" lang="en-US" sz="2400" b="0" i="0" u="none" strike="noStrike" cap="none" normalizeH="0" baseline="0" dirty="0" err="1" smtClean="0">
                <a:ln>
                  <a:noFill/>
                </a:ln>
                <a:effectLst/>
                <a:latin typeface="+mj-lt"/>
                <a:ea typeface="Times New Roman" pitchFamily="18" charset="0"/>
                <a:cs typeface="Arial" pitchFamily="34" charset="0"/>
              </a:rPr>
              <a:t>condylar</a:t>
            </a:r>
            <a:r>
              <a:rPr kumimoji="0" lang="en-US" sz="2400" b="0" i="0" u="none" strike="noStrike" cap="none" normalizeH="0" baseline="0" dirty="0" smtClean="0">
                <a:ln>
                  <a:noFill/>
                </a:ln>
                <a:effectLst/>
                <a:latin typeface="+mj-lt"/>
                <a:ea typeface="Times New Roman" pitchFamily="18" charset="0"/>
                <a:cs typeface="Arial" pitchFamily="34" charset="0"/>
              </a:rPr>
              <a:t> range of motion and also plays a </a:t>
            </a:r>
          </a:p>
          <a:p>
            <a:pPr lvl="0"/>
            <a:r>
              <a:rPr lang="en-US" sz="2400" dirty="0" smtClean="0">
                <a:latin typeface="+mj-lt"/>
                <a:ea typeface="Times New Roman" pitchFamily="18" charset="0"/>
                <a:cs typeface="Arial" pitchFamily="34" charset="0"/>
              </a:rPr>
              <a:t>   </a:t>
            </a:r>
            <a:r>
              <a:rPr kumimoji="0" lang="en-US" sz="2400" b="0" i="0" u="none" strike="noStrike" cap="none" normalizeH="0" baseline="0" dirty="0" smtClean="0">
                <a:ln>
                  <a:noFill/>
                </a:ln>
                <a:effectLst/>
                <a:latin typeface="+mj-lt"/>
                <a:ea typeface="Times New Roman" pitchFamily="18" charset="0"/>
                <a:cs typeface="Arial" pitchFamily="34" charset="0"/>
              </a:rPr>
              <a:t>role in depicting inflammation of the TMJ</a:t>
            </a:r>
            <a:r>
              <a:rPr kumimoji="0" lang="en-US" sz="2400" b="0" i="0" u="none" strike="noStrike" cap="none" normalizeH="0" baseline="0" dirty="0" smtClean="0">
                <a:ln>
                  <a:noFill/>
                </a:ln>
                <a:effectLst/>
                <a:latin typeface="+mj-lt"/>
                <a:cs typeface="Arial" pitchFamily="34" charset="0"/>
              </a:rPr>
              <a:t> .</a:t>
            </a:r>
            <a:r>
              <a:rPr lang="en-US" sz="2400" dirty="0" smtClean="0"/>
              <a:t> </a:t>
            </a:r>
          </a:p>
          <a:p>
            <a:pPr lvl="0"/>
            <a:endParaRPr lang="en-US" sz="2400" dirty="0" smtClean="0"/>
          </a:p>
          <a:p>
            <a:pPr lvl="0">
              <a:buFont typeface="Wingdings" pitchFamily="2" charset="2"/>
              <a:buChar char="§"/>
            </a:pPr>
            <a:r>
              <a:rPr lang="en-US" sz="2400" dirty="0" smtClean="0"/>
              <a:t> Internal disc derangements.</a:t>
            </a:r>
          </a:p>
          <a:p>
            <a:pPr lvl="0">
              <a:buFont typeface="Wingdings" pitchFamily="2" charset="2"/>
              <a:buChar char="§"/>
            </a:pPr>
            <a:r>
              <a:rPr lang="en-US" sz="2400" dirty="0" smtClean="0"/>
              <a:t> Joint effusion</a:t>
            </a:r>
          </a:p>
          <a:p>
            <a:pPr marL="0" marR="0" lvl="0" indent="0" algn="l" defTabSz="914400" rtl="0" eaLnBrk="0" fontAlgn="base" latinLnBrk="0" hangingPunct="0">
              <a:lnSpc>
                <a:spcPct val="100000"/>
              </a:lnSpc>
              <a:spcBef>
                <a:spcPct val="0"/>
              </a:spcBef>
              <a:spcAft>
                <a:spcPct val="0"/>
              </a:spcAft>
              <a:buClrTx/>
              <a:buSzTx/>
              <a:tabLst/>
            </a:pPr>
            <a:endParaRPr kumimoji="0" lang="en-US" sz="2400" b="0" i="0" u="none" strike="noStrike" cap="none" normalizeH="0" baseline="0" dirty="0" smtClean="0">
              <a:ln>
                <a:noFill/>
              </a:ln>
              <a:effectLst/>
              <a:latin typeface="+mj-lt"/>
              <a:cs typeface="Arial" pitchFamily="34" charset="0"/>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srcRect/>
          <a:stretch>
            <a:fillRect/>
          </a:stretch>
        </p:blipFill>
        <p:spPr bwMode="auto">
          <a:xfrm>
            <a:off x="0" y="152400"/>
            <a:ext cx="4495800" cy="3733800"/>
          </a:xfrm>
          <a:prstGeom prst="rect">
            <a:avLst/>
          </a:prstGeom>
          <a:noFill/>
          <a:ln w="9525">
            <a:noFill/>
            <a:miter lim="800000"/>
            <a:headEnd/>
            <a:tailEnd/>
          </a:ln>
        </p:spPr>
      </p:pic>
      <p:sp>
        <p:nvSpPr>
          <p:cNvPr id="5" name="Rectangle 4"/>
          <p:cNvSpPr/>
          <p:nvPr/>
        </p:nvSpPr>
        <p:spPr>
          <a:xfrm>
            <a:off x="0" y="3962400"/>
            <a:ext cx="4343400" cy="1477328"/>
          </a:xfrm>
          <a:prstGeom prst="rect">
            <a:avLst/>
          </a:prstGeom>
          <a:solidFill>
            <a:schemeClr val="accent6">
              <a:lumMod val="20000"/>
              <a:lumOff val="80000"/>
            </a:schemeClr>
          </a:solidFill>
          <a:ln>
            <a:solidFill>
              <a:schemeClr val="bg1"/>
            </a:solidFill>
          </a:ln>
        </p:spPr>
        <p:txBody>
          <a:bodyPr wrap="square">
            <a:spAutoFit/>
          </a:bodyPr>
          <a:lstStyle/>
          <a:p>
            <a:r>
              <a:rPr lang="en-US" b="1" dirty="0" smtClean="0"/>
              <a:t>Ultrasonic image of a </a:t>
            </a:r>
            <a:r>
              <a:rPr lang="en-US" b="1" dirty="0" err="1" smtClean="0"/>
              <a:t>temporomandibular</a:t>
            </a:r>
            <a:r>
              <a:rPr lang="en-US" b="1" dirty="0" smtClean="0"/>
              <a:t> joint without any pathologic changes. The double arrows show the joint space. The arrow shows the disc (marked with small dots</a:t>
            </a:r>
            <a:r>
              <a:rPr lang="en-US" dirty="0" smtClean="0"/>
              <a:t>).</a:t>
            </a:r>
            <a:endParaRPr lang="en-US" dirty="0"/>
          </a:p>
        </p:txBody>
      </p:sp>
      <p:pic>
        <p:nvPicPr>
          <p:cNvPr id="6" name="Picture 2"/>
          <p:cNvPicPr>
            <a:picLocks noChangeAspect="1" noChangeArrowheads="1"/>
          </p:cNvPicPr>
          <p:nvPr/>
        </p:nvPicPr>
        <p:blipFill>
          <a:blip r:embed="rId3" cstate="print"/>
          <a:srcRect/>
          <a:stretch>
            <a:fillRect/>
          </a:stretch>
        </p:blipFill>
        <p:spPr bwMode="auto">
          <a:xfrm>
            <a:off x="5867400" y="76200"/>
            <a:ext cx="3048000" cy="3779520"/>
          </a:xfrm>
          <a:prstGeom prst="rect">
            <a:avLst/>
          </a:prstGeom>
          <a:noFill/>
          <a:ln w="9525">
            <a:noFill/>
            <a:miter lim="800000"/>
            <a:headEnd/>
            <a:tailEnd/>
          </a:ln>
          <a:effectLst/>
        </p:spPr>
      </p:pic>
      <p:sp>
        <p:nvSpPr>
          <p:cNvPr id="7" name="Rectangle 6"/>
          <p:cNvSpPr/>
          <p:nvPr/>
        </p:nvSpPr>
        <p:spPr>
          <a:xfrm>
            <a:off x="5029200" y="3886200"/>
            <a:ext cx="4114800" cy="1477328"/>
          </a:xfrm>
          <a:prstGeom prst="rect">
            <a:avLst/>
          </a:prstGeom>
          <a:solidFill>
            <a:schemeClr val="accent6">
              <a:lumMod val="20000"/>
              <a:lumOff val="80000"/>
            </a:schemeClr>
          </a:solidFill>
          <a:ln>
            <a:solidFill>
              <a:schemeClr val="bg1"/>
            </a:solidFill>
          </a:ln>
        </p:spPr>
        <p:txBody>
          <a:bodyPr wrap="square">
            <a:spAutoFit/>
          </a:bodyPr>
          <a:lstStyle/>
          <a:p>
            <a:pPr algn="just"/>
            <a:r>
              <a:rPr lang="en-US" b="1" dirty="0" smtClean="0">
                <a:latin typeface="Arial" pitchFamily="34" charset="0"/>
                <a:cs typeface="Arial" pitchFamily="34" charset="0"/>
              </a:rPr>
              <a:t>US of the TMJ. </a:t>
            </a:r>
          </a:p>
          <a:p>
            <a:pPr algn="just"/>
            <a:r>
              <a:rPr lang="en-US" b="1" dirty="0" err="1" smtClean="0">
                <a:latin typeface="Arial" pitchFamily="34" charset="0"/>
                <a:cs typeface="Arial" pitchFamily="34" charset="0"/>
              </a:rPr>
              <a:t>Hyperechoic</a:t>
            </a:r>
            <a:r>
              <a:rPr lang="en-US" b="1" dirty="0" smtClean="0">
                <a:latin typeface="Arial" pitchFamily="34" charset="0"/>
                <a:cs typeface="Arial" pitchFamily="34" charset="0"/>
              </a:rPr>
              <a:t> lines(white) represent the </a:t>
            </a:r>
            <a:r>
              <a:rPr lang="en-US" b="1" dirty="0" err="1" smtClean="0">
                <a:latin typeface="Arial" pitchFamily="34" charset="0"/>
                <a:cs typeface="Arial" pitchFamily="34" charset="0"/>
              </a:rPr>
              <a:t>glenoid</a:t>
            </a:r>
            <a:r>
              <a:rPr lang="en-US" b="1" dirty="0" smtClean="0">
                <a:latin typeface="Arial" pitchFamily="34" charset="0"/>
                <a:cs typeface="Arial" pitchFamily="34" charset="0"/>
              </a:rPr>
              <a:t> </a:t>
            </a:r>
            <a:r>
              <a:rPr lang="en-US" b="1" dirty="0" err="1" smtClean="0">
                <a:latin typeface="Arial" pitchFamily="34" charset="0"/>
                <a:cs typeface="Arial" pitchFamily="34" charset="0"/>
              </a:rPr>
              <a:t>fossa</a:t>
            </a:r>
            <a:r>
              <a:rPr lang="en-US" b="1" dirty="0" smtClean="0">
                <a:latin typeface="Arial" pitchFamily="34" charset="0"/>
                <a:cs typeface="Arial" pitchFamily="34" charset="0"/>
              </a:rPr>
              <a:t> (superior line) and </a:t>
            </a:r>
            <a:r>
              <a:rPr lang="en-US" b="1" dirty="0" err="1" smtClean="0">
                <a:latin typeface="Arial" pitchFamily="34" charset="0"/>
                <a:cs typeface="Arial" pitchFamily="34" charset="0"/>
              </a:rPr>
              <a:t>condylar</a:t>
            </a:r>
            <a:r>
              <a:rPr lang="en-US" b="1" dirty="0" smtClean="0">
                <a:latin typeface="Arial" pitchFamily="34" charset="0"/>
                <a:cs typeface="Arial" pitchFamily="34" charset="0"/>
              </a:rPr>
              <a:t> surface (inferior line), respectively</a:t>
            </a:r>
            <a:r>
              <a:rPr lang="en-US" b="1" dirty="0" smtClean="0"/>
              <a:t>.</a:t>
            </a:r>
            <a:endParaRPr lang="en-US" b="1"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a:ln>
            <a:solidFill>
              <a:schemeClr val="bg1"/>
            </a:solidFill>
          </a:ln>
        </p:spPr>
        <p:txBody>
          <a:bodyPr/>
          <a:lstStyle/>
          <a:p>
            <a:r>
              <a:rPr lang="en-US" b="1" dirty="0" smtClean="0"/>
              <a:t>M.R.I</a:t>
            </a:r>
            <a:endParaRPr lang="en-US" b="1" dirty="0"/>
          </a:p>
        </p:txBody>
      </p:sp>
      <p:sp>
        <p:nvSpPr>
          <p:cNvPr id="4" name="Content Placeholder 3"/>
          <p:cNvSpPr>
            <a:spLocks noGrp="1"/>
          </p:cNvSpPr>
          <p:nvPr>
            <p:ph idx="1"/>
          </p:nvPr>
        </p:nvSpPr>
        <p:spPr/>
        <p:txBody>
          <a:bodyPr>
            <a:normAutofit/>
          </a:bodyPr>
          <a:lstStyle/>
          <a:p>
            <a:pPr>
              <a:buNone/>
            </a:pPr>
            <a:r>
              <a:rPr lang="en-US" sz="2400" dirty="0" smtClean="0"/>
              <a:t>INDICATIONS</a:t>
            </a:r>
          </a:p>
          <a:p>
            <a:r>
              <a:rPr lang="en-US" sz="2400" dirty="0" smtClean="0"/>
              <a:t>When diagnosis of internal derangements is in doubt</a:t>
            </a:r>
          </a:p>
          <a:p>
            <a:r>
              <a:rPr lang="en-US" sz="2400" dirty="0" smtClean="0"/>
              <a:t>Pre-op assessment before disc surgery.</a:t>
            </a:r>
            <a:endParaRPr lang="en-US" sz="2400" dirty="0" smtClean="0">
              <a:cs typeface="Arial" pitchFamily="34" charset="0"/>
            </a:endParaRPr>
          </a:p>
          <a:p>
            <a:pPr marL="0" indent="0" eaLnBrk="0" fontAlgn="base" hangingPunct="0">
              <a:spcBef>
                <a:spcPct val="0"/>
              </a:spcBef>
              <a:spcAft>
                <a:spcPct val="0"/>
              </a:spcAft>
              <a:tabLst>
                <a:tab pos="-114300" algn="l"/>
              </a:tabLst>
            </a:pPr>
            <a:r>
              <a:rPr lang="en-US" sz="2400" dirty="0" smtClean="0">
                <a:ea typeface="Times New Roman" pitchFamily="18" charset="0"/>
                <a:cs typeface="Arial" pitchFamily="34" charset="0"/>
              </a:rPr>
              <a:t>    Evaluation for joint effusion or damage to the </a:t>
            </a:r>
            <a:r>
              <a:rPr lang="en-US" sz="2400" dirty="0" err="1" smtClean="0">
                <a:ea typeface="Times New Roman" pitchFamily="18" charset="0"/>
                <a:cs typeface="Arial" pitchFamily="34" charset="0"/>
              </a:rPr>
              <a:t>retrodiscal</a:t>
            </a:r>
            <a:r>
              <a:rPr lang="en-US" sz="2400" dirty="0" smtClean="0">
                <a:ea typeface="Times New Roman" pitchFamily="18" charset="0"/>
                <a:cs typeface="Arial" pitchFamily="34" charset="0"/>
              </a:rPr>
              <a:t> tissues following trauma.</a:t>
            </a:r>
            <a:endParaRPr lang="en-US" sz="2400" dirty="0" smtClean="0">
              <a:cs typeface="Arial" pitchFamily="34" charset="0"/>
            </a:endParaRPr>
          </a:p>
          <a:p>
            <a:pPr marL="0" lvl="0" indent="0" eaLnBrk="0" fontAlgn="base" hangingPunct="0">
              <a:spcBef>
                <a:spcPct val="0"/>
              </a:spcBef>
              <a:spcAft>
                <a:spcPct val="0"/>
              </a:spcAft>
              <a:buFontTx/>
              <a:buChar char="•"/>
              <a:tabLst>
                <a:tab pos="-114300" algn="l"/>
              </a:tabLst>
            </a:pPr>
            <a:r>
              <a:rPr lang="en-US" sz="2400" dirty="0" smtClean="0">
                <a:ea typeface="Times New Roman" pitchFamily="18" charset="0"/>
                <a:cs typeface="Arial" pitchFamily="34" charset="0"/>
              </a:rPr>
              <a:t>   Useful for  erosion of the bony components, granulation tissue associated  with implants or excessive fibrosis of the joint capsule</a:t>
            </a:r>
            <a:endParaRPr lang="en-US" sz="2400" dirty="0" smtClean="0">
              <a:cs typeface="Arial" pitchFamily="34" charset="0"/>
            </a:endParaRPr>
          </a:p>
          <a:p>
            <a:endParaRPr lang="en-US" sz="2400"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p:cNvPicPr>
            <a:picLocks noChangeAspect="1" noChangeArrowheads="1"/>
          </p:cNvPicPr>
          <p:nvPr/>
        </p:nvPicPr>
        <p:blipFill>
          <a:blip r:embed="rId2" cstate="print"/>
          <a:srcRect/>
          <a:stretch>
            <a:fillRect/>
          </a:stretch>
        </p:blipFill>
        <p:spPr bwMode="auto">
          <a:xfrm>
            <a:off x="1371600" y="838200"/>
            <a:ext cx="6096000" cy="3391370"/>
          </a:xfrm>
          <a:prstGeom prst="rect">
            <a:avLst/>
          </a:prstGeom>
          <a:noFill/>
          <a:ln w="9525">
            <a:noFill/>
            <a:miter lim="800000"/>
            <a:headEnd/>
            <a:tailEnd/>
          </a:ln>
          <a:effectLst/>
        </p:spPr>
      </p:pic>
      <p:sp>
        <p:nvSpPr>
          <p:cNvPr id="3" name="Rectangle 2"/>
          <p:cNvSpPr/>
          <p:nvPr/>
        </p:nvSpPr>
        <p:spPr>
          <a:xfrm>
            <a:off x="304800" y="4876800"/>
            <a:ext cx="8534400" cy="1384995"/>
          </a:xfrm>
          <a:prstGeom prst="rect">
            <a:avLst/>
          </a:prstGeom>
        </p:spPr>
        <p:txBody>
          <a:bodyPr wrap="square">
            <a:spAutoFit/>
          </a:bodyPr>
          <a:lstStyle/>
          <a:p>
            <a:r>
              <a:rPr lang="en-US" sz="1200" dirty="0" smtClean="0"/>
              <a:t>Normal MR imaging, Normal TMJ. </a:t>
            </a:r>
            <a:r>
              <a:rPr lang="en-US" sz="1200" b="1" dirty="0" smtClean="0"/>
              <a:t>A, The posterior thick band (</a:t>
            </a:r>
            <a:r>
              <a:rPr lang="en-US" sz="1200" b="1" i="1" dirty="0" smtClean="0"/>
              <a:t>arrowhead ) is located </a:t>
            </a:r>
            <a:r>
              <a:rPr lang="en-US" sz="1200" dirty="0" smtClean="0"/>
              <a:t>immediately superior to the </a:t>
            </a:r>
            <a:r>
              <a:rPr lang="en-US" sz="1200" dirty="0" err="1" smtClean="0"/>
              <a:t>condylar</a:t>
            </a:r>
            <a:r>
              <a:rPr lang="en-US" sz="1200" dirty="0" smtClean="0"/>
              <a:t> head. Just anterior to this band is the central thin region. The low signal just anterior to the </a:t>
            </a:r>
            <a:r>
              <a:rPr lang="en-US" sz="1200" dirty="0" err="1" smtClean="0"/>
              <a:t>condylar</a:t>
            </a:r>
            <a:r>
              <a:rPr lang="en-US" sz="1200" dirty="0" smtClean="0"/>
              <a:t> head is the anterior thick band. The disk gives a ‘‘bowtie’’ appearance due to the anterior and posterior thick bands. </a:t>
            </a:r>
          </a:p>
          <a:p>
            <a:endParaRPr lang="en-US" sz="1200" b="1" dirty="0" smtClean="0"/>
          </a:p>
          <a:p>
            <a:r>
              <a:rPr lang="en-US" sz="1200" b="1" dirty="0" smtClean="0"/>
              <a:t>B, Open-mouth position. The mouth is slightly open. The disk has translated down </a:t>
            </a:r>
            <a:r>
              <a:rPr lang="en-US" sz="1200" b="1" dirty="0" err="1" smtClean="0"/>
              <a:t>anteriorly</a:t>
            </a:r>
            <a:r>
              <a:rPr lang="en-US" sz="1200" b="1" dirty="0" smtClean="0"/>
              <a:t> </a:t>
            </a:r>
            <a:r>
              <a:rPr lang="en-US" sz="1200" dirty="0" smtClean="0"/>
              <a:t>so that the anterior thick band of the disk is immediately inferior to the </a:t>
            </a:r>
            <a:r>
              <a:rPr lang="en-US" sz="1200" dirty="0" err="1" smtClean="0"/>
              <a:t>articular</a:t>
            </a:r>
            <a:r>
              <a:rPr lang="en-US" sz="1200" dirty="0" smtClean="0"/>
              <a:t> eminence (</a:t>
            </a:r>
            <a:r>
              <a:rPr lang="en-US" sz="1200" i="1" dirty="0" smtClean="0"/>
              <a:t>arrow). The </a:t>
            </a:r>
            <a:r>
              <a:rPr lang="en-US" sz="1200" i="1" dirty="0" err="1" smtClean="0"/>
              <a:t>condylar</a:t>
            </a:r>
            <a:r>
              <a:rPr lang="en-US" sz="1200" i="1" dirty="0" smtClean="0"/>
              <a:t> </a:t>
            </a:r>
            <a:r>
              <a:rPr lang="en-US" sz="1200" dirty="0" smtClean="0"/>
              <a:t>head has rotated with respect to the disk. Note how the posterior edge of the mandible has rotated </a:t>
            </a:r>
            <a:r>
              <a:rPr lang="en-US" sz="1200" dirty="0" err="1" smtClean="0"/>
              <a:t>posteriorly</a:t>
            </a:r>
            <a:r>
              <a:rPr lang="en-US" sz="1200" dirty="0" smtClean="0"/>
              <a:t> (</a:t>
            </a:r>
            <a:r>
              <a:rPr lang="en-US" sz="1200" i="1" dirty="0" smtClean="0"/>
              <a:t>arrowhead ) compared to </a:t>
            </a:r>
            <a:r>
              <a:rPr lang="en-US" sz="1200" b="1" i="1" dirty="0" smtClean="0"/>
              <a:t>A.</a:t>
            </a:r>
            <a:endParaRPr lang="en-US" sz="1200"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a:ln>
            <a:solidFill>
              <a:schemeClr val="bg1"/>
            </a:solidFill>
          </a:ln>
        </p:spPr>
        <p:txBody>
          <a:bodyPr/>
          <a:lstStyle/>
          <a:p>
            <a:r>
              <a:rPr lang="en-US" dirty="0" smtClean="0"/>
              <a:t>CBCT</a:t>
            </a:r>
            <a:endParaRPr lang="en-US" dirty="0"/>
          </a:p>
        </p:txBody>
      </p:sp>
      <p:sp>
        <p:nvSpPr>
          <p:cNvPr id="4" name="Rectangle 3"/>
          <p:cNvSpPr/>
          <p:nvPr/>
        </p:nvSpPr>
        <p:spPr>
          <a:xfrm>
            <a:off x="304800" y="1924883"/>
            <a:ext cx="8458200" cy="3970318"/>
          </a:xfrm>
          <a:prstGeom prst="rect">
            <a:avLst/>
          </a:prstGeom>
        </p:spPr>
        <p:txBody>
          <a:bodyPr wrap="square">
            <a:spAutoFit/>
          </a:bodyPr>
          <a:lstStyle/>
          <a:p>
            <a:pPr algn="just">
              <a:buFont typeface="Wingdings" pitchFamily="2" charset="2"/>
              <a:buChar char="§"/>
            </a:pPr>
            <a:r>
              <a:rPr lang="en-US" dirty="0" smtClean="0"/>
              <a:t>CBCT, also known as volumetric CT (VCT), uses a cone- shaped X-ray beam.</a:t>
            </a:r>
          </a:p>
          <a:p>
            <a:pPr algn="just"/>
            <a:endParaRPr lang="en-US" dirty="0" smtClean="0"/>
          </a:p>
          <a:p>
            <a:pPr algn="just">
              <a:buFont typeface="Wingdings" pitchFamily="2" charset="2"/>
              <a:buChar char="§"/>
            </a:pPr>
            <a:r>
              <a:rPr lang="en-US" dirty="0" smtClean="0"/>
              <a:t> The tube-detectors system performs a 360 ͦ rotation around the  head of   the patient using a constant beam angle. </a:t>
            </a:r>
          </a:p>
          <a:p>
            <a:pPr algn="just"/>
            <a:endParaRPr lang="en-US" dirty="0" smtClean="0"/>
          </a:p>
          <a:p>
            <a:pPr algn="just">
              <a:buFont typeface="Wingdings" pitchFamily="2" charset="2"/>
              <a:buChar char="§"/>
            </a:pPr>
            <a:r>
              <a:rPr lang="en-US" dirty="0" smtClean="0"/>
              <a:t> This rotation produces the initial data, the so called raw data, which are  presented as a lateral tomogram. </a:t>
            </a:r>
          </a:p>
          <a:p>
            <a:pPr algn="just"/>
            <a:endParaRPr lang="en-US" dirty="0" smtClean="0"/>
          </a:p>
          <a:p>
            <a:pPr algn="just">
              <a:buFont typeface="Wingdings" pitchFamily="2" charset="2"/>
              <a:buChar char="§"/>
            </a:pPr>
            <a:r>
              <a:rPr lang="en-US" dirty="0" smtClean="0"/>
              <a:t> The raw data are used for primary reconstruction. The options for the thickness of the layers to be reconstructed are 0.3 mm, 1.0 mm, and 3.0 mm, and the reconstruction angles are determined by the clinician. </a:t>
            </a:r>
          </a:p>
          <a:p>
            <a:pPr algn="just"/>
            <a:endParaRPr lang="en-US" dirty="0" smtClean="0"/>
          </a:p>
          <a:p>
            <a:pPr algn="just">
              <a:buFont typeface="Wingdings" pitchFamily="2" charset="2"/>
              <a:buChar char="§"/>
            </a:pPr>
            <a:r>
              <a:rPr lang="en-US" dirty="0" smtClean="0"/>
              <a:t> The primary images can be used for further secondary  reconstructions in all planes and for three-dimensional (3D) reconstructions.</a:t>
            </a:r>
            <a:endParaRPr lang="en-US"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p:cNvPicPr>
            <a:picLocks noChangeAspect="1" noChangeArrowheads="1"/>
          </p:cNvPicPr>
          <p:nvPr/>
        </p:nvPicPr>
        <p:blipFill>
          <a:blip r:embed="rId2" cstate="print"/>
          <a:srcRect r="4699" b="51079"/>
          <a:stretch>
            <a:fillRect/>
          </a:stretch>
        </p:blipFill>
        <p:spPr bwMode="auto">
          <a:xfrm>
            <a:off x="381000" y="762000"/>
            <a:ext cx="8534400" cy="4762892"/>
          </a:xfrm>
          <a:prstGeom prst="rect">
            <a:avLst/>
          </a:prstGeom>
          <a:noFill/>
          <a:ln w="9525">
            <a:noFill/>
            <a:miter lim="800000"/>
            <a:headEnd/>
            <a:tailEnd/>
          </a:ln>
          <a:effectLst/>
        </p:spPr>
      </p:pic>
      <p:sp>
        <p:nvSpPr>
          <p:cNvPr id="3" name="Rectangle 2"/>
          <p:cNvSpPr/>
          <p:nvPr/>
        </p:nvSpPr>
        <p:spPr>
          <a:xfrm>
            <a:off x="304800" y="5562600"/>
            <a:ext cx="8839200" cy="1015663"/>
          </a:xfrm>
          <a:prstGeom prst="rect">
            <a:avLst/>
          </a:prstGeom>
        </p:spPr>
        <p:txBody>
          <a:bodyPr wrap="square">
            <a:spAutoFit/>
          </a:bodyPr>
          <a:lstStyle/>
          <a:p>
            <a:r>
              <a:rPr lang="en-US" sz="1400" dirty="0" smtClean="0"/>
              <a:t>Film layout of a typical examination of the right </a:t>
            </a:r>
            <a:r>
              <a:rPr lang="en-US" sz="1400" dirty="0" err="1" smtClean="0"/>
              <a:t>temporomandibular</a:t>
            </a:r>
            <a:r>
              <a:rPr lang="en-US" sz="1400" dirty="0" smtClean="0"/>
              <a:t> joint. (a) Axial image, (b) lateral images perpendicular to the long axis of the </a:t>
            </a:r>
            <a:r>
              <a:rPr lang="en-US" sz="1400" dirty="0" err="1" smtClean="0"/>
              <a:t>condyle</a:t>
            </a:r>
            <a:r>
              <a:rPr lang="en-US" sz="1400" dirty="0" smtClean="0"/>
              <a:t> (closed mouth), (c) central lateral images (closed and open mouth), (d) coronal views parallel to the long axis of the </a:t>
            </a:r>
            <a:r>
              <a:rPr lang="en-US" sz="1400" dirty="0" err="1" smtClean="0"/>
              <a:t>condyle</a:t>
            </a:r>
            <a:r>
              <a:rPr lang="en-US" sz="1400" dirty="0" smtClean="0"/>
              <a:t> (closed  and open mouth) and (e) three-dimensional reconstructions (closed and open mouth</a:t>
            </a:r>
            <a:r>
              <a:rPr lang="en-US" dirty="0" smtClean="0"/>
              <a:t>)</a:t>
            </a:r>
            <a:endParaRPr lang="en-US"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04800"/>
            <a:ext cx="8991600" cy="6370975"/>
          </a:xfrm>
          <a:prstGeom prst="rect">
            <a:avLst/>
          </a:prstGeom>
        </p:spPr>
        <p:txBody>
          <a:bodyPr wrap="square">
            <a:spAutoFit/>
          </a:bodyPr>
          <a:lstStyle/>
          <a:p>
            <a:pPr>
              <a:buFont typeface="Wingdings" pitchFamily="2" charset="2"/>
              <a:buChar char="§"/>
            </a:pPr>
            <a:r>
              <a:rPr lang="en-US" sz="2400" dirty="0" smtClean="0"/>
              <a:t> CBCT </a:t>
            </a:r>
            <a:r>
              <a:rPr lang="en-US" sz="2400" dirty="0" err="1" smtClean="0"/>
              <a:t>parasagittal</a:t>
            </a:r>
            <a:r>
              <a:rPr lang="en-US" sz="2400" dirty="0" smtClean="0"/>
              <a:t> and coronal slices: show clear images of </a:t>
            </a:r>
          </a:p>
          <a:p>
            <a:r>
              <a:rPr lang="en-US" sz="2400" dirty="0" smtClean="0"/>
              <a:t>   the </a:t>
            </a:r>
            <a:r>
              <a:rPr lang="en-US" sz="2400" dirty="0" err="1" smtClean="0"/>
              <a:t>condylar</a:t>
            </a:r>
            <a:r>
              <a:rPr lang="en-US" sz="2400" dirty="0" smtClean="0"/>
              <a:t> head and the </a:t>
            </a:r>
            <a:r>
              <a:rPr lang="en-US" sz="2400" dirty="0" err="1" smtClean="0"/>
              <a:t>glenoid</a:t>
            </a:r>
            <a:r>
              <a:rPr lang="en-US" sz="2400" dirty="0" smtClean="0"/>
              <a:t> </a:t>
            </a:r>
            <a:r>
              <a:rPr lang="en-US" sz="2400" dirty="0" err="1" smtClean="0"/>
              <a:t>fossa</a:t>
            </a:r>
            <a:r>
              <a:rPr lang="en-US" sz="2400" dirty="0" smtClean="0"/>
              <a:t> .</a:t>
            </a:r>
          </a:p>
          <a:p>
            <a:endParaRPr lang="en-US" sz="2400" dirty="0" smtClean="0"/>
          </a:p>
          <a:p>
            <a:pPr>
              <a:buFont typeface="Wingdings" pitchFamily="2" charset="2"/>
              <a:buChar char="§"/>
            </a:pPr>
            <a:r>
              <a:rPr lang="en-US" sz="2400" dirty="0" smtClean="0"/>
              <a:t> the lateral views: Developmental and pathological changes</a:t>
            </a:r>
          </a:p>
          <a:p>
            <a:r>
              <a:rPr lang="en-US" sz="2400" dirty="0" smtClean="0"/>
              <a:t>   </a:t>
            </a:r>
          </a:p>
          <a:p>
            <a:pPr>
              <a:buFont typeface="Wingdings" pitchFamily="2" charset="2"/>
              <a:buChar char="§"/>
            </a:pPr>
            <a:r>
              <a:rPr lang="en-US" sz="2400" dirty="0" smtClean="0"/>
              <a:t> The central lateral view defines the true position of the </a:t>
            </a:r>
            <a:r>
              <a:rPr lang="en-US" sz="2400" dirty="0" err="1" smtClean="0"/>
              <a:t>condyle</a:t>
            </a:r>
            <a:r>
              <a:rPr lang="en-US" sz="2400" dirty="0" smtClean="0"/>
              <a:t> </a:t>
            </a:r>
          </a:p>
          <a:p>
            <a:r>
              <a:rPr lang="en-US" sz="2400" dirty="0" smtClean="0"/>
              <a:t>    in the </a:t>
            </a:r>
            <a:r>
              <a:rPr lang="en-US" sz="2400" dirty="0" err="1" smtClean="0"/>
              <a:t>fossa,which</a:t>
            </a:r>
            <a:r>
              <a:rPr lang="en-US" sz="2400" dirty="0" smtClean="0"/>
              <a:t> often reveals possible dislocation of the disc </a:t>
            </a:r>
          </a:p>
          <a:p>
            <a:r>
              <a:rPr lang="en-US" sz="2400" dirty="0" smtClean="0"/>
              <a:t>    in the joint. (extent of translation of </a:t>
            </a:r>
            <a:r>
              <a:rPr lang="en-US" sz="2400" dirty="0" err="1" smtClean="0"/>
              <a:t>condyle</a:t>
            </a:r>
            <a:r>
              <a:rPr lang="en-US" sz="2400" dirty="0" smtClean="0"/>
              <a:t> in </a:t>
            </a:r>
            <a:r>
              <a:rPr lang="en-US" sz="2400" dirty="0" err="1" smtClean="0"/>
              <a:t>fossa</a:t>
            </a:r>
            <a:r>
              <a:rPr lang="en-US" sz="2400" dirty="0" smtClean="0"/>
              <a:t> )</a:t>
            </a:r>
          </a:p>
          <a:p>
            <a:endParaRPr lang="en-US" sz="2400" dirty="0" smtClean="0"/>
          </a:p>
          <a:p>
            <a:pPr>
              <a:buFont typeface="Wingdings" pitchFamily="2" charset="2"/>
              <a:buChar char="§"/>
            </a:pPr>
            <a:r>
              <a:rPr lang="en-US" sz="2400" dirty="0" smtClean="0"/>
              <a:t> A 3D reconstruction gives a general overview of the TMJ,  sometimes valuable in cases with severe morphological abnormalities or for surgical planning.</a:t>
            </a:r>
          </a:p>
          <a:p>
            <a:pPr>
              <a:buFont typeface="Wingdings" pitchFamily="2" charset="2"/>
              <a:buChar char="§"/>
            </a:pPr>
            <a:endParaRPr lang="en-US" sz="2400" dirty="0" smtClean="0"/>
          </a:p>
          <a:p>
            <a:pPr>
              <a:buFont typeface="Wingdings" pitchFamily="2" charset="2"/>
              <a:buChar char="§"/>
            </a:pPr>
            <a:r>
              <a:rPr lang="en-US" sz="2400" dirty="0" smtClean="0"/>
              <a:t>Coronal view (open-mouth): clearer view of the </a:t>
            </a:r>
            <a:r>
              <a:rPr lang="en-US" sz="2400" dirty="0" err="1" smtClean="0"/>
              <a:t>condyle</a:t>
            </a:r>
            <a:r>
              <a:rPr lang="en-US" sz="2400" dirty="0" smtClean="0"/>
              <a:t>, since it translates slightly over the tubercle giving an unobstructed view of the </a:t>
            </a:r>
            <a:r>
              <a:rPr lang="en-US" sz="2400" dirty="0" err="1" smtClean="0"/>
              <a:t>condyle</a:t>
            </a:r>
            <a:r>
              <a:rPr lang="en-US" sz="2400" dirty="0" smtClean="0"/>
              <a:t> head.</a:t>
            </a:r>
          </a:p>
          <a:p>
            <a:pPr>
              <a:buFont typeface="Wingdings" pitchFamily="2" charset="2"/>
              <a:buChar char="§"/>
            </a:pPr>
            <a:endParaRPr lang="en-US" sz="2400"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Radioisotope scanning</a:t>
            </a:r>
            <a:endParaRPr lang="en-US" dirty="0"/>
          </a:p>
        </p:txBody>
      </p:sp>
      <p:sp>
        <p:nvSpPr>
          <p:cNvPr id="3" name="Content Placeholder 2"/>
          <p:cNvSpPr>
            <a:spLocks noGrp="1"/>
          </p:cNvSpPr>
          <p:nvPr>
            <p:ph idx="1"/>
          </p:nvPr>
        </p:nvSpPr>
        <p:spPr/>
        <p:txBody>
          <a:bodyPr/>
          <a:lstStyle/>
          <a:p>
            <a:r>
              <a:rPr lang="en-US" dirty="0" smtClean="0"/>
              <a:t>For detecting increase in metabolic activity of bone.</a:t>
            </a:r>
          </a:p>
          <a:p>
            <a:r>
              <a:rPr lang="en-US" dirty="0" smtClean="0"/>
              <a:t>Used to detect </a:t>
            </a:r>
            <a:r>
              <a:rPr lang="en-US" dirty="0" err="1" smtClean="0"/>
              <a:t>condylar</a:t>
            </a:r>
            <a:r>
              <a:rPr lang="en-US" dirty="0" smtClean="0"/>
              <a:t> hyperplasia.</a:t>
            </a:r>
          </a:p>
          <a:p>
            <a:endParaRPr lang="en-US" dirty="0"/>
          </a:p>
        </p:txBody>
      </p:sp>
      <p:pic>
        <p:nvPicPr>
          <p:cNvPr id="4" name="Picture 3" descr="RadioisotopeScan.jpg"/>
          <p:cNvPicPr>
            <a:picLocks noChangeAspect="1"/>
          </p:cNvPicPr>
          <p:nvPr/>
        </p:nvPicPr>
        <p:blipFill>
          <a:blip r:embed="rId2" cstate="print"/>
          <a:stretch>
            <a:fillRect/>
          </a:stretch>
        </p:blipFill>
        <p:spPr>
          <a:xfrm>
            <a:off x="381000" y="3657600"/>
            <a:ext cx="8483600" cy="29813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981200" y="1676400"/>
            <a:ext cx="5181600" cy="3124200"/>
          </a:xfrm>
          <a:prstGeom prst="ellipse">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rPr>
              <a:t>DISEASES OF TMJ</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8001000" cy="609600"/>
          </a:xfrm>
          <a:solidFill>
            <a:srgbClr val="FFFF00"/>
          </a:solidFill>
          <a:ln>
            <a:solidFill>
              <a:schemeClr val="bg1"/>
            </a:solidFill>
          </a:ln>
        </p:spPr>
        <p:txBody>
          <a:bodyPr>
            <a:noAutofit/>
          </a:bodyPr>
          <a:lstStyle/>
          <a:p>
            <a:r>
              <a:rPr lang="en-US" sz="3600" dirty="0" smtClean="0">
                <a:solidFill>
                  <a:schemeClr val="bg1"/>
                </a:solidFill>
              </a:rPr>
              <a:t>DEVELOPMEMENTAL ABNORMALITIES</a:t>
            </a:r>
            <a:endParaRPr lang="en-US" sz="3600" dirty="0">
              <a:solidFill>
                <a:schemeClr val="bg1"/>
              </a:solidFill>
            </a:endParaRPr>
          </a:p>
        </p:txBody>
      </p:sp>
      <p:sp>
        <p:nvSpPr>
          <p:cNvPr id="4" name="Snip Diagonal Corner Rectangle 3"/>
          <p:cNvSpPr/>
          <p:nvPr/>
        </p:nvSpPr>
        <p:spPr>
          <a:xfrm>
            <a:off x="2362200" y="2133600"/>
            <a:ext cx="5105400" cy="4114800"/>
          </a:xfrm>
          <a:prstGeom prst="snip2Diag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smtClean="0">
                <a:solidFill>
                  <a:schemeClr val="tx1"/>
                </a:solidFill>
              </a:rPr>
              <a:t>1.Condylar hyperplasia</a:t>
            </a:r>
          </a:p>
          <a:p>
            <a:pPr algn="just"/>
            <a:r>
              <a:rPr lang="en-US" sz="3200" b="1" dirty="0" smtClean="0">
                <a:solidFill>
                  <a:schemeClr val="tx1"/>
                </a:solidFill>
              </a:rPr>
              <a:t>2.Condylar </a:t>
            </a:r>
            <a:r>
              <a:rPr lang="en-US" sz="3200" b="1" dirty="0" err="1" smtClean="0">
                <a:solidFill>
                  <a:schemeClr val="tx1"/>
                </a:solidFill>
              </a:rPr>
              <a:t>hypoplasia</a:t>
            </a:r>
            <a:endParaRPr lang="en-US" sz="3200" b="1" dirty="0" smtClean="0">
              <a:solidFill>
                <a:schemeClr val="tx1"/>
              </a:solidFill>
            </a:endParaRPr>
          </a:p>
          <a:p>
            <a:pPr algn="just"/>
            <a:r>
              <a:rPr lang="en-US" sz="3200" b="1" dirty="0" smtClean="0">
                <a:solidFill>
                  <a:schemeClr val="tx1"/>
                </a:solidFill>
              </a:rPr>
              <a:t>3.Juvenile </a:t>
            </a:r>
            <a:r>
              <a:rPr lang="en-US" sz="3200" b="1" dirty="0" err="1" smtClean="0">
                <a:solidFill>
                  <a:schemeClr val="tx1"/>
                </a:solidFill>
              </a:rPr>
              <a:t>Arthrosis</a:t>
            </a:r>
            <a:endParaRPr lang="en-US" sz="3200" b="1" dirty="0" smtClean="0">
              <a:solidFill>
                <a:schemeClr val="tx1"/>
              </a:solidFill>
            </a:endParaRPr>
          </a:p>
          <a:p>
            <a:pPr algn="just"/>
            <a:r>
              <a:rPr lang="en-US" sz="3200" b="1" dirty="0" smtClean="0">
                <a:solidFill>
                  <a:schemeClr val="tx1"/>
                </a:solidFill>
              </a:rPr>
              <a:t>4.Coronoid hyperplasia</a:t>
            </a:r>
          </a:p>
          <a:p>
            <a:pPr algn="just"/>
            <a:r>
              <a:rPr lang="en-US" sz="3200" b="1" dirty="0" smtClean="0">
                <a:solidFill>
                  <a:schemeClr val="tx1"/>
                </a:solidFill>
              </a:rPr>
              <a:t>5.Bifid </a:t>
            </a:r>
            <a:r>
              <a:rPr lang="en-US" sz="3200" b="1" dirty="0" err="1" smtClean="0">
                <a:solidFill>
                  <a:schemeClr val="tx1"/>
                </a:solidFill>
              </a:rPr>
              <a:t>condyle</a:t>
            </a:r>
            <a:endParaRPr lang="en-US" sz="3200" b="1" dirty="0" smtClean="0">
              <a:solidFill>
                <a:schemeClr val="tx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3751</TotalTime>
  <Words>6135</Words>
  <Application>Microsoft Office PowerPoint</Application>
  <PresentationFormat>On-screen Show (4:3)</PresentationFormat>
  <Paragraphs>1027</Paragraphs>
  <Slides>194</Slides>
  <Notes>2</Notes>
  <HiddenSlides>2</HiddenSlides>
  <MMClips>3</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194</vt:i4>
      </vt:variant>
    </vt:vector>
  </HeadingPairs>
  <TitlesOfParts>
    <vt:vector size="196" baseType="lpstr">
      <vt:lpstr>Office Theme</vt:lpstr>
      <vt:lpstr>Bitmap Image</vt:lpstr>
      <vt:lpstr>TEMPOROMANDIBULAR DISORDERS …</vt:lpstr>
      <vt:lpstr>Contents </vt:lpstr>
      <vt:lpstr>Introduction </vt:lpstr>
      <vt:lpstr> TMJ: A unique joint ??</vt:lpstr>
      <vt:lpstr>Slide 5</vt:lpstr>
      <vt:lpstr>Slide 6</vt:lpstr>
      <vt:lpstr>Slide 7</vt:lpstr>
      <vt:lpstr>Slide 8</vt:lpstr>
      <vt:lpstr>CONDYLE</vt:lpstr>
      <vt:lpstr>Mandibular fossa</vt:lpstr>
      <vt:lpstr> Articular disc </vt:lpstr>
      <vt:lpstr>Slide 12</vt:lpstr>
      <vt:lpstr>Slide 13</vt:lpstr>
      <vt:lpstr>Muscle attachment </vt:lpstr>
      <vt:lpstr>Movements of mandible </vt:lpstr>
      <vt:lpstr>Joint movements……</vt:lpstr>
      <vt:lpstr>Slide 17</vt:lpstr>
      <vt:lpstr>Slide 18</vt:lpstr>
      <vt:lpstr>Temporomandibular disorders</vt:lpstr>
      <vt:lpstr>Etiology </vt:lpstr>
      <vt:lpstr>Classification </vt:lpstr>
      <vt:lpstr>Slide 22</vt:lpstr>
      <vt:lpstr> The Effect of Occlusion on Resting Posture of TMJ ‐Normal</vt:lpstr>
      <vt:lpstr>The Effect of Occlusion on Resting Posture of TMJ ‐Pathological</vt:lpstr>
      <vt:lpstr>Effect of posture </vt:lpstr>
      <vt:lpstr>Steps in assessment </vt:lpstr>
      <vt:lpstr>Behavioural assessment</vt:lpstr>
      <vt:lpstr>Slide 28</vt:lpstr>
      <vt:lpstr>History </vt:lpstr>
      <vt:lpstr>Slide 30</vt:lpstr>
      <vt:lpstr>Physical examination </vt:lpstr>
      <vt:lpstr>Steps in physical examination </vt:lpstr>
      <vt:lpstr>Slide 33</vt:lpstr>
      <vt:lpstr>Slide 34</vt:lpstr>
      <vt:lpstr>Slide 35</vt:lpstr>
      <vt:lpstr>Slide 36</vt:lpstr>
      <vt:lpstr>Slide 37</vt:lpstr>
      <vt:lpstr>Slide 38</vt:lpstr>
      <vt:lpstr>Slide 39</vt:lpstr>
      <vt:lpstr>Palpation of cervical muscles </vt:lpstr>
      <vt:lpstr>Palpation of TMJ</vt:lpstr>
      <vt:lpstr>Palpation of TMJ</vt:lpstr>
      <vt:lpstr>Provocation tests</vt:lpstr>
      <vt:lpstr>Assessment of parafunctional habits</vt:lpstr>
      <vt:lpstr>Slide 45</vt:lpstr>
      <vt:lpstr>Diagnostic imaging of TMJ</vt:lpstr>
      <vt:lpstr>OBJECTIVES OF TMJ IMAGING</vt:lpstr>
      <vt:lpstr>IMAGING PROTOCOL</vt:lpstr>
      <vt:lpstr>Slide 49</vt:lpstr>
      <vt:lpstr>TMJ IMAGING CONTD.</vt:lpstr>
      <vt:lpstr>Slide 51</vt:lpstr>
      <vt:lpstr>O.P.G</vt:lpstr>
      <vt:lpstr>Slide 53</vt:lpstr>
      <vt:lpstr>Slide 54</vt:lpstr>
      <vt:lpstr> PLAIN FILM RADIOGRAPHY </vt:lpstr>
      <vt:lpstr>TRANSCRANIAL RADIOGRAPHY</vt:lpstr>
      <vt:lpstr>Slide 57</vt:lpstr>
      <vt:lpstr>Slide 58</vt:lpstr>
      <vt:lpstr>Slide 59</vt:lpstr>
      <vt:lpstr>Slide 60</vt:lpstr>
      <vt:lpstr>Transpharyngeal radiography</vt:lpstr>
      <vt:lpstr>Slide 62</vt:lpstr>
      <vt:lpstr>Slide 63</vt:lpstr>
      <vt:lpstr>Slide 64</vt:lpstr>
      <vt:lpstr>TRANSORBITAL RADIOGRAPHY</vt:lpstr>
      <vt:lpstr>Slide 66</vt:lpstr>
      <vt:lpstr>Slide 67</vt:lpstr>
      <vt:lpstr>Slide 68</vt:lpstr>
      <vt:lpstr>REVERSE TOWNE’S VIEW</vt:lpstr>
      <vt:lpstr>Slide 70</vt:lpstr>
      <vt:lpstr>Slide 71</vt:lpstr>
      <vt:lpstr>Slide 72</vt:lpstr>
      <vt:lpstr>SUBMENTOVERTEX VIEW</vt:lpstr>
      <vt:lpstr>SUBMENTOVERTEX VIEW</vt:lpstr>
      <vt:lpstr>Slide 75</vt:lpstr>
      <vt:lpstr> CONVENTIONAL TOMOGRAPHY </vt:lpstr>
      <vt:lpstr>Slide 77</vt:lpstr>
      <vt:lpstr>Slide 78</vt:lpstr>
      <vt:lpstr>Slide 79</vt:lpstr>
      <vt:lpstr>COMPUTED TOMOGRAPHY</vt:lpstr>
      <vt:lpstr>Slide 81</vt:lpstr>
      <vt:lpstr>ARTHROGRAPHY</vt:lpstr>
      <vt:lpstr>Slide 83</vt:lpstr>
      <vt:lpstr>Slide 84</vt:lpstr>
      <vt:lpstr>Slide 85</vt:lpstr>
      <vt:lpstr>ARTHROSCOPY</vt:lpstr>
      <vt:lpstr>TECHNIQUE</vt:lpstr>
      <vt:lpstr>Slide 88</vt:lpstr>
      <vt:lpstr>ULTRASONOGRAPHY</vt:lpstr>
      <vt:lpstr>INDICATIONS</vt:lpstr>
      <vt:lpstr>Slide 91</vt:lpstr>
      <vt:lpstr>M.R.I</vt:lpstr>
      <vt:lpstr>Slide 93</vt:lpstr>
      <vt:lpstr>CBCT</vt:lpstr>
      <vt:lpstr>Slide 95</vt:lpstr>
      <vt:lpstr>Slide 96</vt:lpstr>
      <vt:lpstr>Radioisotope scanning</vt:lpstr>
      <vt:lpstr>Slide 98</vt:lpstr>
      <vt:lpstr>DEVELOPMEMENTAL ABNORMALITIES</vt:lpstr>
      <vt:lpstr>Slide 100</vt:lpstr>
      <vt:lpstr>Clinical features</vt:lpstr>
      <vt:lpstr>Radiographic features</vt:lpstr>
      <vt:lpstr> 1.Condylar Hyperplasia </vt:lpstr>
      <vt:lpstr> Condylar Hyperplasia </vt:lpstr>
      <vt:lpstr>Treatment </vt:lpstr>
      <vt:lpstr>Condylar hypoplasia</vt:lpstr>
      <vt:lpstr>Clinical features </vt:lpstr>
      <vt:lpstr>Radiographic features</vt:lpstr>
      <vt:lpstr> 2.Condylar Hypoplasia </vt:lpstr>
      <vt:lpstr> Condylar Hypoplasia </vt:lpstr>
      <vt:lpstr>Treatment </vt:lpstr>
      <vt:lpstr>Bifid condyle </vt:lpstr>
      <vt:lpstr>Bifid condyle </vt:lpstr>
      <vt:lpstr> 5.Bifid condyle </vt:lpstr>
      <vt:lpstr>Juvenile arthrosis</vt:lpstr>
      <vt:lpstr>Radiographic features</vt:lpstr>
      <vt:lpstr> 3.Juvenile Arthrosis </vt:lpstr>
      <vt:lpstr>Treatment </vt:lpstr>
      <vt:lpstr>SOFT TISSUE ABNORMALITIES</vt:lpstr>
      <vt:lpstr>Articular disk disorders </vt:lpstr>
      <vt:lpstr>Slide 121</vt:lpstr>
      <vt:lpstr>Anterior disc displacement with reduction </vt:lpstr>
      <vt:lpstr>Slide 123</vt:lpstr>
      <vt:lpstr>Slide 124</vt:lpstr>
      <vt:lpstr>Slide 125</vt:lpstr>
      <vt:lpstr>Slide 126</vt:lpstr>
      <vt:lpstr>Slide 127</vt:lpstr>
      <vt:lpstr>Management </vt:lpstr>
      <vt:lpstr>Anterior disc displacement without reduction.</vt:lpstr>
      <vt:lpstr>Slide 130</vt:lpstr>
      <vt:lpstr>Slide 131</vt:lpstr>
      <vt:lpstr>On examination</vt:lpstr>
      <vt:lpstr>Management </vt:lpstr>
      <vt:lpstr>Posterior disc displacement </vt:lpstr>
      <vt:lpstr>REMODELING AND ARTHRITIC CONDITIONS</vt:lpstr>
      <vt:lpstr>TMJ arthritis</vt:lpstr>
      <vt:lpstr>Clinical Manifestations </vt:lpstr>
      <vt:lpstr>Radiographic features </vt:lpstr>
      <vt:lpstr>Radiographic features </vt:lpstr>
      <vt:lpstr>Radiographic features </vt:lpstr>
      <vt:lpstr>Radiographic features </vt:lpstr>
      <vt:lpstr>Management </vt:lpstr>
      <vt:lpstr>Rheumatoid arthritis</vt:lpstr>
      <vt:lpstr>Clinical manifestations</vt:lpstr>
      <vt:lpstr>Radiographic features </vt:lpstr>
      <vt:lpstr>Management </vt:lpstr>
      <vt:lpstr>Septic arthritis </vt:lpstr>
      <vt:lpstr>Slide 148</vt:lpstr>
      <vt:lpstr>TRAUMA</vt:lpstr>
      <vt:lpstr>Dislocation </vt:lpstr>
      <vt:lpstr>Slide 151</vt:lpstr>
      <vt:lpstr> Dislocation </vt:lpstr>
      <vt:lpstr>Management </vt:lpstr>
      <vt:lpstr>Fractures </vt:lpstr>
      <vt:lpstr>Radiographic features</vt:lpstr>
      <vt:lpstr>FRACTURES</vt:lpstr>
      <vt:lpstr>FRACTURES</vt:lpstr>
      <vt:lpstr>Slide 158</vt:lpstr>
      <vt:lpstr>Ankylosis </vt:lpstr>
      <vt:lpstr>Etiology </vt:lpstr>
      <vt:lpstr>Clinical features</vt:lpstr>
      <vt:lpstr>Radiographic features</vt:lpstr>
      <vt:lpstr>Slide 163</vt:lpstr>
      <vt:lpstr>Tumors</vt:lpstr>
      <vt:lpstr>Tumors </vt:lpstr>
      <vt:lpstr>Clinical features</vt:lpstr>
      <vt:lpstr>Radiographic features</vt:lpstr>
      <vt:lpstr>Differential diagnosis</vt:lpstr>
      <vt:lpstr>Malignant tumors </vt:lpstr>
      <vt:lpstr>Clinical features</vt:lpstr>
      <vt:lpstr>Radiographic features</vt:lpstr>
      <vt:lpstr>Slide 172</vt:lpstr>
      <vt:lpstr>Treatment </vt:lpstr>
      <vt:lpstr>MPDS</vt:lpstr>
      <vt:lpstr>Myofascial pain of masticatory muscles</vt:lpstr>
      <vt:lpstr>Etiology</vt:lpstr>
      <vt:lpstr>“Vicious cycle” model</vt:lpstr>
      <vt:lpstr>Pathogenesis </vt:lpstr>
      <vt:lpstr>Clinical features</vt:lpstr>
      <vt:lpstr>Slide 180</vt:lpstr>
      <vt:lpstr>Other signs </vt:lpstr>
      <vt:lpstr>Slide 182</vt:lpstr>
      <vt:lpstr>TREATMENT</vt:lpstr>
      <vt:lpstr>Management </vt:lpstr>
      <vt:lpstr>Physiotherapy </vt:lpstr>
      <vt:lpstr>Slide 186</vt:lpstr>
      <vt:lpstr>Slide 187</vt:lpstr>
      <vt:lpstr>Slide 188</vt:lpstr>
      <vt:lpstr>Slide 189</vt:lpstr>
      <vt:lpstr>Intraoral appliances </vt:lpstr>
      <vt:lpstr>Pharmacotherapy </vt:lpstr>
      <vt:lpstr>Trigger point therapy</vt:lpstr>
      <vt:lpstr>Bruxism </vt:lpstr>
      <vt:lpstr>Slide 194</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TEMPOROMANDIBULAR DISORDERS …</dc:title>
  <dc:creator>hi</dc:creator>
  <cp:lastModifiedBy>dr seema bhogte</cp:lastModifiedBy>
  <cp:revision>264</cp:revision>
  <dcterms:created xsi:type="dcterms:W3CDTF">2014-08-28T17:36:24Z</dcterms:created>
  <dcterms:modified xsi:type="dcterms:W3CDTF">2019-10-24T03:59:55Z</dcterms:modified>
</cp:coreProperties>
</file>