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9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83A6-6E5E-4520-ABF8-E44DECC5F65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93E9-1542-455C-9C07-A9EBE6B7E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0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Sincesmall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opacified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blood vessels may simulate small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sialoliths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contrastenhanced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CT,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nonenhanced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scans are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indicatedwhere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sialolithiasis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suspected.Extracorporeal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shock wave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lithotripsy,naficillin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antibiotic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" dirty="0" err="1" smtClean="0"/>
              <a:t>extravasation</a:t>
            </a:r>
            <a:r>
              <a:rPr lang="en-US" sz="600" dirty="0" smtClean="0"/>
              <a:t> type of </a:t>
            </a:r>
            <a:r>
              <a:rPr lang="en-US" sz="600" dirty="0" err="1" smtClean="0"/>
              <a:t>mucocele</a:t>
            </a:r>
            <a:r>
              <a:rPr lang="en-US" sz="600" dirty="0" smtClean="0"/>
              <a:t> is more common than</a:t>
            </a:r>
            <a:r>
              <a:rPr lang="en-US" sz="600" baseline="0" dirty="0" smtClean="0"/>
              <a:t> </a:t>
            </a:r>
            <a:r>
              <a:rPr lang="en-US" sz="600" dirty="0" smtClean="0"/>
              <a:t>the retention form. </a:t>
            </a:r>
          </a:p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" b="1" i="1" dirty="0" smtClean="0"/>
              <a:t>The term </a:t>
            </a:r>
            <a:r>
              <a:rPr lang="en-US" sz="300" b="1" i="1" dirty="0" err="1" smtClean="0"/>
              <a:t>ranula</a:t>
            </a:r>
            <a:r>
              <a:rPr lang="en-US" sz="300" b="1" i="1" dirty="0" smtClean="0"/>
              <a:t> is used because </a:t>
            </a:r>
            <a:r>
              <a:rPr lang="en-US" sz="300" b="1" i="1" dirty="0" err="1" smtClean="0"/>
              <a:t>this</a:t>
            </a:r>
            <a:r>
              <a:rPr lang="en-US" sz="300" dirty="0" err="1" smtClean="0"/>
              <a:t>Lesion</a:t>
            </a:r>
            <a:r>
              <a:rPr lang="en-US" sz="300" dirty="0" smtClean="0"/>
              <a:t> often resembles the swollen abdomen of a </a:t>
            </a:r>
            <a:r>
              <a:rPr lang="en-US" sz="300" dirty="0" err="1" smtClean="0"/>
              <a:t>frog</a:t>
            </a:r>
            <a:r>
              <a:rPr lang="en-US" sz="300" dirty="0" err="1" smtClean="0">
                <a:latin typeface="Comic Sans MS" pitchFamily="66" charset="0"/>
              </a:rPr>
              <a:t>Like</a:t>
            </a:r>
            <a:r>
              <a:rPr lang="en-US" sz="300" dirty="0" smtClean="0">
                <a:latin typeface="Comic Sans MS" pitchFamily="66" charset="0"/>
              </a:rPr>
              <a:t> </a:t>
            </a:r>
            <a:r>
              <a:rPr lang="en-US" sz="300" dirty="0" err="1" smtClean="0">
                <a:latin typeface="Comic Sans MS" pitchFamily="66" charset="0"/>
              </a:rPr>
              <a:t>mucocelessuperficial</a:t>
            </a:r>
            <a:r>
              <a:rPr lang="en-US" sz="300" dirty="0" smtClean="0">
                <a:latin typeface="Comic Sans MS" pitchFamily="66" charset="0"/>
              </a:rPr>
              <a:t> </a:t>
            </a:r>
            <a:r>
              <a:rPr lang="en-US" sz="300" dirty="0" err="1" smtClean="0">
                <a:latin typeface="Comic Sans MS" pitchFamily="66" charset="0"/>
              </a:rPr>
              <a:t>ranulasCan</a:t>
            </a:r>
            <a:r>
              <a:rPr lang="en-US" sz="300" dirty="0" smtClean="0">
                <a:latin typeface="Comic Sans MS" pitchFamily="66" charset="0"/>
              </a:rPr>
              <a:t> have a typical bluish hue, but when the lesion is </a:t>
            </a:r>
            <a:r>
              <a:rPr lang="en-US" sz="300" dirty="0" err="1" smtClean="0">
                <a:latin typeface="Comic Sans MS" pitchFamily="66" charset="0"/>
              </a:rPr>
              <a:t>deeplySeated</a:t>
            </a:r>
            <a:r>
              <a:rPr lang="en-US" sz="300" dirty="0" smtClean="0">
                <a:latin typeface="Comic Sans MS" pitchFamily="66" charset="0"/>
              </a:rPr>
              <a:t>, the mucosa may have a normal </a:t>
            </a:r>
            <a:r>
              <a:rPr lang="en-US" sz="300" dirty="0" err="1" smtClean="0">
                <a:latin typeface="Comic Sans MS" pitchFamily="66" charset="0"/>
              </a:rPr>
              <a:t>appearancethesizeOf</a:t>
            </a:r>
            <a:r>
              <a:rPr lang="en-US" sz="300" dirty="0" smtClean="0">
                <a:latin typeface="Comic Sans MS" pitchFamily="66" charset="0"/>
              </a:rPr>
              <a:t> the lesions can </a:t>
            </a:r>
            <a:r>
              <a:rPr lang="en-US" sz="300" dirty="0" err="1" smtClean="0">
                <a:latin typeface="Comic Sans MS" pitchFamily="66" charset="0"/>
              </a:rPr>
              <a:t>varyand</a:t>
            </a:r>
            <a:r>
              <a:rPr lang="en-US" sz="300" dirty="0" smtClean="0">
                <a:latin typeface="Comic Sans MS" pitchFamily="66" charset="0"/>
              </a:rPr>
              <a:t> </a:t>
            </a:r>
            <a:r>
              <a:rPr lang="en-US" sz="300" dirty="0" err="1" smtClean="0">
                <a:latin typeface="Comic Sans MS" pitchFamily="66" charset="0"/>
              </a:rPr>
              <a:t>largerlesions</a:t>
            </a:r>
            <a:r>
              <a:rPr lang="en-US" sz="300" dirty="0" smtClean="0">
                <a:latin typeface="Comic Sans MS" pitchFamily="66" charset="0"/>
              </a:rPr>
              <a:t> can cause </a:t>
            </a:r>
            <a:r>
              <a:rPr lang="en-US" sz="300" dirty="0" err="1" smtClean="0">
                <a:latin typeface="Comic Sans MS" pitchFamily="66" charset="0"/>
              </a:rPr>
              <a:t>deviationOf</a:t>
            </a:r>
            <a:r>
              <a:rPr lang="en-US" sz="300" dirty="0" smtClean="0">
                <a:latin typeface="Comic Sans MS" pitchFamily="66" charset="0"/>
              </a:rPr>
              <a:t> the </a:t>
            </a:r>
            <a:r>
              <a:rPr lang="en-US" sz="300" dirty="0" err="1" smtClean="0">
                <a:latin typeface="Comic Sans MS" pitchFamily="66" charset="0"/>
              </a:rPr>
              <a:t>tongueOf</a:t>
            </a:r>
            <a:r>
              <a:rPr lang="en-US" sz="300" dirty="0" smtClean="0">
                <a:latin typeface="Comic Sans MS" pitchFamily="66" charset="0"/>
              </a:rPr>
              <a:t> the </a:t>
            </a:r>
            <a:r>
              <a:rPr lang="en-US" sz="300" dirty="0" err="1" smtClean="0">
                <a:latin typeface="Comic Sans MS" pitchFamily="66" charset="0"/>
              </a:rPr>
              <a:t>tongueA</a:t>
            </a:r>
            <a:r>
              <a:rPr lang="en-US" sz="300" dirty="0" smtClean="0">
                <a:latin typeface="Comic Sans MS" pitchFamily="66" charset="0"/>
              </a:rPr>
              <a:t> deep lesion that </a:t>
            </a:r>
            <a:r>
              <a:rPr lang="en-US" sz="300" dirty="0" err="1" smtClean="0">
                <a:latin typeface="Comic Sans MS" pitchFamily="66" charset="0"/>
              </a:rPr>
              <a:t>herniates</a:t>
            </a:r>
            <a:r>
              <a:rPr lang="en-US" sz="300" dirty="0" smtClean="0">
                <a:latin typeface="Comic Sans MS" pitchFamily="66" charset="0"/>
              </a:rPr>
              <a:t> through the </a:t>
            </a:r>
            <a:r>
              <a:rPr lang="en-US" sz="300" dirty="0" err="1" smtClean="0">
                <a:latin typeface="Comic Sans MS" pitchFamily="66" charset="0"/>
              </a:rPr>
              <a:t>mylohyoidMuscle</a:t>
            </a:r>
            <a:r>
              <a:rPr lang="en-US" sz="300" dirty="0" smtClean="0">
                <a:latin typeface="Comic Sans MS" pitchFamily="66" charset="0"/>
              </a:rPr>
              <a:t> and extends along the </a:t>
            </a:r>
            <a:r>
              <a:rPr lang="en-US" sz="300" dirty="0" err="1" smtClean="0">
                <a:latin typeface="Comic Sans MS" pitchFamily="66" charset="0"/>
              </a:rPr>
              <a:t>fascial</a:t>
            </a:r>
            <a:r>
              <a:rPr lang="en-US" sz="300" dirty="0" smtClean="0">
                <a:latin typeface="Comic Sans MS" pitchFamily="66" charset="0"/>
              </a:rPr>
              <a:t> planes is referred</a:t>
            </a:r>
          </a:p>
          <a:p>
            <a:r>
              <a:rPr lang="en-US" sz="300" dirty="0" smtClean="0">
                <a:latin typeface="Comic Sans MS" pitchFamily="66" charset="0"/>
              </a:rPr>
              <a:t>to as a plunging </a:t>
            </a:r>
            <a:r>
              <a:rPr lang="en-US" sz="300" dirty="0" err="1" smtClean="0">
                <a:latin typeface="Comic Sans MS" pitchFamily="66" charset="0"/>
              </a:rPr>
              <a:t>ranula</a:t>
            </a:r>
            <a:r>
              <a:rPr lang="en-US" sz="300" dirty="0" smtClean="0">
                <a:latin typeface="Comic Sans MS" pitchFamily="66" charset="0"/>
              </a:rPr>
              <a:t> and may become large, extending </a:t>
            </a:r>
            <a:r>
              <a:rPr lang="en-US" sz="300" dirty="0" err="1" smtClean="0">
                <a:latin typeface="Comic Sans MS" pitchFamily="66" charset="0"/>
              </a:rPr>
              <a:t>intoThe</a:t>
            </a:r>
            <a:r>
              <a:rPr lang="en-US" sz="300" dirty="0" smtClean="0">
                <a:latin typeface="Comic Sans MS" pitchFamily="66" charset="0"/>
              </a:rPr>
              <a:t> neck.</a:t>
            </a:r>
          </a:p>
          <a:p>
            <a:endParaRPr lang="en-US" sz="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excision,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marsupialization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injection of the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sclerosing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agent OK-432, silver nitrate, and</a:t>
            </a:r>
          </a:p>
          <a:p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botulinum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toxin (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BoNT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)14</a:t>
            </a:r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" dirty="0" err="1" smtClean="0"/>
              <a:t>Lesionsinitiallypresent</a:t>
            </a:r>
            <a:r>
              <a:rPr lang="en-US" sz="200" dirty="0" smtClean="0"/>
              <a:t> as a tender </a:t>
            </a:r>
            <a:r>
              <a:rPr lang="en-US" sz="200" dirty="0" err="1" smtClean="0"/>
              <a:t>erythematous</a:t>
            </a:r>
            <a:r>
              <a:rPr lang="en-US" sz="200" dirty="0" smtClean="0"/>
              <a:t> </a:t>
            </a:r>
            <a:r>
              <a:rPr lang="en-US" sz="200" dirty="0" err="1" smtClean="0"/>
              <a:t>nodule.Once</a:t>
            </a:r>
            <a:r>
              <a:rPr lang="en-US" sz="200" dirty="0" smtClean="0"/>
              <a:t> the mucosa breaks down, a deep ulceration with a </a:t>
            </a:r>
            <a:r>
              <a:rPr lang="en-US" sz="200" dirty="0" err="1" smtClean="0"/>
              <a:t>yellowishbase</a:t>
            </a:r>
            <a:r>
              <a:rPr lang="en-US" sz="200" dirty="0" smtClean="0"/>
              <a:t> forms. Even though lesions can be large and </a:t>
            </a:r>
            <a:r>
              <a:rPr lang="en-US" sz="200" dirty="0" err="1" smtClean="0"/>
              <a:t>deep,patients</a:t>
            </a:r>
            <a:r>
              <a:rPr lang="en-US" sz="200" dirty="0" smtClean="0"/>
              <a:t> often describe only a moderate degree of dull </a:t>
            </a:r>
            <a:r>
              <a:rPr lang="en-US" sz="200" dirty="0" err="1" smtClean="0"/>
              <a:t>pain.Lesions</a:t>
            </a:r>
            <a:r>
              <a:rPr lang="en-US" sz="200" dirty="0" smtClean="0"/>
              <a:t> often occur shortly after oral surgical </a:t>
            </a:r>
            <a:r>
              <a:rPr lang="en-US" sz="200" dirty="0" err="1" smtClean="0"/>
              <a:t>procedures,restorative</a:t>
            </a:r>
            <a:r>
              <a:rPr lang="en-US" sz="200" dirty="0" smtClean="0"/>
              <a:t> dentistry, or administration of local </a:t>
            </a:r>
            <a:r>
              <a:rPr lang="en-US" sz="200" dirty="0" err="1" smtClean="0"/>
              <a:t>anesthesia,although</a:t>
            </a:r>
            <a:r>
              <a:rPr lang="en-US" sz="200" dirty="0" smtClean="0"/>
              <a:t> lesions also may develop weeks after a dental procedure</a:t>
            </a:r>
          </a:p>
          <a:p>
            <a:r>
              <a:rPr lang="en-US" sz="200" dirty="0" smtClean="0"/>
              <a:t>or trauma. It is not uncommon for lesions to </a:t>
            </a:r>
            <a:r>
              <a:rPr lang="en-US" sz="200" dirty="0" err="1" smtClean="0"/>
              <a:t>developin</a:t>
            </a:r>
            <a:r>
              <a:rPr lang="en-US" sz="200" dirty="0" smtClean="0"/>
              <a:t> an individual with no </a:t>
            </a:r>
            <a:r>
              <a:rPr lang="en-US" sz="200" dirty="0" err="1" smtClean="0"/>
              <a:t>obvioushistory</a:t>
            </a:r>
            <a:r>
              <a:rPr lang="en-US" sz="200" dirty="0" smtClean="0"/>
              <a:t> of trauma or </a:t>
            </a:r>
            <a:r>
              <a:rPr lang="en-US" sz="200" dirty="0" err="1" smtClean="0"/>
              <a:t>oralhabit</a:t>
            </a:r>
            <a:r>
              <a:rPr lang="en-US" sz="200" dirty="0" smtClean="0"/>
              <a:t>. Necrotizing </a:t>
            </a:r>
            <a:r>
              <a:rPr lang="en-US" sz="200" dirty="0" err="1" smtClean="0"/>
              <a:t>sialometaplasia</a:t>
            </a:r>
            <a:r>
              <a:rPr lang="en-US" sz="200" dirty="0" smtClean="0"/>
              <a:t> has been reported </a:t>
            </a:r>
            <a:r>
              <a:rPr lang="en-US" sz="200" dirty="0" err="1" smtClean="0"/>
              <a:t>inconnection</a:t>
            </a:r>
            <a:r>
              <a:rPr lang="en-US" sz="200" dirty="0" smtClean="0"/>
              <a:t> with vomiting episodes in </a:t>
            </a:r>
            <a:r>
              <a:rPr lang="en-US" sz="200" dirty="0" err="1" smtClean="0"/>
              <a:t>bulimia.</a:t>
            </a:r>
            <a:r>
              <a:rPr lang="en-US" sz="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associated pain is often described as sharp </a:t>
            </a:r>
            <a:r>
              <a:rPr lang="en-US" sz="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incharacter</a:t>
            </a:r>
            <a:r>
              <a:rPr lang="en-US" sz="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may precede mucosal </a:t>
            </a:r>
            <a:r>
              <a:rPr lang="en-US" sz="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changes.Numbnessoranesthesia</a:t>
            </a:r>
            <a:r>
              <a:rPr lang="en-US" sz="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associated area may be an early finding.</a:t>
            </a:r>
            <a:endParaRPr lang="en-US" sz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analgesicscombined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use of an antiseptic mouthwash such</a:t>
            </a:r>
          </a:p>
          <a:p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0.12%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chlorhexidine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gluconate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been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recommended.Surgical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intervention is typically not required in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casesof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NS; however, there are reports of resolution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followingdebridement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particularly large lesions and those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secondarilyinfected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bacterial species and </a:t>
            </a:r>
            <a:r>
              <a:rPr lang="en-US" sz="3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Candida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" dirty="0" smtClean="0">
                <a:latin typeface="Comic Sans MS" pitchFamily="66" charset="0"/>
              </a:rPr>
              <a:t>external factors (mainly UV rays) have been implicated as the condition occurs more frequently in fair-skinned adults and albino patients appear </a:t>
            </a:r>
            <a:r>
              <a:rPr lang="en-US" sz="600" dirty="0" err="1" smtClean="0">
                <a:latin typeface="Comic Sans MS" pitchFamily="66" charset="0"/>
              </a:rPr>
              <a:t>particularlyprone</a:t>
            </a:r>
            <a:r>
              <a:rPr lang="en-US" sz="600" dirty="0" smtClean="0">
                <a:latin typeface="Comic Sans MS" pitchFamily="66" charset="0"/>
              </a:rPr>
              <a:t> to this condition. </a:t>
            </a:r>
          </a:p>
          <a:p>
            <a:r>
              <a:rPr lang="en-US" sz="600" dirty="0" smtClean="0">
                <a:latin typeface="Comic Sans MS" pitchFamily="66" charset="0"/>
              </a:rPr>
              <a:t> predisposing factors include poor oral </a:t>
            </a:r>
            <a:r>
              <a:rPr lang="en-US" sz="600" dirty="0" err="1" smtClean="0">
                <a:latin typeface="Comic Sans MS" pitchFamily="66" charset="0"/>
              </a:rPr>
              <a:t>hygienechronicexposuretosunlight</a:t>
            </a:r>
            <a:endParaRPr lang="en-US" sz="600" dirty="0" smtClean="0">
              <a:latin typeface="Comic Sans MS" pitchFamily="66" charset="0"/>
            </a:endParaRPr>
          </a:p>
          <a:p>
            <a:r>
              <a:rPr lang="en-US" sz="600" dirty="0" smtClean="0">
                <a:latin typeface="Comic Sans MS" pitchFamily="66" charset="0"/>
              </a:rPr>
              <a:t>and wind, smoking, and an </a:t>
            </a:r>
            <a:r>
              <a:rPr lang="en-US" sz="600" dirty="0" err="1" smtClean="0">
                <a:latin typeface="Comic Sans MS" pitchFamily="66" charset="0"/>
              </a:rPr>
              <a:t>immunocompromised</a:t>
            </a:r>
            <a:r>
              <a:rPr lang="en-US" sz="600" dirty="0" smtClean="0">
                <a:latin typeface="Comic Sans MS" pitchFamily="66" charset="0"/>
              </a:rPr>
              <a:t> state.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simple CG, there are multiple painless lesions,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dilatedductal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openings, and numerous small nodules that maybe palpable. There is a lack of inflammation but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mucinousmaterial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extruded on application of pressure to the lip.</a:t>
            </a:r>
          </a:p>
          <a:p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 of the simple type lesions may result in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progressionto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superficial or deep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suppurative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types. Superficial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suppurativeCG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characterized by superficial ulceration,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painlesscrusting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swelling, and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induration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lip; a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mucinous</a:t>
            </a:r>
            <a:endParaRPr lang="en-US" sz="3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exudate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apparent at the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ductal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openings. In the deep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suppurativetype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infection of the deeper tissues is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associatedwith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abscess formation and fistulae</a:t>
            </a:r>
            <a:endParaRPr lang="en-US" sz="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It is helpful in differentiating the gland from the enlarged </a:t>
            </a:r>
            <a:r>
              <a:rPr lang="en-US" dirty="0" err="1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submandibular</a:t>
            </a:r>
            <a:r>
              <a:rPr lang="en-US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lymph node, which is palpable only </a:t>
            </a:r>
            <a:r>
              <a:rPr lang="en-US" dirty="0" err="1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antero</a:t>
            </a:r>
            <a:r>
              <a:rPr lang="en-US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-medial to the angle of mouth and not intra-orally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" dirty="0" err="1" smtClean="0">
                <a:latin typeface="Comic Sans MS" pitchFamily="66" charset="0"/>
              </a:rPr>
              <a:t>Conservativetreatment</a:t>
            </a:r>
            <a:r>
              <a:rPr lang="en-US" sz="300" dirty="0" smtClean="0">
                <a:latin typeface="Comic Sans MS" pitchFamily="66" charset="0"/>
              </a:rPr>
              <a:t> of CG may involve using topical, </a:t>
            </a:r>
            <a:r>
              <a:rPr lang="en-US" sz="300" dirty="0" err="1" smtClean="0">
                <a:latin typeface="Comic Sans MS" pitchFamily="66" charset="0"/>
              </a:rPr>
              <a:t>intralesionalor</a:t>
            </a:r>
            <a:r>
              <a:rPr lang="en-US" sz="300" dirty="0" smtClean="0">
                <a:latin typeface="Comic Sans MS" pitchFamily="66" charset="0"/>
              </a:rPr>
              <a:t> systemic steroids, systemic </a:t>
            </a:r>
            <a:r>
              <a:rPr lang="en-US" sz="300" dirty="0" err="1" smtClean="0">
                <a:latin typeface="Comic Sans MS" pitchFamily="66" charset="0"/>
              </a:rPr>
              <a:t>anticholinergics</a:t>
            </a:r>
            <a:r>
              <a:rPr lang="en-US" sz="300" dirty="0" smtClean="0">
                <a:latin typeface="Comic Sans MS" pitchFamily="66" charset="0"/>
              </a:rPr>
              <a:t>, </a:t>
            </a:r>
            <a:r>
              <a:rPr lang="en-US" sz="300" dirty="0" err="1" smtClean="0">
                <a:latin typeface="Comic Sans MS" pitchFamily="66" charset="0"/>
              </a:rPr>
              <a:t>systemicantihistamines</a:t>
            </a:r>
            <a:r>
              <a:rPr lang="en-US" sz="300" dirty="0" smtClean="0">
                <a:latin typeface="Comic Sans MS" pitchFamily="66" charset="0"/>
              </a:rPr>
              <a:t>, and/or antibiotics</a:t>
            </a:r>
            <a:r>
              <a:rPr lang="en-US" sz="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minocycline</a:t>
            </a:r>
            <a:r>
              <a:rPr lang="en-US" sz="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(100 mg once per day) plus </a:t>
            </a:r>
            <a:r>
              <a:rPr lang="en-US" sz="3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tacrolimus</a:t>
            </a:r>
            <a:r>
              <a:rPr lang="en-US" sz="3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ointment 0.1% twice daily  for 6</a:t>
            </a:r>
            <a:r>
              <a:rPr lang="en-US" sz="3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weeks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topical,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intralesionalor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systemic steroids, systemic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anticholinergics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3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systemicantihistamines</a:t>
            </a:r>
            <a:r>
              <a:rPr lang="en-US" sz="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and/or antibiotics.</a:t>
            </a:r>
            <a:endParaRPr lang="en-US" sz="300" dirty="0" smtClean="0">
              <a:latin typeface="Comic Sans MS" pitchFamily="66" charset="0"/>
            </a:endParaRPr>
          </a:p>
          <a:p>
            <a:endParaRPr lang="en-US" sz="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AGENESIS  /  APLASIA Complete absence of salivary gland</a:t>
            </a:r>
          </a:p>
          <a:p>
            <a:pPr fontAlgn="ctr"/>
            <a:r>
              <a:rPr lang="en-US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Atresia</a:t>
            </a:r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congenital occlusion or absence  of one or more of the major salivary gland ducts</a:t>
            </a:r>
          </a:p>
          <a:p>
            <a:pPr fontAlgn="ctr"/>
            <a:r>
              <a:rPr lang="en-IN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AberrancySalivary</a:t>
            </a:r>
            <a:r>
              <a:rPr lang="en-IN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tissues that develop at unusual anatomical sites.</a:t>
            </a:r>
            <a:r>
              <a:rPr lang="en-IN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ctr"/>
            <a:r>
              <a:rPr lang="en-IN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Stafne</a:t>
            </a:r>
            <a:r>
              <a:rPr lang="en-IN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bone </a:t>
            </a:r>
            <a:r>
              <a:rPr lang="en-IN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defectAsymptomatic</a:t>
            </a:r>
            <a:r>
              <a:rPr lang="en-IN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depression of the lingual surface of the mandible often associated with ectopic salivary gland tissue.</a:t>
            </a:r>
          </a:p>
          <a:p>
            <a:pPr fontAlgn="ctr"/>
            <a:r>
              <a:rPr lang="en-IN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Accessory salivary ducts</a:t>
            </a:r>
          </a:p>
          <a:p>
            <a:pPr fontAlgn="ctr"/>
            <a:r>
              <a:rPr lang="en-IN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Accesory</a:t>
            </a:r>
            <a:r>
              <a:rPr lang="en-IN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parotid ducts</a:t>
            </a:r>
          </a:p>
          <a:p>
            <a:pPr fontAlgn="ctr"/>
            <a:r>
              <a:rPr lang="en-IN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Diverticula</a:t>
            </a:r>
            <a:r>
              <a:rPr lang="en-IN" sz="1000" dirty="0" smtClean="0"/>
              <a:t> </a:t>
            </a:r>
            <a:r>
              <a:rPr lang="en-IN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definition a </a:t>
            </a:r>
            <a:r>
              <a:rPr lang="en-IN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diverticulum</a:t>
            </a:r>
            <a:r>
              <a:rPr lang="en-IN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pouch or sac </a:t>
            </a:r>
            <a:r>
              <a:rPr lang="en-IN" sz="1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protrusing</a:t>
            </a:r>
            <a:r>
              <a:rPr lang="en-IN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wall of a duct.</a:t>
            </a:r>
          </a:p>
          <a:p>
            <a:pPr fontAlgn="ctr"/>
            <a:endParaRPr lang="en-IN" dirty="0" smtClean="0">
              <a:latin typeface="Berlin Sans FB Dem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hemifacial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microstomiamandibulofacial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dysostosisTreacher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Collinssyndromecleft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palatelacrimoauriculodentodigitalsyndromeandanophthalmialaddsyndrmlacrimalapparatusocclusionoflacrimalpunctaandlacrimalglandaplasiaauriclesdeformeddentallypegshapedhypodontiaenamelhypoplasiadigitaldeformities</a:t>
            </a:r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require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" dirty="0" smtClean="0">
                <a:latin typeface="+mj-lt"/>
              </a:rPr>
              <a:t>Thehigherrateofsialolithformationinthesubmandibularglandisduetothetorturous course of Wharton’sducthighercalciumandphosphatelevelsandthedependentposition of the </a:t>
            </a:r>
            <a:r>
              <a:rPr lang="en-US" sz="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Salivary stones are composed of </a:t>
            </a:r>
            <a:r>
              <a:rPr lang="en-US" sz="4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organicandinorganicsubstancesincluding</a:t>
            </a:r>
            <a:r>
              <a:rPr lang="en-US" sz="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calciumcarbonatesandphosphatescellulardebrisglycoproteinsandmucopolysaccharidesHydroxyapatite is the most </a:t>
            </a:r>
            <a:r>
              <a:rPr lang="en-US" sz="4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commonmineral</a:t>
            </a:r>
            <a:r>
              <a:rPr lang="en-US" sz="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4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foundalso</a:t>
            </a:r>
            <a:r>
              <a:rPr lang="en-US" sz="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often contain trace amounts of magnesium, </a:t>
            </a:r>
            <a:r>
              <a:rPr lang="en-US" sz="400" kern="1200" baseline="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potassiumchloride</a:t>
            </a:r>
            <a:r>
              <a:rPr lang="en-US" sz="4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and ammonium salts</a:t>
            </a:r>
            <a:endParaRPr lang="en-US" sz="400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bimanual palpation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directedin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posterior to anterior fashion along the course of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theinvolved</a:t>
            </a:r>
            <a:r>
              <a:rPr lang="en-US" sz="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duct, it may be possible to detect a </a:t>
            </a:r>
            <a:r>
              <a:rPr lang="en-US" sz="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stone</a:t>
            </a:r>
            <a:r>
              <a:rPr lang="en-US" sz="600" dirty="0" err="1" smtClean="0"/>
              <a:t>Other</a:t>
            </a:r>
            <a:r>
              <a:rPr lang="en-US" sz="600" dirty="0" smtClean="0"/>
              <a:t> complications from </a:t>
            </a:r>
            <a:r>
              <a:rPr lang="en-US" sz="600" dirty="0" err="1" smtClean="0"/>
              <a:t>sialolithsinclude</a:t>
            </a:r>
            <a:r>
              <a:rPr lang="en-US" sz="600" dirty="0" smtClean="0"/>
              <a:t> acute </a:t>
            </a:r>
            <a:r>
              <a:rPr lang="en-US" sz="600" dirty="0" err="1" smtClean="0"/>
              <a:t>sialadenitis</a:t>
            </a:r>
            <a:r>
              <a:rPr lang="en-US" sz="600" dirty="0" smtClean="0"/>
              <a:t>, </a:t>
            </a:r>
            <a:r>
              <a:rPr lang="en-US" sz="600" dirty="0" err="1" smtClean="0"/>
              <a:t>ductal</a:t>
            </a:r>
            <a:r>
              <a:rPr lang="en-US" sz="600" dirty="0" smtClean="0"/>
              <a:t> stricture, and </a:t>
            </a:r>
            <a:r>
              <a:rPr lang="en-US" sz="600" dirty="0" err="1" smtClean="0"/>
              <a:t>ductaldilatation</a:t>
            </a:r>
            <a:endParaRPr lang="en-US" sz="600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8D14-55BF-436A-B5F2-C2D6BEA5435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DISEASES OF THE SALIVARY GLANDS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5334000"/>
            <a:ext cx="2589010" cy="8821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PRATIMA SONI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DEPT. OF OMR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86789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8382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Aplasia</a:t>
            </a:r>
            <a:r>
              <a:rPr lang="en-US" dirty="0" smtClean="0">
                <a:latin typeface="Comic Sans MS" pitchFamily="66" charset="0"/>
              </a:rPr>
              <a:t> or agenesis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Aberrancy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Stafne</a:t>
            </a:r>
            <a:r>
              <a:rPr lang="en-IN" dirty="0" smtClean="0">
                <a:latin typeface="Comic Sans MS" pitchFamily="66" charset="0"/>
              </a:rPr>
              <a:t> bone defect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Hyperplasia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Atresia</a:t>
            </a: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Accessory  salivary ducts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Diverticula</a:t>
            </a:r>
            <a:endParaRPr lang="en-IN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304800"/>
            <a:ext cx="460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DEVELOPMENTAL DISTURBANCES </a:t>
            </a:r>
          </a:p>
        </p:txBody>
      </p:sp>
    </p:spTree>
    <p:extLst>
      <p:ext uri="{BB962C8B-B14F-4D97-AF65-F5344CB8AC3E}">
        <p14:creationId xmlns:p14="http://schemas.microsoft.com/office/powerpoint/2010/main" val="33546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63689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CYSTS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err="1" smtClean="0"/>
              <a:t>Mucocele</a:t>
            </a: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err="1" smtClean="0"/>
              <a:t>Ranula</a:t>
            </a:r>
            <a:r>
              <a:rPr lang="en-US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OBSTRUCTIVE DISORDERS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sialolithiasis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FUNCTIONAL DISORDERS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Ptyalism</a:t>
            </a: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Xerostomia</a:t>
            </a:r>
            <a:endParaRPr lang="en-US" dirty="0" smtClean="0">
              <a:latin typeface="Comic Sans MS" pitchFamily="66" charset="0"/>
            </a:endParaRPr>
          </a:p>
          <a:p>
            <a:pPr algn="ctr"/>
            <a:endParaRPr lang="en-US" b="1" dirty="0" smtClean="0">
              <a:solidFill>
                <a:srgbClr val="0066FF"/>
              </a:solidFill>
              <a:latin typeface="Comic Sans MS" pitchFamily="66" charset="0"/>
            </a:endParaRPr>
          </a:p>
          <a:p>
            <a:pPr algn="ctr"/>
            <a:endParaRPr lang="en-US" b="1" dirty="0">
              <a:solidFill>
                <a:srgbClr val="0066FF"/>
              </a:solidFill>
              <a:latin typeface="Comic Sans MS" pitchFamily="66" charset="0"/>
            </a:endParaRPr>
          </a:p>
          <a:p>
            <a:pPr algn="ctr"/>
            <a:endParaRPr lang="en-US" b="1" dirty="0" smtClean="0">
              <a:solidFill>
                <a:srgbClr val="0066FF"/>
              </a:solidFill>
              <a:latin typeface="Comic Sans MS" pitchFamily="66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INFECTIONS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Viral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Bacterial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990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INFLAMMATORY AND REACTIVE LESIONS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600200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Necrotising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sialometaplasia</a:t>
            </a: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Chelitis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glandularis</a:t>
            </a: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Radiation induced pathology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IgG4 related disease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Allergic </a:t>
            </a:r>
            <a:r>
              <a:rPr lang="en-IN" dirty="0" err="1" smtClean="0">
                <a:latin typeface="Comic Sans MS" pitchFamily="66" charset="0"/>
              </a:rPr>
              <a:t>sialedinitis</a:t>
            </a:r>
            <a:endParaRPr lang="en-IN" dirty="0" smtClean="0">
              <a:latin typeface="Comic Sans MS" pitchFamily="66" charset="0"/>
            </a:endParaRPr>
          </a:p>
          <a:p>
            <a:pPr lvl="0" algn="ctr"/>
            <a:endParaRPr lang="en-IN" dirty="0" smtClean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4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161" y="37367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IN" b="1" dirty="0" smtClean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en-IN" b="1" dirty="0" smtClean="0">
                <a:solidFill>
                  <a:srgbClr val="FF0000"/>
                </a:solidFill>
                <a:latin typeface="+mj-lt"/>
              </a:rPr>
              <a:t>SYSTEMIC CONDITIONS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456730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Diabetes mellitus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Anorexia nervosa/ Bulimia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Chronic alcoholism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Dehydration 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Immune conditions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Granulomatous</a:t>
            </a:r>
            <a:r>
              <a:rPr lang="en-IN" dirty="0" smtClean="0">
                <a:latin typeface="Comic Sans MS" pitchFamily="66" charset="0"/>
              </a:rPr>
              <a:t> conditions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7696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IN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pPr lvl="0" algn="ctr"/>
            <a:r>
              <a:rPr lang="en-IN" b="1" dirty="0" smtClean="0">
                <a:solidFill>
                  <a:srgbClr val="FF0000"/>
                </a:solidFill>
                <a:latin typeface="+mj-lt"/>
              </a:rPr>
              <a:t>ADENOMAS</a:t>
            </a:r>
          </a:p>
          <a:p>
            <a:pPr lvl="0" algn="ctr"/>
            <a:endParaRPr lang="en-IN" b="1" dirty="0" smtClean="0">
              <a:solidFill>
                <a:srgbClr val="FF0000"/>
              </a:solidFill>
              <a:latin typeface="+mj-lt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solidFill>
                  <a:srgbClr val="00B0F0"/>
                </a:solidFill>
                <a:latin typeface="Comic Sans MS" pitchFamily="66" charset="0"/>
              </a:rPr>
              <a:t>Pleomorphic</a:t>
            </a:r>
            <a:r>
              <a:rPr lang="en-IN" dirty="0" smtClean="0">
                <a:solidFill>
                  <a:srgbClr val="00B0F0"/>
                </a:solidFill>
                <a:latin typeface="Comic Sans MS" pitchFamily="66" charset="0"/>
              </a:rPr>
              <a:t> adenoma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Myoepithelial</a:t>
            </a:r>
            <a:r>
              <a:rPr lang="en-IN" dirty="0" smtClean="0">
                <a:latin typeface="Comic Sans MS" pitchFamily="66" charset="0"/>
              </a:rPr>
              <a:t> adenoma 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Basal cell adenoma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solidFill>
                  <a:srgbClr val="00B0F0"/>
                </a:solidFill>
                <a:latin typeface="Comic Sans MS" pitchFamily="66" charset="0"/>
              </a:rPr>
              <a:t>Warthin</a:t>
            </a:r>
            <a:r>
              <a:rPr lang="en-IN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IN" dirty="0" err="1" smtClean="0">
                <a:solidFill>
                  <a:srgbClr val="00B0F0"/>
                </a:solidFill>
                <a:latin typeface="Comic Sans MS" pitchFamily="66" charset="0"/>
              </a:rPr>
              <a:t>tumor</a:t>
            </a:r>
            <a:endParaRPr lang="en-IN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Oncocytoma</a:t>
            </a:r>
            <a:r>
              <a:rPr lang="en-IN" dirty="0" smtClean="0">
                <a:latin typeface="Comic Sans MS" pitchFamily="66" charset="0"/>
              </a:rPr>
              <a:t> (</a:t>
            </a:r>
            <a:r>
              <a:rPr lang="en-IN" dirty="0" err="1" smtClean="0">
                <a:latin typeface="Comic Sans MS" pitchFamily="66" charset="0"/>
              </a:rPr>
              <a:t>oncocytic</a:t>
            </a:r>
            <a:r>
              <a:rPr lang="en-IN" dirty="0" smtClean="0">
                <a:latin typeface="Comic Sans MS" pitchFamily="66" charset="0"/>
              </a:rPr>
              <a:t> adenoma)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Canalicular</a:t>
            </a:r>
            <a:r>
              <a:rPr lang="en-IN" dirty="0" smtClean="0">
                <a:latin typeface="Comic Sans MS" pitchFamily="66" charset="0"/>
              </a:rPr>
              <a:t> adenoma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Sebaceous adenoma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Ductal</a:t>
            </a:r>
            <a:r>
              <a:rPr lang="en-IN" dirty="0" smtClean="0">
                <a:latin typeface="Comic Sans MS" pitchFamily="66" charset="0"/>
              </a:rPr>
              <a:t> </a:t>
            </a:r>
            <a:r>
              <a:rPr lang="en-IN" dirty="0" err="1" smtClean="0">
                <a:latin typeface="Comic Sans MS" pitchFamily="66" charset="0"/>
              </a:rPr>
              <a:t>papilloma</a:t>
            </a: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Cystadenoma</a:t>
            </a:r>
            <a:r>
              <a:rPr lang="en-IN" dirty="0" smtClean="0">
                <a:latin typeface="Comic Sans MS" pitchFamily="66" charset="0"/>
              </a:rPr>
              <a:t> </a:t>
            </a:r>
            <a:endParaRPr lang="en-US" dirty="0" smtClean="0">
              <a:latin typeface="Comic Sans MS" pitchFamily="66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01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b="1" dirty="0" smtClean="0">
                <a:solidFill>
                  <a:srgbClr val="FF0000"/>
                </a:solidFill>
              </a:rPr>
              <a:t>CARCINOMAS</a:t>
            </a:r>
          </a:p>
          <a:p>
            <a:pPr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Acinic</a:t>
            </a:r>
            <a:r>
              <a:rPr lang="en-IN" dirty="0" smtClean="0">
                <a:latin typeface="Comic Sans MS" pitchFamily="66" charset="0"/>
              </a:rPr>
              <a:t> cell carcinoma</a:t>
            </a:r>
          </a:p>
          <a:p>
            <a:pPr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Mucoepidermoid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carcinoma</a:t>
            </a:r>
          </a:p>
          <a:p>
            <a:pPr algn="ctr"/>
            <a:endParaRPr lang="en-IN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Adenoid cystic carcinoma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Polymorphous low grade </a:t>
            </a:r>
            <a:r>
              <a:rPr lang="en-IN" dirty="0" err="1" smtClean="0">
                <a:latin typeface="Comic Sans MS" pitchFamily="66" charset="0"/>
              </a:rPr>
              <a:t>adenocarcinoma</a:t>
            </a: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Salivary duct carcinoma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Epithelial- </a:t>
            </a:r>
            <a:r>
              <a:rPr lang="en-IN" dirty="0" err="1" smtClean="0">
                <a:latin typeface="Comic Sans MS" pitchFamily="66" charset="0"/>
              </a:rPr>
              <a:t>myoepithelial</a:t>
            </a:r>
            <a:r>
              <a:rPr lang="en-IN" dirty="0" smtClean="0">
                <a:latin typeface="Comic Sans MS" pitchFamily="66" charset="0"/>
              </a:rPr>
              <a:t> carcinoma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Undifferentiated carcinoma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smtClean="0">
                <a:latin typeface="Comic Sans MS" pitchFamily="66" charset="0"/>
              </a:rPr>
              <a:t>Carcinoma in </a:t>
            </a:r>
            <a:r>
              <a:rPr lang="en-IN" dirty="0" err="1" smtClean="0">
                <a:latin typeface="Comic Sans MS" pitchFamily="66" charset="0"/>
              </a:rPr>
              <a:t>pleomorphic</a:t>
            </a:r>
            <a:r>
              <a:rPr lang="en-IN" dirty="0" smtClean="0">
                <a:latin typeface="Comic Sans MS" pitchFamily="66" charset="0"/>
              </a:rPr>
              <a:t> adenoma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Squamous</a:t>
            </a:r>
            <a:r>
              <a:rPr lang="en-IN" dirty="0" smtClean="0">
                <a:latin typeface="Comic Sans MS" pitchFamily="66" charset="0"/>
              </a:rPr>
              <a:t> cell carcinoma</a:t>
            </a:r>
          </a:p>
          <a:p>
            <a:pPr lvl="0" algn="ctr">
              <a:buFont typeface="Arial" pitchFamily="34" charset="0"/>
              <a:buChar char="•"/>
            </a:pPr>
            <a:endParaRPr lang="en-IN" dirty="0" smtClean="0">
              <a:latin typeface="Comic Sans MS" pitchFamily="66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en-IN" dirty="0" err="1" smtClean="0">
                <a:latin typeface="Comic Sans MS" pitchFamily="66" charset="0"/>
              </a:rPr>
              <a:t>Adenocarcinoma</a:t>
            </a:r>
            <a:endParaRPr lang="en-US" dirty="0" smtClean="0">
              <a:latin typeface="Comic Sans MS" pitchFamily="66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97082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 EPITHELIAL TUMORS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Lipoma</a:t>
            </a: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Hemangioma</a:t>
            </a: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Lymphoma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Fibroma</a:t>
            </a: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Neurilemmoma</a:t>
            </a:r>
            <a:endParaRPr lang="en-US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MALIGNANT LYMPHOMAS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SECONDARY TUMORS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13338"/>
            <a:ext cx="8610600" cy="6801862"/>
          </a:xfrm>
          <a:prstGeom prst="rect">
            <a:avLst/>
          </a:prstGeom>
        </p:spPr>
        <p:txBody>
          <a:bodyPr wrap="square" tIns="457200" bIns="45720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Aplasia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Agenesis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It is congenitally absence of salivary gland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Comic Sans MS" pitchFamily="66" charset="0"/>
              </a:rPr>
              <a:t>Aplasia</a:t>
            </a:r>
            <a:r>
              <a:rPr lang="en-US" dirty="0" smtClean="0">
                <a:latin typeface="Comic Sans MS" pitchFamily="66" charset="0"/>
              </a:rPr>
              <a:t> occurs in combination with congenital anomalies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Any one or group of glands may be absent unilaterally or bilaterally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Comic Sans MS" pitchFamily="66" charset="0"/>
              </a:rPr>
              <a:t>Xerostomia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Dental caries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Dry &amp; smooth oral mucosa at corner of mouth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Salivary substitutes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Comprehensive dental care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Fluoride therapy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Good oral hygiene</a:t>
            </a: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68868"/>
            <a:ext cx="3886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DEVELOPMENTAL DISORDERS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2517" y="566410"/>
            <a:ext cx="183896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Aberrancy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41274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Salivary  tissues that develop at unusual anatomic site 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Commonly seen near the middle ear, external auditory canal, neck, posterior mandible, anterior mandible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Incidental findings &amp; require no treatment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Congenital occlusion or absence of one or more of the  major salivary gland ducts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 Site- </a:t>
            </a:r>
            <a:r>
              <a:rPr lang="en-US" dirty="0" err="1" smtClean="0">
                <a:latin typeface="Comic Sans MS" pitchFamily="66" charset="0"/>
              </a:rPr>
              <a:t>Submandibular</a:t>
            </a:r>
            <a:r>
              <a:rPr lang="en-US" dirty="0" smtClean="0">
                <a:latin typeface="Comic Sans MS" pitchFamily="66" charset="0"/>
              </a:rPr>
              <a:t> duct in floor of mouth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May result in formation of a retention cyst or cause severe </a:t>
            </a:r>
            <a:r>
              <a:rPr lang="en-US" dirty="0" err="1" smtClean="0">
                <a:latin typeface="Comic Sans MS" pitchFamily="66" charset="0"/>
              </a:rPr>
              <a:t>xerostomia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286780"/>
            <a:ext cx="145288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Atresia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4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438090"/>
            <a:ext cx="3124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Stafne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Bone Defect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051679"/>
            <a:ext cx="876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Also known as </a:t>
            </a:r>
            <a:r>
              <a:rPr lang="en-US" dirty="0" err="1" smtClean="0">
                <a:latin typeface="Comic Sans MS" pitchFamily="66" charset="0"/>
              </a:rPr>
              <a:t>Stafne’s</a:t>
            </a:r>
            <a:r>
              <a:rPr lang="en-US" dirty="0" smtClean="0">
                <a:latin typeface="Comic Sans MS" pitchFamily="66" charset="0"/>
              </a:rPr>
              <a:t> cyst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 An asymptomatic depression of the lingual surface of the mandible, often associated with ectopic salivary gland tissue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Most commonly located between the angle of the mandible and the first molar below the level of the inferior alveolar nerve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Usually asymptomatic and appears on radiographs as a round, </a:t>
            </a:r>
            <a:r>
              <a:rPr lang="en-US" dirty="0" err="1" smtClean="0">
                <a:latin typeface="Comic Sans MS" pitchFamily="66" charset="0"/>
              </a:rPr>
              <a:t>unilocular</a:t>
            </a:r>
            <a:r>
              <a:rPr lang="en-US" dirty="0" smtClean="0">
                <a:latin typeface="Comic Sans MS" pitchFamily="66" charset="0"/>
              </a:rPr>
              <a:t>, well-circumscribed </a:t>
            </a:r>
            <a:r>
              <a:rPr lang="en-US" dirty="0" err="1" smtClean="0">
                <a:latin typeface="Comic Sans MS" pitchFamily="66" charset="0"/>
              </a:rPr>
              <a:t>radiolucency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4690" name="Picture 2" descr="http://4.bp.blogspot.com/-fyY7v_m7bas/UKhL44wsb-I/AAAAAAAAAaY/iScU0dnRSu0/s1600/screenshot_0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4229100" cy="2895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553200" y="5472545"/>
            <a:ext cx="990600" cy="10044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8388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48"/>
            <a:ext cx="8183880" cy="54071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2060"/>
                </a:solidFill>
              </a:rPr>
              <a:t>SYMPTOMS OF SALIVARY GLAND DYSFUNCTION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2060"/>
                </a:solidFill>
              </a:rPr>
              <a:t>CLASSIFICATION OF SALIVARY GLAND DISORDERS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2060"/>
                </a:solidFill>
              </a:rPr>
              <a:t>CERTAIN DISORDERS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Aplasia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Agenesis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Aberrancy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Atresia</a:t>
            </a:r>
          </a:p>
          <a:p>
            <a:pPr algn="ctr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Satfne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Bone defect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Accessory salivary ducts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Diverticula</a:t>
            </a:r>
          </a:p>
          <a:p>
            <a:pPr algn="ctr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Sailolithiasis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Mucocele </a:t>
            </a:r>
          </a:p>
          <a:p>
            <a:pPr algn="ctr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Ranula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Necrotising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Sialometaplasia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Chelitis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Glandularis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5787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Most common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 Site- superior and anterior to normal location of  </a:t>
            </a:r>
            <a:r>
              <a:rPr lang="en-US" dirty="0" err="1" smtClean="0">
                <a:latin typeface="Comic Sans MS" pitchFamily="66" charset="0"/>
              </a:rPr>
              <a:t>stensen’s</a:t>
            </a:r>
            <a:r>
              <a:rPr lang="en-US" dirty="0" smtClean="0">
                <a:latin typeface="Comic Sans MS" pitchFamily="66" charset="0"/>
              </a:rPr>
              <a:t> duct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4016" y="3034367"/>
            <a:ext cx="274678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DIVERTICULA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295977"/>
            <a:ext cx="8915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A pouch or sac protruding from the wall of a duct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Often lead to pooling of saliva and recurrent </a:t>
            </a:r>
            <a:r>
              <a:rPr lang="en-US" dirty="0" err="1" smtClean="0">
                <a:latin typeface="Comic Sans MS" pitchFamily="66" charset="0"/>
              </a:rPr>
              <a:t>Sialadenitis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 Diagnosis is made by </a:t>
            </a:r>
            <a:r>
              <a:rPr lang="en-US" dirty="0" err="1" smtClean="0">
                <a:latin typeface="Comic Sans MS" pitchFamily="66" charset="0"/>
              </a:rPr>
              <a:t>sialography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 Patients are encouraged to regularly milk the involved salivary gland and to</a:t>
            </a:r>
          </a:p>
          <a:p>
            <a:r>
              <a:rPr lang="en-US" dirty="0" smtClean="0">
                <a:latin typeface="Comic Sans MS" pitchFamily="66" charset="0"/>
              </a:rPr>
              <a:t>    promote salivary flow through the duct</a:t>
            </a:r>
          </a:p>
          <a:p>
            <a:r>
              <a:rPr lang="en-US" dirty="0" smtClean="0">
                <a:latin typeface="Comic Sans MS" pitchFamily="66" charset="0"/>
              </a:rPr>
              <a:t>  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1548" y="545896"/>
            <a:ext cx="4171719" cy="498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ACCESSORY  SALIVARY  DUCTS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2815" y="492778"/>
            <a:ext cx="301556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SIALOLITHIASIS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9" y="990600"/>
            <a:ext cx="837223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Calcified organic matter that forms within the </a:t>
            </a:r>
            <a:r>
              <a:rPr lang="en-US" dirty="0" err="1" smtClean="0">
                <a:latin typeface="Comic Sans MS" pitchFamily="66" charset="0"/>
              </a:rPr>
              <a:t>secretory</a:t>
            </a:r>
            <a:r>
              <a:rPr lang="en-US" dirty="0" smtClean="0">
                <a:latin typeface="Comic Sans MS" pitchFamily="66" charset="0"/>
              </a:rPr>
              <a:t> system of the major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salivary glands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err="1" smtClean="0">
                <a:latin typeface="Comic Sans MS" pitchFamily="66" charset="0"/>
              </a:rPr>
              <a:t>nidus</a:t>
            </a:r>
            <a:r>
              <a:rPr lang="en-US" dirty="0" smtClean="0">
                <a:latin typeface="Comic Sans MS" pitchFamily="66" charset="0"/>
              </a:rPr>
              <a:t> of salivary organic material becomes calcified and gradually forms a </a:t>
            </a:r>
            <a:r>
              <a:rPr lang="en-US" dirty="0" err="1" smtClean="0">
                <a:latin typeface="Comic Sans MS" pitchFamily="66" charset="0"/>
              </a:rPr>
              <a:t>sialolith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The prevalence of </a:t>
            </a:r>
            <a:r>
              <a:rPr lang="en-US" dirty="0" err="1" smtClean="0">
                <a:latin typeface="Comic Sans MS" pitchFamily="66" charset="0"/>
              </a:rPr>
              <a:t>sialoliths</a:t>
            </a:r>
            <a:r>
              <a:rPr lang="en-US" dirty="0" smtClean="0">
                <a:latin typeface="Comic Sans MS" pitchFamily="66" charset="0"/>
              </a:rPr>
              <a:t> varies by location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Submandibular</a:t>
            </a:r>
            <a:r>
              <a:rPr lang="en-US" dirty="0" smtClean="0">
                <a:latin typeface="Comic Sans MS" pitchFamily="66" charset="0"/>
              </a:rPr>
              <a:t> glands (80–90%),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Parotid glands (5–15%)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Sublingual glands(2–5%)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Can occur in a wide age range of patients and most common in middle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aged adults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 More common in males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381631" cy="49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1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411200"/>
            <a:ext cx="8991600" cy="66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46293"/>
            <a:ext cx="86868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Most commonly present with a history of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acute, colicky,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periprandial</a:t>
            </a:r>
            <a:r>
              <a:rPr lang="en-US" dirty="0" smtClean="0">
                <a:latin typeface="Comic Sans MS" pitchFamily="66" charset="0"/>
              </a:rPr>
              <a:t> pain and intermittent swelling of the affected major salivary gland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Stasis of the saliva may lead to infection, fibrosis and gland atrophy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If there is concurrent infection, there may be expressible </a:t>
            </a:r>
            <a:r>
              <a:rPr lang="en-US" dirty="0" err="1" smtClean="0">
                <a:latin typeface="Comic Sans MS" pitchFamily="66" charset="0"/>
              </a:rPr>
              <a:t>suppurative</a:t>
            </a:r>
            <a:r>
              <a:rPr lang="en-US" dirty="0" smtClean="0">
                <a:latin typeface="Comic Sans MS" pitchFamily="66" charset="0"/>
              </a:rPr>
              <a:t> or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</a:t>
            </a:r>
            <a:r>
              <a:rPr lang="en-US" dirty="0" err="1" smtClean="0">
                <a:latin typeface="Comic Sans MS" pitchFamily="66" charset="0"/>
              </a:rPr>
              <a:t>nonsuppurative</a:t>
            </a:r>
            <a:r>
              <a:rPr lang="en-US" dirty="0" smtClean="0">
                <a:latin typeface="Comic Sans MS" pitchFamily="66" charset="0"/>
              </a:rPr>
              <a:t> drainage and erythema or warmth in the overlying skin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The involved gland is often enlarged and tender to palpation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The soft tissue adjacent to the salivary gland duct may be edematous and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 inflamed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Fistulae, a sinus tract, or ulceration may occur in the tissue covering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the stone in chronic cases</a:t>
            </a:r>
          </a:p>
        </p:txBody>
      </p:sp>
    </p:spTree>
    <p:extLst>
      <p:ext uri="{BB962C8B-B14F-4D97-AF65-F5344CB8AC3E}">
        <p14:creationId xmlns:p14="http://schemas.microsoft.com/office/powerpoint/2010/main" val="9434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411200"/>
            <a:ext cx="8991600" cy="66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86868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Conventional </a:t>
            </a:r>
            <a:r>
              <a:rPr lang="en-US" dirty="0" err="1" smtClean="0">
                <a:latin typeface="Comic Sans MS" pitchFamily="66" charset="0"/>
              </a:rPr>
              <a:t>sialography</a:t>
            </a:r>
            <a:r>
              <a:rPr lang="en-US" dirty="0" smtClean="0">
                <a:latin typeface="Comic Sans MS" pitchFamily="66" charset="0"/>
              </a:rPr>
              <a:t> using panoramic, </a:t>
            </a:r>
            <a:r>
              <a:rPr lang="en-US" dirty="0" err="1" smtClean="0">
                <a:latin typeface="Comic Sans MS" pitchFamily="66" charset="0"/>
              </a:rPr>
              <a:t>occlusal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dirty="0" err="1" smtClean="0">
                <a:latin typeface="Comic Sans MS" pitchFamily="66" charset="0"/>
              </a:rPr>
              <a:t>periapical</a:t>
            </a:r>
            <a:r>
              <a:rPr lang="en-US" dirty="0" smtClean="0">
                <a:latin typeface="Comic Sans MS" pitchFamily="66" charset="0"/>
              </a:rPr>
              <a:t> radiographs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Ultrasound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>
                <a:latin typeface="Comic Sans MS" pitchFamily="66" charset="0"/>
              </a:rPr>
              <a:t>Noncontrast</a:t>
            </a:r>
            <a:r>
              <a:rPr lang="en-US" dirty="0" smtClean="0">
                <a:latin typeface="Comic Sans MS" pitchFamily="66" charset="0"/>
              </a:rPr>
              <a:t> CT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CBCT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MRI </a:t>
            </a:r>
            <a:r>
              <a:rPr lang="en-US" dirty="0" err="1" smtClean="0">
                <a:latin typeface="Comic Sans MS" pitchFamily="66" charset="0"/>
              </a:rPr>
              <a:t>sialography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>
                <a:latin typeface="Comic Sans MS" pitchFamily="66" charset="0"/>
              </a:rPr>
              <a:t>Sialendoscopy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9570" name="Picture 2" descr="https://openi.nlm.nih.gov/imgs/512/232/3389885/PMC3389885_poljradiol-75-3-25-g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1371600"/>
            <a:ext cx="3810000" cy="32350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4308122"/>
            <a:ext cx="8686800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Management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latin typeface="Comic Sans MS" pitchFamily="66" charset="0"/>
              </a:rPr>
              <a:t>Acute infections secondary to stasis should be treated with antibiotics,  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   analgesics  and antipyretics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latin typeface="Comic Sans MS" pitchFamily="66" charset="0"/>
              </a:rPr>
              <a:t>Some stones can be removed manually by milking the duct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latin typeface="Comic Sans MS" pitchFamily="66" charset="0"/>
              </a:rPr>
              <a:t>Deeper stones require surgery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latin typeface="Comic Sans MS" pitchFamily="66" charset="0"/>
              </a:rPr>
              <a:t>Lithotripsy and </a:t>
            </a:r>
            <a:r>
              <a:rPr lang="en-US" dirty="0" err="1" smtClean="0">
                <a:latin typeface="Comic Sans MS" pitchFamily="66" charset="0"/>
              </a:rPr>
              <a:t>sialendoscopy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0380"/>
            <a:ext cx="9144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Swelling caused by the accumulation of saliva at the site of a traumatized or obstructed minor salivary gland duct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Types 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                 a)</a:t>
            </a:r>
            <a:r>
              <a:rPr lang="en-US" dirty="0" err="1" smtClean="0">
                <a:latin typeface="+mj-lt"/>
              </a:rPr>
              <a:t>Extravasation</a:t>
            </a:r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                 b)Retention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                 c) </a:t>
            </a:r>
            <a:r>
              <a:rPr lang="en-US" dirty="0" err="1" smtClean="0">
                <a:latin typeface="+mj-lt"/>
              </a:rPr>
              <a:t>Ranula</a:t>
            </a:r>
            <a:r>
              <a:rPr lang="en-US" dirty="0" smtClean="0">
                <a:latin typeface="+mj-lt"/>
              </a:rPr>
              <a:t> </a:t>
            </a:r>
          </a:p>
          <a:p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8920" y="489466"/>
            <a:ext cx="2903359" cy="823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MUCOCELE</a:t>
            </a:r>
            <a:endParaRPr lang="en-US" sz="3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-152400"/>
            <a:ext cx="8763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Extravasation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mucocele</a:t>
            </a: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Result of trauma to a minor salivary gland excretory duct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Laceration of the duct results in the pooling of saliva in the adjacent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 </a:t>
            </a:r>
            <a:r>
              <a:rPr lang="en-US" dirty="0" err="1" smtClean="0">
                <a:latin typeface="Comic Sans MS" pitchFamily="66" charset="0"/>
              </a:rPr>
              <a:t>submucosal</a:t>
            </a:r>
            <a:r>
              <a:rPr lang="en-US" dirty="0" smtClean="0">
                <a:latin typeface="Comic Sans MS" pitchFamily="66" charset="0"/>
              </a:rPr>
              <a:t> tissue and consequent swelling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Most frequently occur on the lower lip, </a:t>
            </a:r>
            <a:r>
              <a:rPr lang="en-US" dirty="0" err="1" smtClean="0">
                <a:latin typeface="Comic Sans MS" pitchFamily="66" charset="0"/>
              </a:rPr>
              <a:t>buccal</a:t>
            </a:r>
            <a:r>
              <a:rPr lang="en-US" dirty="0" smtClean="0">
                <a:latin typeface="Comic Sans MS" pitchFamily="66" charset="0"/>
              </a:rPr>
              <a:t> mucosa, tongue, floor of the mouth and </a:t>
            </a:r>
            <a:r>
              <a:rPr lang="en-US" dirty="0" err="1" smtClean="0">
                <a:latin typeface="Comic Sans MS" pitchFamily="66" charset="0"/>
              </a:rPr>
              <a:t>retromolar</a:t>
            </a:r>
            <a:r>
              <a:rPr lang="en-US" dirty="0" smtClean="0">
                <a:latin typeface="Comic Sans MS" pitchFamily="66" charset="0"/>
              </a:rPr>
              <a:t> sites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200" b="1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Retention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mucocele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Caused by obstruction of a minor salivary gland duct by calculus or possibly by      the contraction of scar tissue around an injured minor salivary gland duct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The blockage of salivary flow causes the accumulation of saliva and dilation of the duct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More commonly found on the upper lip, palate, </a:t>
            </a:r>
            <a:r>
              <a:rPr lang="en-US" dirty="0" err="1" smtClean="0">
                <a:latin typeface="Comic Sans MS" pitchFamily="66" charset="0"/>
              </a:rPr>
              <a:t>buccal</a:t>
            </a:r>
            <a:r>
              <a:rPr lang="en-US" dirty="0" smtClean="0">
                <a:latin typeface="Comic Sans MS" pitchFamily="66" charset="0"/>
              </a:rPr>
              <a:t> mucosa, floor of the mouth and rarely the lower lip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Often present as discrete, painless, smooth-surfaced swellings that can range from a few millimeters to a few centimeters in diameter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Superficial lesions frequently have a characteristic blue hue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Deeper lesions can be more diffuse, covered by normal-appearing mucosa without the distinctive blue color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Management: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Surgical excision</a:t>
            </a:r>
          </a:p>
        </p:txBody>
      </p:sp>
      <p:pic>
        <p:nvPicPr>
          <p:cNvPr id="3" name="Picture 4" descr="100_8857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648200" y="2667000"/>
            <a:ext cx="3320935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33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Ranula</a:t>
            </a: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Large </a:t>
            </a:r>
            <a:r>
              <a:rPr lang="en-US" dirty="0" err="1" smtClean="0">
                <a:latin typeface="Comic Sans MS" pitchFamily="66" charset="0"/>
              </a:rPr>
              <a:t>mucocele</a:t>
            </a:r>
            <a:r>
              <a:rPr lang="en-US" dirty="0" smtClean="0">
                <a:latin typeface="Comic Sans MS" pitchFamily="66" charset="0"/>
              </a:rPr>
              <a:t> located on the floor of the mouth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Most common cause is trauma ,obstructed salivary gland or a </a:t>
            </a:r>
            <a:r>
              <a:rPr lang="en-US" dirty="0" err="1" smtClean="0">
                <a:latin typeface="Comic Sans MS" pitchFamily="66" charset="0"/>
              </a:rPr>
              <a:t>ductal</a:t>
            </a:r>
            <a:r>
              <a:rPr lang="en-US" dirty="0" smtClean="0">
                <a:latin typeface="Comic Sans MS" pitchFamily="66" charset="0"/>
              </a:rPr>
              <a:t> aneurysm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Most common in second decade of life and in females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Painless, slow-growing, soft and movable mass located in the floor of the mouth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 Usually, the lesion forms to one side of the lingual </a:t>
            </a:r>
            <a:r>
              <a:rPr lang="en-US" dirty="0" err="1" smtClean="0">
                <a:latin typeface="Comic Sans MS" pitchFamily="66" charset="0"/>
              </a:rPr>
              <a:t>frenum</a:t>
            </a:r>
            <a:r>
              <a:rPr lang="en-US" dirty="0" smtClean="0">
                <a:latin typeface="Comic Sans MS" pitchFamily="66" charset="0"/>
              </a:rPr>
              <a:t>, if the lesion extends deep into the soft tissue, it can cross the midline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Types: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- Oral (simple, superficial, </a:t>
            </a:r>
            <a:r>
              <a:rPr lang="en-US" dirty="0" err="1" smtClean="0">
                <a:latin typeface="Comic Sans MS" pitchFamily="66" charset="0"/>
              </a:rPr>
              <a:t>nonplunging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- Plunging (cervical, diving)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-Mixed, having both oral and plunging components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3" name="Picture 6" descr="100_8879"/>
          <p:cNvPicPr>
            <a:picLocks noChangeAspect="1" noChangeArrowheads="1"/>
          </p:cNvPicPr>
          <p:nvPr/>
        </p:nvPicPr>
        <p:blipFill>
          <a:blip r:embed="rId3" cstate="print">
            <a:lum bright="18000" contrast="40000"/>
          </a:blip>
          <a:srcRect l="9116" t="15411" r="9914" b="11229"/>
          <a:stretch>
            <a:fillRect/>
          </a:stretch>
        </p:blipFill>
        <p:spPr bwMode="auto">
          <a:xfrm>
            <a:off x="1562100" y="1211826"/>
            <a:ext cx="6324600" cy="521779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12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42878"/>
            <a:ext cx="91440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Differential diagnosis</a:t>
            </a:r>
            <a:endParaRPr lang="en-US" sz="2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dirty="0" err="1" smtClean="0">
                <a:latin typeface="Comic Sans MS" pitchFamily="66" charset="0"/>
              </a:rPr>
              <a:t>Thyroglossal</a:t>
            </a:r>
            <a:r>
              <a:rPr lang="en-US" dirty="0" smtClean="0">
                <a:latin typeface="Comic Sans MS" pitchFamily="66" charset="0"/>
              </a:rPr>
              <a:t> duct cyst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  -  </a:t>
            </a:r>
            <a:r>
              <a:rPr lang="en-US" dirty="0" err="1" smtClean="0">
                <a:latin typeface="Comic Sans MS" pitchFamily="66" charset="0"/>
              </a:rPr>
              <a:t>Epidermoid</a:t>
            </a:r>
            <a:r>
              <a:rPr lang="en-US" dirty="0" smtClean="0">
                <a:latin typeface="Comic Sans MS" pitchFamily="66" charset="0"/>
              </a:rPr>
              <a:t> cyst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  -  Cystic </a:t>
            </a:r>
            <a:r>
              <a:rPr lang="en-US" dirty="0" err="1" smtClean="0">
                <a:latin typeface="Comic Sans MS" pitchFamily="66" charset="0"/>
              </a:rPr>
              <a:t>hygroma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C00000"/>
                </a:solidFill>
              </a:rPr>
              <a:t>M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anagement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Excision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Marsupialization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1494"/>
            <a:ext cx="92202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    Inflammatory and Reactive Lesions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Necrotizing Sialometaplasia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Benign, self-limiting, reactive inflammatory disorder of the salivary tissue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Associated with smoking, local injury, blunt force trauma, denture wear and surgical procedures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Incidence  appears to be higher in male patients and in those older than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40 years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Most commonly presents as a painful, rapidly progressing swelling of the hard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palate with central ulceration and peripheral </a:t>
            </a:r>
            <a:r>
              <a:rPr lang="en-US" dirty="0" err="1" smtClean="0">
                <a:latin typeface="Comic Sans MS" pitchFamily="66" charset="0"/>
              </a:rPr>
              <a:t>erythema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9933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3438246" cy="2178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2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8868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SYMPTOMS OF SALIVARY GLAND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Dryness of all mucosal surfaces (lips and throat)</a:t>
            </a: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Difficulty in chewing, swallowing, speech</a:t>
            </a: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Oral pain</a:t>
            </a: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Oral burning sensation</a:t>
            </a: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Pain with swallowing</a:t>
            </a: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Mucosa sensitive to spicy/coarse foods</a:t>
            </a: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Need to sip liquids to swallow food</a:t>
            </a: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92202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lesions are typically of rapid onset and range in size from 1 to 3 cm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Lesions occur predominantly on the palate and can occur on the lips</a:t>
            </a:r>
            <a:r>
              <a:rPr lang="pt-BR" dirty="0" smtClean="0"/>
              <a:t> , </a:t>
            </a:r>
            <a:r>
              <a:rPr lang="pt-BR" dirty="0" smtClean="0">
                <a:latin typeface="Comic Sans MS" pitchFamily="66" charset="0"/>
              </a:rPr>
              <a:t>retromolar   trigone, buccal mucosa, tonsils, </a:t>
            </a:r>
            <a:r>
              <a:rPr lang="en-US" dirty="0" smtClean="0">
                <a:latin typeface="Comic Sans MS" pitchFamily="66" charset="0"/>
              </a:rPr>
              <a:t>tongue, nasal cavity, trachea, and maxillary sinus 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Self-limiting condition lasting approximately 6 weeks, with healing by secondary intention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No specific treatment is required, but debridement and saline rinses may help</a:t>
            </a:r>
          </a:p>
          <a:p>
            <a:r>
              <a:rPr lang="en-US" dirty="0" smtClean="0">
                <a:latin typeface="Comic Sans MS" pitchFamily="66" charset="0"/>
              </a:rPr>
              <a:t> the healing process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34119"/>
            <a:ext cx="88392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Cheilitis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Glandularis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Chronic inflammatory disorder affecting the minor salivary glands and their ducts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Etiology of CG is still undetermined, it has been suggested that it is an </a:t>
            </a:r>
            <a:r>
              <a:rPr lang="en-US" dirty="0" err="1" smtClean="0">
                <a:latin typeface="Comic Sans MS" pitchFamily="66" charset="0"/>
              </a:rPr>
              <a:t>autosomal</a:t>
            </a:r>
            <a:r>
              <a:rPr lang="en-US" dirty="0" smtClean="0">
                <a:latin typeface="Comic Sans MS" pitchFamily="66" charset="0"/>
              </a:rPr>
              <a:t> dominant hereditary disease.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UV rays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Poor oral hygiene,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Chronic exposure to sunlight and wind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 Smoking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>
                <a:latin typeface="Comic Sans MS" pitchFamily="66" charset="0"/>
              </a:rPr>
              <a:t>Immunocompromised</a:t>
            </a:r>
            <a:r>
              <a:rPr lang="en-US" dirty="0" smtClean="0">
                <a:latin typeface="Comic Sans MS" pitchFamily="66" charset="0"/>
              </a:rPr>
              <a:t> state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Most common in middle-aged and elderly men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Presents with a secretion of thick saliva secreted from dilated </a:t>
            </a:r>
            <a:r>
              <a:rPr lang="en-US" dirty="0" err="1" smtClean="0">
                <a:latin typeface="Comic Sans MS" pitchFamily="66" charset="0"/>
              </a:rPr>
              <a:t>ostia</a:t>
            </a:r>
            <a:r>
              <a:rPr lang="en-US" dirty="0" smtClean="0">
                <a:latin typeface="Comic Sans MS" pitchFamily="66" charset="0"/>
              </a:rPr>
              <a:t> of swollen labial minor salivary glands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This saliva often adheres to the vermilion causing discomfort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Edema and focal ulceration may also be present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CG primarily affects the lower lip, but there are reports of upper lip and even palatal involvement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>
                <a:latin typeface="Comic Sans MS" pitchFamily="66" charset="0"/>
              </a:rPr>
              <a:t>Subclassified</a:t>
            </a:r>
            <a:r>
              <a:rPr lang="en-US" dirty="0" smtClean="0">
                <a:latin typeface="Comic Sans MS" pitchFamily="66" charset="0"/>
              </a:rPr>
              <a:t> into three clinical types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            -Simple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            -Superficial </a:t>
            </a:r>
            <a:r>
              <a:rPr lang="en-US" dirty="0" err="1" smtClean="0">
                <a:latin typeface="Comic Sans MS" pitchFamily="66" charset="0"/>
              </a:rPr>
              <a:t>suppurative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               -Deep </a:t>
            </a:r>
            <a:r>
              <a:rPr lang="en-US" dirty="0" err="1" smtClean="0">
                <a:latin typeface="Comic Sans MS" pitchFamily="66" charset="0"/>
              </a:rPr>
              <a:t>suppurative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266244" name="Picture 4" descr="Image result for cheilitis glandul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19400"/>
            <a:ext cx="33528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5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-152400"/>
            <a:ext cx="876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Elimination of potential predisposing factors and the use of lip balms, emollients, and sunscreens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Refractory cases require surgical intervention such as cryosurgery, </a:t>
            </a:r>
            <a:r>
              <a:rPr lang="en-US" dirty="0" err="1" smtClean="0">
                <a:latin typeface="Comic Sans MS" pitchFamily="66" charset="0"/>
              </a:rPr>
              <a:t>vermillionectomy</a:t>
            </a:r>
            <a:r>
              <a:rPr lang="en-US" dirty="0" smtClean="0">
                <a:latin typeface="Comic Sans MS" pitchFamily="66" charset="0"/>
              </a:rPr>
              <a:t> and/or labial mucosal stripping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Deep </a:t>
            </a:r>
            <a:r>
              <a:rPr lang="en-US" dirty="0" err="1" smtClean="0">
                <a:latin typeface="Comic Sans MS" pitchFamily="66" charset="0"/>
              </a:rPr>
              <a:t>suppurative</a:t>
            </a:r>
            <a:r>
              <a:rPr lang="en-US" dirty="0" smtClean="0">
                <a:latin typeface="Comic Sans MS" pitchFamily="66" charset="0"/>
              </a:rPr>
              <a:t> type should be considered for surgical excision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743200"/>
            <a:ext cx="316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35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EXAMINATION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Lips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dry, cracking, peeling, atrophy</a:t>
            </a: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Buccal mucosa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pale, corrugated</a:t>
            </a: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Dorsal tongue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smooth due to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depapillation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erythematous, fissured</a:t>
            </a: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Increase in erosive lesions due to absence of buffering capacity</a:t>
            </a: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Dental caries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root surfaces, cusp tips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Increased accumulation of food in interproximal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 STICK SIGN: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Presence of lipstick/shed epithelial cells on labial surfaces of anterior maxillary teeth indicates reduced saliva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TOUNGE BLADE SIGN: 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When a tongue blade, pressed gently &amp; then lifted away from </a:t>
            </a:r>
            <a:r>
              <a:rPr lang="en-US" sz="2800" dirty="0" err="1" smtClean="0">
                <a:latin typeface="Comic Sans MS" pitchFamily="66" charset="0"/>
                <a:cs typeface="Times New Roman" pitchFamily="18" charset="0"/>
              </a:rPr>
              <a:t>buccal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mucosa, adhere to tissues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err="1" smtClean="0">
                <a:latin typeface="Comic Sans MS" pitchFamily="66" charset="0"/>
                <a:cs typeface="Times New Roman" pitchFamily="18" charset="0"/>
              </a:rPr>
              <a:t>Candidiasis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Angular </a:t>
            </a:r>
            <a:r>
              <a:rPr lang="en-US" sz="2800" dirty="0" err="1" smtClean="0">
                <a:latin typeface="Comic Sans MS" pitchFamily="66" charset="0"/>
                <a:cs typeface="Times New Roman" pitchFamily="18" charset="0"/>
              </a:rPr>
              <a:t>chelitis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08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EXAMINATION OF  GLANDS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- infection, inflammation, tumor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Expression of saliva via main excretory ducts</a:t>
            </a:r>
          </a:p>
          <a:p>
            <a:pPr algn="just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             -gently compress the glands and by drawing pressure toward the orifice</a:t>
            </a:r>
          </a:p>
          <a:p>
            <a:pPr algn="just"/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Expressed saliva</a:t>
            </a:r>
          </a:p>
          <a:p>
            <a:pPr algn="just">
              <a:buNone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             -colorless, transparent, watery, copious</a:t>
            </a:r>
          </a:p>
          <a:p>
            <a:pPr algn="just">
              <a:buNone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             -cloudy </a:t>
            </a:r>
            <a:r>
              <a:rPr lang="en-US" sz="2400" dirty="0" err="1" smtClean="0">
                <a:latin typeface="Comic Sans MS" pitchFamily="66" charset="0"/>
                <a:cs typeface="Times New Roman" pitchFamily="18" charset="0"/>
              </a:rPr>
              <a:t>exudate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bacterial infection</a:t>
            </a:r>
          </a:p>
          <a:p>
            <a:pPr algn="just">
              <a:buNone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             -hazy, flocculated secretions -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low salivary function</a:t>
            </a:r>
          </a:p>
          <a:p>
            <a:pPr algn="just"/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29483"/>
            <a:ext cx="5791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PAROTID GLAND:</a:t>
            </a: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It is generally soft and is not usually palpable as a discrete gland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Anterior border defined by having patient to clench teeth together, which tenses the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masseter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muscle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Parotid gland lies just behind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masseter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&amp; its consistency may be appreciated by pressing the gland on its lateral surface against the vertical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mandibular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omic Sans MS" pitchFamily="66" charset="0"/>
                <a:cs typeface="Times New Roman" pitchFamily="18" charset="0"/>
              </a:rPr>
              <a:t>ramus</a:t>
            </a: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  <a:cs typeface="Times New Roman" pitchFamily="18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Parotid papilla reveals saliva coming from orifice during palpation of gland</a:t>
            </a:r>
            <a:r>
              <a:rPr lang="en-US" sz="2000" u="sng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51201" name="Picture 1" descr="C:\Users\SP\Desktop\salivary-gland-diseases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371600"/>
            <a:ext cx="2590800" cy="3020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97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95278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SUB MANDIBULAR GLAND:</a:t>
            </a:r>
          </a:p>
          <a:p>
            <a:pPr fontAlgn="base"/>
            <a:endParaRPr lang="en-US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Index finger of a gloved hand is passed below the tongue in the floor of mouth (for deep part or lobe of gland)</a:t>
            </a:r>
          </a:p>
          <a:p>
            <a:pPr fontAlgn="base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Index finger of another hand is placed </a:t>
            </a:r>
            <a:r>
              <a:rPr lang="en-US" dirty="0" err="1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antero</a:t>
            </a:r>
            <a:r>
              <a:rPr lang="en-US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-medial to the angle of mouth (for superficial part or lobe of gland)</a:t>
            </a:r>
          </a:p>
          <a:p>
            <a:pPr fontAlgn="base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fontAlgn="base"/>
            <a:endParaRPr lang="en-US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67122"/>
            <a:ext cx="3752850" cy="341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05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752600"/>
            <a:ext cx="55626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lgerian" pitchFamily="82" charset="0"/>
              </a:rPr>
              <a:t>CLASSIFICATION OF </a:t>
            </a:r>
            <a:endParaRPr lang="en-US" sz="4800" dirty="0" smtClean="0">
              <a:latin typeface="Algerian" pitchFamily="82" charset="0"/>
            </a:endParaRPr>
          </a:p>
          <a:p>
            <a:pPr algn="ctr"/>
            <a:r>
              <a:rPr lang="en-US" sz="4800" dirty="0" smtClean="0">
                <a:latin typeface="Algerian" pitchFamily="82" charset="0"/>
              </a:rPr>
              <a:t>SALIVARY </a:t>
            </a:r>
            <a:r>
              <a:rPr lang="en-US" sz="4800" dirty="0">
                <a:latin typeface="Algerian" pitchFamily="82" charset="0"/>
              </a:rPr>
              <a:t>GLAND DISORDERS</a:t>
            </a:r>
          </a:p>
        </p:txBody>
      </p:sp>
    </p:spTree>
    <p:extLst>
      <p:ext uri="{BB962C8B-B14F-4D97-AF65-F5344CB8AC3E}">
        <p14:creationId xmlns:p14="http://schemas.microsoft.com/office/powerpoint/2010/main" val="41566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3">
      <a:dk1>
        <a:srgbClr val="1919FF"/>
      </a:dk1>
      <a:lt1>
        <a:srgbClr val="FFFFFF"/>
      </a:lt1>
      <a:dk2>
        <a:srgbClr val="00004C"/>
      </a:dk2>
      <a:lt2>
        <a:srgbClr val="00008C"/>
      </a:lt2>
      <a:accent1>
        <a:srgbClr val="00009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362</TotalTime>
  <Words>2277</Words>
  <Application>Microsoft Office PowerPoint</Application>
  <PresentationFormat>On-screen Show (4:3)</PresentationFormat>
  <Paragraphs>429</Paragraphs>
  <Slides>34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DISEASES OF THE SALIVARY GLANDS</vt:lpstr>
      <vt:lpstr>CONTENTS</vt:lpstr>
      <vt:lpstr> SYMPTOMS OF SALIVARY GLAND DYSFUNCTION</vt:lpstr>
      <vt:lpstr>CLINICAL EXAMINATION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THE SALIVARY GLANDS</dc:title>
  <dc:creator>pratima</dc:creator>
  <cp:lastModifiedBy>pratima soni</cp:lastModifiedBy>
  <cp:revision>15</cp:revision>
  <dcterms:created xsi:type="dcterms:W3CDTF">2006-08-16T00:00:00Z</dcterms:created>
  <dcterms:modified xsi:type="dcterms:W3CDTF">2021-07-17T05:22:49Z</dcterms:modified>
</cp:coreProperties>
</file>