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46" r:id="rId1"/>
  </p:sldMasterIdLst>
  <p:notesMasterIdLst>
    <p:notesMasterId r:id="rId155"/>
  </p:notesMasterIdLst>
  <p:sldIdLst>
    <p:sldId id="380" r:id="rId2"/>
    <p:sldId id="382" r:id="rId3"/>
    <p:sldId id="415" r:id="rId4"/>
    <p:sldId id="383" r:id="rId5"/>
    <p:sldId id="391" r:id="rId6"/>
    <p:sldId id="392" r:id="rId7"/>
    <p:sldId id="393" r:id="rId8"/>
    <p:sldId id="411" r:id="rId9"/>
    <p:sldId id="412" r:id="rId10"/>
    <p:sldId id="413" r:id="rId11"/>
    <p:sldId id="414" r:id="rId12"/>
    <p:sldId id="397" r:id="rId13"/>
    <p:sldId id="400" r:id="rId14"/>
    <p:sldId id="399" r:id="rId15"/>
    <p:sldId id="398" r:id="rId16"/>
    <p:sldId id="258" r:id="rId17"/>
    <p:sldId id="387" r:id="rId18"/>
    <p:sldId id="259" r:id="rId19"/>
    <p:sldId id="385" r:id="rId20"/>
    <p:sldId id="409" r:id="rId21"/>
    <p:sldId id="403" r:id="rId22"/>
    <p:sldId id="405" r:id="rId23"/>
    <p:sldId id="401" r:id="rId24"/>
    <p:sldId id="268" r:id="rId25"/>
    <p:sldId id="416" r:id="rId26"/>
    <p:sldId id="417" r:id="rId27"/>
    <p:sldId id="269" r:id="rId28"/>
    <p:sldId id="418" r:id="rId29"/>
    <p:sldId id="406" r:id="rId30"/>
    <p:sldId id="419" r:id="rId31"/>
    <p:sldId id="270" r:id="rId32"/>
    <p:sldId id="386" r:id="rId33"/>
    <p:sldId id="271" r:id="rId34"/>
    <p:sldId id="426" r:id="rId35"/>
    <p:sldId id="427" r:id="rId36"/>
    <p:sldId id="272" r:id="rId37"/>
    <p:sldId id="390" r:id="rId38"/>
    <p:sldId id="388" r:id="rId39"/>
    <p:sldId id="423" r:id="rId40"/>
    <p:sldId id="274" r:id="rId41"/>
    <p:sldId id="275" r:id="rId42"/>
    <p:sldId id="396" r:id="rId43"/>
    <p:sldId id="277" r:id="rId44"/>
    <p:sldId id="278" r:id="rId45"/>
    <p:sldId id="279" r:id="rId46"/>
    <p:sldId id="280" r:id="rId47"/>
    <p:sldId id="420" r:id="rId48"/>
    <p:sldId id="282" r:id="rId49"/>
    <p:sldId id="283" r:id="rId50"/>
    <p:sldId id="421" r:id="rId51"/>
    <p:sldId id="281" r:id="rId52"/>
    <p:sldId id="422" r:id="rId53"/>
    <p:sldId id="285" r:id="rId54"/>
    <p:sldId id="286" r:id="rId55"/>
    <p:sldId id="288" r:id="rId56"/>
    <p:sldId id="289" r:id="rId57"/>
    <p:sldId id="290" r:id="rId58"/>
    <p:sldId id="293" r:id="rId59"/>
    <p:sldId id="294" r:id="rId60"/>
    <p:sldId id="407" r:id="rId61"/>
    <p:sldId id="410" r:id="rId62"/>
    <p:sldId id="297" r:id="rId63"/>
    <p:sldId id="298" r:id="rId64"/>
    <p:sldId id="299" r:id="rId65"/>
    <p:sldId id="300" r:id="rId66"/>
    <p:sldId id="301" r:id="rId67"/>
    <p:sldId id="302" r:id="rId68"/>
    <p:sldId id="303" r:id="rId69"/>
    <p:sldId id="395" r:id="rId70"/>
    <p:sldId id="307" r:id="rId71"/>
    <p:sldId id="308" r:id="rId72"/>
    <p:sldId id="309" r:id="rId73"/>
    <p:sldId id="438" r:id="rId74"/>
    <p:sldId id="440" r:id="rId75"/>
    <p:sldId id="441" r:id="rId76"/>
    <p:sldId id="442" r:id="rId77"/>
    <p:sldId id="310" r:id="rId78"/>
    <p:sldId id="311" r:id="rId79"/>
    <p:sldId id="312" r:id="rId80"/>
    <p:sldId id="443" r:id="rId81"/>
    <p:sldId id="313" r:id="rId82"/>
    <p:sldId id="314" r:id="rId83"/>
    <p:sldId id="316" r:id="rId84"/>
    <p:sldId id="317" r:id="rId85"/>
    <p:sldId id="318"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342" r:id="rId109"/>
    <p:sldId id="343" r:id="rId110"/>
    <p:sldId id="344" r:id="rId111"/>
    <p:sldId id="353" r:id="rId112"/>
    <p:sldId id="354" r:id="rId113"/>
    <p:sldId id="357" r:id="rId114"/>
    <p:sldId id="355" r:id="rId115"/>
    <p:sldId id="358" r:id="rId116"/>
    <p:sldId id="359" r:id="rId117"/>
    <p:sldId id="459" r:id="rId118"/>
    <p:sldId id="460" r:id="rId119"/>
    <p:sldId id="444" r:id="rId120"/>
    <p:sldId id="445" r:id="rId121"/>
    <p:sldId id="446" r:id="rId122"/>
    <p:sldId id="447" r:id="rId123"/>
    <p:sldId id="448" r:id="rId124"/>
    <p:sldId id="449" r:id="rId125"/>
    <p:sldId id="439" r:id="rId126"/>
    <p:sldId id="450" r:id="rId127"/>
    <p:sldId id="458" r:id="rId128"/>
    <p:sldId id="451" r:id="rId129"/>
    <p:sldId id="452" r:id="rId130"/>
    <p:sldId id="453" r:id="rId131"/>
    <p:sldId id="454" r:id="rId132"/>
    <p:sldId id="455" r:id="rId133"/>
    <p:sldId id="456" r:id="rId134"/>
    <p:sldId id="457" r:id="rId135"/>
    <p:sldId id="360" r:id="rId136"/>
    <p:sldId id="361" r:id="rId137"/>
    <p:sldId id="362" r:id="rId138"/>
    <p:sldId id="363" r:id="rId139"/>
    <p:sldId id="364" r:id="rId140"/>
    <p:sldId id="365" r:id="rId141"/>
    <p:sldId id="366" r:id="rId142"/>
    <p:sldId id="367" r:id="rId143"/>
    <p:sldId id="368" r:id="rId144"/>
    <p:sldId id="369" r:id="rId145"/>
    <p:sldId id="370" r:id="rId146"/>
    <p:sldId id="371" r:id="rId147"/>
    <p:sldId id="372" r:id="rId148"/>
    <p:sldId id="373" r:id="rId149"/>
    <p:sldId id="374" r:id="rId150"/>
    <p:sldId id="375" r:id="rId151"/>
    <p:sldId id="376" r:id="rId152"/>
    <p:sldId id="377" r:id="rId153"/>
    <p:sldId id="378" r:id="rId15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25" autoAdjust="0"/>
  </p:normalViewPr>
  <p:slideViewPr>
    <p:cSldViewPr>
      <p:cViewPr>
        <p:scale>
          <a:sx n="70" d="100"/>
          <a:sy n="70" d="100"/>
        </p:scale>
        <p:origin x="-138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diagrams/_rels/data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66337-9901-4966-96C8-D4B9C3194C31}" type="doc">
      <dgm:prSet loTypeId="urn:microsoft.com/office/officeart/2005/8/layout/hProcess9" loCatId="process" qsTypeId="urn:microsoft.com/office/officeart/2005/8/quickstyle/3d2" qsCatId="3D" csTypeId="urn:microsoft.com/office/officeart/2005/8/colors/colorful5" csCatId="colorful" phldr="1"/>
      <dgm:spPr/>
    </dgm:pt>
    <dgm:pt modelId="{7E7BFD6A-7AB7-4B04-B7DB-F87995A60670}">
      <dgm:prSet phldrT="[Text]"/>
      <dgm:spPr/>
      <dgm:t>
        <a:bodyPr/>
        <a:lstStyle/>
        <a:p>
          <a:r>
            <a:rPr lang="en-US" dirty="0" smtClean="0"/>
            <a:t>X- RAY PHOTON</a:t>
          </a:r>
          <a:endParaRPr lang="en-US" dirty="0"/>
        </a:p>
      </dgm:t>
    </dgm:pt>
    <dgm:pt modelId="{880A6385-5A98-498E-AC4F-A9F2E87155C5}" type="parTrans" cxnId="{FD420E2B-940B-474F-8B8B-744267271D84}">
      <dgm:prSet/>
      <dgm:spPr/>
      <dgm:t>
        <a:bodyPr/>
        <a:lstStyle/>
        <a:p>
          <a:endParaRPr lang="en-US"/>
        </a:p>
      </dgm:t>
    </dgm:pt>
    <dgm:pt modelId="{B7B97F7F-7186-4E32-972D-8278E638A14B}" type="sibTrans" cxnId="{FD420E2B-940B-474F-8B8B-744267271D84}">
      <dgm:prSet/>
      <dgm:spPr/>
      <dgm:t>
        <a:bodyPr/>
        <a:lstStyle/>
        <a:p>
          <a:endParaRPr lang="en-US"/>
        </a:p>
      </dgm:t>
    </dgm:pt>
    <dgm:pt modelId="{BF8C759C-D587-4B4E-8B6F-29AB3CC1CD17}">
      <dgm:prSet phldrT="[Text]"/>
      <dgm:spPr/>
      <dgm:t>
        <a:bodyPr/>
        <a:lstStyle/>
        <a:p>
          <a:r>
            <a:rPr lang="en-US" dirty="0" smtClean="0"/>
            <a:t>MATTER</a:t>
          </a:r>
          <a:endParaRPr lang="en-US" dirty="0"/>
        </a:p>
      </dgm:t>
    </dgm:pt>
    <dgm:pt modelId="{F68B3DDA-66BC-41D8-B01D-4FDCB81D8316}" type="parTrans" cxnId="{76EEDCF5-4684-4F9F-A07A-C94397172E51}">
      <dgm:prSet/>
      <dgm:spPr/>
      <dgm:t>
        <a:bodyPr/>
        <a:lstStyle/>
        <a:p>
          <a:endParaRPr lang="en-US"/>
        </a:p>
      </dgm:t>
    </dgm:pt>
    <dgm:pt modelId="{84D5491B-F112-43A3-A87E-CF9ED6D255AC}" type="sibTrans" cxnId="{76EEDCF5-4684-4F9F-A07A-C94397172E51}">
      <dgm:prSet/>
      <dgm:spPr/>
      <dgm:t>
        <a:bodyPr/>
        <a:lstStyle/>
        <a:p>
          <a:endParaRPr lang="en-US"/>
        </a:p>
      </dgm:t>
    </dgm:pt>
    <dgm:pt modelId="{F39DFBD3-EDE4-4DCD-9157-73C7399FE001}">
      <dgm:prSet phldrT="[Text]"/>
      <dgm:spPr/>
      <dgm:t>
        <a:bodyPr/>
        <a:lstStyle/>
        <a:p>
          <a:r>
            <a:rPr lang="en-US" dirty="0" smtClean="0"/>
            <a:t>TRANSFER OF ENERGY TO THE ATOM</a:t>
          </a:r>
          <a:endParaRPr lang="en-US" dirty="0"/>
        </a:p>
      </dgm:t>
    </dgm:pt>
    <dgm:pt modelId="{BAC6F10C-5DA2-47CF-BF88-2CBF5DA3E0E1}" type="parTrans" cxnId="{C690185C-B503-4303-A8B1-DAD42EF6BAAA}">
      <dgm:prSet/>
      <dgm:spPr/>
      <dgm:t>
        <a:bodyPr/>
        <a:lstStyle/>
        <a:p>
          <a:endParaRPr lang="en-US"/>
        </a:p>
      </dgm:t>
    </dgm:pt>
    <dgm:pt modelId="{A62F6578-5242-4EDA-B5CC-6D70959E3E88}" type="sibTrans" cxnId="{C690185C-B503-4303-A8B1-DAD42EF6BAAA}">
      <dgm:prSet/>
      <dgm:spPr/>
      <dgm:t>
        <a:bodyPr/>
        <a:lstStyle/>
        <a:p>
          <a:endParaRPr lang="en-US"/>
        </a:p>
      </dgm:t>
    </dgm:pt>
    <dgm:pt modelId="{819E6189-19BE-446D-A9D9-B21218454757}">
      <dgm:prSet phldrT="[Text]"/>
      <dgm:spPr/>
      <dgm:t>
        <a:bodyPr/>
        <a:lstStyle/>
        <a:p>
          <a:r>
            <a:rPr lang="en-US" dirty="0" smtClean="0"/>
            <a:t>REMOVAL OF THE ELECTRON</a:t>
          </a:r>
          <a:endParaRPr lang="en-US" dirty="0"/>
        </a:p>
      </dgm:t>
    </dgm:pt>
    <dgm:pt modelId="{AA4D9A90-4878-47A2-B903-3035EBD8A58C}" type="parTrans" cxnId="{087F201B-B177-4D1D-96D4-95E14A12BC69}">
      <dgm:prSet/>
      <dgm:spPr/>
      <dgm:t>
        <a:bodyPr/>
        <a:lstStyle/>
        <a:p>
          <a:endParaRPr lang="en-US"/>
        </a:p>
      </dgm:t>
    </dgm:pt>
    <dgm:pt modelId="{B0F56F74-0E98-4B44-A5A7-321819704DBA}" type="sibTrans" cxnId="{087F201B-B177-4D1D-96D4-95E14A12BC69}">
      <dgm:prSet/>
      <dgm:spPr/>
      <dgm:t>
        <a:bodyPr/>
        <a:lstStyle/>
        <a:p>
          <a:endParaRPr lang="en-US"/>
        </a:p>
      </dgm:t>
    </dgm:pt>
    <dgm:pt modelId="{96EAC0D1-AB1B-49B1-B515-78B6863741B2}">
      <dgm:prSet phldrT="[Text]"/>
      <dgm:spPr/>
      <dgm:t>
        <a:bodyPr/>
        <a:lstStyle/>
        <a:p>
          <a:r>
            <a:rPr lang="en-US" dirty="0" smtClean="0"/>
            <a:t>IONIZATION OF THE ATOM</a:t>
          </a:r>
          <a:endParaRPr lang="en-US" dirty="0"/>
        </a:p>
      </dgm:t>
    </dgm:pt>
    <dgm:pt modelId="{17A45E16-16D4-4F7B-9EC5-BD67FB45B07B}" type="parTrans" cxnId="{3FBB7DFA-40F3-4319-B4A8-9CF222ADB863}">
      <dgm:prSet/>
      <dgm:spPr/>
      <dgm:t>
        <a:bodyPr/>
        <a:lstStyle/>
        <a:p>
          <a:endParaRPr lang="en-US"/>
        </a:p>
      </dgm:t>
    </dgm:pt>
    <dgm:pt modelId="{67AEAD44-C554-44EC-9966-BD9B9B8F9545}" type="sibTrans" cxnId="{3FBB7DFA-40F3-4319-B4A8-9CF222ADB863}">
      <dgm:prSet/>
      <dgm:spPr/>
      <dgm:t>
        <a:bodyPr/>
        <a:lstStyle/>
        <a:p>
          <a:endParaRPr lang="en-US"/>
        </a:p>
      </dgm:t>
    </dgm:pt>
    <dgm:pt modelId="{5E69E384-8D36-42A2-981F-3FC9E6AF54E8}" type="pres">
      <dgm:prSet presAssocID="{47166337-9901-4966-96C8-D4B9C3194C31}" presName="CompostProcess" presStyleCnt="0">
        <dgm:presLayoutVars>
          <dgm:dir/>
          <dgm:resizeHandles val="exact"/>
        </dgm:presLayoutVars>
      </dgm:prSet>
      <dgm:spPr/>
    </dgm:pt>
    <dgm:pt modelId="{15C07DA9-5B7D-41A8-B4F5-74539896BA20}" type="pres">
      <dgm:prSet presAssocID="{47166337-9901-4966-96C8-D4B9C3194C31}" presName="arrow" presStyleLbl="bgShp" presStyleIdx="0" presStyleCnt="1"/>
      <dgm:spPr/>
    </dgm:pt>
    <dgm:pt modelId="{DDFAF4EB-2173-46F8-BAAF-15122C223838}" type="pres">
      <dgm:prSet presAssocID="{47166337-9901-4966-96C8-D4B9C3194C31}" presName="linearProcess" presStyleCnt="0"/>
      <dgm:spPr/>
    </dgm:pt>
    <dgm:pt modelId="{E9D7DE6B-3509-43D6-9A0B-AD1783562B4A}" type="pres">
      <dgm:prSet presAssocID="{7E7BFD6A-7AB7-4B04-B7DB-F87995A60670}" presName="textNode" presStyleLbl="node1" presStyleIdx="0" presStyleCnt="5">
        <dgm:presLayoutVars>
          <dgm:bulletEnabled val="1"/>
        </dgm:presLayoutVars>
      </dgm:prSet>
      <dgm:spPr/>
      <dgm:t>
        <a:bodyPr/>
        <a:lstStyle/>
        <a:p>
          <a:endParaRPr lang="en-US"/>
        </a:p>
      </dgm:t>
    </dgm:pt>
    <dgm:pt modelId="{7120F3CE-F161-41B0-9477-9E247BF8A45A}" type="pres">
      <dgm:prSet presAssocID="{B7B97F7F-7186-4E32-972D-8278E638A14B}" presName="sibTrans" presStyleCnt="0"/>
      <dgm:spPr/>
    </dgm:pt>
    <dgm:pt modelId="{4EB84798-F734-4E1E-AAE1-046CADF30C2F}" type="pres">
      <dgm:prSet presAssocID="{BF8C759C-D587-4B4E-8B6F-29AB3CC1CD17}" presName="textNode" presStyleLbl="node1" presStyleIdx="1" presStyleCnt="5">
        <dgm:presLayoutVars>
          <dgm:bulletEnabled val="1"/>
        </dgm:presLayoutVars>
      </dgm:prSet>
      <dgm:spPr/>
      <dgm:t>
        <a:bodyPr/>
        <a:lstStyle/>
        <a:p>
          <a:endParaRPr lang="en-US"/>
        </a:p>
      </dgm:t>
    </dgm:pt>
    <dgm:pt modelId="{7398EF03-178A-41EC-B391-1B35281B7F2C}" type="pres">
      <dgm:prSet presAssocID="{84D5491B-F112-43A3-A87E-CF9ED6D255AC}" presName="sibTrans" presStyleCnt="0"/>
      <dgm:spPr/>
    </dgm:pt>
    <dgm:pt modelId="{099A2E19-AB23-4735-BE4E-EE2F16D828D1}" type="pres">
      <dgm:prSet presAssocID="{F39DFBD3-EDE4-4DCD-9157-73C7399FE001}" presName="textNode" presStyleLbl="node1" presStyleIdx="2" presStyleCnt="5">
        <dgm:presLayoutVars>
          <dgm:bulletEnabled val="1"/>
        </dgm:presLayoutVars>
      </dgm:prSet>
      <dgm:spPr/>
      <dgm:t>
        <a:bodyPr/>
        <a:lstStyle/>
        <a:p>
          <a:endParaRPr lang="en-US"/>
        </a:p>
      </dgm:t>
    </dgm:pt>
    <dgm:pt modelId="{054BD875-C8D2-4644-A021-E80EE19248B1}" type="pres">
      <dgm:prSet presAssocID="{A62F6578-5242-4EDA-B5CC-6D70959E3E88}" presName="sibTrans" presStyleCnt="0"/>
      <dgm:spPr/>
    </dgm:pt>
    <dgm:pt modelId="{19F77D9B-C201-450B-850A-8E829B0853A1}" type="pres">
      <dgm:prSet presAssocID="{819E6189-19BE-446D-A9D9-B21218454757}" presName="textNode" presStyleLbl="node1" presStyleIdx="3" presStyleCnt="5">
        <dgm:presLayoutVars>
          <dgm:bulletEnabled val="1"/>
        </dgm:presLayoutVars>
      </dgm:prSet>
      <dgm:spPr/>
      <dgm:t>
        <a:bodyPr/>
        <a:lstStyle/>
        <a:p>
          <a:endParaRPr lang="en-US"/>
        </a:p>
      </dgm:t>
    </dgm:pt>
    <dgm:pt modelId="{3CF80144-A054-4163-B5E1-26C359DA54D0}" type="pres">
      <dgm:prSet presAssocID="{B0F56F74-0E98-4B44-A5A7-321819704DBA}" presName="sibTrans" presStyleCnt="0"/>
      <dgm:spPr/>
    </dgm:pt>
    <dgm:pt modelId="{A00CE007-4F6B-421E-8AB2-388AEF414430}" type="pres">
      <dgm:prSet presAssocID="{96EAC0D1-AB1B-49B1-B515-78B6863741B2}" presName="textNode" presStyleLbl="node1" presStyleIdx="4" presStyleCnt="5">
        <dgm:presLayoutVars>
          <dgm:bulletEnabled val="1"/>
        </dgm:presLayoutVars>
      </dgm:prSet>
      <dgm:spPr/>
      <dgm:t>
        <a:bodyPr/>
        <a:lstStyle/>
        <a:p>
          <a:endParaRPr lang="en-US"/>
        </a:p>
      </dgm:t>
    </dgm:pt>
  </dgm:ptLst>
  <dgm:cxnLst>
    <dgm:cxn modelId="{D7261E03-088C-44F0-8683-4E0993ED9273}" type="presOf" srcId="{47166337-9901-4966-96C8-D4B9C3194C31}" destId="{5E69E384-8D36-42A2-981F-3FC9E6AF54E8}" srcOrd="0" destOrd="0" presId="urn:microsoft.com/office/officeart/2005/8/layout/hProcess9"/>
    <dgm:cxn modelId="{AE69FF75-B5D8-489D-A5F5-A9A43794B582}" type="presOf" srcId="{F39DFBD3-EDE4-4DCD-9157-73C7399FE001}" destId="{099A2E19-AB23-4735-BE4E-EE2F16D828D1}" srcOrd="0" destOrd="0" presId="urn:microsoft.com/office/officeart/2005/8/layout/hProcess9"/>
    <dgm:cxn modelId="{B6715DAE-6227-4484-A4CA-04BF3FB042C2}" type="presOf" srcId="{96EAC0D1-AB1B-49B1-B515-78B6863741B2}" destId="{A00CE007-4F6B-421E-8AB2-388AEF414430}" srcOrd="0" destOrd="0" presId="urn:microsoft.com/office/officeart/2005/8/layout/hProcess9"/>
    <dgm:cxn modelId="{FD420E2B-940B-474F-8B8B-744267271D84}" srcId="{47166337-9901-4966-96C8-D4B9C3194C31}" destId="{7E7BFD6A-7AB7-4B04-B7DB-F87995A60670}" srcOrd="0" destOrd="0" parTransId="{880A6385-5A98-498E-AC4F-A9F2E87155C5}" sibTransId="{B7B97F7F-7186-4E32-972D-8278E638A14B}"/>
    <dgm:cxn modelId="{087F201B-B177-4D1D-96D4-95E14A12BC69}" srcId="{47166337-9901-4966-96C8-D4B9C3194C31}" destId="{819E6189-19BE-446D-A9D9-B21218454757}" srcOrd="3" destOrd="0" parTransId="{AA4D9A90-4878-47A2-B903-3035EBD8A58C}" sibTransId="{B0F56F74-0E98-4B44-A5A7-321819704DBA}"/>
    <dgm:cxn modelId="{7FD9E8F8-EE2D-4564-AD8C-73726782B87C}" type="presOf" srcId="{BF8C759C-D587-4B4E-8B6F-29AB3CC1CD17}" destId="{4EB84798-F734-4E1E-AAE1-046CADF30C2F}" srcOrd="0" destOrd="0" presId="urn:microsoft.com/office/officeart/2005/8/layout/hProcess9"/>
    <dgm:cxn modelId="{C690185C-B503-4303-A8B1-DAD42EF6BAAA}" srcId="{47166337-9901-4966-96C8-D4B9C3194C31}" destId="{F39DFBD3-EDE4-4DCD-9157-73C7399FE001}" srcOrd="2" destOrd="0" parTransId="{BAC6F10C-5DA2-47CF-BF88-2CBF5DA3E0E1}" sibTransId="{A62F6578-5242-4EDA-B5CC-6D70959E3E88}"/>
    <dgm:cxn modelId="{4156CE8D-CAD2-4375-8156-3A2227FBF783}" type="presOf" srcId="{7E7BFD6A-7AB7-4B04-B7DB-F87995A60670}" destId="{E9D7DE6B-3509-43D6-9A0B-AD1783562B4A}" srcOrd="0" destOrd="0" presId="urn:microsoft.com/office/officeart/2005/8/layout/hProcess9"/>
    <dgm:cxn modelId="{76EEDCF5-4684-4F9F-A07A-C94397172E51}" srcId="{47166337-9901-4966-96C8-D4B9C3194C31}" destId="{BF8C759C-D587-4B4E-8B6F-29AB3CC1CD17}" srcOrd="1" destOrd="0" parTransId="{F68B3DDA-66BC-41D8-B01D-4FDCB81D8316}" sibTransId="{84D5491B-F112-43A3-A87E-CF9ED6D255AC}"/>
    <dgm:cxn modelId="{20D1570A-757A-4DBE-A7CA-C2C3B65D8DBB}" type="presOf" srcId="{819E6189-19BE-446D-A9D9-B21218454757}" destId="{19F77D9B-C201-450B-850A-8E829B0853A1}" srcOrd="0" destOrd="0" presId="urn:microsoft.com/office/officeart/2005/8/layout/hProcess9"/>
    <dgm:cxn modelId="{3FBB7DFA-40F3-4319-B4A8-9CF222ADB863}" srcId="{47166337-9901-4966-96C8-D4B9C3194C31}" destId="{96EAC0D1-AB1B-49B1-B515-78B6863741B2}" srcOrd="4" destOrd="0" parTransId="{17A45E16-16D4-4F7B-9EC5-BD67FB45B07B}" sibTransId="{67AEAD44-C554-44EC-9966-BD9B9B8F9545}"/>
    <dgm:cxn modelId="{D0F8E496-889B-40B4-B40D-653D93840CA9}" type="presParOf" srcId="{5E69E384-8D36-42A2-981F-3FC9E6AF54E8}" destId="{15C07DA9-5B7D-41A8-B4F5-74539896BA20}" srcOrd="0" destOrd="0" presId="urn:microsoft.com/office/officeart/2005/8/layout/hProcess9"/>
    <dgm:cxn modelId="{4286DDC0-3E16-481C-AE3A-D1758708F0D7}" type="presParOf" srcId="{5E69E384-8D36-42A2-981F-3FC9E6AF54E8}" destId="{DDFAF4EB-2173-46F8-BAAF-15122C223838}" srcOrd="1" destOrd="0" presId="urn:microsoft.com/office/officeart/2005/8/layout/hProcess9"/>
    <dgm:cxn modelId="{9F1F74E2-D50B-47A1-87ED-1BD92B865B4F}" type="presParOf" srcId="{DDFAF4EB-2173-46F8-BAAF-15122C223838}" destId="{E9D7DE6B-3509-43D6-9A0B-AD1783562B4A}" srcOrd="0" destOrd="0" presId="urn:microsoft.com/office/officeart/2005/8/layout/hProcess9"/>
    <dgm:cxn modelId="{3D0C871C-996E-45C2-97F7-818EEF1042AD}" type="presParOf" srcId="{DDFAF4EB-2173-46F8-BAAF-15122C223838}" destId="{7120F3CE-F161-41B0-9477-9E247BF8A45A}" srcOrd="1" destOrd="0" presId="urn:microsoft.com/office/officeart/2005/8/layout/hProcess9"/>
    <dgm:cxn modelId="{399E053F-F450-41A8-925C-C95F4B48A284}" type="presParOf" srcId="{DDFAF4EB-2173-46F8-BAAF-15122C223838}" destId="{4EB84798-F734-4E1E-AAE1-046CADF30C2F}" srcOrd="2" destOrd="0" presId="urn:microsoft.com/office/officeart/2005/8/layout/hProcess9"/>
    <dgm:cxn modelId="{A3A51B83-580C-4CA7-A3BA-7715DD56B3A1}" type="presParOf" srcId="{DDFAF4EB-2173-46F8-BAAF-15122C223838}" destId="{7398EF03-178A-41EC-B391-1B35281B7F2C}" srcOrd="3" destOrd="0" presId="urn:microsoft.com/office/officeart/2005/8/layout/hProcess9"/>
    <dgm:cxn modelId="{44CBB06C-05C3-428B-94A8-D7CC7184A58E}" type="presParOf" srcId="{DDFAF4EB-2173-46F8-BAAF-15122C223838}" destId="{099A2E19-AB23-4735-BE4E-EE2F16D828D1}" srcOrd="4" destOrd="0" presId="urn:microsoft.com/office/officeart/2005/8/layout/hProcess9"/>
    <dgm:cxn modelId="{970360E8-ADCC-4E26-8030-8A91B1882432}" type="presParOf" srcId="{DDFAF4EB-2173-46F8-BAAF-15122C223838}" destId="{054BD875-C8D2-4644-A021-E80EE19248B1}" srcOrd="5" destOrd="0" presId="urn:microsoft.com/office/officeart/2005/8/layout/hProcess9"/>
    <dgm:cxn modelId="{4E141993-8BB8-441A-83A3-07D8A97A7D83}" type="presParOf" srcId="{DDFAF4EB-2173-46F8-BAAF-15122C223838}" destId="{19F77D9B-C201-450B-850A-8E829B0853A1}" srcOrd="6" destOrd="0" presId="urn:microsoft.com/office/officeart/2005/8/layout/hProcess9"/>
    <dgm:cxn modelId="{00834524-EC2E-4471-9DE1-B58673E1172E}" type="presParOf" srcId="{DDFAF4EB-2173-46F8-BAAF-15122C223838}" destId="{3CF80144-A054-4163-B5E1-26C359DA54D0}" srcOrd="7" destOrd="0" presId="urn:microsoft.com/office/officeart/2005/8/layout/hProcess9"/>
    <dgm:cxn modelId="{D12CE014-38A8-4C01-8C40-5F88EC96B8FB}" type="presParOf" srcId="{DDFAF4EB-2173-46F8-BAAF-15122C223838}" destId="{A00CE007-4F6B-421E-8AB2-388AEF41443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B256FD-1E18-4461-ACAC-B8D35BEAFD0E}" type="doc">
      <dgm:prSet loTypeId="urn:microsoft.com/office/officeart/2005/8/layout/hProcess9" loCatId="process" qsTypeId="urn:microsoft.com/office/officeart/2005/8/quickstyle/3d2" qsCatId="3D" csTypeId="urn:microsoft.com/office/officeart/2005/8/colors/accent5_5" csCatId="accent5" phldr="1"/>
      <dgm:spPr/>
    </dgm:pt>
    <dgm:pt modelId="{1897B360-0E65-43FB-B7D1-82854903934D}">
      <dgm:prSet phldrT="[Text]"/>
      <dgm:spPr/>
      <dgm:t>
        <a:bodyPr/>
        <a:lstStyle/>
        <a:p>
          <a:r>
            <a:rPr lang="en-US" smtClean="0"/>
            <a:t>Oral mucosa contains basal layer composed of rapidly dividing, radiosensitive stem cells</a:t>
          </a:r>
          <a:endParaRPr lang="en-US" dirty="0"/>
        </a:p>
      </dgm:t>
    </dgm:pt>
    <dgm:pt modelId="{A055671F-11B1-4F36-AE2A-D916B2A3C348}" type="parTrans" cxnId="{D5001D58-1F27-42EA-80E6-B64AB2F04C71}">
      <dgm:prSet/>
      <dgm:spPr/>
      <dgm:t>
        <a:bodyPr/>
        <a:lstStyle/>
        <a:p>
          <a:endParaRPr lang="en-US"/>
        </a:p>
      </dgm:t>
    </dgm:pt>
    <dgm:pt modelId="{9805B222-E5A6-4FBD-B43D-B56CA25777E4}" type="sibTrans" cxnId="{D5001D58-1F27-42EA-80E6-B64AB2F04C71}">
      <dgm:prSet/>
      <dgm:spPr/>
      <dgm:t>
        <a:bodyPr/>
        <a:lstStyle/>
        <a:p>
          <a:endParaRPr lang="en-US"/>
        </a:p>
      </dgm:t>
    </dgm:pt>
    <dgm:pt modelId="{8F7FCC63-D65F-48B3-B84E-932BBA159703}">
      <dgm:prSet phldrT="[Text]"/>
      <dgm:spPr/>
      <dgm:t>
        <a:bodyPr/>
        <a:lstStyle/>
        <a:p>
          <a:r>
            <a:rPr lang="en-US" dirty="0" smtClean="0"/>
            <a:t>Appearance of white to yellow pseudo-membrane</a:t>
          </a:r>
          <a:endParaRPr lang="en-US" dirty="0"/>
        </a:p>
      </dgm:t>
    </dgm:pt>
    <dgm:pt modelId="{91D8D4EF-FDF3-4643-8C4A-B97F028E2123}" type="parTrans" cxnId="{238E30FE-D4D2-4A2C-9882-3973D1010E7C}">
      <dgm:prSet/>
      <dgm:spPr/>
      <dgm:t>
        <a:bodyPr/>
        <a:lstStyle/>
        <a:p>
          <a:endParaRPr lang="en-US"/>
        </a:p>
      </dgm:t>
    </dgm:pt>
    <dgm:pt modelId="{AF0452E6-8808-44CC-8344-D331D6D0CA92}" type="sibTrans" cxnId="{238E30FE-D4D2-4A2C-9882-3973D1010E7C}">
      <dgm:prSet/>
      <dgm:spPr/>
      <dgm:t>
        <a:bodyPr/>
        <a:lstStyle/>
        <a:p>
          <a:endParaRPr lang="en-US"/>
        </a:p>
      </dgm:t>
    </dgm:pt>
    <dgm:pt modelId="{704353D3-568E-4A49-A0B8-1FA265B22E00}">
      <dgm:prSet phldrT="[Text]"/>
      <dgm:spPr/>
      <dgm:t>
        <a:bodyPr/>
        <a:lstStyle/>
        <a:p>
          <a:r>
            <a:rPr lang="en-US" dirty="0" smtClean="0"/>
            <a:t>At the end of therapy, mucositis is most severe</a:t>
          </a:r>
          <a:endParaRPr lang="en-US" dirty="0"/>
        </a:p>
      </dgm:t>
    </dgm:pt>
    <dgm:pt modelId="{53CF6114-862C-4639-9A38-0D5A9635F921}" type="parTrans" cxnId="{1E8873C8-FB97-41BB-80FD-00A9B9A0E06C}">
      <dgm:prSet/>
      <dgm:spPr/>
      <dgm:t>
        <a:bodyPr/>
        <a:lstStyle/>
        <a:p>
          <a:endParaRPr lang="en-US"/>
        </a:p>
      </dgm:t>
    </dgm:pt>
    <dgm:pt modelId="{A59CA7FC-356E-46AF-8F1A-05F817DEDF86}" type="sibTrans" cxnId="{1E8873C8-FB97-41BB-80FD-00A9B9A0E06C}">
      <dgm:prSet/>
      <dgm:spPr/>
      <dgm:t>
        <a:bodyPr/>
        <a:lstStyle/>
        <a:p>
          <a:endParaRPr lang="en-US"/>
        </a:p>
      </dgm:t>
    </dgm:pt>
    <dgm:pt modelId="{06AABE3F-C1B4-41CD-99B6-F313806E331C}" type="pres">
      <dgm:prSet presAssocID="{6DB256FD-1E18-4461-ACAC-B8D35BEAFD0E}" presName="CompostProcess" presStyleCnt="0">
        <dgm:presLayoutVars>
          <dgm:dir/>
          <dgm:resizeHandles val="exact"/>
        </dgm:presLayoutVars>
      </dgm:prSet>
      <dgm:spPr/>
    </dgm:pt>
    <dgm:pt modelId="{67420ADE-58B2-465B-8C91-AF60EA54FCE1}" type="pres">
      <dgm:prSet presAssocID="{6DB256FD-1E18-4461-ACAC-B8D35BEAFD0E}" presName="arrow" presStyleLbl="bgShp" presStyleIdx="0" presStyleCnt="1"/>
      <dgm:spPr/>
    </dgm:pt>
    <dgm:pt modelId="{DBCBABE4-6C34-468F-B7A6-749B8E98D217}" type="pres">
      <dgm:prSet presAssocID="{6DB256FD-1E18-4461-ACAC-B8D35BEAFD0E}" presName="linearProcess" presStyleCnt="0"/>
      <dgm:spPr/>
    </dgm:pt>
    <dgm:pt modelId="{42C43819-2BA0-4545-AD6B-77437C34063D}" type="pres">
      <dgm:prSet presAssocID="{1897B360-0E65-43FB-B7D1-82854903934D}" presName="textNode" presStyleLbl="node1" presStyleIdx="0" presStyleCnt="3">
        <dgm:presLayoutVars>
          <dgm:bulletEnabled val="1"/>
        </dgm:presLayoutVars>
      </dgm:prSet>
      <dgm:spPr/>
      <dgm:t>
        <a:bodyPr/>
        <a:lstStyle/>
        <a:p>
          <a:endParaRPr lang="en-US"/>
        </a:p>
      </dgm:t>
    </dgm:pt>
    <dgm:pt modelId="{DF3A64D8-45B9-45C8-8947-043C187BD88B}" type="pres">
      <dgm:prSet presAssocID="{9805B222-E5A6-4FBD-B43D-B56CA25777E4}" presName="sibTrans" presStyleCnt="0"/>
      <dgm:spPr/>
    </dgm:pt>
    <dgm:pt modelId="{FD97A630-DB4F-45EB-94E2-7C274FF26FED}" type="pres">
      <dgm:prSet presAssocID="{8F7FCC63-D65F-48B3-B84E-932BBA159703}" presName="textNode" presStyleLbl="node1" presStyleIdx="1" presStyleCnt="3">
        <dgm:presLayoutVars>
          <dgm:bulletEnabled val="1"/>
        </dgm:presLayoutVars>
      </dgm:prSet>
      <dgm:spPr/>
      <dgm:t>
        <a:bodyPr/>
        <a:lstStyle/>
        <a:p>
          <a:endParaRPr lang="en-US"/>
        </a:p>
      </dgm:t>
    </dgm:pt>
    <dgm:pt modelId="{A5C7309E-A25D-412F-92BC-8D4F5758F74F}" type="pres">
      <dgm:prSet presAssocID="{AF0452E6-8808-44CC-8344-D331D6D0CA92}" presName="sibTrans" presStyleCnt="0"/>
      <dgm:spPr/>
    </dgm:pt>
    <dgm:pt modelId="{2182FB21-0CF5-4950-B18D-08866D50B173}" type="pres">
      <dgm:prSet presAssocID="{704353D3-568E-4A49-A0B8-1FA265B22E00}" presName="textNode" presStyleLbl="node1" presStyleIdx="2" presStyleCnt="3">
        <dgm:presLayoutVars>
          <dgm:bulletEnabled val="1"/>
        </dgm:presLayoutVars>
      </dgm:prSet>
      <dgm:spPr/>
      <dgm:t>
        <a:bodyPr/>
        <a:lstStyle/>
        <a:p>
          <a:endParaRPr lang="en-US"/>
        </a:p>
      </dgm:t>
    </dgm:pt>
  </dgm:ptLst>
  <dgm:cxnLst>
    <dgm:cxn modelId="{1E8873C8-FB97-41BB-80FD-00A9B9A0E06C}" srcId="{6DB256FD-1E18-4461-ACAC-B8D35BEAFD0E}" destId="{704353D3-568E-4A49-A0B8-1FA265B22E00}" srcOrd="2" destOrd="0" parTransId="{53CF6114-862C-4639-9A38-0D5A9635F921}" sibTransId="{A59CA7FC-356E-46AF-8F1A-05F817DEDF86}"/>
    <dgm:cxn modelId="{238E30FE-D4D2-4A2C-9882-3973D1010E7C}" srcId="{6DB256FD-1E18-4461-ACAC-B8D35BEAFD0E}" destId="{8F7FCC63-D65F-48B3-B84E-932BBA159703}" srcOrd="1" destOrd="0" parTransId="{91D8D4EF-FDF3-4643-8C4A-B97F028E2123}" sibTransId="{AF0452E6-8808-44CC-8344-D331D6D0CA92}"/>
    <dgm:cxn modelId="{9CFC4DFE-F86E-46C9-8965-2FD4B8BE2FFD}" type="presOf" srcId="{6DB256FD-1E18-4461-ACAC-B8D35BEAFD0E}" destId="{06AABE3F-C1B4-41CD-99B6-F313806E331C}" srcOrd="0" destOrd="0" presId="urn:microsoft.com/office/officeart/2005/8/layout/hProcess9"/>
    <dgm:cxn modelId="{8D8DDF95-245E-40EA-9F7B-F83E35688F95}" type="presOf" srcId="{704353D3-568E-4A49-A0B8-1FA265B22E00}" destId="{2182FB21-0CF5-4950-B18D-08866D50B173}" srcOrd="0" destOrd="0" presId="urn:microsoft.com/office/officeart/2005/8/layout/hProcess9"/>
    <dgm:cxn modelId="{E770F850-B525-4E1A-A9A4-28552496ACA2}" type="presOf" srcId="{8F7FCC63-D65F-48B3-B84E-932BBA159703}" destId="{FD97A630-DB4F-45EB-94E2-7C274FF26FED}" srcOrd="0" destOrd="0" presId="urn:microsoft.com/office/officeart/2005/8/layout/hProcess9"/>
    <dgm:cxn modelId="{4D46B39B-8860-496C-8AB9-7936AE446543}" type="presOf" srcId="{1897B360-0E65-43FB-B7D1-82854903934D}" destId="{42C43819-2BA0-4545-AD6B-77437C34063D}" srcOrd="0" destOrd="0" presId="urn:microsoft.com/office/officeart/2005/8/layout/hProcess9"/>
    <dgm:cxn modelId="{D5001D58-1F27-42EA-80E6-B64AB2F04C71}" srcId="{6DB256FD-1E18-4461-ACAC-B8D35BEAFD0E}" destId="{1897B360-0E65-43FB-B7D1-82854903934D}" srcOrd="0" destOrd="0" parTransId="{A055671F-11B1-4F36-AE2A-D916B2A3C348}" sibTransId="{9805B222-E5A6-4FBD-B43D-B56CA25777E4}"/>
    <dgm:cxn modelId="{2D3F4E87-DF76-461C-906C-2EED97C9AD49}" type="presParOf" srcId="{06AABE3F-C1B4-41CD-99B6-F313806E331C}" destId="{67420ADE-58B2-465B-8C91-AF60EA54FCE1}" srcOrd="0" destOrd="0" presId="urn:microsoft.com/office/officeart/2005/8/layout/hProcess9"/>
    <dgm:cxn modelId="{F20FD431-DB56-4124-9B1A-18D839BB6E6F}" type="presParOf" srcId="{06AABE3F-C1B4-41CD-99B6-F313806E331C}" destId="{DBCBABE4-6C34-468F-B7A6-749B8E98D217}" srcOrd="1" destOrd="0" presId="urn:microsoft.com/office/officeart/2005/8/layout/hProcess9"/>
    <dgm:cxn modelId="{A1643AE2-5952-4042-96A1-D6E772AF66F0}" type="presParOf" srcId="{DBCBABE4-6C34-468F-B7A6-749B8E98D217}" destId="{42C43819-2BA0-4545-AD6B-77437C34063D}" srcOrd="0" destOrd="0" presId="urn:microsoft.com/office/officeart/2005/8/layout/hProcess9"/>
    <dgm:cxn modelId="{E95633AE-6062-48A6-B1CB-2E19F651A60B}" type="presParOf" srcId="{DBCBABE4-6C34-468F-B7A6-749B8E98D217}" destId="{DF3A64D8-45B9-45C8-8947-043C187BD88B}" srcOrd="1" destOrd="0" presId="urn:microsoft.com/office/officeart/2005/8/layout/hProcess9"/>
    <dgm:cxn modelId="{7A1FCD34-F7F0-4E50-B28C-06BEF8D15E0E}" type="presParOf" srcId="{DBCBABE4-6C34-468F-B7A6-749B8E98D217}" destId="{FD97A630-DB4F-45EB-94E2-7C274FF26FED}" srcOrd="2" destOrd="0" presId="urn:microsoft.com/office/officeart/2005/8/layout/hProcess9"/>
    <dgm:cxn modelId="{8C845635-D1CE-419C-BBF9-E1526EE2F203}" type="presParOf" srcId="{DBCBABE4-6C34-468F-B7A6-749B8E98D217}" destId="{A5C7309E-A25D-412F-92BC-8D4F5758F74F}" srcOrd="3" destOrd="0" presId="urn:microsoft.com/office/officeart/2005/8/layout/hProcess9"/>
    <dgm:cxn modelId="{08817AD3-416D-4391-A2EA-8EFD5EC2D621}" type="presParOf" srcId="{DBCBABE4-6C34-468F-B7A6-749B8E98D217}" destId="{2182FB21-0CF5-4950-B18D-08866D50B17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3D1779-58AB-4D5F-A444-CBE4EC0693FA}" type="doc">
      <dgm:prSet loTypeId="urn:microsoft.com/office/officeart/2005/8/layout/matrix3" loCatId="matrix" qsTypeId="urn:microsoft.com/office/officeart/2005/8/quickstyle/3d2" qsCatId="3D" csTypeId="urn:microsoft.com/office/officeart/2005/8/colors/colorful5" csCatId="colorful" phldr="1"/>
      <dgm:spPr/>
      <dgm:t>
        <a:bodyPr/>
        <a:lstStyle/>
        <a:p>
          <a:endParaRPr lang="en-US"/>
        </a:p>
      </dgm:t>
    </dgm:pt>
    <mc:AlternateContent xmlns:mc="http://schemas.openxmlformats.org/markup-compatibility/2006">
      <mc:Choice xmlns:a14="http://schemas.microsoft.com/office/drawing/2010/main" Requires="a14">
        <dgm:pt modelId="{04AFA664-AE1C-4F5D-8A47-B0FCA4985830}">
          <dgm:prSet phldrT="[Text]"/>
          <dgm:spPr/>
          <dgm:t>
            <a:bodyPr/>
            <a:lstStyle/>
            <a:p>
              <a:r>
                <a:rPr lang="en-US" dirty="0" smtClean="0"/>
                <a:t>Parotid gland </a:t>
              </a:r>
              <a14:m>
                <m:oMath xmlns:m="http://schemas.openxmlformats.org/officeDocument/2006/math">
                  <m:r>
                    <a:rPr lang="en-US" i="1" smtClean="0">
                      <a:latin typeface="Cambria Math"/>
                    </a:rPr>
                    <m:t>&gt;</m:t>
                  </m:r>
                  <m:r>
                    <a:rPr lang="en-US" b="0" i="1" smtClean="0">
                      <a:latin typeface="Cambria Math"/>
                    </a:rPr>
                    <m:t> </m:t>
                  </m:r>
                </m:oMath>
              </a14:m>
              <a:r>
                <a:rPr lang="en-US" dirty="0" smtClean="0"/>
                <a:t>Submandibular/ sublingual</a:t>
              </a:r>
              <a:endParaRPr lang="en-US" dirty="0"/>
            </a:p>
          </dgm:t>
        </dgm:pt>
      </mc:Choice>
      <mc:Fallback>
        <dgm:pt modelId="{04AFA664-AE1C-4F5D-8A47-B0FCA4985830}">
          <dgm:prSet phldrT="[Text]"/>
          <dgm:spPr/>
          <dgm:t>
            <a:bodyPr/>
            <a:lstStyle/>
            <a:p>
              <a:r>
                <a:rPr lang="en-US" dirty="0" smtClean="0"/>
                <a:t>Parotid gland </a:t>
              </a:r>
              <a:r>
                <a:rPr lang="en-US" i="0" smtClean="0">
                  <a:latin typeface="Cambria Math"/>
                </a:rPr>
                <a:t>&gt;</a:t>
              </a:r>
              <a:r>
                <a:rPr lang="en-US" b="0" i="0" smtClean="0">
                  <a:latin typeface="Cambria Math"/>
                </a:rPr>
                <a:t> </a:t>
              </a:r>
              <a:r>
                <a:rPr lang="en-US" dirty="0" smtClean="0"/>
                <a:t>Submandibular/ sublingual</a:t>
              </a:r>
              <a:endParaRPr lang="en-US" dirty="0"/>
            </a:p>
          </dgm:t>
        </dgm:pt>
      </mc:Fallback>
    </mc:AlternateContent>
    <dgm:pt modelId="{1A6B6BA5-62B8-4575-8237-A336A57C0EB3}" type="parTrans" cxnId="{1B52BADE-AE04-47A9-976A-39CBEB88DE2E}">
      <dgm:prSet/>
      <dgm:spPr/>
      <dgm:t>
        <a:bodyPr/>
        <a:lstStyle/>
        <a:p>
          <a:endParaRPr lang="en-US"/>
        </a:p>
      </dgm:t>
    </dgm:pt>
    <dgm:pt modelId="{C27AAE91-000D-424E-8A43-42C16DA0A5F8}" type="sibTrans" cxnId="{1B52BADE-AE04-47A9-976A-39CBEB88DE2E}">
      <dgm:prSet/>
      <dgm:spPr/>
      <dgm:t>
        <a:bodyPr/>
        <a:lstStyle/>
        <a:p>
          <a:endParaRPr lang="en-US"/>
        </a:p>
      </dgm:t>
    </dgm:pt>
    <dgm:pt modelId="{6C30CE43-F26A-46F3-B533-1ED55F3C9B7C}">
      <dgm:prSet phldrT="[Text]"/>
      <dgm:spPr/>
      <dgm:t>
        <a:bodyPr/>
        <a:lstStyle/>
        <a:p>
          <a:r>
            <a:rPr lang="en-US" dirty="0" smtClean="0"/>
            <a:t>Months after RT inflammatory response is chronic and the glands demonstrate marked loss of </a:t>
          </a:r>
          <a:r>
            <a:rPr lang="en-US" dirty="0" err="1" smtClean="0"/>
            <a:t>acini</a:t>
          </a:r>
          <a:r>
            <a:rPr lang="en-US" dirty="0" smtClean="0"/>
            <a:t> and progressive fibrosis</a:t>
          </a:r>
          <a:endParaRPr lang="en-US" dirty="0"/>
        </a:p>
      </dgm:t>
    </dgm:pt>
    <dgm:pt modelId="{9B21F306-E252-4F76-84A5-9C2BF2824F21}" type="parTrans" cxnId="{E618A7E2-E3D8-41E9-970A-00B7DBE48603}">
      <dgm:prSet/>
      <dgm:spPr/>
      <dgm:t>
        <a:bodyPr/>
        <a:lstStyle/>
        <a:p>
          <a:endParaRPr lang="en-US"/>
        </a:p>
      </dgm:t>
    </dgm:pt>
    <dgm:pt modelId="{76B949C1-B51F-43F0-BE44-689699EBEB7E}" type="sibTrans" cxnId="{E618A7E2-E3D8-41E9-970A-00B7DBE48603}">
      <dgm:prSet/>
      <dgm:spPr/>
      <dgm:t>
        <a:bodyPr/>
        <a:lstStyle/>
        <a:p>
          <a:endParaRPr lang="en-US"/>
        </a:p>
      </dgm:t>
    </dgm:pt>
    <mc:AlternateContent xmlns:mc="http://schemas.openxmlformats.org/markup-compatibility/2006">
      <mc:Choice xmlns:a14="http://schemas.microsoft.com/office/drawing/2010/main" Requires="a14">
        <dgm:pt modelId="{1DA31F37-6C14-4078-B0AD-832DF3DB9910}">
          <dgm:prSet phldrT="[Text]"/>
          <dgm:spPr/>
          <dgm:t>
            <a:bodyPr/>
            <a:lstStyle/>
            <a:p>
              <a:r>
                <a:rPr lang="en-US" dirty="0" smtClean="0"/>
                <a:t>Serous cells </a:t>
              </a:r>
              <a14:m>
                <m:oMath xmlns:m="http://schemas.openxmlformats.org/officeDocument/2006/math">
                  <m:r>
                    <a:rPr lang="en-US" i="1" smtClean="0">
                      <a:latin typeface="Cambria Math"/>
                    </a:rPr>
                    <m:t>&gt;</m:t>
                  </m:r>
                </m:oMath>
              </a14:m>
              <a:r>
                <a:rPr lang="en-US" dirty="0" smtClean="0"/>
                <a:t> Mucous cells  </a:t>
              </a:r>
              <a:endParaRPr lang="en-US" dirty="0"/>
            </a:p>
          </dgm:t>
        </dgm:pt>
      </mc:Choice>
      <mc:Fallback>
        <dgm:pt modelId="{1DA31F37-6C14-4078-B0AD-832DF3DB9910}">
          <dgm:prSet phldrT="[Text]"/>
          <dgm:spPr/>
          <dgm:t>
            <a:bodyPr/>
            <a:lstStyle/>
            <a:p>
              <a:r>
                <a:rPr lang="en-US" dirty="0" smtClean="0"/>
                <a:t>Serous cells </a:t>
              </a:r>
              <a:r>
                <a:rPr lang="en-US" i="0" smtClean="0">
                  <a:latin typeface="Cambria Math"/>
                </a:rPr>
                <a:t>&gt;</a:t>
              </a:r>
              <a:r>
                <a:rPr lang="en-US" dirty="0" smtClean="0"/>
                <a:t> Mucous cells  </a:t>
              </a:r>
              <a:endParaRPr lang="en-US" dirty="0"/>
            </a:p>
          </dgm:t>
        </dgm:pt>
      </mc:Fallback>
    </mc:AlternateContent>
    <dgm:pt modelId="{551B4A14-5EAC-432C-8DDF-894E1015BCC5}" type="parTrans" cxnId="{FBB6A7C8-5A2B-4DF9-99DE-B8B2B88C0A06}">
      <dgm:prSet/>
      <dgm:spPr/>
      <dgm:t>
        <a:bodyPr/>
        <a:lstStyle/>
        <a:p>
          <a:endParaRPr lang="en-US"/>
        </a:p>
      </dgm:t>
    </dgm:pt>
    <dgm:pt modelId="{DAECFBAB-C82A-4BC3-B7EE-381BF9F1DC34}" type="sibTrans" cxnId="{FBB6A7C8-5A2B-4DF9-99DE-B8B2B88C0A06}">
      <dgm:prSet/>
      <dgm:spPr/>
      <dgm:t>
        <a:bodyPr/>
        <a:lstStyle/>
        <a:p>
          <a:endParaRPr lang="en-US"/>
        </a:p>
      </dgm:t>
    </dgm:pt>
    <dgm:pt modelId="{CDB0AAD8-A378-45A4-82B8-DECC3DFA28A2}">
      <dgm:prSet phldrT="[Text]"/>
      <dgm:spPr/>
      <dgm:t>
        <a:bodyPr/>
        <a:lstStyle/>
        <a:p>
          <a:r>
            <a:rPr lang="en-US" dirty="0" smtClean="0"/>
            <a:t>pH decreases</a:t>
          </a:r>
        </a:p>
        <a:p>
          <a:r>
            <a:rPr lang="en-US" dirty="0" smtClean="0"/>
            <a:t>Buffering capacity decreases</a:t>
          </a:r>
          <a:endParaRPr lang="en-US" dirty="0"/>
        </a:p>
      </dgm:t>
    </dgm:pt>
    <dgm:pt modelId="{3D32A1D9-8388-47ED-8706-4C4867BF64D0}" type="parTrans" cxnId="{61D353B3-AA43-4AB2-88EB-1B511454C228}">
      <dgm:prSet/>
      <dgm:spPr/>
      <dgm:t>
        <a:bodyPr/>
        <a:lstStyle/>
        <a:p>
          <a:endParaRPr lang="en-US"/>
        </a:p>
      </dgm:t>
    </dgm:pt>
    <dgm:pt modelId="{64C79BA9-088D-440F-A445-E91573A87C3B}" type="sibTrans" cxnId="{61D353B3-AA43-4AB2-88EB-1B511454C228}">
      <dgm:prSet/>
      <dgm:spPr/>
      <dgm:t>
        <a:bodyPr/>
        <a:lstStyle/>
        <a:p>
          <a:endParaRPr lang="en-US"/>
        </a:p>
      </dgm:t>
    </dgm:pt>
    <dgm:pt modelId="{784814C0-1DBC-4A37-8F79-2739B8A6E831}" type="pres">
      <dgm:prSet presAssocID="{BA3D1779-58AB-4D5F-A444-CBE4EC0693FA}" presName="matrix" presStyleCnt="0">
        <dgm:presLayoutVars>
          <dgm:chMax val="1"/>
          <dgm:dir/>
          <dgm:resizeHandles val="exact"/>
        </dgm:presLayoutVars>
      </dgm:prSet>
      <dgm:spPr/>
    </dgm:pt>
    <dgm:pt modelId="{862A21E2-E6DF-48EC-87D6-DE10328D8CC8}" type="pres">
      <dgm:prSet presAssocID="{BA3D1779-58AB-4D5F-A444-CBE4EC0693FA}" presName="diamond" presStyleLbl="bgShp" presStyleIdx="0" presStyleCnt="1"/>
      <dgm:spPr/>
    </dgm:pt>
    <dgm:pt modelId="{B57E5C6F-7014-4892-A38E-0F22FB76A5AE}" type="pres">
      <dgm:prSet presAssocID="{BA3D1779-58AB-4D5F-A444-CBE4EC0693FA}" presName="quad1" presStyleLbl="node1" presStyleIdx="0" presStyleCnt="4">
        <dgm:presLayoutVars>
          <dgm:chMax val="0"/>
          <dgm:chPref val="0"/>
          <dgm:bulletEnabled val="1"/>
        </dgm:presLayoutVars>
      </dgm:prSet>
      <dgm:spPr/>
      <dgm:t>
        <a:bodyPr/>
        <a:lstStyle/>
        <a:p>
          <a:endParaRPr lang="en-US"/>
        </a:p>
      </dgm:t>
    </dgm:pt>
    <dgm:pt modelId="{3F54370E-8B9F-4680-8AB6-36C9AF1DA295}" type="pres">
      <dgm:prSet presAssocID="{BA3D1779-58AB-4D5F-A444-CBE4EC0693FA}" presName="quad2" presStyleLbl="node1" presStyleIdx="1" presStyleCnt="4">
        <dgm:presLayoutVars>
          <dgm:chMax val="0"/>
          <dgm:chPref val="0"/>
          <dgm:bulletEnabled val="1"/>
        </dgm:presLayoutVars>
      </dgm:prSet>
      <dgm:spPr/>
      <dgm:t>
        <a:bodyPr/>
        <a:lstStyle/>
        <a:p>
          <a:endParaRPr lang="en-US"/>
        </a:p>
      </dgm:t>
    </dgm:pt>
    <dgm:pt modelId="{5EB25392-119B-4332-9BC0-31C1D68C6D17}" type="pres">
      <dgm:prSet presAssocID="{BA3D1779-58AB-4D5F-A444-CBE4EC0693FA}" presName="quad3" presStyleLbl="node1" presStyleIdx="2" presStyleCnt="4">
        <dgm:presLayoutVars>
          <dgm:chMax val="0"/>
          <dgm:chPref val="0"/>
          <dgm:bulletEnabled val="1"/>
        </dgm:presLayoutVars>
      </dgm:prSet>
      <dgm:spPr/>
      <dgm:t>
        <a:bodyPr/>
        <a:lstStyle/>
        <a:p>
          <a:endParaRPr lang="en-US"/>
        </a:p>
      </dgm:t>
    </dgm:pt>
    <dgm:pt modelId="{7D3EEBD6-DB72-4EA3-BF16-D55617239CF4}" type="pres">
      <dgm:prSet presAssocID="{BA3D1779-58AB-4D5F-A444-CBE4EC0693FA}" presName="quad4" presStyleLbl="node1" presStyleIdx="3" presStyleCnt="4">
        <dgm:presLayoutVars>
          <dgm:chMax val="0"/>
          <dgm:chPref val="0"/>
          <dgm:bulletEnabled val="1"/>
        </dgm:presLayoutVars>
      </dgm:prSet>
      <dgm:spPr/>
    </dgm:pt>
  </dgm:ptLst>
  <dgm:cxnLst>
    <dgm:cxn modelId="{FBB6A7C8-5A2B-4DF9-99DE-B8B2B88C0A06}" srcId="{BA3D1779-58AB-4D5F-A444-CBE4EC0693FA}" destId="{1DA31F37-6C14-4078-B0AD-832DF3DB9910}" srcOrd="2" destOrd="0" parTransId="{551B4A14-5EAC-432C-8DDF-894E1015BCC5}" sibTransId="{DAECFBAB-C82A-4BC3-B7EE-381BF9F1DC34}"/>
    <dgm:cxn modelId="{1B52BADE-AE04-47A9-976A-39CBEB88DE2E}" srcId="{BA3D1779-58AB-4D5F-A444-CBE4EC0693FA}" destId="{04AFA664-AE1C-4F5D-8A47-B0FCA4985830}" srcOrd="0" destOrd="0" parTransId="{1A6B6BA5-62B8-4575-8237-A336A57C0EB3}" sibTransId="{C27AAE91-000D-424E-8A43-42C16DA0A5F8}"/>
    <dgm:cxn modelId="{9148D9C3-1DD7-4042-9516-84BD1BD02D7C}" type="presOf" srcId="{04AFA664-AE1C-4F5D-8A47-B0FCA4985830}" destId="{B57E5C6F-7014-4892-A38E-0F22FB76A5AE}" srcOrd="0" destOrd="0" presId="urn:microsoft.com/office/officeart/2005/8/layout/matrix3"/>
    <dgm:cxn modelId="{5F4D20BB-F014-4A14-91DF-79406846F326}" type="presOf" srcId="{CDB0AAD8-A378-45A4-82B8-DECC3DFA28A2}" destId="{7D3EEBD6-DB72-4EA3-BF16-D55617239CF4}" srcOrd="0" destOrd="0" presId="urn:microsoft.com/office/officeart/2005/8/layout/matrix3"/>
    <dgm:cxn modelId="{7F95A3CB-D314-40BB-B724-17092B14F8C8}" type="presOf" srcId="{1DA31F37-6C14-4078-B0AD-832DF3DB9910}" destId="{5EB25392-119B-4332-9BC0-31C1D68C6D17}" srcOrd="0" destOrd="0" presId="urn:microsoft.com/office/officeart/2005/8/layout/matrix3"/>
    <dgm:cxn modelId="{B74ABEEA-329F-4075-ABF7-154D9644B178}" type="presOf" srcId="{6C30CE43-F26A-46F3-B533-1ED55F3C9B7C}" destId="{3F54370E-8B9F-4680-8AB6-36C9AF1DA295}" srcOrd="0" destOrd="0" presId="urn:microsoft.com/office/officeart/2005/8/layout/matrix3"/>
    <dgm:cxn modelId="{B9EF1114-AFC5-4EB9-B07D-C902CAD769A9}" type="presOf" srcId="{BA3D1779-58AB-4D5F-A444-CBE4EC0693FA}" destId="{784814C0-1DBC-4A37-8F79-2739B8A6E831}" srcOrd="0" destOrd="0" presId="urn:microsoft.com/office/officeart/2005/8/layout/matrix3"/>
    <dgm:cxn modelId="{61D353B3-AA43-4AB2-88EB-1B511454C228}" srcId="{BA3D1779-58AB-4D5F-A444-CBE4EC0693FA}" destId="{CDB0AAD8-A378-45A4-82B8-DECC3DFA28A2}" srcOrd="3" destOrd="0" parTransId="{3D32A1D9-8388-47ED-8706-4C4867BF64D0}" sibTransId="{64C79BA9-088D-440F-A445-E91573A87C3B}"/>
    <dgm:cxn modelId="{E618A7E2-E3D8-41E9-970A-00B7DBE48603}" srcId="{BA3D1779-58AB-4D5F-A444-CBE4EC0693FA}" destId="{6C30CE43-F26A-46F3-B533-1ED55F3C9B7C}" srcOrd="1" destOrd="0" parTransId="{9B21F306-E252-4F76-84A5-9C2BF2824F21}" sibTransId="{76B949C1-B51F-43F0-BE44-689699EBEB7E}"/>
    <dgm:cxn modelId="{A1349958-FAD1-49E1-9E79-38B2E83F0A6A}" type="presParOf" srcId="{784814C0-1DBC-4A37-8F79-2739B8A6E831}" destId="{862A21E2-E6DF-48EC-87D6-DE10328D8CC8}" srcOrd="0" destOrd="0" presId="urn:microsoft.com/office/officeart/2005/8/layout/matrix3"/>
    <dgm:cxn modelId="{8B44998E-E711-4227-9F07-E1018A899A34}" type="presParOf" srcId="{784814C0-1DBC-4A37-8F79-2739B8A6E831}" destId="{B57E5C6F-7014-4892-A38E-0F22FB76A5AE}" srcOrd="1" destOrd="0" presId="urn:microsoft.com/office/officeart/2005/8/layout/matrix3"/>
    <dgm:cxn modelId="{C97E811B-D946-4C88-8C61-75A0B44583B6}" type="presParOf" srcId="{784814C0-1DBC-4A37-8F79-2739B8A6E831}" destId="{3F54370E-8B9F-4680-8AB6-36C9AF1DA295}" srcOrd="2" destOrd="0" presId="urn:microsoft.com/office/officeart/2005/8/layout/matrix3"/>
    <dgm:cxn modelId="{FBF23E53-F988-4E80-A2E9-A3E9D61C2247}" type="presParOf" srcId="{784814C0-1DBC-4A37-8F79-2739B8A6E831}" destId="{5EB25392-119B-4332-9BC0-31C1D68C6D17}" srcOrd="3" destOrd="0" presId="urn:microsoft.com/office/officeart/2005/8/layout/matrix3"/>
    <dgm:cxn modelId="{033A9CB1-278E-4CE8-A7D0-92D309D54AC0}" type="presParOf" srcId="{784814C0-1DBC-4A37-8F79-2739B8A6E831}" destId="{7D3EEBD6-DB72-4EA3-BF16-D55617239CF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3D1779-58AB-4D5F-A444-CBE4EC0693FA}" type="doc">
      <dgm:prSet loTypeId="urn:microsoft.com/office/officeart/2005/8/layout/matrix3" loCatId="matrix" qsTypeId="urn:microsoft.com/office/officeart/2005/8/quickstyle/3d2" qsCatId="3D" csTypeId="urn:microsoft.com/office/officeart/2005/8/colors/colorful5" csCatId="colorful" phldr="1"/>
      <dgm:spPr/>
      <dgm:t>
        <a:bodyPr/>
        <a:lstStyle/>
        <a:p>
          <a:endParaRPr lang="en-US"/>
        </a:p>
      </dgm:t>
    </dgm:pt>
    <dgm:pt modelId="{04AFA664-AE1C-4F5D-8A47-B0FCA4985830}">
      <dgm:prSet phldrT="[Text]"/>
      <dgm:spPr>
        <a:blipFill rotWithShape="1">
          <a:blip xmlns:r="http://schemas.openxmlformats.org/officeDocument/2006/relationships" r:embed="rId1"/>
          <a:stretch>
            <a:fillRect/>
          </a:stretch>
        </a:blipFill>
      </dgm:spPr>
      <dgm:t>
        <a:bodyPr/>
        <a:lstStyle/>
        <a:p>
          <a:r>
            <a:rPr lang="en-US">
              <a:noFill/>
            </a:rPr>
            <a:t> </a:t>
          </a:r>
        </a:p>
      </dgm:t>
    </dgm:pt>
    <dgm:pt modelId="{1A6B6BA5-62B8-4575-8237-A336A57C0EB3}" type="parTrans" cxnId="{1B52BADE-AE04-47A9-976A-39CBEB88DE2E}">
      <dgm:prSet/>
      <dgm:spPr/>
      <dgm:t>
        <a:bodyPr/>
        <a:lstStyle/>
        <a:p>
          <a:endParaRPr lang="en-US"/>
        </a:p>
      </dgm:t>
    </dgm:pt>
    <dgm:pt modelId="{C27AAE91-000D-424E-8A43-42C16DA0A5F8}" type="sibTrans" cxnId="{1B52BADE-AE04-47A9-976A-39CBEB88DE2E}">
      <dgm:prSet/>
      <dgm:spPr/>
      <dgm:t>
        <a:bodyPr/>
        <a:lstStyle/>
        <a:p>
          <a:endParaRPr lang="en-US"/>
        </a:p>
      </dgm:t>
    </dgm:pt>
    <dgm:pt modelId="{6C30CE43-F26A-46F3-B533-1ED55F3C9B7C}">
      <dgm:prSet phldrT="[Text]"/>
      <dgm:spPr/>
      <dgm:t>
        <a:bodyPr/>
        <a:lstStyle/>
        <a:p>
          <a:r>
            <a:rPr lang="en-US" dirty="0" smtClean="0"/>
            <a:t>Months after RT inflammatory response is chronic and the glands demonstrate marked loss of </a:t>
          </a:r>
          <a:r>
            <a:rPr lang="en-US" dirty="0" err="1" smtClean="0"/>
            <a:t>acini</a:t>
          </a:r>
          <a:r>
            <a:rPr lang="en-US" dirty="0" smtClean="0"/>
            <a:t> and progressive fibrosis</a:t>
          </a:r>
          <a:endParaRPr lang="en-US" dirty="0"/>
        </a:p>
      </dgm:t>
    </dgm:pt>
    <dgm:pt modelId="{9B21F306-E252-4F76-84A5-9C2BF2824F21}" type="parTrans" cxnId="{E618A7E2-E3D8-41E9-970A-00B7DBE48603}">
      <dgm:prSet/>
      <dgm:spPr/>
      <dgm:t>
        <a:bodyPr/>
        <a:lstStyle/>
        <a:p>
          <a:endParaRPr lang="en-US"/>
        </a:p>
      </dgm:t>
    </dgm:pt>
    <dgm:pt modelId="{76B949C1-B51F-43F0-BE44-689699EBEB7E}" type="sibTrans" cxnId="{E618A7E2-E3D8-41E9-970A-00B7DBE48603}">
      <dgm:prSet/>
      <dgm:spPr/>
      <dgm:t>
        <a:bodyPr/>
        <a:lstStyle/>
        <a:p>
          <a:endParaRPr lang="en-US"/>
        </a:p>
      </dgm:t>
    </dgm:pt>
    <dgm:pt modelId="{1DA31F37-6C14-4078-B0AD-832DF3DB9910}">
      <dgm:prSet phldrT="[Text]"/>
      <dgm:spPr>
        <a:blipFill rotWithShape="1">
          <a:blip xmlns:r="http://schemas.openxmlformats.org/officeDocument/2006/relationships" r:embed="rId2"/>
          <a:stretch>
            <a:fillRect/>
          </a:stretch>
        </a:blipFill>
      </dgm:spPr>
      <dgm:t>
        <a:bodyPr/>
        <a:lstStyle/>
        <a:p>
          <a:r>
            <a:rPr lang="en-US">
              <a:noFill/>
            </a:rPr>
            <a:t> </a:t>
          </a:r>
        </a:p>
      </dgm:t>
    </dgm:pt>
    <dgm:pt modelId="{551B4A14-5EAC-432C-8DDF-894E1015BCC5}" type="parTrans" cxnId="{FBB6A7C8-5A2B-4DF9-99DE-B8B2B88C0A06}">
      <dgm:prSet/>
      <dgm:spPr/>
      <dgm:t>
        <a:bodyPr/>
        <a:lstStyle/>
        <a:p>
          <a:endParaRPr lang="en-US"/>
        </a:p>
      </dgm:t>
    </dgm:pt>
    <dgm:pt modelId="{DAECFBAB-C82A-4BC3-B7EE-381BF9F1DC34}" type="sibTrans" cxnId="{FBB6A7C8-5A2B-4DF9-99DE-B8B2B88C0A06}">
      <dgm:prSet/>
      <dgm:spPr/>
      <dgm:t>
        <a:bodyPr/>
        <a:lstStyle/>
        <a:p>
          <a:endParaRPr lang="en-US"/>
        </a:p>
      </dgm:t>
    </dgm:pt>
    <dgm:pt modelId="{CDB0AAD8-A378-45A4-82B8-DECC3DFA28A2}">
      <dgm:prSet phldrT="[Text]"/>
      <dgm:spPr/>
      <dgm:t>
        <a:bodyPr/>
        <a:lstStyle/>
        <a:p>
          <a:r>
            <a:rPr lang="en-US" dirty="0" smtClean="0"/>
            <a:t>pH decreases</a:t>
          </a:r>
        </a:p>
        <a:p>
          <a:r>
            <a:rPr lang="en-US" dirty="0" smtClean="0"/>
            <a:t>Buffering capacity decreases</a:t>
          </a:r>
          <a:endParaRPr lang="en-US" dirty="0"/>
        </a:p>
      </dgm:t>
    </dgm:pt>
    <dgm:pt modelId="{3D32A1D9-8388-47ED-8706-4C4867BF64D0}" type="parTrans" cxnId="{61D353B3-AA43-4AB2-88EB-1B511454C228}">
      <dgm:prSet/>
      <dgm:spPr/>
      <dgm:t>
        <a:bodyPr/>
        <a:lstStyle/>
        <a:p>
          <a:endParaRPr lang="en-US"/>
        </a:p>
      </dgm:t>
    </dgm:pt>
    <dgm:pt modelId="{64C79BA9-088D-440F-A445-E91573A87C3B}" type="sibTrans" cxnId="{61D353B3-AA43-4AB2-88EB-1B511454C228}">
      <dgm:prSet/>
      <dgm:spPr/>
      <dgm:t>
        <a:bodyPr/>
        <a:lstStyle/>
        <a:p>
          <a:endParaRPr lang="en-US"/>
        </a:p>
      </dgm:t>
    </dgm:pt>
    <dgm:pt modelId="{784814C0-1DBC-4A37-8F79-2739B8A6E831}" type="pres">
      <dgm:prSet presAssocID="{BA3D1779-58AB-4D5F-A444-CBE4EC0693FA}" presName="matrix" presStyleCnt="0">
        <dgm:presLayoutVars>
          <dgm:chMax val="1"/>
          <dgm:dir/>
          <dgm:resizeHandles val="exact"/>
        </dgm:presLayoutVars>
      </dgm:prSet>
      <dgm:spPr/>
    </dgm:pt>
    <dgm:pt modelId="{862A21E2-E6DF-48EC-87D6-DE10328D8CC8}" type="pres">
      <dgm:prSet presAssocID="{BA3D1779-58AB-4D5F-A444-CBE4EC0693FA}" presName="diamond" presStyleLbl="bgShp" presStyleIdx="0" presStyleCnt="1"/>
      <dgm:spPr/>
    </dgm:pt>
    <dgm:pt modelId="{B57E5C6F-7014-4892-A38E-0F22FB76A5AE}" type="pres">
      <dgm:prSet presAssocID="{BA3D1779-58AB-4D5F-A444-CBE4EC0693FA}" presName="quad1" presStyleLbl="node1" presStyleIdx="0" presStyleCnt="4">
        <dgm:presLayoutVars>
          <dgm:chMax val="0"/>
          <dgm:chPref val="0"/>
          <dgm:bulletEnabled val="1"/>
        </dgm:presLayoutVars>
      </dgm:prSet>
      <dgm:spPr/>
      <dgm:t>
        <a:bodyPr/>
        <a:lstStyle/>
        <a:p>
          <a:endParaRPr lang="en-US"/>
        </a:p>
      </dgm:t>
    </dgm:pt>
    <dgm:pt modelId="{3F54370E-8B9F-4680-8AB6-36C9AF1DA295}" type="pres">
      <dgm:prSet presAssocID="{BA3D1779-58AB-4D5F-A444-CBE4EC0693FA}" presName="quad2" presStyleLbl="node1" presStyleIdx="1" presStyleCnt="4">
        <dgm:presLayoutVars>
          <dgm:chMax val="0"/>
          <dgm:chPref val="0"/>
          <dgm:bulletEnabled val="1"/>
        </dgm:presLayoutVars>
      </dgm:prSet>
      <dgm:spPr/>
      <dgm:t>
        <a:bodyPr/>
        <a:lstStyle/>
        <a:p>
          <a:endParaRPr lang="en-US"/>
        </a:p>
      </dgm:t>
    </dgm:pt>
    <dgm:pt modelId="{5EB25392-119B-4332-9BC0-31C1D68C6D17}" type="pres">
      <dgm:prSet presAssocID="{BA3D1779-58AB-4D5F-A444-CBE4EC0693FA}" presName="quad3" presStyleLbl="node1" presStyleIdx="2" presStyleCnt="4">
        <dgm:presLayoutVars>
          <dgm:chMax val="0"/>
          <dgm:chPref val="0"/>
          <dgm:bulletEnabled val="1"/>
        </dgm:presLayoutVars>
      </dgm:prSet>
      <dgm:spPr/>
      <dgm:t>
        <a:bodyPr/>
        <a:lstStyle/>
        <a:p>
          <a:endParaRPr lang="en-US"/>
        </a:p>
      </dgm:t>
    </dgm:pt>
    <dgm:pt modelId="{7D3EEBD6-DB72-4EA3-BF16-D55617239CF4}" type="pres">
      <dgm:prSet presAssocID="{BA3D1779-58AB-4D5F-A444-CBE4EC0693FA}" presName="quad4" presStyleLbl="node1" presStyleIdx="3" presStyleCnt="4">
        <dgm:presLayoutVars>
          <dgm:chMax val="0"/>
          <dgm:chPref val="0"/>
          <dgm:bulletEnabled val="1"/>
        </dgm:presLayoutVars>
      </dgm:prSet>
      <dgm:spPr/>
    </dgm:pt>
  </dgm:ptLst>
  <dgm:cxnLst>
    <dgm:cxn modelId="{FBB6A7C8-5A2B-4DF9-99DE-B8B2B88C0A06}" srcId="{BA3D1779-58AB-4D5F-A444-CBE4EC0693FA}" destId="{1DA31F37-6C14-4078-B0AD-832DF3DB9910}" srcOrd="2" destOrd="0" parTransId="{551B4A14-5EAC-432C-8DDF-894E1015BCC5}" sibTransId="{DAECFBAB-C82A-4BC3-B7EE-381BF9F1DC34}"/>
    <dgm:cxn modelId="{1B52BADE-AE04-47A9-976A-39CBEB88DE2E}" srcId="{BA3D1779-58AB-4D5F-A444-CBE4EC0693FA}" destId="{04AFA664-AE1C-4F5D-8A47-B0FCA4985830}" srcOrd="0" destOrd="0" parTransId="{1A6B6BA5-62B8-4575-8237-A336A57C0EB3}" sibTransId="{C27AAE91-000D-424E-8A43-42C16DA0A5F8}"/>
    <dgm:cxn modelId="{9148D9C3-1DD7-4042-9516-84BD1BD02D7C}" type="presOf" srcId="{04AFA664-AE1C-4F5D-8A47-B0FCA4985830}" destId="{B57E5C6F-7014-4892-A38E-0F22FB76A5AE}" srcOrd="0" destOrd="0" presId="urn:microsoft.com/office/officeart/2005/8/layout/matrix3"/>
    <dgm:cxn modelId="{5F4D20BB-F014-4A14-91DF-79406846F326}" type="presOf" srcId="{CDB0AAD8-A378-45A4-82B8-DECC3DFA28A2}" destId="{7D3EEBD6-DB72-4EA3-BF16-D55617239CF4}" srcOrd="0" destOrd="0" presId="urn:microsoft.com/office/officeart/2005/8/layout/matrix3"/>
    <dgm:cxn modelId="{7F95A3CB-D314-40BB-B724-17092B14F8C8}" type="presOf" srcId="{1DA31F37-6C14-4078-B0AD-832DF3DB9910}" destId="{5EB25392-119B-4332-9BC0-31C1D68C6D17}" srcOrd="0" destOrd="0" presId="urn:microsoft.com/office/officeart/2005/8/layout/matrix3"/>
    <dgm:cxn modelId="{B74ABEEA-329F-4075-ABF7-154D9644B178}" type="presOf" srcId="{6C30CE43-F26A-46F3-B533-1ED55F3C9B7C}" destId="{3F54370E-8B9F-4680-8AB6-36C9AF1DA295}" srcOrd="0" destOrd="0" presId="urn:microsoft.com/office/officeart/2005/8/layout/matrix3"/>
    <dgm:cxn modelId="{B9EF1114-AFC5-4EB9-B07D-C902CAD769A9}" type="presOf" srcId="{BA3D1779-58AB-4D5F-A444-CBE4EC0693FA}" destId="{784814C0-1DBC-4A37-8F79-2739B8A6E831}" srcOrd="0" destOrd="0" presId="urn:microsoft.com/office/officeart/2005/8/layout/matrix3"/>
    <dgm:cxn modelId="{61D353B3-AA43-4AB2-88EB-1B511454C228}" srcId="{BA3D1779-58AB-4D5F-A444-CBE4EC0693FA}" destId="{CDB0AAD8-A378-45A4-82B8-DECC3DFA28A2}" srcOrd="3" destOrd="0" parTransId="{3D32A1D9-8388-47ED-8706-4C4867BF64D0}" sibTransId="{64C79BA9-088D-440F-A445-E91573A87C3B}"/>
    <dgm:cxn modelId="{E618A7E2-E3D8-41E9-970A-00B7DBE48603}" srcId="{BA3D1779-58AB-4D5F-A444-CBE4EC0693FA}" destId="{6C30CE43-F26A-46F3-B533-1ED55F3C9B7C}" srcOrd="1" destOrd="0" parTransId="{9B21F306-E252-4F76-84A5-9C2BF2824F21}" sibTransId="{76B949C1-B51F-43F0-BE44-689699EBEB7E}"/>
    <dgm:cxn modelId="{A1349958-FAD1-49E1-9E79-38B2E83F0A6A}" type="presParOf" srcId="{784814C0-1DBC-4A37-8F79-2739B8A6E831}" destId="{862A21E2-E6DF-48EC-87D6-DE10328D8CC8}" srcOrd="0" destOrd="0" presId="urn:microsoft.com/office/officeart/2005/8/layout/matrix3"/>
    <dgm:cxn modelId="{8B44998E-E711-4227-9F07-E1018A899A34}" type="presParOf" srcId="{784814C0-1DBC-4A37-8F79-2739B8A6E831}" destId="{B57E5C6F-7014-4892-A38E-0F22FB76A5AE}" srcOrd="1" destOrd="0" presId="urn:microsoft.com/office/officeart/2005/8/layout/matrix3"/>
    <dgm:cxn modelId="{C97E811B-D946-4C88-8C61-75A0B44583B6}" type="presParOf" srcId="{784814C0-1DBC-4A37-8F79-2739B8A6E831}" destId="{3F54370E-8B9F-4680-8AB6-36C9AF1DA295}" srcOrd="2" destOrd="0" presId="urn:microsoft.com/office/officeart/2005/8/layout/matrix3"/>
    <dgm:cxn modelId="{FBF23E53-F988-4E80-A2E9-A3E9D61C2247}" type="presParOf" srcId="{784814C0-1DBC-4A37-8F79-2739B8A6E831}" destId="{5EB25392-119B-4332-9BC0-31C1D68C6D17}" srcOrd="3" destOrd="0" presId="urn:microsoft.com/office/officeart/2005/8/layout/matrix3"/>
    <dgm:cxn modelId="{033A9CB1-278E-4CE8-A7D0-92D309D54AC0}" type="presParOf" srcId="{784814C0-1DBC-4A37-8F79-2739B8A6E831}" destId="{7D3EEBD6-DB72-4EA3-BF16-D55617239CF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387B10-8CA9-466A-B1C9-7EE293582E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D9B99F7-5D69-49CF-BDDA-4EF902DD29F1}">
      <dgm:prSet phldrT="[Text]">
        <dgm:style>
          <a:lnRef idx="3">
            <a:schemeClr val="lt1"/>
          </a:lnRef>
          <a:fillRef idx="1">
            <a:schemeClr val="accent4"/>
          </a:fillRef>
          <a:effectRef idx="1">
            <a:schemeClr val="accent4"/>
          </a:effectRef>
          <a:fontRef idx="minor">
            <a:schemeClr val="lt1"/>
          </a:fontRef>
        </dgm:style>
      </dgm:prSet>
      <dgm:spPr/>
      <dgm:t>
        <a:bodyPr/>
        <a:lstStyle/>
        <a:p>
          <a:pPr>
            <a:lnSpc>
              <a:spcPct val="100000"/>
            </a:lnSpc>
          </a:pPr>
          <a:r>
            <a:rPr lang="en-US" dirty="0" smtClean="0">
              <a:solidFill>
                <a:schemeClr val="bg1"/>
              </a:solidFill>
              <a:cs typeface="Arial"/>
            </a:rPr>
            <a:t>may develop due </a:t>
          </a:r>
          <a:r>
            <a:rPr lang="en-US" spc="-5" dirty="0" smtClean="0">
              <a:solidFill>
                <a:schemeClr val="bg1"/>
              </a:solidFill>
              <a:cs typeface="Arial"/>
            </a:rPr>
            <a:t>to tumor </a:t>
          </a:r>
          <a:r>
            <a:rPr lang="en-US" dirty="0" smtClean="0">
              <a:solidFill>
                <a:schemeClr val="bg1"/>
              </a:solidFill>
              <a:cs typeface="Arial"/>
            </a:rPr>
            <a:t>invasion of </a:t>
          </a:r>
          <a:r>
            <a:rPr lang="en-US" spc="-5" dirty="0" smtClean="0">
              <a:solidFill>
                <a:schemeClr val="bg1"/>
              </a:solidFill>
              <a:cs typeface="Arial"/>
            </a:rPr>
            <a:t>the</a:t>
          </a:r>
          <a:r>
            <a:rPr lang="en-US" spc="15" dirty="0" smtClean="0">
              <a:solidFill>
                <a:schemeClr val="bg1"/>
              </a:solidFill>
              <a:cs typeface="Arial"/>
            </a:rPr>
            <a:t> </a:t>
          </a:r>
          <a:r>
            <a:rPr lang="en-US" spc="-5" dirty="0" smtClean="0">
              <a:solidFill>
                <a:schemeClr val="bg1"/>
              </a:solidFill>
              <a:cs typeface="Arial"/>
            </a:rPr>
            <a:t>masticatory </a:t>
          </a:r>
          <a:r>
            <a:rPr lang="en-US" dirty="0" smtClean="0">
              <a:solidFill>
                <a:schemeClr val="bg1"/>
              </a:solidFill>
              <a:cs typeface="Arial"/>
            </a:rPr>
            <a:t>muscles </a:t>
          </a:r>
          <a:r>
            <a:rPr lang="en-US" spc="-5" dirty="0" smtClean="0">
              <a:solidFill>
                <a:schemeClr val="bg1"/>
              </a:solidFill>
              <a:cs typeface="Arial"/>
            </a:rPr>
            <a:t>and/or the TMJ</a:t>
          </a:r>
          <a:endParaRPr lang="en-US" dirty="0">
            <a:solidFill>
              <a:schemeClr val="bg1"/>
            </a:solidFill>
          </a:endParaRPr>
        </a:p>
      </dgm:t>
    </dgm:pt>
    <dgm:pt modelId="{4E2A78E1-3F4D-43D7-B119-BA089A45BDF4}" type="parTrans" cxnId="{291212AF-9F3D-4C12-BD29-ABEC26EBDEC4}">
      <dgm:prSet/>
      <dgm:spPr/>
      <dgm:t>
        <a:bodyPr/>
        <a:lstStyle/>
        <a:p>
          <a:endParaRPr lang="en-US"/>
        </a:p>
      </dgm:t>
    </dgm:pt>
    <dgm:pt modelId="{50C09865-645D-4703-9CF5-E3013C10FF76}" type="sibTrans" cxnId="{291212AF-9F3D-4C12-BD29-ABEC26EBDEC4}">
      <dgm:prSet/>
      <dgm:spPr/>
      <dgm:t>
        <a:bodyPr/>
        <a:lstStyle/>
        <a:p>
          <a:endParaRPr lang="en-US"/>
        </a:p>
      </dgm:t>
    </dgm:pt>
    <dgm:pt modelId="{32447D58-035D-46B3-A1F5-46CDE860C4B8}">
      <dgm:prSet phldrT="[Text]">
        <dgm:style>
          <a:lnRef idx="3">
            <a:schemeClr val="lt1"/>
          </a:lnRef>
          <a:fillRef idx="1">
            <a:schemeClr val="accent1"/>
          </a:fillRef>
          <a:effectRef idx="1">
            <a:schemeClr val="accent1"/>
          </a:effectRef>
          <a:fontRef idx="minor">
            <a:schemeClr val="lt1"/>
          </a:fontRef>
        </dgm:style>
      </dgm:prSet>
      <dgm:spPr/>
      <dgm:t>
        <a:bodyPr/>
        <a:lstStyle/>
        <a:p>
          <a:r>
            <a:rPr lang="en-US" spc="-5" dirty="0" smtClean="0">
              <a:solidFill>
                <a:schemeClr val="bg1"/>
              </a:solidFill>
              <a:cs typeface="Arial"/>
            </a:rPr>
            <a:t>the </a:t>
          </a:r>
          <a:r>
            <a:rPr lang="en-US" dirty="0" smtClean="0">
              <a:solidFill>
                <a:schemeClr val="bg1"/>
              </a:solidFill>
              <a:cs typeface="Arial"/>
            </a:rPr>
            <a:t>result of </a:t>
          </a:r>
          <a:r>
            <a:rPr lang="en-US" spc="-5" dirty="0" smtClean="0">
              <a:solidFill>
                <a:schemeClr val="bg1"/>
              </a:solidFill>
              <a:cs typeface="Arial"/>
            </a:rPr>
            <a:t>radiotherapy </a:t>
          </a:r>
          <a:r>
            <a:rPr lang="en-US" dirty="0" smtClean="0">
              <a:solidFill>
                <a:schemeClr val="bg1"/>
              </a:solidFill>
              <a:cs typeface="Arial"/>
            </a:rPr>
            <a:t>if </a:t>
          </a:r>
          <a:r>
            <a:rPr lang="en-US" spc="-5" dirty="0" smtClean="0">
              <a:solidFill>
                <a:schemeClr val="bg1"/>
              </a:solidFill>
              <a:cs typeface="Arial"/>
            </a:rPr>
            <a:t>masticatory </a:t>
          </a:r>
          <a:r>
            <a:rPr lang="en-US" dirty="0" smtClean="0">
              <a:solidFill>
                <a:schemeClr val="bg1"/>
              </a:solidFill>
              <a:cs typeface="Arial"/>
            </a:rPr>
            <a:t>muscles </a:t>
          </a:r>
          <a:r>
            <a:rPr lang="en-US" spc="-5" dirty="0" smtClean="0">
              <a:solidFill>
                <a:schemeClr val="bg1"/>
              </a:solidFill>
              <a:cs typeface="Arial"/>
            </a:rPr>
            <a:t>and/or the TMJ </a:t>
          </a:r>
          <a:r>
            <a:rPr lang="en-US" dirty="0" smtClean="0">
              <a:solidFill>
                <a:schemeClr val="bg1"/>
              </a:solidFill>
              <a:cs typeface="Arial"/>
            </a:rPr>
            <a:t>is included in </a:t>
          </a:r>
          <a:r>
            <a:rPr lang="en-US" spc="-5" dirty="0" smtClean="0">
              <a:solidFill>
                <a:schemeClr val="bg1"/>
              </a:solidFill>
              <a:cs typeface="Arial"/>
            </a:rPr>
            <a:t>the field </a:t>
          </a:r>
          <a:r>
            <a:rPr lang="en-US" dirty="0" smtClean="0">
              <a:solidFill>
                <a:schemeClr val="bg1"/>
              </a:solidFill>
              <a:cs typeface="Arial"/>
            </a:rPr>
            <a:t>of </a:t>
          </a:r>
          <a:r>
            <a:rPr lang="en-US" spc="-5" dirty="0" smtClean="0">
              <a:solidFill>
                <a:schemeClr val="bg1"/>
              </a:solidFill>
              <a:cs typeface="Arial"/>
            </a:rPr>
            <a:t>radiation, </a:t>
          </a:r>
          <a:r>
            <a:rPr lang="en-US" dirty="0" smtClean="0">
              <a:solidFill>
                <a:schemeClr val="bg1"/>
              </a:solidFill>
              <a:cs typeface="Arial"/>
            </a:rPr>
            <a:t>or a </a:t>
          </a:r>
          <a:r>
            <a:rPr lang="en-US" spc="-5" dirty="0" smtClean="0">
              <a:solidFill>
                <a:schemeClr val="bg1"/>
              </a:solidFill>
              <a:cs typeface="Arial"/>
            </a:rPr>
            <a:t>combination </a:t>
          </a:r>
          <a:r>
            <a:rPr lang="en-US" dirty="0" smtClean="0">
              <a:solidFill>
                <a:schemeClr val="bg1"/>
              </a:solidFill>
              <a:cs typeface="Arial"/>
            </a:rPr>
            <a:t>of</a:t>
          </a:r>
          <a:r>
            <a:rPr lang="en-US" spc="10" dirty="0" smtClean="0">
              <a:solidFill>
                <a:schemeClr val="bg1"/>
              </a:solidFill>
              <a:cs typeface="Arial"/>
            </a:rPr>
            <a:t> </a:t>
          </a:r>
          <a:r>
            <a:rPr lang="en-US" spc="-5" dirty="0" smtClean="0">
              <a:solidFill>
                <a:schemeClr val="bg1"/>
              </a:solidFill>
              <a:cs typeface="Arial"/>
            </a:rPr>
            <a:t>both</a:t>
          </a:r>
          <a:endParaRPr lang="en-US" dirty="0">
            <a:solidFill>
              <a:schemeClr val="bg1"/>
            </a:solidFill>
          </a:endParaRPr>
        </a:p>
      </dgm:t>
    </dgm:pt>
    <dgm:pt modelId="{2F5E6008-9A0E-42EE-AC22-19FF9930C4AD}" type="parTrans" cxnId="{2B741F13-524E-4C9A-B656-4B73714C8D3E}">
      <dgm:prSet/>
      <dgm:spPr/>
      <dgm:t>
        <a:bodyPr/>
        <a:lstStyle/>
        <a:p>
          <a:endParaRPr lang="en-US"/>
        </a:p>
      </dgm:t>
    </dgm:pt>
    <dgm:pt modelId="{385DEBAB-BFA7-4537-83F3-94B235280518}" type="sibTrans" cxnId="{2B741F13-524E-4C9A-B656-4B73714C8D3E}">
      <dgm:prSet/>
      <dgm:spPr/>
      <dgm:t>
        <a:bodyPr/>
        <a:lstStyle/>
        <a:p>
          <a:endParaRPr lang="en-US"/>
        </a:p>
      </dgm:t>
    </dgm:pt>
    <dgm:pt modelId="{A06DD4D7-9333-4AA0-8CCA-29C7227A4FD0}" type="pres">
      <dgm:prSet presAssocID="{FB387B10-8CA9-466A-B1C9-7EE293582EB4}" presName="diagram" presStyleCnt="0">
        <dgm:presLayoutVars>
          <dgm:dir/>
          <dgm:resizeHandles val="exact"/>
        </dgm:presLayoutVars>
      </dgm:prSet>
      <dgm:spPr/>
    </dgm:pt>
    <dgm:pt modelId="{FB2A65E3-E98D-405D-82A4-7843B2CBDC28}" type="pres">
      <dgm:prSet presAssocID="{6D9B99F7-5D69-49CF-BDDA-4EF902DD29F1}" presName="node" presStyleLbl="node1" presStyleIdx="0" presStyleCnt="2" custLinFactNeighborX="-1102" custLinFactNeighborY="1510">
        <dgm:presLayoutVars>
          <dgm:bulletEnabled val="1"/>
        </dgm:presLayoutVars>
      </dgm:prSet>
      <dgm:spPr/>
      <dgm:t>
        <a:bodyPr/>
        <a:lstStyle/>
        <a:p>
          <a:endParaRPr lang="en-US"/>
        </a:p>
      </dgm:t>
    </dgm:pt>
    <dgm:pt modelId="{D2B0E9EA-1A2B-45F5-B259-3B86131E606F}" type="pres">
      <dgm:prSet presAssocID="{50C09865-645D-4703-9CF5-E3013C10FF76}" presName="sibTrans" presStyleCnt="0"/>
      <dgm:spPr/>
    </dgm:pt>
    <dgm:pt modelId="{01250F9E-BF12-4B63-8771-99B9F62549D0}" type="pres">
      <dgm:prSet presAssocID="{32447D58-035D-46B3-A1F5-46CDE860C4B8}" presName="node" presStyleLbl="node1" presStyleIdx="1" presStyleCnt="2">
        <dgm:presLayoutVars>
          <dgm:bulletEnabled val="1"/>
        </dgm:presLayoutVars>
      </dgm:prSet>
      <dgm:spPr/>
      <dgm:t>
        <a:bodyPr/>
        <a:lstStyle/>
        <a:p>
          <a:endParaRPr lang="en-US"/>
        </a:p>
      </dgm:t>
    </dgm:pt>
  </dgm:ptLst>
  <dgm:cxnLst>
    <dgm:cxn modelId="{32D1A530-385E-4402-9691-64538B0CB85C}" type="presOf" srcId="{6D9B99F7-5D69-49CF-BDDA-4EF902DD29F1}" destId="{FB2A65E3-E98D-405D-82A4-7843B2CBDC28}" srcOrd="0" destOrd="0" presId="urn:microsoft.com/office/officeart/2005/8/layout/default"/>
    <dgm:cxn modelId="{B5D55D0E-4BB5-429E-AC1E-016D5B797C24}" type="presOf" srcId="{32447D58-035D-46B3-A1F5-46CDE860C4B8}" destId="{01250F9E-BF12-4B63-8771-99B9F62549D0}" srcOrd="0" destOrd="0" presId="urn:microsoft.com/office/officeart/2005/8/layout/default"/>
    <dgm:cxn modelId="{291212AF-9F3D-4C12-BD29-ABEC26EBDEC4}" srcId="{FB387B10-8CA9-466A-B1C9-7EE293582EB4}" destId="{6D9B99F7-5D69-49CF-BDDA-4EF902DD29F1}" srcOrd="0" destOrd="0" parTransId="{4E2A78E1-3F4D-43D7-B119-BA089A45BDF4}" sibTransId="{50C09865-645D-4703-9CF5-E3013C10FF76}"/>
    <dgm:cxn modelId="{2B741F13-524E-4C9A-B656-4B73714C8D3E}" srcId="{FB387B10-8CA9-466A-B1C9-7EE293582EB4}" destId="{32447D58-035D-46B3-A1F5-46CDE860C4B8}" srcOrd="1" destOrd="0" parTransId="{2F5E6008-9A0E-42EE-AC22-19FF9930C4AD}" sibTransId="{385DEBAB-BFA7-4537-83F3-94B235280518}"/>
    <dgm:cxn modelId="{193DDF8D-8D8D-440F-AC54-B4655B835AC8}" type="presOf" srcId="{FB387B10-8CA9-466A-B1C9-7EE293582EB4}" destId="{A06DD4D7-9333-4AA0-8CCA-29C7227A4FD0}" srcOrd="0" destOrd="0" presId="urn:microsoft.com/office/officeart/2005/8/layout/default"/>
    <dgm:cxn modelId="{2D3451D9-0F60-4319-8E52-96F47A6F835E}" type="presParOf" srcId="{A06DD4D7-9333-4AA0-8CCA-29C7227A4FD0}" destId="{FB2A65E3-E98D-405D-82A4-7843B2CBDC28}" srcOrd="0" destOrd="0" presId="urn:microsoft.com/office/officeart/2005/8/layout/default"/>
    <dgm:cxn modelId="{76103D67-FE2A-46B8-83F0-388BA49E7DA0}" type="presParOf" srcId="{A06DD4D7-9333-4AA0-8CCA-29C7227A4FD0}" destId="{D2B0E9EA-1A2B-45F5-B259-3B86131E606F}" srcOrd="1" destOrd="0" presId="urn:microsoft.com/office/officeart/2005/8/layout/default"/>
    <dgm:cxn modelId="{3A349D06-F970-46AA-9363-813921F22358}" type="presParOf" srcId="{A06DD4D7-9333-4AA0-8CCA-29C7227A4FD0}" destId="{01250F9E-BF12-4B63-8771-99B9F62549D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94A1777-71FD-4C92-9F45-06D70067DD50}"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F6BBEF16-59BB-4775-93E8-4CB460E0055C}">
      <dgm:prSet phldrT="[Text]"/>
      <dgm:spPr/>
      <dgm:t>
        <a:bodyPr/>
        <a:lstStyle/>
        <a:p>
          <a:r>
            <a:rPr lang="en-US" spc="-5" smtClean="0">
              <a:latin typeface="Arial"/>
              <a:cs typeface="Arial"/>
            </a:rPr>
            <a:t>Growth </a:t>
          </a:r>
          <a:r>
            <a:rPr lang="en-US" smtClean="0">
              <a:latin typeface="Arial"/>
              <a:cs typeface="Arial"/>
            </a:rPr>
            <a:t>&amp;</a:t>
          </a:r>
          <a:r>
            <a:rPr lang="en-US" spc="-70" smtClean="0">
              <a:latin typeface="Arial"/>
              <a:cs typeface="Arial"/>
            </a:rPr>
            <a:t> </a:t>
          </a:r>
          <a:r>
            <a:rPr lang="en-US" smtClean="0">
              <a:latin typeface="Arial"/>
              <a:cs typeface="Arial"/>
            </a:rPr>
            <a:t>development</a:t>
          </a:r>
          <a:endParaRPr lang="en-US" dirty="0"/>
        </a:p>
      </dgm:t>
    </dgm:pt>
    <dgm:pt modelId="{8A0AD1B5-F760-4E86-9954-31C6656B1136}" type="parTrans" cxnId="{BE46A3C9-974C-4D65-A996-D40032BA0B07}">
      <dgm:prSet/>
      <dgm:spPr/>
      <dgm:t>
        <a:bodyPr/>
        <a:lstStyle/>
        <a:p>
          <a:endParaRPr lang="en-US"/>
        </a:p>
      </dgm:t>
    </dgm:pt>
    <dgm:pt modelId="{8C5AC783-3E7D-43E5-A2A9-0F143566A3FD}" type="sibTrans" cxnId="{BE46A3C9-974C-4D65-A996-D40032BA0B07}">
      <dgm:prSet/>
      <dgm:spPr/>
      <dgm:t>
        <a:bodyPr/>
        <a:lstStyle/>
        <a:p>
          <a:endParaRPr lang="en-US"/>
        </a:p>
      </dgm:t>
    </dgm:pt>
    <dgm:pt modelId="{DF55F6C9-9C7F-4197-ACE1-7BAD8E4AFF31}">
      <dgm:prSet phldrT="[Text]"/>
      <dgm:spPr/>
      <dgm:t>
        <a:bodyPr/>
        <a:lstStyle/>
        <a:p>
          <a:r>
            <a:rPr lang="en-US" dirty="0" smtClean="0"/>
            <a:t>Height</a:t>
          </a:r>
          <a:endParaRPr lang="en-US" dirty="0"/>
        </a:p>
      </dgm:t>
    </dgm:pt>
    <dgm:pt modelId="{30368B3D-514C-4B4F-A552-EA022937DEFC}" type="parTrans" cxnId="{2196A84B-E4B9-476F-B456-0B23F014A7F7}">
      <dgm:prSet/>
      <dgm:spPr/>
      <dgm:t>
        <a:bodyPr/>
        <a:lstStyle/>
        <a:p>
          <a:endParaRPr lang="en-US"/>
        </a:p>
      </dgm:t>
    </dgm:pt>
    <dgm:pt modelId="{AC3DD69D-2BB2-4B9B-BB6F-7C2BFAD68388}" type="sibTrans" cxnId="{2196A84B-E4B9-476F-B456-0B23F014A7F7}">
      <dgm:prSet/>
      <dgm:spPr/>
      <dgm:t>
        <a:bodyPr/>
        <a:lstStyle/>
        <a:p>
          <a:endParaRPr lang="en-US"/>
        </a:p>
      </dgm:t>
    </dgm:pt>
    <dgm:pt modelId="{497DD943-F3F9-45E4-9370-CE0EF669B252}">
      <dgm:prSet phldrT="[Text]"/>
      <dgm:spPr/>
      <dgm:t>
        <a:bodyPr/>
        <a:lstStyle/>
        <a:p>
          <a:r>
            <a:rPr lang="en-US" spc="-5" smtClean="0">
              <a:latin typeface="Arial"/>
              <a:cs typeface="Arial"/>
            </a:rPr>
            <a:t>Cataracts</a:t>
          </a:r>
          <a:endParaRPr lang="en-US" dirty="0"/>
        </a:p>
      </dgm:t>
    </dgm:pt>
    <dgm:pt modelId="{D54D4BBB-789E-4E6C-A0BB-9C21D744261B}" type="parTrans" cxnId="{33A86E5E-7E3B-4D25-8F32-C2803A3511D9}">
      <dgm:prSet/>
      <dgm:spPr/>
      <dgm:t>
        <a:bodyPr/>
        <a:lstStyle/>
        <a:p>
          <a:endParaRPr lang="en-US"/>
        </a:p>
      </dgm:t>
    </dgm:pt>
    <dgm:pt modelId="{FE9C22A5-ED7C-406E-BF3E-35A260F342B9}" type="sibTrans" cxnId="{33A86E5E-7E3B-4D25-8F32-C2803A3511D9}">
      <dgm:prSet/>
      <dgm:spPr/>
      <dgm:t>
        <a:bodyPr/>
        <a:lstStyle/>
        <a:p>
          <a:endParaRPr lang="en-US"/>
        </a:p>
      </dgm:t>
    </dgm:pt>
    <dgm:pt modelId="{BD6BA99A-E4F0-47B4-B34A-4A7947B5A717}">
      <dgm:prSet phldrT="[Text]" phldr="1"/>
      <dgm:spPr/>
      <dgm:t>
        <a:bodyPr/>
        <a:lstStyle/>
        <a:p>
          <a:endParaRPr lang="en-US" dirty="0"/>
        </a:p>
      </dgm:t>
    </dgm:pt>
    <dgm:pt modelId="{CFF8C660-2C8C-4A36-87C1-A7AEC36BEA63}" type="parTrans" cxnId="{646C9E07-6F7C-4EA4-88BC-7B6B99E13DA1}">
      <dgm:prSet/>
      <dgm:spPr/>
      <dgm:t>
        <a:bodyPr/>
        <a:lstStyle/>
        <a:p>
          <a:endParaRPr lang="en-US"/>
        </a:p>
      </dgm:t>
    </dgm:pt>
    <dgm:pt modelId="{07BA7BAB-CE96-4F03-8602-14794FE482F9}" type="sibTrans" cxnId="{646C9E07-6F7C-4EA4-88BC-7B6B99E13DA1}">
      <dgm:prSet/>
      <dgm:spPr/>
      <dgm:t>
        <a:bodyPr/>
        <a:lstStyle/>
        <a:p>
          <a:endParaRPr lang="en-US"/>
        </a:p>
      </dgm:t>
    </dgm:pt>
    <dgm:pt modelId="{1888105C-CD7A-4A20-BC9B-0C1966CF5EC3}">
      <dgm:prSet phldrT="[Text]" phldr="1"/>
      <dgm:spPr/>
      <dgm:t>
        <a:bodyPr/>
        <a:lstStyle/>
        <a:p>
          <a:endParaRPr lang="en-US"/>
        </a:p>
      </dgm:t>
    </dgm:pt>
    <dgm:pt modelId="{FF9A7F21-0076-416C-94EB-DBF9BF5EDC34}" type="parTrans" cxnId="{E8E7E7C1-8191-4E81-A1D0-5BA31917CF2E}">
      <dgm:prSet/>
      <dgm:spPr/>
      <dgm:t>
        <a:bodyPr/>
        <a:lstStyle/>
        <a:p>
          <a:endParaRPr lang="en-US"/>
        </a:p>
      </dgm:t>
    </dgm:pt>
    <dgm:pt modelId="{99F9132F-580C-4FAF-A5E8-869D4FF35309}" type="sibTrans" cxnId="{E8E7E7C1-8191-4E81-A1D0-5BA31917CF2E}">
      <dgm:prSet/>
      <dgm:spPr/>
      <dgm:t>
        <a:bodyPr/>
        <a:lstStyle/>
        <a:p>
          <a:endParaRPr lang="en-US"/>
        </a:p>
      </dgm:t>
    </dgm:pt>
    <dgm:pt modelId="{59D1495F-D3ED-4B6B-85EA-55DA643939ED}">
      <dgm:prSet phldrT="[Text]"/>
      <dgm:spPr/>
      <dgm:t>
        <a:bodyPr/>
        <a:lstStyle/>
        <a:p>
          <a:r>
            <a:rPr lang="en-US" spc="-5" dirty="0" smtClean="0">
              <a:latin typeface="Arial"/>
              <a:cs typeface="Arial"/>
            </a:rPr>
            <a:t>Shortened life</a:t>
          </a:r>
          <a:r>
            <a:rPr lang="en-US" spc="-10" dirty="0" smtClean="0">
              <a:latin typeface="Arial"/>
              <a:cs typeface="Arial"/>
            </a:rPr>
            <a:t> </a:t>
          </a:r>
          <a:r>
            <a:rPr lang="en-US" dirty="0" smtClean="0">
              <a:latin typeface="Arial"/>
              <a:cs typeface="Arial"/>
            </a:rPr>
            <a:t>span</a:t>
          </a:r>
          <a:endParaRPr lang="en-US" dirty="0"/>
        </a:p>
      </dgm:t>
    </dgm:pt>
    <dgm:pt modelId="{7C155C88-5390-435F-AF05-DF73D758F253}" type="parTrans" cxnId="{3B997827-9F99-4D74-86B1-36412151A0F9}">
      <dgm:prSet/>
      <dgm:spPr/>
      <dgm:t>
        <a:bodyPr/>
        <a:lstStyle/>
        <a:p>
          <a:endParaRPr lang="en-US"/>
        </a:p>
      </dgm:t>
    </dgm:pt>
    <dgm:pt modelId="{D506B62A-E0BE-43DE-AAA9-650C2B960F50}" type="sibTrans" cxnId="{3B997827-9F99-4D74-86B1-36412151A0F9}">
      <dgm:prSet/>
      <dgm:spPr/>
      <dgm:t>
        <a:bodyPr/>
        <a:lstStyle/>
        <a:p>
          <a:endParaRPr lang="en-US"/>
        </a:p>
      </dgm:t>
    </dgm:pt>
    <dgm:pt modelId="{30D3B887-D17E-496F-BA40-7784DDCBC339}">
      <dgm:prSet phldrT="[Text]"/>
      <dgm:spPr/>
      <dgm:t>
        <a:bodyPr/>
        <a:lstStyle/>
        <a:p>
          <a:r>
            <a:rPr lang="en-US" dirty="0" smtClean="0"/>
            <a:t>Increased frequency of heart disease, stroke and non cancer diseases</a:t>
          </a:r>
          <a:endParaRPr lang="en-US" dirty="0"/>
        </a:p>
      </dgm:t>
    </dgm:pt>
    <dgm:pt modelId="{6B1D490B-6EDD-4FB3-85CB-BC9D0F539B97}" type="parTrans" cxnId="{C1DA3E6E-6C76-44A9-A1DB-09E1E1BC1C40}">
      <dgm:prSet/>
      <dgm:spPr/>
      <dgm:t>
        <a:bodyPr/>
        <a:lstStyle/>
        <a:p>
          <a:endParaRPr lang="en-US"/>
        </a:p>
      </dgm:t>
    </dgm:pt>
    <dgm:pt modelId="{2A60C313-A8D9-488D-8718-A49F142B630B}" type="sibTrans" cxnId="{C1DA3E6E-6C76-44A9-A1DB-09E1E1BC1C40}">
      <dgm:prSet/>
      <dgm:spPr/>
      <dgm:t>
        <a:bodyPr/>
        <a:lstStyle/>
        <a:p>
          <a:endParaRPr lang="en-US"/>
        </a:p>
      </dgm:t>
    </dgm:pt>
    <dgm:pt modelId="{0E4240D6-B6E6-4F18-B349-0ACCFDC2A692}">
      <dgm:prSet phldrT="[Text]"/>
      <dgm:spPr/>
      <dgm:t>
        <a:bodyPr/>
        <a:lstStyle/>
        <a:p>
          <a:r>
            <a:rPr lang="en-US" dirty="0" smtClean="0"/>
            <a:t>Weight</a:t>
          </a:r>
          <a:endParaRPr lang="en-US" dirty="0"/>
        </a:p>
      </dgm:t>
    </dgm:pt>
    <dgm:pt modelId="{8C261931-5EEF-4E5A-B100-127093BC3360}" type="parTrans" cxnId="{9BC2FBF9-BAB6-44C4-AB8A-DFD41C6302C1}">
      <dgm:prSet/>
      <dgm:spPr/>
      <dgm:t>
        <a:bodyPr/>
        <a:lstStyle/>
        <a:p>
          <a:endParaRPr lang="en-US"/>
        </a:p>
      </dgm:t>
    </dgm:pt>
    <dgm:pt modelId="{A2B7E664-11AF-4E31-A775-90092DDDC9DE}" type="sibTrans" cxnId="{9BC2FBF9-BAB6-44C4-AB8A-DFD41C6302C1}">
      <dgm:prSet/>
      <dgm:spPr/>
      <dgm:t>
        <a:bodyPr/>
        <a:lstStyle/>
        <a:p>
          <a:endParaRPr lang="en-US"/>
        </a:p>
      </dgm:t>
    </dgm:pt>
    <dgm:pt modelId="{18E4A59A-76DD-4215-8938-504317738AD0}">
      <dgm:prSet phldrT="[Text]"/>
      <dgm:spPr/>
      <dgm:t>
        <a:bodyPr/>
        <a:lstStyle/>
        <a:p>
          <a:r>
            <a:rPr lang="en-US" dirty="0" smtClean="0"/>
            <a:t>Skeletal development</a:t>
          </a:r>
          <a:endParaRPr lang="en-US" dirty="0"/>
        </a:p>
      </dgm:t>
    </dgm:pt>
    <dgm:pt modelId="{759F4EC5-7160-4FE3-AB92-24A02D031E93}" type="parTrans" cxnId="{6FD97876-F9DF-4D1C-AF4A-6210FC635053}">
      <dgm:prSet/>
      <dgm:spPr/>
      <dgm:t>
        <a:bodyPr/>
        <a:lstStyle/>
        <a:p>
          <a:endParaRPr lang="en-US"/>
        </a:p>
      </dgm:t>
    </dgm:pt>
    <dgm:pt modelId="{98006979-1598-484F-8020-5CCA6B4A3560}" type="sibTrans" cxnId="{6FD97876-F9DF-4D1C-AF4A-6210FC635053}">
      <dgm:prSet/>
      <dgm:spPr/>
      <dgm:t>
        <a:bodyPr/>
        <a:lstStyle/>
        <a:p>
          <a:endParaRPr lang="en-US"/>
        </a:p>
      </dgm:t>
    </dgm:pt>
    <dgm:pt modelId="{6438FB16-9A5E-45C3-AE32-0E86005D4B33}" type="pres">
      <dgm:prSet presAssocID="{C94A1777-71FD-4C92-9F45-06D70067DD50}" presName="Name0" presStyleCnt="0">
        <dgm:presLayoutVars>
          <dgm:dir/>
          <dgm:animLvl val="lvl"/>
          <dgm:resizeHandles val="exact"/>
        </dgm:presLayoutVars>
      </dgm:prSet>
      <dgm:spPr/>
    </dgm:pt>
    <dgm:pt modelId="{233CA6BF-4C49-4E35-939A-A99D216A2753}" type="pres">
      <dgm:prSet presAssocID="{F6BBEF16-59BB-4775-93E8-4CB460E0055C}" presName="linNode" presStyleCnt="0"/>
      <dgm:spPr/>
    </dgm:pt>
    <dgm:pt modelId="{8DDAC7B4-BBC2-4F52-B4F4-877A5839A6F6}" type="pres">
      <dgm:prSet presAssocID="{F6BBEF16-59BB-4775-93E8-4CB460E0055C}" presName="parentText" presStyleLbl="node1" presStyleIdx="0" presStyleCnt="3">
        <dgm:presLayoutVars>
          <dgm:chMax val="1"/>
          <dgm:bulletEnabled val="1"/>
        </dgm:presLayoutVars>
      </dgm:prSet>
      <dgm:spPr/>
      <dgm:t>
        <a:bodyPr/>
        <a:lstStyle/>
        <a:p>
          <a:endParaRPr lang="en-US"/>
        </a:p>
      </dgm:t>
    </dgm:pt>
    <dgm:pt modelId="{5F2CBF8C-2F03-4B04-B856-7369A1DA7782}" type="pres">
      <dgm:prSet presAssocID="{F6BBEF16-59BB-4775-93E8-4CB460E0055C}" presName="descendantText" presStyleLbl="alignAccFollowNode1" presStyleIdx="0" presStyleCnt="3">
        <dgm:presLayoutVars>
          <dgm:bulletEnabled val="1"/>
        </dgm:presLayoutVars>
      </dgm:prSet>
      <dgm:spPr/>
      <dgm:t>
        <a:bodyPr/>
        <a:lstStyle/>
        <a:p>
          <a:endParaRPr lang="en-US"/>
        </a:p>
      </dgm:t>
    </dgm:pt>
    <dgm:pt modelId="{59371B4A-0C64-419A-9239-0CA466D16037}" type="pres">
      <dgm:prSet presAssocID="{8C5AC783-3E7D-43E5-A2A9-0F143566A3FD}" presName="sp" presStyleCnt="0"/>
      <dgm:spPr/>
    </dgm:pt>
    <dgm:pt modelId="{1F62C95A-CFF9-4D61-A658-E90E67A6C2E7}" type="pres">
      <dgm:prSet presAssocID="{497DD943-F3F9-45E4-9370-CE0EF669B252}" presName="linNode" presStyleCnt="0"/>
      <dgm:spPr/>
    </dgm:pt>
    <dgm:pt modelId="{F53D11AA-FBEC-4630-AA03-8572AC917E40}" type="pres">
      <dgm:prSet presAssocID="{497DD943-F3F9-45E4-9370-CE0EF669B252}" presName="parentText" presStyleLbl="node1" presStyleIdx="1" presStyleCnt="3">
        <dgm:presLayoutVars>
          <dgm:chMax val="1"/>
          <dgm:bulletEnabled val="1"/>
        </dgm:presLayoutVars>
      </dgm:prSet>
      <dgm:spPr/>
      <dgm:t>
        <a:bodyPr/>
        <a:lstStyle/>
        <a:p>
          <a:endParaRPr lang="en-US"/>
        </a:p>
      </dgm:t>
    </dgm:pt>
    <dgm:pt modelId="{78465A2C-224D-458C-BC1F-D39BCF3E4CBB}" type="pres">
      <dgm:prSet presAssocID="{497DD943-F3F9-45E4-9370-CE0EF669B252}" presName="descendantText" presStyleLbl="alignAccFollowNode1" presStyleIdx="1" presStyleCnt="3">
        <dgm:presLayoutVars>
          <dgm:bulletEnabled val="1"/>
        </dgm:presLayoutVars>
      </dgm:prSet>
      <dgm:spPr/>
    </dgm:pt>
    <dgm:pt modelId="{F1418553-A748-46E2-AB68-B43BCC696A86}" type="pres">
      <dgm:prSet presAssocID="{FE9C22A5-ED7C-406E-BF3E-35A260F342B9}" presName="sp" presStyleCnt="0"/>
      <dgm:spPr/>
    </dgm:pt>
    <dgm:pt modelId="{9474F208-2864-47E8-9B7C-3D2B94EFD2B6}" type="pres">
      <dgm:prSet presAssocID="{59D1495F-D3ED-4B6B-85EA-55DA643939ED}" presName="linNode" presStyleCnt="0"/>
      <dgm:spPr/>
    </dgm:pt>
    <dgm:pt modelId="{F441797A-E87D-4DA6-8FDF-CA195D484FFC}" type="pres">
      <dgm:prSet presAssocID="{59D1495F-D3ED-4B6B-85EA-55DA643939ED}" presName="parentText" presStyleLbl="node1" presStyleIdx="2" presStyleCnt="3">
        <dgm:presLayoutVars>
          <dgm:chMax val="1"/>
          <dgm:bulletEnabled val="1"/>
        </dgm:presLayoutVars>
      </dgm:prSet>
      <dgm:spPr/>
      <dgm:t>
        <a:bodyPr/>
        <a:lstStyle/>
        <a:p>
          <a:endParaRPr lang="en-US"/>
        </a:p>
      </dgm:t>
    </dgm:pt>
    <dgm:pt modelId="{CF923B96-A840-4893-A990-59B945731ACC}" type="pres">
      <dgm:prSet presAssocID="{59D1495F-D3ED-4B6B-85EA-55DA643939ED}" presName="descendantText" presStyleLbl="alignAccFollowNode1" presStyleIdx="2" presStyleCnt="3">
        <dgm:presLayoutVars>
          <dgm:bulletEnabled val="1"/>
        </dgm:presLayoutVars>
      </dgm:prSet>
      <dgm:spPr/>
      <dgm:t>
        <a:bodyPr/>
        <a:lstStyle/>
        <a:p>
          <a:endParaRPr lang="en-US"/>
        </a:p>
      </dgm:t>
    </dgm:pt>
  </dgm:ptLst>
  <dgm:cxnLst>
    <dgm:cxn modelId="{C1DA3E6E-6C76-44A9-A1DB-09E1E1BC1C40}" srcId="{59D1495F-D3ED-4B6B-85EA-55DA643939ED}" destId="{30D3B887-D17E-496F-BA40-7784DDCBC339}" srcOrd="0" destOrd="0" parTransId="{6B1D490B-6EDD-4FB3-85CB-BC9D0F539B97}" sibTransId="{2A60C313-A8D9-488D-8718-A49F142B630B}"/>
    <dgm:cxn modelId="{E8E7E7C1-8191-4E81-A1D0-5BA31917CF2E}" srcId="{497DD943-F3F9-45E4-9370-CE0EF669B252}" destId="{1888105C-CD7A-4A20-BC9B-0C1966CF5EC3}" srcOrd="1" destOrd="0" parTransId="{FF9A7F21-0076-416C-94EB-DBF9BF5EDC34}" sibTransId="{99F9132F-580C-4FAF-A5E8-869D4FF35309}"/>
    <dgm:cxn modelId="{E35135B6-9037-47A3-9130-39622F06E6BB}" type="presOf" srcId="{497DD943-F3F9-45E4-9370-CE0EF669B252}" destId="{F53D11AA-FBEC-4630-AA03-8572AC917E40}" srcOrd="0" destOrd="0" presId="urn:microsoft.com/office/officeart/2005/8/layout/vList5"/>
    <dgm:cxn modelId="{4F801148-1541-4359-9A93-4776E3775C3D}" type="presOf" srcId="{59D1495F-D3ED-4B6B-85EA-55DA643939ED}" destId="{F441797A-E87D-4DA6-8FDF-CA195D484FFC}" srcOrd="0" destOrd="0" presId="urn:microsoft.com/office/officeart/2005/8/layout/vList5"/>
    <dgm:cxn modelId="{33A86E5E-7E3B-4D25-8F32-C2803A3511D9}" srcId="{C94A1777-71FD-4C92-9F45-06D70067DD50}" destId="{497DD943-F3F9-45E4-9370-CE0EF669B252}" srcOrd="1" destOrd="0" parTransId="{D54D4BBB-789E-4E6C-A0BB-9C21D744261B}" sibTransId="{FE9C22A5-ED7C-406E-BF3E-35A260F342B9}"/>
    <dgm:cxn modelId="{646C9E07-6F7C-4EA4-88BC-7B6B99E13DA1}" srcId="{497DD943-F3F9-45E4-9370-CE0EF669B252}" destId="{BD6BA99A-E4F0-47B4-B34A-4A7947B5A717}" srcOrd="0" destOrd="0" parTransId="{CFF8C660-2C8C-4A36-87C1-A7AEC36BEA63}" sibTransId="{07BA7BAB-CE96-4F03-8602-14794FE482F9}"/>
    <dgm:cxn modelId="{9F9257E4-BAFB-4ACF-BE9F-D959FB9F933A}" type="presOf" srcId="{F6BBEF16-59BB-4775-93E8-4CB460E0055C}" destId="{8DDAC7B4-BBC2-4F52-B4F4-877A5839A6F6}" srcOrd="0" destOrd="0" presId="urn:microsoft.com/office/officeart/2005/8/layout/vList5"/>
    <dgm:cxn modelId="{BE46A3C9-974C-4D65-A996-D40032BA0B07}" srcId="{C94A1777-71FD-4C92-9F45-06D70067DD50}" destId="{F6BBEF16-59BB-4775-93E8-4CB460E0055C}" srcOrd="0" destOrd="0" parTransId="{8A0AD1B5-F760-4E86-9954-31C6656B1136}" sibTransId="{8C5AC783-3E7D-43E5-A2A9-0F143566A3FD}"/>
    <dgm:cxn modelId="{9BC2FBF9-BAB6-44C4-AB8A-DFD41C6302C1}" srcId="{F6BBEF16-59BB-4775-93E8-4CB460E0055C}" destId="{0E4240D6-B6E6-4F18-B349-0ACCFDC2A692}" srcOrd="1" destOrd="0" parTransId="{8C261931-5EEF-4E5A-B100-127093BC3360}" sibTransId="{A2B7E664-11AF-4E31-A775-90092DDDC9DE}"/>
    <dgm:cxn modelId="{F390A983-B9B0-4A9A-86C8-AF5864964DEF}" type="presOf" srcId="{C94A1777-71FD-4C92-9F45-06D70067DD50}" destId="{6438FB16-9A5E-45C3-AE32-0E86005D4B33}" srcOrd="0" destOrd="0" presId="urn:microsoft.com/office/officeart/2005/8/layout/vList5"/>
    <dgm:cxn modelId="{4D6C37E2-741C-41B5-9943-1BB72391D7B5}" type="presOf" srcId="{BD6BA99A-E4F0-47B4-B34A-4A7947B5A717}" destId="{78465A2C-224D-458C-BC1F-D39BCF3E4CBB}" srcOrd="0" destOrd="0" presId="urn:microsoft.com/office/officeart/2005/8/layout/vList5"/>
    <dgm:cxn modelId="{50DC33B5-FC5B-48FE-8DA1-C6A8D1C9391C}" type="presOf" srcId="{0E4240D6-B6E6-4F18-B349-0ACCFDC2A692}" destId="{5F2CBF8C-2F03-4B04-B856-7369A1DA7782}" srcOrd="0" destOrd="1" presId="urn:microsoft.com/office/officeart/2005/8/layout/vList5"/>
    <dgm:cxn modelId="{D6C631B0-3AE2-4672-8213-F154EC4F3A84}" type="presOf" srcId="{30D3B887-D17E-496F-BA40-7784DDCBC339}" destId="{CF923B96-A840-4893-A990-59B945731ACC}" srcOrd="0" destOrd="0" presId="urn:microsoft.com/office/officeart/2005/8/layout/vList5"/>
    <dgm:cxn modelId="{C85D5658-C2EE-4842-8DE1-FCF2F44402D2}" type="presOf" srcId="{1888105C-CD7A-4A20-BC9B-0C1966CF5EC3}" destId="{78465A2C-224D-458C-BC1F-D39BCF3E4CBB}" srcOrd="0" destOrd="1" presId="urn:microsoft.com/office/officeart/2005/8/layout/vList5"/>
    <dgm:cxn modelId="{3B997827-9F99-4D74-86B1-36412151A0F9}" srcId="{C94A1777-71FD-4C92-9F45-06D70067DD50}" destId="{59D1495F-D3ED-4B6B-85EA-55DA643939ED}" srcOrd="2" destOrd="0" parTransId="{7C155C88-5390-435F-AF05-DF73D758F253}" sibTransId="{D506B62A-E0BE-43DE-AAA9-650C2B960F50}"/>
    <dgm:cxn modelId="{6FD97876-F9DF-4D1C-AF4A-6210FC635053}" srcId="{F6BBEF16-59BB-4775-93E8-4CB460E0055C}" destId="{18E4A59A-76DD-4215-8938-504317738AD0}" srcOrd="2" destOrd="0" parTransId="{759F4EC5-7160-4FE3-AB92-24A02D031E93}" sibTransId="{98006979-1598-484F-8020-5CCA6B4A3560}"/>
    <dgm:cxn modelId="{4EF811AA-563A-4A84-A4A8-5AD9C1DD6FD9}" type="presOf" srcId="{18E4A59A-76DD-4215-8938-504317738AD0}" destId="{5F2CBF8C-2F03-4B04-B856-7369A1DA7782}" srcOrd="0" destOrd="2" presId="urn:microsoft.com/office/officeart/2005/8/layout/vList5"/>
    <dgm:cxn modelId="{2196A84B-E4B9-476F-B456-0B23F014A7F7}" srcId="{F6BBEF16-59BB-4775-93E8-4CB460E0055C}" destId="{DF55F6C9-9C7F-4197-ACE1-7BAD8E4AFF31}" srcOrd="0" destOrd="0" parTransId="{30368B3D-514C-4B4F-A552-EA022937DEFC}" sibTransId="{AC3DD69D-2BB2-4B9B-BB6F-7C2BFAD68388}"/>
    <dgm:cxn modelId="{48CB4617-276E-4830-8E3C-1D715E5EB030}" type="presOf" srcId="{DF55F6C9-9C7F-4197-ACE1-7BAD8E4AFF31}" destId="{5F2CBF8C-2F03-4B04-B856-7369A1DA7782}" srcOrd="0" destOrd="0" presId="urn:microsoft.com/office/officeart/2005/8/layout/vList5"/>
    <dgm:cxn modelId="{ABC6EFEA-3EBF-43A0-9440-1AACDD7A876F}" type="presParOf" srcId="{6438FB16-9A5E-45C3-AE32-0E86005D4B33}" destId="{233CA6BF-4C49-4E35-939A-A99D216A2753}" srcOrd="0" destOrd="0" presId="urn:microsoft.com/office/officeart/2005/8/layout/vList5"/>
    <dgm:cxn modelId="{8B065A4A-2170-49D5-B318-28A952F424E9}" type="presParOf" srcId="{233CA6BF-4C49-4E35-939A-A99D216A2753}" destId="{8DDAC7B4-BBC2-4F52-B4F4-877A5839A6F6}" srcOrd="0" destOrd="0" presId="urn:microsoft.com/office/officeart/2005/8/layout/vList5"/>
    <dgm:cxn modelId="{79E55647-F700-4E1F-99ED-9E6F39E9BAF3}" type="presParOf" srcId="{233CA6BF-4C49-4E35-939A-A99D216A2753}" destId="{5F2CBF8C-2F03-4B04-B856-7369A1DA7782}" srcOrd="1" destOrd="0" presId="urn:microsoft.com/office/officeart/2005/8/layout/vList5"/>
    <dgm:cxn modelId="{5A5491CA-A3DB-4B0A-8264-CA8E53AA8EE5}" type="presParOf" srcId="{6438FB16-9A5E-45C3-AE32-0E86005D4B33}" destId="{59371B4A-0C64-419A-9239-0CA466D16037}" srcOrd="1" destOrd="0" presId="urn:microsoft.com/office/officeart/2005/8/layout/vList5"/>
    <dgm:cxn modelId="{5BEED1F8-3BEF-4501-8E54-97BA58BC1F4F}" type="presParOf" srcId="{6438FB16-9A5E-45C3-AE32-0E86005D4B33}" destId="{1F62C95A-CFF9-4D61-A658-E90E67A6C2E7}" srcOrd="2" destOrd="0" presId="urn:microsoft.com/office/officeart/2005/8/layout/vList5"/>
    <dgm:cxn modelId="{7FFBA2D7-AACB-4ED0-B565-8340E592B1CF}" type="presParOf" srcId="{1F62C95A-CFF9-4D61-A658-E90E67A6C2E7}" destId="{F53D11AA-FBEC-4630-AA03-8572AC917E40}" srcOrd="0" destOrd="0" presId="urn:microsoft.com/office/officeart/2005/8/layout/vList5"/>
    <dgm:cxn modelId="{538E1050-7288-40DF-9309-716EEA5576EC}" type="presParOf" srcId="{1F62C95A-CFF9-4D61-A658-E90E67A6C2E7}" destId="{78465A2C-224D-458C-BC1F-D39BCF3E4CBB}" srcOrd="1" destOrd="0" presId="urn:microsoft.com/office/officeart/2005/8/layout/vList5"/>
    <dgm:cxn modelId="{BB0D7439-429F-406B-BFB6-D4CF54E7261E}" type="presParOf" srcId="{6438FB16-9A5E-45C3-AE32-0E86005D4B33}" destId="{F1418553-A748-46E2-AB68-B43BCC696A86}" srcOrd="3" destOrd="0" presId="urn:microsoft.com/office/officeart/2005/8/layout/vList5"/>
    <dgm:cxn modelId="{0E6C23D4-9468-4584-895E-2EA2835E4FB7}" type="presParOf" srcId="{6438FB16-9A5E-45C3-AE32-0E86005D4B33}" destId="{9474F208-2864-47E8-9B7C-3D2B94EFD2B6}" srcOrd="4" destOrd="0" presId="urn:microsoft.com/office/officeart/2005/8/layout/vList5"/>
    <dgm:cxn modelId="{A182829E-DD80-4191-A48D-A111F4C00873}" type="presParOf" srcId="{9474F208-2864-47E8-9B7C-3D2B94EFD2B6}" destId="{F441797A-E87D-4DA6-8FDF-CA195D484FFC}" srcOrd="0" destOrd="0" presId="urn:microsoft.com/office/officeart/2005/8/layout/vList5"/>
    <dgm:cxn modelId="{980581AE-9872-43B2-98BE-6850C3DE847D}" type="presParOf" srcId="{9474F208-2864-47E8-9B7C-3D2B94EFD2B6}" destId="{CF923B96-A840-4893-A990-59B945731AC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40730A-12C2-4622-9374-4EE06912B7CA}" type="doc">
      <dgm:prSet loTypeId="urn:microsoft.com/office/officeart/2005/8/layout/matrix3" loCatId="matrix" qsTypeId="urn:microsoft.com/office/officeart/2005/8/quickstyle/simple5" qsCatId="simple" csTypeId="urn:microsoft.com/office/officeart/2005/8/colors/colorful5" csCatId="colorful" phldr="1"/>
      <dgm:spPr/>
      <dgm:t>
        <a:bodyPr/>
        <a:lstStyle/>
        <a:p>
          <a:endParaRPr lang="en-US"/>
        </a:p>
      </dgm:t>
    </dgm:pt>
    <dgm:pt modelId="{3506BA8A-2B0C-4946-84FE-92488B454AE4}">
      <dgm:prSet phldrT="[Text]" custT="1"/>
      <dgm:spPr/>
      <dgm:t>
        <a:bodyPr/>
        <a:lstStyle/>
        <a:p>
          <a:r>
            <a:rPr lang="en-US" sz="2400" b="1" dirty="0" smtClean="0">
              <a:solidFill>
                <a:schemeClr val="tx1"/>
              </a:solidFill>
            </a:rPr>
            <a:t>Candidiasis</a:t>
          </a:r>
          <a:endParaRPr lang="en-US" sz="2400" b="1" dirty="0">
            <a:solidFill>
              <a:schemeClr val="tx1"/>
            </a:solidFill>
          </a:endParaRPr>
        </a:p>
      </dgm:t>
    </dgm:pt>
    <dgm:pt modelId="{741D17E1-4137-49F1-AB93-24AE83B9B95E}" type="parTrans" cxnId="{A6B9242D-7770-482F-A72D-ACAF33BCBEA6}">
      <dgm:prSet/>
      <dgm:spPr/>
      <dgm:t>
        <a:bodyPr/>
        <a:lstStyle/>
        <a:p>
          <a:endParaRPr lang="en-US" sz="3200" b="1">
            <a:solidFill>
              <a:schemeClr val="tx1"/>
            </a:solidFill>
          </a:endParaRPr>
        </a:p>
      </dgm:t>
    </dgm:pt>
    <dgm:pt modelId="{E6143C2C-AF46-4117-A07E-3E3714B41183}" type="sibTrans" cxnId="{A6B9242D-7770-482F-A72D-ACAF33BCBEA6}">
      <dgm:prSet/>
      <dgm:spPr/>
      <dgm:t>
        <a:bodyPr/>
        <a:lstStyle/>
        <a:p>
          <a:endParaRPr lang="en-US" sz="3200" b="1">
            <a:solidFill>
              <a:schemeClr val="tx1"/>
            </a:solidFill>
          </a:endParaRPr>
        </a:p>
      </dgm:t>
    </dgm:pt>
    <dgm:pt modelId="{7C069D98-C26A-4A1C-9945-91BEF6D4F2DC}">
      <dgm:prSet phldrT="[Text]" custT="1"/>
      <dgm:spPr/>
      <dgm:t>
        <a:bodyPr/>
        <a:lstStyle/>
        <a:p>
          <a:r>
            <a:rPr lang="en-US" sz="2400" b="1" dirty="0" smtClean="0">
              <a:solidFill>
                <a:schemeClr val="tx1"/>
              </a:solidFill>
            </a:rPr>
            <a:t>Alopecia</a:t>
          </a:r>
          <a:endParaRPr lang="en-US" sz="2400" b="1" dirty="0">
            <a:solidFill>
              <a:schemeClr val="tx1"/>
            </a:solidFill>
          </a:endParaRPr>
        </a:p>
      </dgm:t>
    </dgm:pt>
    <dgm:pt modelId="{F2C09CE3-712E-4A3F-A850-7F733813CE01}" type="parTrans" cxnId="{8532D977-6216-47FE-86C8-C79DB45BB5AE}">
      <dgm:prSet/>
      <dgm:spPr/>
      <dgm:t>
        <a:bodyPr/>
        <a:lstStyle/>
        <a:p>
          <a:endParaRPr lang="en-US" sz="3200" b="1">
            <a:solidFill>
              <a:schemeClr val="tx1"/>
            </a:solidFill>
          </a:endParaRPr>
        </a:p>
      </dgm:t>
    </dgm:pt>
    <dgm:pt modelId="{9F349578-230E-4C4C-AEFB-D6B82A0D633F}" type="sibTrans" cxnId="{8532D977-6216-47FE-86C8-C79DB45BB5AE}">
      <dgm:prSet/>
      <dgm:spPr/>
      <dgm:t>
        <a:bodyPr/>
        <a:lstStyle/>
        <a:p>
          <a:endParaRPr lang="en-US" sz="3200" b="1">
            <a:solidFill>
              <a:schemeClr val="tx1"/>
            </a:solidFill>
          </a:endParaRPr>
        </a:p>
      </dgm:t>
    </dgm:pt>
    <dgm:pt modelId="{EB6D7A37-C4EA-4D1A-B535-CB2FD15C21B5}">
      <dgm:prSet phldrT="[Text]" custT="1"/>
      <dgm:spPr/>
      <dgm:t>
        <a:bodyPr/>
        <a:lstStyle/>
        <a:p>
          <a:r>
            <a:rPr lang="en-US" sz="2400" b="1" dirty="0" smtClean="0">
              <a:solidFill>
                <a:schemeClr val="tx1"/>
              </a:solidFill>
            </a:rPr>
            <a:t>Mucositis</a:t>
          </a:r>
          <a:r>
            <a:rPr lang="en-US" sz="2400" b="1" baseline="0" dirty="0" smtClean="0">
              <a:solidFill>
                <a:schemeClr val="tx1"/>
              </a:solidFill>
            </a:rPr>
            <a:t> </a:t>
          </a:r>
          <a:endParaRPr lang="en-US" sz="2400" b="1" dirty="0">
            <a:solidFill>
              <a:schemeClr val="tx1"/>
            </a:solidFill>
          </a:endParaRPr>
        </a:p>
      </dgm:t>
    </dgm:pt>
    <dgm:pt modelId="{F6345D05-14EF-4F97-8E3C-5C089AD2C367}" type="parTrans" cxnId="{9208E792-96E6-4CCE-A965-8AA23E8CEB71}">
      <dgm:prSet/>
      <dgm:spPr/>
      <dgm:t>
        <a:bodyPr/>
        <a:lstStyle/>
        <a:p>
          <a:endParaRPr lang="en-US" sz="3200" b="1">
            <a:solidFill>
              <a:schemeClr val="tx1"/>
            </a:solidFill>
          </a:endParaRPr>
        </a:p>
      </dgm:t>
    </dgm:pt>
    <dgm:pt modelId="{1AD87412-0D9D-4FE2-ACFD-6A5BE56C55B5}" type="sibTrans" cxnId="{9208E792-96E6-4CCE-A965-8AA23E8CEB71}">
      <dgm:prSet/>
      <dgm:spPr/>
      <dgm:t>
        <a:bodyPr/>
        <a:lstStyle/>
        <a:p>
          <a:endParaRPr lang="en-US" sz="3200" b="1">
            <a:solidFill>
              <a:schemeClr val="tx1"/>
            </a:solidFill>
          </a:endParaRPr>
        </a:p>
      </dgm:t>
    </dgm:pt>
    <dgm:pt modelId="{2E1CE947-3288-4DEE-A7DB-55CD5570A349}">
      <dgm:prSet phldrT="[Text]" custT="1"/>
      <dgm:spPr/>
      <dgm:t>
        <a:bodyPr/>
        <a:lstStyle/>
        <a:p>
          <a:r>
            <a:rPr lang="en-US" sz="2400" b="1" dirty="0" smtClean="0">
              <a:solidFill>
                <a:schemeClr val="tx1"/>
              </a:solidFill>
            </a:rPr>
            <a:t>Xerostomia</a:t>
          </a:r>
          <a:endParaRPr lang="en-US" sz="2400" b="1" dirty="0">
            <a:solidFill>
              <a:schemeClr val="tx1"/>
            </a:solidFill>
          </a:endParaRPr>
        </a:p>
      </dgm:t>
    </dgm:pt>
    <dgm:pt modelId="{D4F10D0A-0FDE-4FF4-A05D-4DDDF3661301}" type="parTrans" cxnId="{835C69D7-4E8C-41B2-8572-D5E3FBBB3F29}">
      <dgm:prSet/>
      <dgm:spPr/>
      <dgm:t>
        <a:bodyPr/>
        <a:lstStyle/>
        <a:p>
          <a:endParaRPr lang="en-US" sz="3200" b="1">
            <a:solidFill>
              <a:schemeClr val="tx1"/>
            </a:solidFill>
          </a:endParaRPr>
        </a:p>
      </dgm:t>
    </dgm:pt>
    <dgm:pt modelId="{65E24AA1-50B8-4E44-AAE5-EDF6D1BE83F1}" type="sibTrans" cxnId="{835C69D7-4E8C-41B2-8572-D5E3FBBB3F29}">
      <dgm:prSet/>
      <dgm:spPr/>
      <dgm:t>
        <a:bodyPr/>
        <a:lstStyle/>
        <a:p>
          <a:endParaRPr lang="en-US" sz="3200" b="1">
            <a:solidFill>
              <a:schemeClr val="tx1"/>
            </a:solidFill>
          </a:endParaRPr>
        </a:p>
      </dgm:t>
    </dgm:pt>
    <dgm:pt modelId="{31B62240-AC7B-45D1-B4BE-41E1829B5065}" type="pres">
      <dgm:prSet presAssocID="{8840730A-12C2-4622-9374-4EE06912B7CA}" presName="matrix" presStyleCnt="0">
        <dgm:presLayoutVars>
          <dgm:chMax val="1"/>
          <dgm:dir/>
          <dgm:resizeHandles val="exact"/>
        </dgm:presLayoutVars>
      </dgm:prSet>
      <dgm:spPr/>
      <dgm:t>
        <a:bodyPr/>
        <a:lstStyle/>
        <a:p>
          <a:endParaRPr lang="en-US"/>
        </a:p>
      </dgm:t>
    </dgm:pt>
    <dgm:pt modelId="{D5C161E0-19EA-48A3-948E-CF64C3FAC1A3}" type="pres">
      <dgm:prSet presAssocID="{8840730A-12C2-4622-9374-4EE06912B7CA}" presName="diamond" presStyleLbl="bgShp" presStyleIdx="0" presStyleCnt="1"/>
      <dgm:spPr/>
    </dgm:pt>
    <dgm:pt modelId="{068EE98E-A15E-403A-B9CF-58F0AE3048F6}" type="pres">
      <dgm:prSet presAssocID="{8840730A-12C2-4622-9374-4EE06912B7CA}" presName="quad1" presStyleLbl="node1" presStyleIdx="0" presStyleCnt="4" custScaleX="133992" custLinFactNeighborX="-32760">
        <dgm:presLayoutVars>
          <dgm:chMax val="0"/>
          <dgm:chPref val="0"/>
          <dgm:bulletEnabled val="1"/>
        </dgm:presLayoutVars>
      </dgm:prSet>
      <dgm:spPr/>
      <dgm:t>
        <a:bodyPr/>
        <a:lstStyle/>
        <a:p>
          <a:endParaRPr lang="en-US"/>
        </a:p>
      </dgm:t>
    </dgm:pt>
    <dgm:pt modelId="{EB9D970F-069C-474F-8C77-67D14A48AAAD}" type="pres">
      <dgm:prSet presAssocID="{8840730A-12C2-4622-9374-4EE06912B7CA}" presName="quad2" presStyleLbl="node1" presStyleIdx="1" presStyleCnt="4" custScaleX="143304" custLinFactNeighborX="26240">
        <dgm:presLayoutVars>
          <dgm:chMax val="0"/>
          <dgm:chPref val="0"/>
          <dgm:bulletEnabled val="1"/>
        </dgm:presLayoutVars>
      </dgm:prSet>
      <dgm:spPr/>
      <dgm:t>
        <a:bodyPr/>
        <a:lstStyle/>
        <a:p>
          <a:endParaRPr lang="en-US"/>
        </a:p>
      </dgm:t>
    </dgm:pt>
    <dgm:pt modelId="{784FA2FD-238E-4564-8531-10B737637CC4}" type="pres">
      <dgm:prSet presAssocID="{8840730A-12C2-4622-9374-4EE06912B7CA}" presName="quad3" presStyleLbl="node1" presStyleIdx="2" presStyleCnt="4" custScaleX="129781" custLinFactNeighborX="-30246">
        <dgm:presLayoutVars>
          <dgm:chMax val="0"/>
          <dgm:chPref val="0"/>
          <dgm:bulletEnabled val="1"/>
        </dgm:presLayoutVars>
      </dgm:prSet>
      <dgm:spPr/>
      <dgm:t>
        <a:bodyPr/>
        <a:lstStyle/>
        <a:p>
          <a:endParaRPr lang="en-US"/>
        </a:p>
      </dgm:t>
    </dgm:pt>
    <dgm:pt modelId="{60FDE2DF-1E2A-4EFB-8083-E1F962921B82}" type="pres">
      <dgm:prSet presAssocID="{8840730A-12C2-4622-9374-4EE06912B7CA}" presName="quad4" presStyleLbl="node1" presStyleIdx="3" presStyleCnt="4" custScaleX="143304" custLinFactNeighborX="26240">
        <dgm:presLayoutVars>
          <dgm:chMax val="0"/>
          <dgm:chPref val="0"/>
          <dgm:bulletEnabled val="1"/>
        </dgm:presLayoutVars>
      </dgm:prSet>
      <dgm:spPr/>
      <dgm:t>
        <a:bodyPr/>
        <a:lstStyle/>
        <a:p>
          <a:endParaRPr lang="en-US"/>
        </a:p>
      </dgm:t>
    </dgm:pt>
  </dgm:ptLst>
  <dgm:cxnLst>
    <dgm:cxn modelId="{02941107-705E-41A3-8E5E-7759D77D004F}" type="presOf" srcId="{2E1CE947-3288-4DEE-A7DB-55CD5570A349}" destId="{60FDE2DF-1E2A-4EFB-8083-E1F962921B82}" srcOrd="0" destOrd="0" presId="urn:microsoft.com/office/officeart/2005/8/layout/matrix3"/>
    <dgm:cxn modelId="{A6B9242D-7770-482F-A72D-ACAF33BCBEA6}" srcId="{8840730A-12C2-4622-9374-4EE06912B7CA}" destId="{3506BA8A-2B0C-4946-84FE-92488B454AE4}" srcOrd="0" destOrd="0" parTransId="{741D17E1-4137-49F1-AB93-24AE83B9B95E}" sibTransId="{E6143C2C-AF46-4117-A07E-3E3714B41183}"/>
    <dgm:cxn modelId="{529763C2-22BF-499D-9E26-F944F3492300}" type="presOf" srcId="{3506BA8A-2B0C-4946-84FE-92488B454AE4}" destId="{068EE98E-A15E-403A-B9CF-58F0AE3048F6}" srcOrd="0" destOrd="0" presId="urn:microsoft.com/office/officeart/2005/8/layout/matrix3"/>
    <dgm:cxn modelId="{8532D977-6216-47FE-86C8-C79DB45BB5AE}" srcId="{8840730A-12C2-4622-9374-4EE06912B7CA}" destId="{7C069D98-C26A-4A1C-9945-91BEF6D4F2DC}" srcOrd="1" destOrd="0" parTransId="{F2C09CE3-712E-4A3F-A850-7F733813CE01}" sibTransId="{9F349578-230E-4C4C-AEFB-D6B82A0D633F}"/>
    <dgm:cxn modelId="{C264418E-380B-45B2-8CE4-CF5DE83E4D2E}" type="presOf" srcId="{7C069D98-C26A-4A1C-9945-91BEF6D4F2DC}" destId="{EB9D970F-069C-474F-8C77-67D14A48AAAD}" srcOrd="0" destOrd="0" presId="urn:microsoft.com/office/officeart/2005/8/layout/matrix3"/>
    <dgm:cxn modelId="{9208E792-96E6-4CCE-A965-8AA23E8CEB71}" srcId="{8840730A-12C2-4622-9374-4EE06912B7CA}" destId="{EB6D7A37-C4EA-4D1A-B535-CB2FD15C21B5}" srcOrd="2" destOrd="0" parTransId="{F6345D05-14EF-4F97-8E3C-5C089AD2C367}" sibTransId="{1AD87412-0D9D-4FE2-ACFD-6A5BE56C55B5}"/>
    <dgm:cxn modelId="{14D941B2-1A2C-4DC5-8F52-31842C51400C}" type="presOf" srcId="{EB6D7A37-C4EA-4D1A-B535-CB2FD15C21B5}" destId="{784FA2FD-238E-4564-8531-10B737637CC4}" srcOrd="0" destOrd="0" presId="urn:microsoft.com/office/officeart/2005/8/layout/matrix3"/>
    <dgm:cxn modelId="{A7428806-65A6-4BF4-A59E-5F236300A315}" type="presOf" srcId="{8840730A-12C2-4622-9374-4EE06912B7CA}" destId="{31B62240-AC7B-45D1-B4BE-41E1829B5065}" srcOrd="0" destOrd="0" presId="urn:microsoft.com/office/officeart/2005/8/layout/matrix3"/>
    <dgm:cxn modelId="{835C69D7-4E8C-41B2-8572-D5E3FBBB3F29}" srcId="{8840730A-12C2-4622-9374-4EE06912B7CA}" destId="{2E1CE947-3288-4DEE-A7DB-55CD5570A349}" srcOrd="3" destOrd="0" parTransId="{D4F10D0A-0FDE-4FF4-A05D-4DDDF3661301}" sibTransId="{65E24AA1-50B8-4E44-AAE5-EDF6D1BE83F1}"/>
    <dgm:cxn modelId="{CBA7AABD-9D50-48D6-869A-83D25E20EB12}" type="presParOf" srcId="{31B62240-AC7B-45D1-B4BE-41E1829B5065}" destId="{D5C161E0-19EA-48A3-948E-CF64C3FAC1A3}" srcOrd="0" destOrd="0" presId="urn:microsoft.com/office/officeart/2005/8/layout/matrix3"/>
    <dgm:cxn modelId="{82F2467E-DCBD-46E7-BD6F-D66684CCACDC}" type="presParOf" srcId="{31B62240-AC7B-45D1-B4BE-41E1829B5065}" destId="{068EE98E-A15E-403A-B9CF-58F0AE3048F6}" srcOrd="1" destOrd="0" presId="urn:microsoft.com/office/officeart/2005/8/layout/matrix3"/>
    <dgm:cxn modelId="{EEB86CE9-3BC0-4D3E-AB34-D9BCD16686FF}" type="presParOf" srcId="{31B62240-AC7B-45D1-B4BE-41E1829B5065}" destId="{EB9D970F-069C-474F-8C77-67D14A48AAAD}" srcOrd="2" destOrd="0" presId="urn:microsoft.com/office/officeart/2005/8/layout/matrix3"/>
    <dgm:cxn modelId="{7EAE28B8-FADB-4457-9B60-6AA053992D51}" type="presParOf" srcId="{31B62240-AC7B-45D1-B4BE-41E1829B5065}" destId="{784FA2FD-238E-4564-8531-10B737637CC4}" srcOrd="3" destOrd="0" presId="urn:microsoft.com/office/officeart/2005/8/layout/matrix3"/>
    <dgm:cxn modelId="{4AA22F00-D4FB-40C1-9327-D921F95981EC}" type="presParOf" srcId="{31B62240-AC7B-45D1-B4BE-41E1829B5065}" destId="{60FDE2DF-1E2A-4EFB-8083-E1F962921B8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840730A-12C2-4622-9374-4EE06912B7CA}" type="doc">
      <dgm:prSet loTypeId="urn:microsoft.com/office/officeart/2005/8/layout/matrix3" loCatId="matrix" qsTypeId="urn:microsoft.com/office/officeart/2005/8/quickstyle/simple5" qsCatId="simple" csTypeId="urn:microsoft.com/office/officeart/2005/8/colors/colorful5" csCatId="colorful" phldr="1"/>
      <dgm:spPr/>
      <dgm:t>
        <a:bodyPr/>
        <a:lstStyle/>
        <a:p>
          <a:endParaRPr lang="en-US"/>
        </a:p>
      </dgm:t>
    </dgm:pt>
    <dgm:pt modelId="{3506BA8A-2B0C-4946-84FE-92488B454AE4}">
      <dgm:prSet phldrT="[Text]" custT="1"/>
      <dgm:spPr/>
      <dgm:t>
        <a:bodyPr/>
        <a:lstStyle/>
        <a:p>
          <a:r>
            <a:rPr lang="en-US" sz="2400" b="1" dirty="0" smtClean="0">
              <a:solidFill>
                <a:schemeClr val="tx1"/>
              </a:solidFill>
            </a:rPr>
            <a:t>Bone</a:t>
          </a:r>
          <a:r>
            <a:rPr lang="en-US" sz="2400" b="1" baseline="0" dirty="0" smtClean="0">
              <a:solidFill>
                <a:schemeClr val="tx1"/>
              </a:solidFill>
            </a:rPr>
            <a:t> defects</a:t>
          </a:r>
          <a:endParaRPr lang="en-US" sz="2400" b="1" dirty="0">
            <a:solidFill>
              <a:schemeClr val="tx1"/>
            </a:solidFill>
          </a:endParaRPr>
        </a:p>
      </dgm:t>
    </dgm:pt>
    <dgm:pt modelId="{741D17E1-4137-49F1-AB93-24AE83B9B95E}" type="parTrans" cxnId="{A6B9242D-7770-482F-A72D-ACAF33BCBEA6}">
      <dgm:prSet/>
      <dgm:spPr/>
      <dgm:t>
        <a:bodyPr/>
        <a:lstStyle/>
        <a:p>
          <a:endParaRPr lang="en-US" sz="3200" b="1">
            <a:solidFill>
              <a:schemeClr val="tx1"/>
            </a:solidFill>
          </a:endParaRPr>
        </a:p>
      </dgm:t>
    </dgm:pt>
    <dgm:pt modelId="{E6143C2C-AF46-4117-A07E-3E3714B41183}" type="sibTrans" cxnId="{A6B9242D-7770-482F-A72D-ACAF33BCBEA6}">
      <dgm:prSet/>
      <dgm:spPr/>
      <dgm:t>
        <a:bodyPr/>
        <a:lstStyle/>
        <a:p>
          <a:endParaRPr lang="en-US" sz="3200" b="1">
            <a:solidFill>
              <a:schemeClr val="tx1"/>
            </a:solidFill>
          </a:endParaRPr>
        </a:p>
      </dgm:t>
    </dgm:pt>
    <dgm:pt modelId="{7C069D98-C26A-4A1C-9945-91BEF6D4F2DC}">
      <dgm:prSet phldrT="[Text]" custT="1"/>
      <dgm:spPr/>
      <dgm:t>
        <a:bodyPr/>
        <a:lstStyle/>
        <a:p>
          <a:r>
            <a:rPr lang="en-US" sz="2400" b="1" dirty="0" smtClean="0">
              <a:solidFill>
                <a:schemeClr val="tx1"/>
              </a:solidFill>
            </a:rPr>
            <a:t>Fibrosis of salivary glands</a:t>
          </a:r>
          <a:endParaRPr lang="en-US" sz="2400" b="1" dirty="0">
            <a:solidFill>
              <a:schemeClr val="tx1"/>
            </a:solidFill>
          </a:endParaRPr>
        </a:p>
      </dgm:t>
    </dgm:pt>
    <dgm:pt modelId="{F2C09CE3-712E-4A3F-A850-7F733813CE01}" type="parTrans" cxnId="{8532D977-6216-47FE-86C8-C79DB45BB5AE}">
      <dgm:prSet/>
      <dgm:spPr/>
      <dgm:t>
        <a:bodyPr/>
        <a:lstStyle/>
        <a:p>
          <a:endParaRPr lang="en-US" sz="3200" b="1">
            <a:solidFill>
              <a:schemeClr val="tx1"/>
            </a:solidFill>
          </a:endParaRPr>
        </a:p>
      </dgm:t>
    </dgm:pt>
    <dgm:pt modelId="{9F349578-230E-4C4C-AEFB-D6B82A0D633F}" type="sibTrans" cxnId="{8532D977-6216-47FE-86C8-C79DB45BB5AE}">
      <dgm:prSet/>
      <dgm:spPr/>
      <dgm:t>
        <a:bodyPr/>
        <a:lstStyle/>
        <a:p>
          <a:endParaRPr lang="en-US" sz="3200" b="1">
            <a:solidFill>
              <a:schemeClr val="tx1"/>
            </a:solidFill>
          </a:endParaRPr>
        </a:p>
      </dgm:t>
    </dgm:pt>
    <dgm:pt modelId="{EB6D7A37-C4EA-4D1A-B535-CB2FD15C21B5}">
      <dgm:prSet phldrT="[Text]" custT="1"/>
      <dgm:spPr/>
      <dgm:t>
        <a:bodyPr/>
        <a:lstStyle/>
        <a:p>
          <a:r>
            <a:rPr lang="en-US" sz="2400" b="1" dirty="0" smtClean="0">
              <a:solidFill>
                <a:schemeClr val="tx1"/>
              </a:solidFill>
            </a:rPr>
            <a:t>Decreased flow of saliva</a:t>
          </a:r>
          <a:endParaRPr lang="en-US" sz="2400" b="1" dirty="0">
            <a:solidFill>
              <a:schemeClr val="tx1"/>
            </a:solidFill>
          </a:endParaRPr>
        </a:p>
      </dgm:t>
    </dgm:pt>
    <dgm:pt modelId="{F6345D05-14EF-4F97-8E3C-5C089AD2C367}" type="parTrans" cxnId="{9208E792-96E6-4CCE-A965-8AA23E8CEB71}">
      <dgm:prSet/>
      <dgm:spPr/>
      <dgm:t>
        <a:bodyPr/>
        <a:lstStyle/>
        <a:p>
          <a:endParaRPr lang="en-US" sz="3200" b="1">
            <a:solidFill>
              <a:schemeClr val="tx1"/>
            </a:solidFill>
          </a:endParaRPr>
        </a:p>
      </dgm:t>
    </dgm:pt>
    <dgm:pt modelId="{1AD87412-0D9D-4FE2-ACFD-6A5BE56C55B5}" type="sibTrans" cxnId="{9208E792-96E6-4CCE-A965-8AA23E8CEB71}">
      <dgm:prSet/>
      <dgm:spPr/>
      <dgm:t>
        <a:bodyPr/>
        <a:lstStyle/>
        <a:p>
          <a:endParaRPr lang="en-US" sz="3200" b="1">
            <a:solidFill>
              <a:schemeClr val="tx1"/>
            </a:solidFill>
          </a:endParaRPr>
        </a:p>
      </dgm:t>
    </dgm:pt>
    <dgm:pt modelId="{2E1CE947-3288-4DEE-A7DB-55CD5570A349}">
      <dgm:prSet phldrT="[Text]" custT="1"/>
      <dgm:spPr/>
      <dgm:t>
        <a:bodyPr/>
        <a:lstStyle/>
        <a:p>
          <a:r>
            <a:rPr lang="en-US" sz="2400" b="1" dirty="0" smtClean="0">
              <a:solidFill>
                <a:schemeClr val="tx1"/>
              </a:solidFill>
            </a:rPr>
            <a:t>Low pH of saliva</a:t>
          </a:r>
          <a:endParaRPr lang="en-US" sz="2400" b="1" dirty="0">
            <a:solidFill>
              <a:schemeClr val="tx1"/>
            </a:solidFill>
          </a:endParaRPr>
        </a:p>
      </dgm:t>
    </dgm:pt>
    <dgm:pt modelId="{D4F10D0A-0FDE-4FF4-A05D-4DDDF3661301}" type="parTrans" cxnId="{835C69D7-4E8C-41B2-8572-D5E3FBBB3F29}">
      <dgm:prSet/>
      <dgm:spPr/>
      <dgm:t>
        <a:bodyPr/>
        <a:lstStyle/>
        <a:p>
          <a:endParaRPr lang="en-US" sz="3200" b="1">
            <a:solidFill>
              <a:schemeClr val="tx1"/>
            </a:solidFill>
          </a:endParaRPr>
        </a:p>
      </dgm:t>
    </dgm:pt>
    <dgm:pt modelId="{65E24AA1-50B8-4E44-AAE5-EDF6D1BE83F1}" type="sibTrans" cxnId="{835C69D7-4E8C-41B2-8572-D5E3FBBB3F29}">
      <dgm:prSet/>
      <dgm:spPr/>
      <dgm:t>
        <a:bodyPr/>
        <a:lstStyle/>
        <a:p>
          <a:endParaRPr lang="en-US" sz="3200" b="1">
            <a:solidFill>
              <a:schemeClr val="tx1"/>
            </a:solidFill>
          </a:endParaRPr>
        </a:p>
      </dgm:t>
    </dgm:pt>
    <dgm:pt modelId="{31B62240-AC7B-45D1-B4BE-41E1829B5065}" type="pres">
      <dgm:prSet presAssocID="{8840730A-12C2-4622-9374-4EE06912B7CA}" presName="matrix" presStyleCnt="0">
        <dgm:presLayoutVars>
          <dgm:chMax val="1"/>
          <dgm:dir/>
          <dgm:resizeHandles val="exact"/>
        </dgm:presLayoutVars>
      </dgm:prSet>
      <dgm:spPr/>
      <dgm:t>
        <a:bodyPr/>
        <a:lstStyle/>
        <a:p>
          <a:endParaRPr lang="en-US"/>
        </a:p>
      </dgm:t>
    </dgm:pt>
    <dgm:pt modelId="{D5C161E0-19EA-48A3-948E-CF64C3FAC1A3}" type="pres">
      <dgm:prSet presAssocID="{8840730A-12C2-4622-9374-4EE06912B7CA}" presName="diamond" presStyleLbl="bgShp" presStyleIdx="0" presStyleCnt="1"/>
      <dgm:spPr/>
    </dgm:pt>
    <dgm:pt modelId="{068EE98E-A15E-403A-B9CF-58F0AE3048F6}" type="pres">
      <dgm:prSet presAssocID="{8840730A-12C2-4622-9374-4EE06912B7CA}" presName="quad1" presStyleLbl="node1" presStyleIdx="0" presStyleCnt="4" custScaleX="133992" custLinFactNeighborX="-32760">
        <dgm:presLayoutVars>
          <dgm:chMax val="0"/>
          <dgm:chPref val="0"/>
          <dgm:bulletEnabled val="1"/>
        </dgm:presLayoutVars>
      </dgm:prSet>
      <dgm:spPr/>
      <dgm:t>
        <a:bodyPr/>
        <a:lstStyle/>
        <a:p>
          <a:endParaRPr lang="en-US"/>
        </a:p>
      </dgm:t>
    </dgm:pt>
    <dgm:pt modelId="{EB9D970F-069C-474F-8C77-67D14A48AAAD}" type="pres">
      <dgm:prSet presAssocID="{8840730A-12C2-4622-9374-4EE06912B7CA}" presName="quad2" presStyleLbl="node1" presStyleIdx="1" presStyleCnt="4" custScaleX="143304" custLinFactNeighborX="26240">
        <dgm:presLayoutVars>
          <dgm:chMax val="0"/>
          <dgm:chPref val="0"/>
          <dgm:bulletEnabled val="1"/>
        </dgm:presLayoutVars>
      </dgm:prSet>
      <dgm:spPr/>
      <dgm:t>
        <a:bodyPr/>
        <a:lstStyle/>
        <a:p>
          <a:endParaRPr lang="en-US"/>
        </a:p>
      </dgm:t>
    </dgm:pt>
    <dgm:pt modelId="{784FA2FD-238E-4564-8531-10B737637CC4}" type="pres">
      <dgm:prSet presAssocID="{8840730A-12C2-4622-9374-4EE06912B7CA}" presName="quad3" presStyleLbl="node1" presStyleIdx="2" presStyleCnt="4" custScaleX="129781" custLinFactNeighborX="-30246">
        <dgm:presLayoutVars>
          <dgm:chMax val="0"/>
          <dgm:chPref val="0"/>
          <dgm:bulletEnabled val="1"/>
        </dgm:presLayoutVars>
      </dgm:prSet>
      <dgm:spPr/>
      <dgm:t>
        <a:bodyPr/>
        <a:lstStyle/>
        <a:p>
          <a:endParaRPr lang="en-US"/>
        </a:p>
      </dgm:t>
    </dgm:pt>
    <dgm:pt modelId="{60FDE2DF-1E2A-4EFB-8083-E1F962921B82}" type="pres">
      <dgm:prSet presAssocID="{8840730A-12C2-4622-9374-4EE06912B7CA}" presName="quad4" presStyleLbl="node1" presStyleIdx="3" presStyleCnt="4" custScaleX="143304" custLinFactNeighborX="26240">
        <dgm:presLayoutVars>
          <dgm:chMax val="0"/>
          <dgm:chPref val="0"/>
          <dgm:bulletEnabled val="1"/>
        </dgm:presLayoutVars>
      </dgm:prSet>
      <dgm:spPr/>
      <dgm:t>
        <a:bodyPr/>
        <a:lstStyle/>
        <a:p>
          <a:endParaRPr lang="en-US"/>
        </a:p>
      </dgm:t>
    </dgm:pt>
  </dgm:ptLst>
  <dgm:cxnLst>
    <dgm:cxn modelId="{B3A825B1-23D3-4172-A28D-B047F1E41292}" type="presOf" srcId="{3506BA8A-2B0C-4946-84FE-92488B454AE4}" destId="{068EE98E-A15E-403A-B9CF-58F0AE3048F6}" srcOrd="0" destOrd="0" presId="urn:microsoft.com/office/officeart/2005/8/layout/matrix3"/>
    <dgm:cxn modelId="{22BE2CB8-488D-46BB-BC57-A5A1DC64437E}" type="presOf" srcId="{7C069D98-C26A-4A1C-9945-91BEF6D4F2DC}" destId="{EB9D970F-069C-474F-8C77-67D14A48AAAD}" srcOrd="0" destOrd="0" presId="urn:microsoft.com/office/officeart/2005/8/layout/matrix3"/>
    <dgm:cxn modelId="{5A1366D4-F220-4980-8C59-4CD7D47421FD}" type="presOf" srcId="{8840730A-12C2-4622-9374-4EE06912B7CA}" destId="{31B62240-AC7B-45D1-B4BE-41E1829B5065}" srcOrd="0" destOrd="0" presId="urn:microsoft.com/office/officeart/2005/8/layout/matrix3"/>
    <dgm:cxn modelId="{980AC08E-5990-47D8-9063-70A89DC3631E}" type="presOf" srcId="{EB6D7A37-C4EA-4D1A-B535-CB2FD15C21B5}" destId="{784FA2FD-238E-4564-8531-10B737637CC4}" srcOrd="0" destOrd="0" presId="urn:microsoft.com/office/officeart/2005/8/layout/matrix3"/>
    <dgm:cxn modelId="{A6B9242D-7770-482F-A72D-ACAF33BCBEA6}" srcId="{8840730A-12C2-4622-9374-4EE06912B7CA}" destId="{3506BA8A-2B0C-4946-84FE-92488B454AE4}" srcOrd="0" destOrd="0" parTransId="{741D17E1-4137-49F1-AB93-24AE83B9B95E}" sibTransId="{E6143C2C-AF46-4117-A07E-3E3714B41183}"/>
    <dgm:cxn modelId="{8532D977-6216-47FE-86C8-C79DB45BB5AE}" srcId="{8840730A-12C2-4622-9374-4EE06912B7CA}" destId="{7C069D98-C26A-4A1C-9945-91BEF6D4F2DC}" srcOrd="1" destOrd="0" parTransId="{F2C09CE3-712E-4A3F-A850-7F733813CE01}" sibTransId="{9F349578-230E-4C4C-AEFB-D6B82A0D633F}"/>
    <dgm:cxn modelId="{9208E792-96E6-4CCE-A965-8AA23E8CEB71}" srcId="{8840730A-12C2-4622-9374-4EE06912B7CA}" destId="{EB6D7A37-C4EA-4D1A-B535-CB2FD15C21B5}" srcOrd="2" destOrd="0" parTransId="{F6345D05-14EF-4F97-8E3C-5C089AD2C367}" sibTransId="{1AD87412-0D9D-4FE2-ACFD-6A5BE56C55B5}"/>
    <dgm:cxn modelId="{FF4E7D61-A9A8-474D-9DEF-F209ECDCC03C}" type="presOf" srcId="{2E1CE947-3288-4DEE-A7DB-55CD5570A349}" destId="{60FDE2DF-1E2A-4EFB-8083-E1F962921B82}" srcOrd="0" destOrd="0" presId="urn:microsoft.com/office/officeart/2005/8/layout/matrix3"/>
    <dgm:cxn modelId="{835C69D7-4E8C-41B2-8572-D5E3FBBB3F29}" srcId="{8840730A-12C2-4622-9374-4EE06912B7CA}" destId="{2E1CE947-3288-4DEE-A7DB-55CD5570A349}" srcOrd="3" destOrd="0" parTransId="{D4F10D0A-0FDE-4FF4-A05D-4DDDF3661301}" sibTransId="{65E24AA1-50B8-4E44-AAE5-EDF6D1BE83F1}"/>
    <dgm:cxn modelId="{B521D02F-7EC4-4C88-802B-7EEF6993F930}" type="presParOf" srcId="{31B62240-AC7B-45D1-B4BE-41E1829B5065}" destId="{D5C161E0-19EA-48A3-948E-CF64C3FAC1A3}" srcOrd="0" destOrd="0" presId="urn:microsoft.com/office/officeart/2005/8/layout/matrix3"/>
    <dgm:cxn modelId="{61DED3FB-D335-40C1-A5E1-51095CDC366A}" type="presParOf" srcId="{31B62240-AC7B-45D1-B4BE-41E1829B5065}" destId="{068EE98E-A15E-403A-B9CF-58F0AE3048F6}" srcOrd="1" destOrd="0" presId="urn:microsoft.com/office/officeart/2005/8/layout/matrix3"/>
    <dgm:cxn modelId="{B9FA4278-EC3C-43FB-90AF-AF56CEFAFF49}" type="presParOf" srcId="{31B62240-AC7B-45D1-B4BE-41E1829B5065}" destId="{EB9D970F-069C-474F-8C77-67D14A48AAAD}" srcOrd="2" destOrd="0" presId="urn:microsoft.com/office/officeart/2005/8/layout/matrix3"/>
    <dgm:cxn modelId="{4E5A27EA-30B7-4DC7-887B-6EAC7626C2F0}" type="presParOf" srcId="{31B62240-AC7B-45D1-B4BE-41E1829B5065}" destId="{784FA2FD-238E-4564-8531-10B737637CC4}" srcOrd="3" destOrd="0" presId="urn:microsoft.com/office/officeart/2005/8/layout/matrix3"/>
    <dgm:cxn modelId="{2880AE5B-D4DA-4540-971D-E494B913C8EC}" type="presParOf" srcId="{31B62240-AC7B-45D1-B4BE-41E1829B5065}" destId="{60FDE2DF-1E2A-4EFB-8083-E1F962921B8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840730A-12C2-4622-9374-4EE06912B7CA}" type="doc">
      <dgm:prSet loTypeId="urn:microsoft.com/office/officeart/2005/8/layout/matrix3" loCatId="matrix" qsTypeId="urn:microsoft.com/office/officeart/2005/8/quickstyle/simple5" qsCatId="simple" csTypeId="urn:microsoft.com/office/officeart/2005/8/colors/colorful5" csCatId="colorful" phldr="1"/>
      <dgm:spPr/>
      <dgm:t>
        <a:bodyPr/>
        <a:lstStyle/>
        <a:p>
          <a:endParaRPr lang="en-US"/>
        </a:p>
      </dgm:t>
    </dgm:pt>
    <dgm:pt modelId="{3506BA8A-2B0C-4946-84FE-92488B454AE4}">
      <dgm:prSet phldrT="[Text]" custT="1"/>
      <dgm:spPr/>
      <dgm:t>
        <a:bodyPr/>
        <a:lstStyle/>
        <a:p>
          <a:r>
            <a:rPr lang="en-US" sz="2400" b="1" dirty="0" smtClean="0">
              <a:solidFill>
                <a:schemeClr val="tx1"/>
              </a:solidFill>
            </a:rPr>
            <a:t>Undergoes</a:t>
          </a:r>
          <a:r>
            <a:rPr lang="en-US" sz="2400" b="1" baseline="0" dirty="0" smtClean="0">
              <a:solidFill>
                <a:schemeClr val="tx1"/>
              </a:solidFill>
            </a:rPr>
            <a:t> necrosis</a:t>
          </a:r>
          <a:endParaRPr lang="en-US" sz="2400" b="1" dirty="0">
            <a:solidFill>
              <a:schemeClr val="tx1"/>
            </a:solidFill>
          </a:endParaRPr>
        </a:p>
      </dgm:t>
    </dgm:pt>
    <dgm:pt modelId="{741D17E1-4137-49F1-AB93-24AE83B9B95E}" type="parTrans" cxnId="{A6B9242D-7770-482F-A72D-ACAF33BCBEA6}">
      <dgm:prSet/>
      <dgm:spPr/>
      <dgm:t>
        <a:bodyPr/>
        <a:lstStyle/>
        <a:p>
          <a:endParaRPr lang="en-US" sz="3200" b="1">
            <a:solidFill>
              <a:schemeClr val="tx1"/>
            </a:solidFill>
          </a:endParaRPr>
        </a:p>
      </dgm:t>
    </dgm:pt>
    <dgm:pt modelId="{E6143C2C-AF46-4117-A07E-3E3714B41183}" type="sibTrans" cxnId="{A6B9242D-7770-482F-A72D-ACAF33BCBEA6}">
      <dgm:prSet/>
      <dgm:spPr/>
      <dgm:t>
        <a:bodyPr/>
        <a:lstStyle/>
        <a:p>
          <a:endParaRPr lang="en-US" sz="3200" b="1">
            <a:solidFill>
              <a:schemeClr val="tx1"/>
            </a:solidFill>
          </a:endParaRPr>
        </a:p>
      </dgm:t>
    </dgm:pt>
    <dgm:pt modelId="{7C069D98-C26A-4A1C-9945-91BEF6D4F2DC}">
      <dgm:prSet phldrT="[Text]" custT="1"/>
      <dgm:spPr/>
      <dgm:t>
        <a:bodyPr/>
        <a:lstStyle/>
        <a:p>
          <a:r>
            <a:rPr lang="en-US" sz="2400" b="1" dirty="0" smtClean="0">
              <a:solidFill>
                <a:schemeClr val="tx1"/>
              </a:solidFill>
            </a:rPr>
            <a:t>Becomes</a:t>
          </a:r>
          <a:r>
            <a:rPr lang="en-US" sz="2400" b="1" baseline="0" dirty="0" smtClean="0">
              <a:solidFill>
                <a:schemeClr val="tx1"/>
              </a:solidFill>
            </a:rPr>
            <a:t> atrophic</a:t>
          </a:r>
          <a:endParaRPr lang="en-US" sz="2400" b="1" dirty="0">
            <a:solidFill>
              <a:schemeClr val="tx1"/>
            </a:solidFill>
          </a:endParaRPr>
        </a:p>
      </dgm:t>
    </dgm:pt>
    <dgm:pt modelId="{F2C09CE3-712E-4A3F-A850-7F733813CE01}" type="parTrans" cxnId="{8532D977-6216-47FE-86C8-C79DB45BB5AE}">
      <dgm:prSet/>
      <dgm:spPr/>
      <dgm:t>
        <a:bodyPr/>
        <a:lstStyle/>
        <a:p>
          <a:endParaRPr lang="en-US" sz="3200" b="1">
            <a:solidFill>
              <a:schemeClr val="tx1"/>
            </a:solidFill>
          </a:endParaRPr>
        </a:p>
      </dgm:t>
    </dgm:pt>
    <dgm:pt modelId="{9F349578-230E-4C4C-AEFB-D6B82A0D633F}" type="sibTrans" cxnId="{8532D977-6216-47FE-86C8-C79DB45BB5AE}">
      <dgm:prSet/>
      <dgm:spPr/>
      <dgm:t>
        <a:bodyPr/>
        <a:lstStyle/>
        <a:p>
          <a:endParaRPr lang="en-US" sz="3200" b="1">
            <a:solidFill>
              <a:schemeClr val="tx1"/>
            </a:solidFill>
          </a:endParaRPr>
        </a:p>
      </dgm:t>
    </dgm:pt>
    <dgm:pt modelId="{EB6D7A37-C4EA-4D1A-B535-CB2FD15C21B5}">
      <dgm:prSet phldrT="[Text]" custT="1"/>
      <dgm:spPr/>
      <dgm:t>
        <a:bodyPr/>
        <a:lstStyle/>
        <a:p>
          <a:r>
            <a:rPr lang="en-US" sz="2400" b="1" dirty="0" smtClean="0">
              <a:solidFill>
                <a:schemeClr val="tx1"/>
              </a:solidFill>
            </a:rPr>
            <a:t>Develops</a:t>
          </a:r>
          <a:r>
            <a:rPr lang="en-US" sz="2400" b="1" baseline="0" dirty="0" smtClean="0">
              <a:solidFill>
                <a:schemeClr val="tx1"/>
              </a:solidFill>
            </a:rPr>
            <a:t> candidiasis</a:t>
          </a:r>
          <a:endParaRPr lang="en-US" sz="2400" b="1" dirty="0">
            <a:solidFill>
              <a:schemeClr val="tx1"/>
            </a:solidFill>
          </a:endParaRPr>
        </a:p>
      </dgm:t>
    </dgm:pt>
    <dgm:pt modelId="{F6345D05-14EF-4F97-8E3C-5C089AD2C367}" type="parTrans" cxnId="{9208E792-96E6-4CCE-A965-8AA23E8CEB71}">
      <dgm:prSet/>
      <dgm:spPr/>
      <dgm:t>
        <a:bodyPr/>
        <a:lstStyle/>
        <a:p>
          <a:endParaRPr lang="en-US" sz="3200" b="1">
            <a:solidFill>
              <a:schemeClr val="tx1"/>
            </a:solidFill>
          </a:endParaRPr>
        </a:p>
      </dgm:t>
    </dgm:pt>
    <dgm:pt modelId="{1AD87412-0D9D-4FE2-ACFD-6A5BE56C55B5}" type="sibTrans" cxnId="{9208E792-96E6-4CCE-A965-8AA23E8CEB71}">
      <dgm:prSet/>
      <dgm:spPr/>
      <dgm:t>
        <a:bodyPr/>
        <a:lstStyle/>
        <a:p>
          <a:endParaRPr lang="en-US" sz="3200" b="1">
            <a:solidFill>
              <a:schemeClr val="tx1"/>
            </a:solidFill>
          </a:endParaRPr>
        </a:p>
      </dgm:t>
    </dgm:pt>
    <dgm:pt modelId="{2E1CE947-3288-4DEE-A7DB-55CD5570A349}">
      <dgm:prSet phldrT="[Text]" custT="1"/>
      <dgm:spPr/>
      <dgm:t>
        <a:bodyPr/>
        <a:lstStyle/>
        <a:p>
          <a:r>
            <a:rPr lang="en-US" sz="2400" b="1" dirty="0" smtClean="0">
              <a:solidFill>
                <a:schemeClr val="tx1"/>
              </a:solidFill>
            </a:rPr>
            <a:t>Develops</a:t>
          </a:r>
          <a:r>
            <a:rPr lang="en-US" sz="2400" b="1" baseline="0" dirty="0" smtClean="0">
              <a:solidFill>
                <a:schemeClr val="tx1"/>
              </a:solidFill>
            </a:rPr>
            <a:t> </a:t>
          </a:r>
          <a:r>
            <a:rPr lang="en-US" sz="2400" b="1" baseline="0" dirty="0" err="1" smtClean="0">
              <a:solidFill>
                <a:schemeClr val="tx1"/>
              </a:solidFill>
            </a:rPr>
            <a:t>granulomatosis</a:t>
          </a:r>
          <a:endParaRPr lang="en-US" sz="2400" b="1" dirty="0">
            <a:solidFill>
              <a:schemeClr val="tx1"/>
            </a:solidFill>
          </a:endParaRPr>
        </a:p>
      </dgm:t>
    </dgm:pt>
    <dgm:pt modelId="{D4F10D0A-0FDE-4FF4-A05D-4DDDF3661301}" type="parTrans" cxnId="{835C69D7-4E8C-41B2-8572-D5E3FBBB3F29}">
      <dgm:prSet/>
      <dgm:spPr/>
      <dgm:t>
        <a:bodyPr/>
        <a:lstStyle/>
        <a:p>
          <a:endParaRPr lang="en-US" sz="3200" b="1">
            <a:solidFill>
              <a:schemeClr val="tx1"/>
            </a:solidFill>
          </a:endParaRPr>
        </a:p>
      </dgm:t>
    </dgm:pt>
    <dgm:pt modelId="{65E24AA1-50B8-4E44-AAE5-EDF6D1BE83F1}" type="sibTrans" cxnId="{835C69D7-4E8C-41B2-8572-D5E3FBBB3F29}">
      <dgm:prSet/>
      <dgm:spPr/>
      <dgm:t>
        <a:bodyPr/>
        <a:lstStyle/>
        <a:p>
          <a:endParaRPr lang="en-US" sz="3200" b="1">
            <a:solidFill>
              <a:schemeClr val="tx1"/>
            </a:solidFill>
          </a:endParaRPr>
        </a:p>
      </dgm:t>
    </dgm:pt>
    <dgm:pt modelId="{31B62240-AC7B-45D1-B4BE-41E1829B5065}" type="pres">
      <dgm:prSet presAssocID="{8840730A-12C2-4622-9374-4EE06912B7CA}" presName="matrix" presStyleCnt="0">
        <dgm:presLayoutVars>
          <dgm:chMax val="1"/>
          <dgm:dir/>
          <dgm:resizeHandles val="exact"/>
        </dgm:presLayoutVars>
      </dgm:prSet>
      <dgm:spPr/>
      <dgm:t>
        <a:bodyPr/>
        <a:lstStyle/>
        <a:p>
          <a:endParaRPr lang="en-US"/>
        </a:p>
      </dgm:t>
    </dgm:pt>
    <dgm:pt modelId="{D5C161E0-19EA-48A3-948E-CF64C3FAC1A3}" type="pres">
      <dgm:prSet presAssocID="{8840730A-12C2-4622-9374-4EE06912B7CA}" presName="diamond" presStyleLbl="bgShp" presStyleIdx="0" presStyleCnt="1"/>
      <dgm:spPr/>
    </dgm:pt>
    <dgm:pt modelId="{068EE98E-A15E-403A-B9CF-58F0AE3048F6}" type="pres">
      <dgm:prSet presAssocID="{8840730A-12C2-4622-9374-4EE06912B7CA}" presName="quad1" presStyleLbl="node1" presStyleIdx="0" presStyleCnt="4" custScaleX="133992" custLinFactNeighborX="-32760">
        <dgm:presLayoutVars>
          <dgm:chMax val="0"/>
          <dgm:chPref val="0"/>
          <dgm:bulletEnabled val="1"/>
        </dgm:presLayoutVars>
      </dgm:prSet>
      <dgm:spPr/>
      <dgm:t>
        <a:bodyPr/>
        <a:lstStyle/>
        <a:p>
          <a:endParaRPr lang="en-US"/>
        </a:p>
      </dgm:t>
    </dgm:pt>
    <dgm:pt modelId="{EB9D970F-069C-474F-8C77-67D14A48AAAD}" type="pres">
      <dgm:prSet presAssocID="{8840730A-12C2-4622-9374-4EE06912B7CA}" presName="quad2" presStyleLbl="node1" presStyleIdx="1" presStyleCnt="4" custScaleX="143304" custLinFactNeighborX="26240">
        <dgm:presLayoutVars>
          <dgm:chMax val="0"/>
          <dgm:chPref val="0"/>
          <dgm:bulletEnabled val="1"/>
        </dgm:presLayoutVars>
      </dgm:prSet>
      <dgm:spPr/>
      <dgm:t>
        <a:bodyPr/>
        <a:lstStyle/>
        <a:p>
          <a:endParaRPr lang="en-US"/>
        </a:p>
      </dgm:t>
    </dgm:pt>
    <dgm:pt modelId="{784FA2FD-238E-4564-8531-10B737637CC4}" type="pres">
      <dgm:prSet presAssocID="{8840730A-12C2-4622-9374-4EE06912B7CA}" presName="quad3" presStyleLbl="node1" presStyleIdx="2" presStyleCnt="4" custScaleX="129781" custLinFactNeighborX="-30246">
        <dgm:presLayoutVars>
          <dgm:chMax val="0"/>
          <dgm:chPref val="0"/>
          <dgm:bulletEnabled val="1"/>
        </dgm:presLayoutVars>
      </dgm:prSet>
      <dgm:spPr/>
      <dgm:t>
        <a:bodyPr/>
        <a:lstStyle/>
        <a:p>
          <a:endParaRPr lang="en-US"/>
        </a:p>
      </dgm:t>
    </dgm:pt>
    <dgm:pt modelId="{60FDE2DF-1E2A-4EFB-8083-E1F962921B82}" type="pres">
      <dgm:prSet presAssocID="{8840730A-12C2-4622-9374-4EE06912B7CA}" presName="quad4" presStyleLbl="node1" presStyleIdx="3" presStyleCnt="4" custScaleX="143304" custLinFactNeighborX="26240">
        <dgm:presLayoutVars>
          <dgm:chMax val="0"/>
          <dgm:chPref val="0"/>
          <dgm:bulletEnabled val="1"/>
        </dgm:presLayoutVars>
      </dgm:prSet>
      <dgm:spPr/>
      <dgm:t>
        <a:bodyPr/>
        <a:lstStyle/>
        <a:p>
          <a:endParaRPr lang="en-US"/>
        </a:p>
      </dgm:t>
    </dgm:pt>
  </dgm:ptLst>
  <dgm:cxnLst>
    <dgm:cxn modelId="{38F5CA04-B852-4A3F-8E28-2C9923D8F1C6}" type="presOf" srcId="{2E1CE947-3288-4DEE-A7DB-55CD5570A349}" destId="{60FDE2DF-1E2A-4EFB-8083-E1F962921B82}" srcOrd="0" destOrd="0" presId="urn:microsoft.com/office/officeart/2005/8/layout/matrix3"/>
    <dgm:cxn modelId="{A6B9242D-7770-482F-A72D-ACAF33BCBEA6}" srcId="{8840730A-12C2-4622-9374-4EE06912B7CA}" destId="{3506BA8A-2B0C-4946-84FE-92488B454AE4}" srcOrd="0" destOrd="0" parTransId="{741D17E1-4137-49F1-AB93-24AE83B9B95E}" sibTransId="{E6143C2C-AF46-4117-A07E-3E3714B41183}"/>
    <dgm:cxn modelId="{CE383D4B-E252-4CDB-9C07-0119B327E692}" type="presOf" srcId="{8840730A-12C2-4622-9374-4EE06912B7CA}" destId="{31B62240-AC7B-45D1-B4BE-41E1829B5065}" srcOrd="0" destOrd="0" presId="urn:microsoft.com/office/officeart/2005/8/layout/matrix3"/>
    <dgm:cxn modelId="{8532D977-6216-47FE-86C8-C79DB45BB5AE}" srcId="{8840730A-12C2-4622-9374-4EE06912B7CA}" destId="{7C069D98-C26A-4A1C-9945-91BEF6D4F2DC}" srcOrd="1" destOrd="0" parTransId="{F2C09CE3-712E-4A3F-A850-7F733813CE01}" sibTransId="{9F349578-230E-4C4C-AEFB-D6B82A0D633F}"/>
    <dgm:cxn modelId="{8CF20CBD-361C-4A89-8855-2169DFEED0FA}" type="presOf" srcId="{3506BA8A-2B0C-4946-84FE-92488B454AE4}" destId="{068EE98E-A15E-403A-B9CF-58F0AE3048F6}" srcOrd="0" destOrd="0" presId="urn:microsoft.com/office/officeart/2005/8/layout/matrix3"/>
    <dgm:cxn modelId="{9208E792-96E6-4CCE-A965-8AA23E8CEB71}" srcId="{8840730A-12C2-4622-9374-4EE06912B7CA}" destId="{EB6D7A37-C4EA-4D1A-B535-CB2FD15C21B5}" srcOrd="2" destOrd="0" parTransId="{F6345D05-14EF-4F97-8E3C-5C089AD2C367}" sibTransId="{1AD87412-0D9D-4FE2-ACFD-6A5BE56C55B5}"/>
    <dgm:cxn modelId="{63E07446-3AF8-4F3F-945A-BF39A2DC222E}" type="presOf" srcId="{EB6D7A37-C4EA-4D1A-B535-CB2FD15C21B5}" destId="{784FA2FD-238E-4564-8531-10B737637CC4}" srcOrd="0" destOrd="0" presId="urn:microsoft.com/office/officeart/2005/8/layout/matrix3"/>
    <dgm:cxn modelId="{245D0A2D-97A7-4D32-AE7B-BAB5E398BD19}" type="presOf" srcId="{7C069D98-C26A-4A1C-9945-91BEF6D4F2DC}" destId="{EB9D970F-069C-474F-8C77-67D14A48AAAD}" srcOrd="0" destOrd="0" presId="urn:microsoft.com/office/officeart/2005/8/layout/matrix3"/>
    <dgm:cxn modelId="{835C69D7-4E8C-41B2-8572-D5E3FBBB3F29}" srcId="{8840730A-12C2-4622-9374-4EE06912B7CA}" destId="{2E1CE947-3288-4DEE-A7DB-55CD5570A349}" srcOrd="3" destOrd="0" parTransId="{D4F10D0A-0FDE-4FF4-A05D-4DDDF3661301}" sibTransId="{65E24AA1-50B8-4E44-AAE5-EDF6D1BE83F1}"/>
    <dgm:cxn modelId="{0C92F10C-EB35-45B9-BFF3-9E6208792DAC}" type="presParOf" srcId="{31B62240-AC7B-45D1-B4BE-41E1829B5065}" destId="{D5C161E0-19EA-48A3-948E-CF64C3FAC1A3}" srcOrd="0" destOrd="0" presId="urn:microsoft.com/office/officeart/2005/8/layout/matrix3"/>
    <dgm:cxn modelId="{DE61601F-CC9C-4E00-887B-5B36FF435084}" type="presParOf" srcId="{31B62240-AC7B-45D1-B4BE-41E1829B5065}" destId="{068EE98E-A15E-403A-B9CF-58F0AE3048F6}" srcOrd="1" destOrd="0" presId="urn:microsoft.com/office/officeart/2005/8/layout/matrix3"/>
    <dgm:cxn modelId="{331183A7-D193-4B92-A50F-D279298E6E03}" type="presParOf" srcId="{31B62240-AC7B-45D1-B4BE-41E1829B5065}" destId="{EB9D970F-069C-474F-8C77-67D14A48AAAD}" srcOrd="2" destOrd="0" presId="urn:microsoft.com/office/officeart/2005/8/layout/matrix3"/>
    <dgm:cxn modelId="{F096F63D-F73D-4254-9138-1591AC4B979A}" type="presParOf" srcId="{31B62240-AC7B-45D1-B4BE-41E1829B5065}" destId="{784FA2FD-238E-4564-8531-10B737637CC4}" srcOrd="3" destOrd="0" presId="urn:microsoft.com/office/officeart/2005/8/layout/matrix3"/>
    <dgm:cxn modelId="{1ACF24BE-1881-4025-8B7A-6B930FDD5317}" type="presParOf" srcId="{31B62240-AC7B-45D1-B4BE-41E1829B5065}" destId="{60FDE2DF-1E2A-4EFB-8083-E1F962921B8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840730A-12C2-4622-9374-4EE06912B7CA}" type="doc">
      <dgm:prSet loTypeId="urn:microsoft.com/office/officeart/2005/8/layout/matrix3" loCatId="matrix" qsTypeId="urn:microsoft.com/office/officeart/2005/8/quickstyle/simple5" qsCatId="simple" csTypeId="urn:microsoft.com/office/officeart/2005/8/colors/colorful5" csCatId="colorful" phldr="1"/>
      <dgm:spPr/>
      <dgm:t>
        <a:bodyPr/>
        <a:lstStyle/>
        <a:p>
          <a:endParaRPr lang="en-US"/>
        </a:p>
      </dgm:t>
    </dgm:pt>
    <dgm:pt modelId="{3506BA8A-2B0C-4946-84FE-92488B454AE4}">
      <dgm:prSet phldrT="[Text]" custT="1"/>
      <dgm:spPr/>
      <dgm:t>
        <a:bodyPr/>
        <a:lstStyle/>
        <a:p>
          <a:r>
            <a:rPr lang="en-US" sz="2400" b="1" dirty="0" smtClean="0">
              <a:solidFill>
                <a:schemeClr val="tx1"/>
              </a:solidFill>
            </a:rPr>
            <a:t>Proportional to the dose</a:t>
          </a:r>
          <a:endParaRPr lang="en-US" sz="2400" b="1" dirty="0">
            <a:solidFill>
              <a:schemeClr val="tx1"/>
            </a:solidFill>
          </a:endParaRPr>
        </a:p>
      </dgm:t>
    </dgm:pt>
    <dgm:pt modelId="{741D17E1-4137-49F1-AB93-24AE83B9B95E}" type="parTrans" cxnId="{A6B9242D-7770-482F-A72D-ACAF33BCBEA6}">
      <dgm:prSet/>
      <dgm:spPr/>
      <dgm:t>
        <a:bodyPr/>
        <a:lstStyle/>
        <a:p>
          <a:endParaRPr lang="en-US" sz="3200" b="1">
            <a:solidFill>
              <a:schemeClr val="tx1"/>
            </a:solidFill>
          </a:endParaRPr>
        </a:p>
      </dgm:t>
    </dgm:pt>
    <dgm:pt modelId="{E6143C2C-AF46-4117-A07E-3E3714B41183}" type="sibTrans" cxnId="{A6B9242D-7770-482F-A72D-ACAF33BCBEA6}">
      <dgm:prSet/>
      <dgm:spPr/>
      <dgm:t>
        <a:bodyPr/>
        <a:lstStyle/>
        <a:p>
          <a:endParaRPr lang="en-US" sz="3200" b="1">
            <a:solidFill>
              <a:schemeClr val="tx1"/>
            </a:solidFill>
          </a:endParaRPr>
        </a:p>
      </dgm:t>
    </dgm:pt>
    <dgm:pt modelId="{7C069D98-C26A-4A1C-9945-91BEF6D4F2DC}">
      <dgm:prSet phldrT="[Text]" custT="1"/>
      <dgm:spPr/>
      <dgm:t>
        <a:bodyPr/>
        <a:lstStyle/>
        <a:p>
          <a:r>
            <a:rPr lang="en-US" sz="2400" b="1" dirty="0" smtClean="0">
              <a:solidFill>
                <a:schemeClr val="tx1"/>
              </a:solidFill>
            </a:rPr>
            <a:t>I</a:t>
          </a:r>
          <a:r>
            <a:rPr lang="en-US" sz="2400" b="1" baseline="0" dirty="0" smtClean="0">
              <a:solidFill>
                <a:schemeClr val="tx1"/>
              </a:solidFill>
            </a:rPr>
            <a:t>s determined by the operator</a:t>
          </a:r>
          <a:endParaRPr lang="en-US" sz="2400" b="1" dirty="0">
            <a:solidFill>
              <a:schemeClr val="tx1"/>
            </a:solidFill>
          </a:endParaRPr>
        </a:p>
      </dgm:t>
    </dgm:pt>
    <dgm:pt modelId="{F2C09CE3-712E-4A3F-A850-7F733813CE01}" type="parTrans" cxnId="{8532D977-6216-47FE-86C8-C79DB45BB5AE}">
      <dgm:prSet/>
      <dgm:spPr/>
      <dgm:t>
        <a:bodyPr/>
        <a:lstStyle/>
        <a:p>
          <a:endParaRPr lang="en-US" sz="3200" b="1">
            <a:solidFill>
              <a:schemeClr val="tx1"/>
            </a:solidFill>
          </a:endParaRPr>
        </a:p>
      </dgm:t>
    </dgm:pt>
    <dgm:pt modelId="{9F349578-230E-4C4C-AEFB-D6B82A0D633F}" type="sibTrans" cxnId="{8532D977-6216-47FE-86C8-C79DB45BB5AE}">
      <dgm:prSet/>
      <dgm:spPr/>
      <dgm:t>
        <a:bodyPr/>
        <a:lstStyle/>
        <a:p>
          <a:endParaRPr lang="en-US" sz="3200" b="1">
            <a:solidFill>
              <a:schemeClr val="tx1"/>
            </a:solidFill>
          </a:endParaRPr>
        </a:p>
      </dgm:t>
    </dgm:pt>
    <dgm:pt modelId="{EB6D7A37-C4EA-4D1A-B535-CB2FD15C21B5}">
      <dgm:prSet phldrT="[Text]" custT="1"/>
      <dgm:spPr/>
      <dgm:t>
        <a:bodyPr/>
        <a:lstStyle/>
        <a:p>
          <a:r>
            <a:rPr lang="en-US" sz="2400" b="1" dirty="0" smtClean="0">
              <a:solidFill>
                <a:schemeClr val="tx1"/>
              </a:solidFill>
            </a:rPr>
            <a:t>Depends on composition of the tissues</a:t>
          </a:r>
          <a:endParaRPr lang="en-US" sz="2400" b="1" dirty="0">
            <a:solidFill>
              <a:schemeClr val="tx1"/>
            </a:solidFill>
          </a:endParaRPr>
        </a:p>
      </dgm:t>
    </dgm:pt>
    <dgm:pt modelId="{F6345D05-14EF-4F97-8E3C-5C089AD2C367}" type="parTrans" cxnId="{9208E792-96E6-4CCE-A965-8AA23E8CEB71}">
      <dgm:prSet/>
      <dgm:spPr/>
      <dgm:t>
        <a:bodyPr/>
        <a:lstStyle/>
        <a:p>
          <a:endParaRPr lang="en-US" sz="3200" b="1">
            <a:solidFill>
              <a:schemeClr val="tx1"/>
            </a:solidFill>
          </a:endParaRPr>
        </a:p>
      </dgm:t>
    </dgm:pt>
    <dgm:pt modelId="{1AD87412-0D9D-4FE2-ACFD-6A5BE56C55B5}" type="sibTrans" cxnId="{9208E792-96E6-4CCE-A965-8AA23E8CEB71}">
      <dgm:prSet/>
      <dgm:spPr/>
      <dgm:t>
        <a:bodyPr/>
        <a:lstStyle/>
        <a:p>
          <a:endParaRPr lang="en-US" sz="3200" b="1">
            <a:solidFill>
              <a:schemeClr val="tx1"/>
            </a:solidFill>
          </a:endParaRPr>
        </a:p>
      </dgm:t>
    </dgm:pt>
    <dgm:pt modelId="{2E1CE947-3288-4DEE-A7DB-55CD5570A349}">
      <dgm:prSet phldrT="[Text]" custT="1"/>
      <dgm:spPr/>
      <dgm:t>
        <a:bodyPr/>
        <a:lstStyle/>
        <a:p>
          <a:r>
            <a:rPr lang="en-US" sz="2400" b="1" dirty="0" smtClean="0">
              <a:solidFill>
                <a:schemeClr val="tx1"/>
              </a:solidFill>
            </a:rPr>
            <a:t>Depends on volume of exposed tissue</a:t>
          </a:r>
          <a:endParaRPr lang="en-US" sz="2400" b="1" dirty="0">
            <a:solidFill>
              <a:schemeClr val="tx1"/>
            </a:solidFill>
          </a:endParaRPr>
        </a:p>
      </dgm:t>
    </dgm:pt>
    <dgm:pt modelId="{D4F10D0A-0FDE-4FF4-A05D-4DDDF3661301}" type="parTrans" cxnId="{835C69D7-4E8C-41B2-8572-D5E3FBBB3F29}">
      <dgm:prSet/>
      <dgm:spPr/>
      <dgm:t>
        <a:bodyPr/>
        <a:lstStyle/>
        <a:p>
          <a:endParaRPr lang="en-US" sz="3200" b="1">
            <a:solidFill>
              <a:schemeClr val="tx1"/>
            </a:solidFill>
          </a:endParaRPr>
        </a:p>
      </dgm:t>
    </dgm:pt>
    <dgm:pt modelId="{65E24AA1-50B8-4E44-AAE5-EDF6D1BE83F1}" type="sibTrans" cxnId="{835C69D7-4E8C-41B2-8572-D5E3FBBB3F29}">
      <dgm:prSet/>
      <dgm:spPr/>
      <dgm:t>
        <a:bodyPr/>
        <a:lstStyle/>
        <a:p>
          <a:endParaRPr lang="en-US" sz="3200" b="1">
            <a:solidFill>
              <a:schemeClr val="tx1"/>
            </a:solidFill>
          </a:endParaRPr>
        </a:p>
      </dgm:t>
    </dgm:pt>
    <dgm:pt modelId="{31B62240-AC7B-45D1-B4BE-41E1829B5065}" type="pres">
      <dgm:prSet presAssocID="{8840730A-12C2-4622-9374-4EE06912B7CA}" presName="matrix" presStyleCnt="0">
        <dgm:presLayoutVars>
          <dgm:chMax val="1"/>
          <dgm:dir/>
          <dgm:resizeHandles val="exact"/>
        </dgm:presLayoutVars>
      </dgm:prSet>
      <dgm:spPr/>
      <dgm:t>
        <a:bodyPr/>
        <a:lstStyle/>
        <a:p>
          <a:endParaRPr lang="en-US"/>
        </a:p>
      </dgm:t>
    </dgm:pt>
    <dgm:pt modelId="{D5C161E0-19EA-48A3-948E-CF64C3FAC1A3}" type="pres">
      <dgm:prSet presAssocID="{8840730A-12C2-4622-9374-4EE06912B7CA}" presName="diamond" presStyleLbl="bgShp" presStyleIdx="0" presStyleCnt="1"/>
      <dgm:spPr/>
    </dgm:pt>
    <dgm:pt modelId="{068EE98E-A15E-403A-B9CF-58F0AE3048F6}" type="pres">
      <dgm:prSet presAssocID="{8840730A-12C2-4622-9374-4EE06912B7CA}" presName="quad1" presStyleLbl="node1" presStyleIdx="0" presStyleCnt="4" custScaleX="133992" custLinFactNeighborX="-32760">
        <dgm:presLayoutVars>
          <dgm:chMax val="0"/>
          <dgm:chPref val="0"/>
          <dgm:bulletEnabled val="1"/>
        </dgm:presLayoutVars>
      </dgm:prSet>
      <dgm:spPr/>
      <dgm:t>
        <a:bodyPr/>
        <a:lstStyle/>
        <a:p>
          <a:endParaRPr lang="en-US"/>
        </a:p>
      </dgm:t>
    </dgm:pt>
    <dgm:pt modelId="{EB9D970F-069C-474F-8C77-67D14A48AAAD}" type="pres">
      <dgm:prSet presAssocID="{8840730A-12C2-4622-9374-4EE06912B7CA}" presName="quad2" presStyleLbl="node1" presStyleIdx="1" presStyleCnt="4" custScaleX="143304" custLinFactNeighborX="26240">
        <dgm:presLayoutVars>
          <dgm:chMax val="0"/>
          <dgm:chPref val="0"/>
          <dgm:bulletEnabled val="1"/>
        </dgm:presLayoutVars>
      </dgm:prSet>
      <dgm:spPr/>
      <dgm:t>
        <a:bodyPr/>
        <a:lstStyle/>
        <a:p>
          <a:endParaRPr lang="en-US"/>
        </a:p>
      </dgm:t>
    </dgm:pt>
    <dgm:pt modelId="{784FA2FD-238E-4564-8531-10B737637CC4}" type="pres">
      <dgm:prSet presAssocID="{8840730A-12C2-4622-9374-4EE06912B7CA}" presName="quad3" presStyleLbl="node1" presStyleIdx="2" presStyleCnt="4" custScaleX="129781" custLinFactNeighborX="-30246">
        <dgm:presLayoutVars>
          <dgm:chMax val="0"/>
          <dgm:chPref val="0"/>
          <dgm:bulletEnabled val="1"/>
        </dgm:presLayoutVars>
      </dgm:prSet>
      <dgm:spPr/>
      <dgm:t>
        <a:bodyPr/>
        <a:lstStyle/>
        <a:p>
          <a:endParaRPr lang="en-US"/>
        </a:p>
      </dgm:t>
    </dgm:pt>
    <dgm:pt modelId="{60FDE2DF-1E2A-4EFB-8083-E1F962921B82}" type="pres">
      <dgm:prSet presAssocID="{8840730A-12C2-4622-9374-4EE06912B7CA}" presName="quad4" presStyleLbl="node1" presStyleIdx="3" presStyleCnt="4" custScaleX="143304" custLinFactNeighborX="26240">
        <dgm:presLayoutVars>
          <dgm:chMax val="0"/>
          <dgm:chPref val="0"/>
          <dgm:bulletEnabled val="1"/>
        </dgm:presLayoutVars>
      </dgm:prSet>
      <dgm:spPr/>
      <dgm:t>
        <a:bodyPr/>
        <a:lstStyle/>
        <a:p>
          <a:endParaRPr lang="en-US"/>
        </a:p>
      </dgm:t>
    </dgm:pt>
  </dgm:ptLst>
  <dgm:cxnLst>
    <dgm:cxn modelId="{A6B9242D-7770-482F-A72D-ACAF33BCBEA6}" srcId="{8840730A-12C2-4622-9374-4EE06912B7CA}" destId="{3506BA8A-2B0C-4946-84FE-92488B454AE4}" srcOrd="0" destOrd="0" parTransId="{741D17E1-4137-49F1-AB93-24AE83B9B95E}" sibTransId="{E6143C2C-AF46-4117-A07E-3E3714B41183}"/>
    <dgm:cxn modelId="{972C4EFC-ED52-4A77-A077-C52150B0CEFF}" type="presOf" srcId="{3506BA8A-2B0C-4946-84FE-92488B454AE4}" destId="{068EE98E-A15E-403A-B9CF-58F0AE3048F6}" srcOrd="0" destOrd="0" presId="urn:microsoft.com/office/officeart/2005/8/layout/matrix3"/>
    <dgm:cxn modelId="{D5E31993-61DA-4D65-800E-36F8DE9843F5}" type="presOf" srcId="{EB6D7A37-C4EA-4D1A-B535-CB2FD15C21B5}" destId="{784FA2FD-238E-4564-8531-10B737637CC4}" srcOrd="0" destOrd="0" presId="urn:microsoft.com/office/officeart/2005/8/layout/matrix3"/>
    <dgm:cxn modelId="{8532D977-6216-47FE-86C8-C79DB45BB5AE}" srcId="{8840730A-12C2-4622-9374-4EE06912B7CA}" destId="{7C069D98-C26A-4A1C-9945-91BEF6D4F2DC}" srcOrd="1" destOrd="0" parTransId="{F2C09CE3-712E-4A3F-A850-7F733813CE01}" sibTransId="{9F349578-230E-4C4C-AEFB-D6B82A0D633F}"/>
    <dgm:cxn modelId="{ACE60F41-F9ED-42D7-8727-88349B96EF75}" type="presOf" srcId="{7C069D98-C26A-4A1C-9945-91BEF6D4F2DC}" destId="{EB9D970F-069C-474F-8C77-67D14A48AAAD}" srcOrd="0" destOrd="0" presId="urn:microsoft.com/office/officeart/2005/8/layout/matrix3"/>
    <dgm:cxn modelId="{6C15E97B-B452-4F03-B03A-D268095736B0}" type="presOf" srcId="{2E1CE947-3288-4DEE-A7DB-55CD5570A349}" destId="{60FDE2DF-1E2A-4EFB-8083-E1F962921B82}" srcOrd="0" destOrd="0" presId="urn:microsoft.com/office/officeart/2005/8/layout/matrix3"/>
    <dgm:cxn modelId="{9208E792-96E6-4CCE-A965-8AA23E8CEB71}" srcId="{8840730A-12C2-4622-9374-4EE06912B7CA}" destId="{EB6D7A37-C4EA-4D1A-B535-CB2FD15C21B5}" srcOrd="2" destOrd="0" parTransId="{F6345D05-14EF-4F97-8E3C-5C089AD2C367}" sibTransId="{1AD87412-0D9D-4FE2-ACFD-6A5BE56C55B5}"/>
    <dgm:cxn modelId="{B54F4262-F94E-4727-B603-EFDE8863F36C}" type="presOf" srcId="{8840730A-12C2-4622-9374-4EE06912B7CA}" destId="{31B62240-AC7B-45D1-B4BE-41E1829B5065}" srcOrd="0" destOrd="0" presId="urn:microsoft.com/office/officeart/2005/8/layout/matrix3"/>
    <dgm:cxn modelId="{835C69D7-4E8C-41B2-8572-D5E3FBBB3F29}" srcId="{8840730A-12C2-4622-9374-4EE06912B7CA}" destId="{2E1CE947-3288-4DEE-A7DB-55CD5570A349}" srcOrd="3" destOrd="0" parTransId="{D4F10D0A-0FDE-4FF4-A05D-4DDDF3661301}" sibTransId="{65E24AA1-50B8-4E44-AAE5-EDF6D1BE83F1}"/>
    <dgm:cxn modelId="{882063ED-F08B-41C4-9741-3F1E95C01669}" type="presParOf" srcId="{31B62240-AC7B-45D1-B4BE-41E1829B5065}" destId="{D5C161E0-19EA-48A3-948E-CF64C3FAC1A3}" srcOrd="0" destOrd="0" presId="urn:microsoft.com/office/officeart/2005/8/layout/matrix3"/>
    <dgm:cxn modelId="{9BD8972B-812A-4636-B458-CBB1462BE36F}" type="presParOf" srcId="{31B62240-AC7B-45D1-B4BE-41E1829B5065}" destId="{068EE98E-A15E-403A-B9CF-58F0AE3048F6}" srcOrd="1" destOrd="0" presId="urn:microsoft.com/office/officeart/2005/8/layout/matrix3"/>
    <dgm:cxn modelId="{B24922B7-F56B-40BC-9CCF-2B8F84D3934F}" type="presParOf" srcId="{31B62240-AC7B-45D1-B4BE-41E1829B5065}" destId="{EB9D970F-069C-474F-8C77-67D14A48AAAD}" srcOrd="2" destOrd="0" presId="urn:microsoft.com/office/officeart/2005/8/layout/matrix3"/>
    <dgm:cxn modelId="{6AF71092-69B9-450C-AFDA-1F0D977C5869}" type="presParOf" srcId="{31B62240-AC7B-45D1-B4BE-41E1829B5065}" destId="{784FA2FD-238E-4564-8531-10B737637CC4}" srcOrd="3" destOrd="0" presId="urn:microsoft.com/office/officeart/2005/8/layout/matrix3"/>
    <dgm:cxn modelId="{43B5ACA8-34BC-469D-93F8-A839410751A3}" type="presParOf" srcId="{31B62240-AC7B-45D1-B4BE-41E1829B5065}" destId="{60FDE2DF-1E2A-4EFB-8083-E1F962921B8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840730A-12C2-4622-9374-4EE06912B7CA}" type="doc">
      <dgm:prSet loTypeId="urn:microsoft.com/office/officeart/2005/8/layout/matrix3" loCatId="matrix" qsTypeId="urn:microsoft.com/office/officeart/2005/8/quickstyle/simple5" qsCatId="simple" csTypeId="urn:microsoft.com/office/officeart/2005/8/colors/colorful5" csCatId="colorful" phldr="1"/>
      <dgm:spPr/>
      <dgm:t>
        <a:bodyPr/>
        <a:lstStyle/>
        <a:p>
          <a:endParaRPr lang="en-US"/>
        </a:p>
      </dgm:t>
    </dgm:pt>
    <dgm:pt modelId="{3506BA8A-2B0C-4946-84FE-92488B454AE4}">
      <dgm:prSet phldrT="[Text]" custT="1"/>
      <dgm:spPr/>
      <dgm:t>
        <a:bodyPr/>
        <a:lstStyle/>
        <a:p>
          <a:r>
            <a:rPr lang="en-US" sz="2400" b="1" dirty="0" smtClean="0">
              <a:solidFill>
                <a:schemeClr val="tx1"/>
              </a:solidFill>
            </a:rPr>
            <a:t>Stratum</a:t>
          </a:r>
          <a:r>
            <a:rPr lang="en-US" sz="2400" b="1" baseline="0" dirty="0" smtClean="0">
              <a:solidFill>
                <a:schemeClr val="tx1"/>
              </a:solidFill>
            </a:rPr>
            <a:t> </a:t>
          </a:r>
          <a:r>
            <a:rPr lang="en-US" sz="2400" b="1" baseline="0" dirty="0" err="1" smtClean="0">
              <a:solidFill>
                <a:schemeClr val="tx1"/>
              </a:solidFill>
            </a:rPr>
            <a:t>spinosum</a:t>
          </a:r>
          <a:endParaRPr lang="en-US" sz="2400" b="1" dirty="0">
            <a:solidFill>
              <a:schemeClr val="tx1"/>
            </a:solidFill>
          </a:endParaRPr>
        </a:p>
      </dgm:t>
    </dgm:pt>
    <dgm:pt modelId="{741D17E1-4137-49F1-AB93-24AE83B9B95E}" type="parTrans" cxnId="{A6B9242D-7770-482F-A72D-ACAF33BCBEA6}">
      <dgm:prSet/>
      <dgm:spPr/>
      <dgm:t>
        <a:bodyPr/>
        <a:lstStyle/>
        <a:p>
          <a:endParaRPr lang="en-US" sz="3200" b="1">
            <a:solidFill>
              <a:schemeClr val="tx1"/>
            </a:solidFill>
          </a:endParaRPr>
        </a:p>
      </dgm:t>
    </dgm:pt>
    <dgm:pt modelId="{E6143C2C-AF46-4117-A07E-3E3714B41183}" type="sibTrans" cxnId="{A6B9242D-7770-482F-A72D-ACAF33BCBEA6}">
      <dgm:prSet/>
      <dgm:spPr/>
      <dgm:t>
        <a:bodyPr/>
        <a:lstStyle/>
        <a:p>
          <a:endParaRPr lang="en-US" sz="3200" b="1">
            <a:solidFill>
              <a:schemeClr val="tx1"/>
            </a:solidFill>
          </a:endParaRPr>
        </a:p>
      </dgm:t>
    </dgm:pt>
    <dgm:pt modelId="{7C069D98-C26A-4A1C-9945-91BEF6D4F2DC}">
      <dgm:prSet phldrT="[Text]" custT="1"/>
      <dgm:spPr/>
      <dgm:t>
        <a:bodyPr/>
        <a:lstStyle/>
        <a:p>
          <a:r>
            <a:rPr lang="en-US" sz="2400" b="1" dirty="0" smtClean="0">
              <a:solidFill>
                <a:schemeClr val="tx1"/>
              </a:solidFill>
            </a:rPr>
            <a:t>Stratum</a:t>
          </a:r>
          <a:r>
            <a:rPr lang="en-US" sz="2400" b="1" baseline="0" dirty="0" smtClean="0">
              <a:solidFill>
                <a:schemeClr val="tx1"/>
              </a:solidFill>
            </a:rPr>
            <a:t> </a:t>
          </a:r>
          <a:r>
            <a:rPr lang="en-US" sz="2400" b="1" baseline="0" dirty="0" err="1" smtClean="0">
              <a:solidFill>
                <a:schemeClr val="tx1"/>
              </a:solidFill>
            </a:rPr>
            <a:t>granulosum</a:t>
          </a:r>
          <a:endParaRPr lang="en-US" sz="2400" b="1" dirty="0">
            <a:solidFill>
              <a:schemeClr val="tx1"/>
            </a:solidFill>
          </a:endParaRPr>
        </a:p>
      </dgm:t>
    </dgm:pt>
    <dgm:pt modelId="{F2C09CE3-712E-4A3F-A850-7F733813CE01}" type="parTrans" cxnId="{8532D977-6216-47FE-86C8-C79DB45BB5AE}">
      <dgm:prSet/>
      <dgm:spPr/>
      <dgm:t>
        <a:bodyPr/>
        <a:lstStyle/>
        <a:p>
          <a:endParaRPr lang="en-US" sz="3200" b="1">
            <a:solidFill>
              <a:schemeClr val="tx1"/>
            </a:solidFill>
          </a:endParaRPr>
        </a:p>
      </dgm:t>
    </dgm:pt>
    <dgm:pt modelId="{9F349578-230E-4C4C-AEFB-D6B82A0D633F}" type="sibTrans" cxnId="{8532D977-6216-47FE-86C8-C79DB45BB5AE}">
      <dgm:prSet/>
      <dgm:spPr/>
      <dgm:t>
        <a:bodyPr/>
        <a:lstStyle/>
        <a:p>
          <a:endParaRPr lang="en-US" sz="3200" b="1">
            <a:solidFill>
              <a:schemeClr val="tx1"/>
            </a:solidFill>
          </a:endParaRPr>
        </a:p>
      </dgm:t>
    </dgm:pt>
    <dgm:pt modelId="{EB6D7A37-C4EA-4D1A-B535-CB2FD15C21B5}">
      <dgm:prSet phldrT="[Text]" custT="1"/>
      <dgm:spPr/>
      <dgm:t>
        <a:bodyPr/>
        <a:lstStyle/>
        <a:p>
          <a:r>
            <a:rPr lang="en-US" sz="2400" b="1" dirty="0" smtClean="0">
              <a:solidFill>
                <a:schemeClr val="tx1"/>
              </a:solidFill>
            </a:rPr>
            <a:t>Stratum</a:t>
          </a:r>
          <a:r>
            <a:rPr lang="en-US" sz="2400" b="1" baseline="0" dirty="0" smtClean="0">
              <a:solidFill>
                <a:schemeClr val="tx1"/>
              </a:solidFill>
            </a:rPr>
            <a:t> </a:t>
          </a:r>
          <a:r>
            <a:rPr lang="en-US" sz="2400" b="1" baseline="0" dirty="0" err="1" smtClean="0">
              <a:solidFill>
                <a:schemeClr val="tx1"/>
              </a:solidFill>
            </a:rPr>
            <a:t>corneum</a:t>
          </a:r>
          <a:endParaRPr lang="en-US" sz="2400" b="1" dirty="0">
            <a:solidFill>
              <a:schemeClr val="tx1"/>
            </a:solidFill>
          </a:endParaRPr>
        </a:p>
      </dgm:t>
    </dgm:pt>
    <dgm:pt modelId="{F6345D05-14EF-4F97-8E3C-5C089AD2C367}" type="parTrans" cxnId="{9208E792-96E6-4CCE-A965-8AA23E8CEB71}">
      <dgm:prSet/>
      <dgm:spPr/>
      <dgm:t>
        <a:bodyPr/>
        <a:lstStyle/>
        <a:p>
          <a:endParaRPr lang="en-US" sz="3200" b="1">
            <a:solidFill>
              <a:schemeClr val="tx1"/>
            </a:solidFill>
          </a:endParaRPr>
        </a:p>
      </dgm:t>
    </dgm:pt>
    <dgm:pt modelId="{1AD87412-0D9D-4FE2-ACFD-6A5BE56C55B5}" type="sibTrans" cxnId="{9208E792-96E6-4CCE-A965-8AA23E8CEB71}">
      <dgm:prSet/>
      <dgm:spPr/>
      <dgm:t>
        <a:bodyPr/>
        <a:lstStyle/>
        <a:p>
          <a:endParaRPr lang="en-US" sz="3200" b="1">
            <a:solidFill>
              <a:schemeClr val="tx1"/>
            </a:solidFill>
          </a:endParaRPr>
        </a:p>
      </dgm:t>
    </dgm:pt>
    <dgm:pt modelId="{2E1CE947-3288-4DEE-A7DB-55CD5570A349}">
      <dgm:prSet phldrT="[Text]" custT="1"/>
      <dgm:spPr/>
      <dgm:t>
        <a:bodyPr/>
        <a:lstStyle/>
        <a:p>
          <a:r>
            <a:rPr lang="en-US" sz="2400" b="1" dirty="0" smtClean="0">
              <a:solidFill>
                <a:schemeClr val="tx1"/>
              </a:solidFill>
            </a:rPr>
            <a:t>Stratum</a:t>
          </a:r>
          <a:r>
            <a:rPr lang="en-US" sz="2400" b="1" baseline="0" dirty="0" smtClean="0">
              <a:solidFill>
                <a:schemeClr val="tx1"/>
              </a:solidFill>
            </a:rPr>
            <a:t> </a:t>
          </a:r>
          <a:r>
            <a:rPr lang="en-US" sz="2400" b="1" baseline="0" dirty="0" err="1" smtClean="0">
              <a:solidFill>
                <a:schemeClr val="tx1"/>
              </a:solidFill>
            </a:rPr>
            <a:t>basale</a:t>
          </a:r>
          <a:endParaRPr lang="en-US" sz="2400" b="1" dirty="0">
            <a:solidFill>
              <a:schemeClr val="tx1"/>
            </a:solidFill>
          </a:endParaRPr>
        </a:p>
      </dgm:t>
    </dgm:pt>
    <dgm:pt modelId="{D4F10D0A-0FDE-4FF4-A05D-4DDDF3661301}" type="parTrans" cxnId="{835C69D7-4E8C-41B2-8572-D5E3FBBB3F29}">
      <dgm:prSet/>
      <dgm:spPr/>
      <dgm:t>
        <a:bodyPr/>
        <a:lstStyle/>
        <a:p>
          <a:endParaRPr lang="en-US" sz="3200" b="1">
            <a:solidFill>
              <a:schemeClr val="tx1"/>
            </a:solidFill>
          </a:endParaRPr>
        </a:p>
      </dgm:t>
    </dgm:pt>
    <dgm:pt modelId="{65E24AA1-50B8-4E44-AAE5-EDF6D1BE83F1}" type="sibTrans" cxnId="{835C69D7-4E8C-41B2-8572-D5E3FBBB3F29}">
      <dgm:prSet/>
      <dgm:spPr/>
      <dgm:t>
        <a:bodyPr/>
        <a:lstStyle/>
        <a:p>
          <a:endParaRPr lang="en-US" sz="3200" b="1">
            <a:solidFill>
              <a:schemeClr val="tx1"/>
            </a:solidFill>
          </a:endParaRPr>
        </a:p>
      </dgm:t>
    </dgm:pt>
    <dgm:pt modelId="{31B62240-AC7B-45D1-B4BE-41E1829B5065}" type="pres">
      <dgm:prSet presAssocID="{8840730A-12C2-4622-9374-4EE06912B7CA}" presName="matrix" presStyleCnt="0">
        <dgm:presLayoutVars>
          <dgm:chMax val="1"/>
          <dgm:dir/>
          <dgm:resizeHandles val="exact"/>
        </dgm:presLayoutVars>
      </dgm:prSet>
      <dgm:spPr/>
      <dgm:t>
        <a:bodyPr/>
        <a:lstStyle/>
        <a:p>
          <a:endParaRPr lang="en-US"/>
        </a:p>
      </dgm:t>
    </dgm:pt>
    <dgm:pt modelId="{D5C161E0-19EA-48A3-948E-CF64C3FAC1A3}" type="pres">
      <dgm:prSet presAssocID="{8840730A-12C2-4622-9374-4EE06912B7CA}" presName="diamond" presStyleLbl="bgShp" presStyleIdx="0" presStyleCnt="1"/>
      <dgm:spPr/>
    </dgm:pt>
    <dgm:pt modelId="{068EE98E-A15E-403A-B9CF-58F0AE3048F6}" type="pres">
      <dgm:prSet presAssocID="{8840730A-12C2-4622-9374-4EE06912B7CA}" presName="quad1" presStyleLbl="node1" presStyleIdx="0" presStyleCnt="4" custScaleX="133992" custLinFactNeighborX="-32760">
        <dgm:presLayoutVars>
          <dgm:chMax val="0"/>
          <dgm:chPref val="0"/>
          <dgm:bulletEnabled val="1"/>
        </dgm:presLayoutVars>
      </dgm:prSet>
      <dgm:spPr/>
      <dgm:t>
        <a:bodyPr/>
        <a:lstStyle/>
        <a:p>
          <a:endParaRPr lang="en-US"/>
        </a:p>
      </dgm:t>
    </dgm:pt>
    <dgm:pt modelId="{EB9D970F-069C-474F-8C77-67D14A48AAAD}" type="pres">
      <dgm:prSet presAssocID="{8840730A-12C2-4622-9374-4EE06912B7CA}" presName="quad2" presStyleLbl="node1" presStyleIdx="1" presStyleCnt="4" custScaleX="143304" custLinFactNeighborX="26240">
        <dgm:presLayoutVars>
          <dgm:chMax val="0"/>
          <dgm:chPref val="0"/>
          <dgm:bulletEnabled val="1"/>
        </dgm:presLayoutVars>
      </dgm:prSet>
      <dgm:spPr/>
      <dgm:t>
        <a:bodyPr/>
        <a:lstStyle/>
        <a:p>
          <a:endParaRPr lang="en-US"/>
        </a:p>
      </dgm:t>
    </dgm:pt>
    <dgm:pt modelId="{784FA2FD-238E-4564-8531-10B737637CC4}" type="pres">
      <dgm:prSet presAssocID="{8840730A-12C2-4622-9374-4EE06912B7CA}" presName="quad3" presStyleLbl="node1" presStyleIdx="2" presStyleCnt="4" custScaleX="129781" custLinFactNeighborX="-30246">
        <dgm:presLayoutVars>
          <dgm:chMax val="0"/>
          <dgm:chPref val="0"/>
          <dgm:bulletEnabled val="1"/>
        </dgm:presLayoutVars>
      </dgm:prSet>
      <dgm:spPr/>
      <dgm:t>
        <a:bodyPr/>
        <a:lstStyle/>
        <a:p>
          <a:endParaRPr lang="en-US"/>
        </a:p>
      </dgm:t>
    </dgm:pt>
    <dgm:pt modelId="{60FDE2DF-1E2A-4EFB-8083-E1F962921B82}" type="pres">
      <dgm:prSet presAssocID="{8840730A-12C2-4622-9374-4EE06912B7CA}" presName="quad4" presStyleLbl="node1" presStyleIdx="3" presStyleCnt="4" custScaleX="143304" custLinFactNeighborX="26240">
        <dgm:presLayoutVars>
          <dgm:chMax val="0"/>
          <dgm:chPref val="0"/>
          <dgm:bulletEnabled val="1"/>
        </dgm:presLayoutVars>
      </dgm:prSet>
      <dgm:spPr/>
      <dgm:t>
        <a:bodyPr/>
        <a:lstStyle/>
        <a:p>
          <a:endParaRPr lang="en-US"/>
        </a:p>
      </dgm:t>
    </dgm:pt>
  </dgm:ptLst>
  <dgm:cxnLst>
    <dgm:cxn modelId="{90C84B9F-7BFB-4366-9AE7-EAC24A69E400}" type="presOf" srcId="{3506BA8A-2B0C-4946-84FE-92488B454AE4}" destId="{068EE98E-A15E-403A-B9CF-58F0AE3048F6}" srcOrd="0" destOrd="0" presId="urn:microsoft.com/office/officeart/2005/8/layout/matrix3"/>
    <dgm:cxn modelId="{607717D5-D629-4405-9DF5-82430BA19A07}" type="presOf" srcId="{8840730A-12C2-4622-9374-4EE06912B7CA}" destId="{31B62240-AC7B-45D1-B4BE-41E1829B5065}" srcOrd="0" destOrd="0" presId="urn:microsoft.com/office/officeart/2005/8/layout/matrix3"/>
    <dgm:cxn modelId="{9208E792-96E6-4CCE-A965-8AA23E8CEB71}" srcId="{8840730A-12C2-4622-9374-4EE06912B7CA}" destId="{EB6D7A37-C4EA-4D1A-B535-CB2FD15C21B5}" srcOrd="2" destOrd="0" parTransId="{F6345D05-14EF-4F97-8E3C-5C089AD2C367}" sibTransId="{1AD87412-0D9D-4FE2-ACFD-6A5BE56C55B5}"/>
    <dgm:cxn modelId="{835C69D7-4E8C-41B2-8572-D5E3FBBB3F29}" srcId="{8840730A-12C2-4622-9374-4EE06912B7CA}" destId="{2E1CE947-3288-4DEE-A7DB-55CD5570A349}" srcOrd="3" destOrd="0" parTransId="{D4F10D0A-0FDE-4FF4-A05D-4DDDF3661301}" sibTransId="{65E24AA1-50B8-4E44-AAE5-EDF6D1BE83F1}"/>
    <dgm:cxn modelId="{916C7929-9B1E-443F-927F-AE678A860934}" type="presOf" srcId="{2E1CE947-3288-4DEE-A7DB-55CD5570A349}" destId="{60FDE2DF-1E2A-4EFB-8083-E1F962921B82}" srcOrd="0" destOrd="0" presId="urn:microsoft.com/office/officeart/2005/8/layout/matrix3"/>
    <dgm:cxn modelId="{8532D977-6216-47FE-86C8-C79DB45BB5AE}" srcId="{8840730A-12C2-4622-9374-4EE06912B7CA}" destId="{7C069D98-C26A-4A1C-9945-91BEF6D4F2DC}" srcOrd="1" destOrd="0" parTransId="{F2C09CE3-712E-4A3F-A850-7F733813CE01}" sibTransId="{9F349578-230E-4C4C-AEFB-D6B82A0D633F}"/>
    <dgm:cxn modelId="{D43F8237-CF6F-4B60-A77D-0D4AF3D7373D}" type="presOf" srcId="{EB6D7A37-C4EA-4D1A-B535-CB2FD15C21B5}" destId="{784FA2FD-238E-4564-8531-10B737637CC4}" srcOrd="0" destOrd="0" presId="urn:microsoft.com/office/officeart/2005/8/layout/matrix3"/>
    <dgm:cxn modelId="{A6B9242D-7770-482F-A72D-ACAF33BCBEA6}" srcId="{8840730A-12C2-4622-9374-4EE06912B7CA}" destId="{3506BA8A-2B0C-4946-84FE-92488B454AE4}" srcOrd="0" destOrd="0" parTransId="{741D17E1-4137-49F1-AB93-24AE83B9B95E}" sibTransId="{E6143C2C-AF46-4117-A07E-3E3714B41183}"/>
    <dgm:cxn modelId="{14F7ABED-0B2B-448D-801B-B6D92B11F316}" type="presOf" srcId="{7C069D98-C26A-4A1C-9945-91BEF6D4F2DC}" destId="{EB9D970F-069C-474F-8C77-67D14A48AAAD}" srcOrd="0" destOrd="0" presId="urn:microsoft.com/office/officeart/2005/8/layout/matrix3"/>
    <dgm:cxn modelId="{EF1F5646-B5E5-4BF2-B28D-B848E4511141}" type="presParOf" srcId="{31B62240-AC7B-45D1-B4BE-41E1829B5065}" destId="{D5C161E0-19EA-48A3-948E-CF64C3FAC1A3}" srcOrd="0" destOrd="0" presId="urn:microsoft.com/office/officeart/2005/8/layout/matrix3"/>
    <dgm:cxn modelId="{8FC93436-4EE6-4692-A9E5-CF321A797D6F}" type="presParOf" srcId="{31B62240-AC7B-45D1-B4BE-41E1829B5065}" destId="{068EE98E-A15E-403A-B9CF-58F0AE3048F6}" srcOrd="1" destOrd="0" presId="urn:microsoft.com/office/officeart/2005/8/layout/matrix3"/>
    <dgm:cxn modelId="{00B7306E-5739-4ED5-9139-56DEB297A5E0}" type="presParOf" srcId="{31B62240-AC7B-45D1-B4BE-41E1829B5065}" destId="{EB9D970F-069C-474F-8C77-67D14A48AAAD}" srcOrd="2" destOrd="0" presId="urn:microsoft.com/office/officeart/2005/8/layout/matrix3"/>
    <dgm:cxn modelId="{89B62F37-ED10-4329-9F6D-07BF0852850B}" type="presParOf" srcId="{31B62240-AC7B-45D1-B4BE-41E1829B5065}" destId="{784FA2FD-238E-4564-8531-10B737637CC4}" srcOrd="3" destOrd="0" presId="urn:microsoft.com/office/officeart/2005/8/layout/matrix3"/>
    <dgm:cxn modelId="{6580841B-91A9-430F-8A3F-7E244EA2F68F}" type="presParOf" srcId="{31B62240-AC7B-45D1-B4BE-41E1829B5065}" destId="{60FDE2DF-1E2A-4EFB-8083-E1F962921B8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A692E-66D9-43B9-83C8-091FA974D330}"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43CF94B0-04CD-4E27-8C72-3BEF20073E99}">
      <dgm:prSet phldrT="[Text]"/>
      <dgm:spPr/>
      <dgm:t>
        <a:bodyPr/>
        <a:lstStyle/>
        <a:p>
          <a:r>
            <a:rPr lang="en-US" b="1" dirty="0" smtClean="0"/>
            <a:t>ATOMS</a:t>
          </a:r>
          <a:endParaRPr lang="en-US" b="1" dirty="0"/>
        </a:p>
      </dgm:t>
    </dgm:pt>
    <dgm:pt modelId="{8DBB32E6-3AC1-400F-A04F-77AE96C7F696}" type="parTrans" cxnId="{A6761DD2-52C5-4874-9E23-35027EF4DFFB}">
      <dgm:prSet/>
      <dgm:spPr/>
      <dgm:t>
        <a:bodyPr/>
        <a:lstStyle/>
        <a:p>
          <a:endParaRPr lang="en-US" b="1"/>
        </a:p>
      </dgm:t>
    </dgm:pt>
    <dgm:pt modelId="{89617382-8B7C-4BD5-926D-439D83BC3444}" type="sibTrans" cxnId="{A6761DD2-52C5-4874-9E23-35027EF4DFFB}">
      <dgm:prSet/>
      <dgm:spPr/>
      <dgm:t>
        <a:bodyPr/>
        <a:lstStyle/>
        <a:p>
          <a:endParaRPr lang="en-US" b="1"/>
        </a:p>
      </dgm:t>
    </dgm:pt>
    <dgm:pt modelId="{06AE1B25-4A27-4671-AE3A-CC897DDEAB51}">
      <dgm:prSet phldrT="[Text]"/>
      <dgm:spPr/>
      <dgm:t>
        <a:bodyPr/>
        <a:lstStyle/>
        <a:p>
          <a:r>
            <a:rPr lang="en-US" b="1" dirty="0" smtClean="0"/>
            <a:t>MOLECULES</a:t>
          </a:r>
          <a:endParaRPr lang="en-US" b="1" dirty="0"/>
        </a:p>
      </dgm:t>
    </dgm:pt>
    <dgm:pt modelId="{1696C1DA-484E-4E2D-8AC0-957FB1C074D9}" type="parTrans" cxnId="{2C088AA6-B458-409C-A93A-59F0256B9284}">
      <dgm:prSet/>
      <dgm:spPr/>
      <dgm:t>
        <a:bodyPr/>
        <a:lstStyle/>
        <a:p>
          <a:endParaRPr lang="en-US" b="1"/>
        </a:p>
      </dgm:t>
    </dgm:pt>
    <dgm:pt modelId="{76E481C5-CC3E-479F-A627-A5B9D6E7DED1}" type="sibTrans" cxnId="{2C088AA6-B458-409C-A93A-59F0256B9284}">
      <dgm:prSet/>
      <dgm:spPr/>
      <dgm:t>
        <a:bodyPr/>
        <a:lstStyle/>
        <a:p>
          <a:endParaRPr lang="en-US" b="1"/>
        </a:p>
      </dgm:t>
    </dgm:pt>
    <dgm:pt modelId="{8B46E32B-D658-49FA-BDCF-95CCEAA6349E}">
      <dgm:prSet phldrT="[Text]"/>
      <dgm:spPr/>
      <dgm:t>
        <a:bodyPr/>
        <a:lstStyle/>
        <a:p>
          <a:r>
            <a:rPr lang="en-US" b="1" dirty="0" smtClean="0"/>
            <a:t>CELLS</a:t>
          </a:r>
          <a:endParaRPr lang="en-US" b="1" dirty="0"/>
        </a:p>
      </dgm:t>
    </dgm:pt>
    <dgm:pt modelId="{3A77F65F-5A0A-4A54-839D-33FA162121F8}" type="parTrans" cxnId="{7261DF92-5A80-4838-A66C-E384851F5454}">
      <dgm:prSet/>
      <dgm:spPr/>
      <dgm:t>
        <a:bodyPr/>
        <a:lstStyle/>
        <a:p>
          <a:endParaRPr lang="en-US" b="1"/>
        </a:p>
      </dgm:t>
    </dgm:pt>
    <dgm:pt modelId="{A436406A-1531-4B41-9DFE-A86613676985}" type="sibTrans" cxnId="{7261DF92-5A80-4838-A66C-E384851F5454}">
      <dgm:prSet/>
      <dgm:spPr/>
      <dgm:t>
        <a:bodyPr/>
        <a:lstStyle/>
        <a:p>
          <a:endParaRPr lang="en-US" b="1"/>
        </a:p>
      </dgm:t>
    </dgm:pt>
    <dgm:pt modelId="{E42E5C3E-E1F8-4578-A7A3-F7568E6AC9D9}">
      <dgm:prSet phldrT="[Text]"/>
      <dgm:spPr/>
      <dgm:t>
        <a:bodyPr/>
        <a:lstStyle/>
        <a:p>
          <a:r>
            <a:rPr lang="en-US" b="1" dirty="0" smtClean="0"/>
            <a:t>TISSUES</a:t>
          </a:r>
          <a:endParaRPr lang="en-US" b="1" dirty="0"/>
        </a:p>
      </dgm:t>
    </dgm:pt>
    <dgm:pt modelId="{C573406A-5744-42C7-AE39-1221885441F3}" type="parTrans" cxnId="{E3878CB9-CED5-4339-AE7F-B4844F586CC9}">
      <dgm:prSet/>
      <dgm:spPr/>
      <dgm:t>
        <a:bodyPr/>
        <a:lstStyle/>
        <a:p>
          <a:endParaRPr lang="en-US" b="1"/>
        </a:p>
      </dgm:t>
    </dgm:pt>
    <dgm:pt modelId="{E814C2F0-A479-43A2-B58B-0C0A01CCE14B}" type="sibTrans" cxnId="{E3878CB9-CED5-4339-AE7F-B4844F586CC9}">
      <dgm:prSet/>
      <dgm:spPr/>
      <dgm:t>
        <a:bodyPr/>
        <a:lstStyle/>
        <a:p>
          <a:endParaRPr lang="en-US" b="1"/>
        </a:p>
      </dgm:t>
    </dgm:pt>
    <dgm:pt modelId="{59691AD0-C1AD-4497-81F5-5F487EA6EDFB}">
      <dgm:prSet phldrT="[Text]"/>
      <dgm:spPr/>
      <dgm:t>
        <a:bodyPr/>
        <a:lstStyle/>
        <a:p>
          <a:r>
            <a:rPr lang="en-US" b="1" dirty="0" smtClean="0"/>
            <a:t>ORGANS</a:t>
          </a:r>
          <a:endParaRPr lang="en-US" b="1" dirty="0"/>
        </a:p>
      </dgm:t>
    </dgm:pt>
    <dgm:pt modelId="{BA264479-0169-48E9-90BE-D2CAB96D1C22}" type="parTrans" cxnId="{24781CFB-0591-4CFA-9FFD-E22CEDBE850F}">
      <dgm:prSet/>
      <dgm:spPr/>
      <dgm:t>
        <a:bodyPr/>
        <a:lstStyle/>
        <a:p>
          <a:endParaRPr lang="en-US" b="1"/>
        </a:p>
      </dgm:t>
    </dgm:pt>
    <dgm:pt modelId="{2091E22B-C0D6-4B6F-8C92-864F4F2B180A}" type="sibTrans" cxnId="{24781CFB-0591-4CFA-9FFD-E22CEDBE850F}">
      <dgm:prSet/>
      <dgm:spPr/>
      <dgm:t>
        <a:bodyPr/>
        <a:lstStyle/>
        <a:p>
          <a:endParaRPr lang="en-US" b="1"/>
        </a:p>
      </dgm:t>
    </dgm:pt>
    <dgm:pt modelId="{12B1820B-EB5E-4C49-A5B7-440934217420}">
      <dgm:prSet phldrT="[Text]"/>
      <dgm:spPr/>
      <dgm:t>
        <a:bodyPr/>
        <a:lstStyle/>
        <a:p>
          <a:r>
            <a:rPr lang="en-US" b="1" dirty="0" smtClean="0"/>
            <a:t>WHOLE BODY</a:t>
          </a:r>
          <a:endParaRPr lang="en-US" b="1" dirty="0"/>
        </a:p>
      </dgm:t>
    </dgm:pt>
    <dgm:pt modelId="{4DF40A3B-2D8D-4C7C-BB59-B4BB9E3ED52F}" type="parTrans" cxnId="{A2DDF223-7A1D-46A3-BAC8-C49F2DF03236}">
      <dgm:prSet/>
      <dgm:spPr/>
      <dgm:t>
        <a:bodyPr/>
        <a:lstStyle/>
        <a:p>
          <a:endParaRPr lang="en-US" b="1"/>
        </a:p>
      </dgm:t>
    </dgm:pt>
    <dgm:pt modelId="{DDF8231F-2DC5-4270-B251-CFE447B7D831}" type="sibTrans" cxnId="{A2DDF223-7A1D-46A3-BAC8-C49F2DF03236}">
      <dgm:prSet/>
      <dgm:spPr/>
      <dgm:t>
        <a:bodyPr/>
        <a:lstStyle/>
        <a:p>
          <a:endParaRPr lang="en-US" b="1"/>
        </a:p>
      </dgm:t>
    </dgm:pt>
    <dgm:pt modelId="{3A00304C-030E-47A0-9AE0-EB873208D0EC}" type="pres">
      <dgm:prSet presAssocID="{F7AA692E-66D9-43B9-83C8-091FA974D330}" presName="diagram" presStyleCnt="0">
        <dgm:presLayoutVars>
          <dgm:dir/>
          <dgm:resizeHandles val="exact"/>
        </dgm:presLayoutVars>
      </dgm:prSet>
      <dgm:spPr/>
      <dgm:t>
        <a:bodyPr/>
        <a:lstStyle/>
        <a:p>
          <a:endParaRPr lang="en-US"/>
        </a:p>
      </dgm:t>
    </dgm:pt>
    <dgm:pt modelId="{F138D338-9057-4DCB-BF5D-D65E9BF1A377}" type="pres">
      <dgm:prSet presAssocID="{43CF94B0-04CD-4E27-8C72-3BEF20073E99}" presName="node" presStyleLbl="node1" presStyleIdx="0" presStyleCnt="6">
        <dgm:presLayoutVars>
          <dgm:bulletEnabled val="1"/>
        </dgm:presLayoutVars>
      </dgm:prSet>
      <dgm:spPr/>
      <dgm:t>
        <a:bodyPr/>
        <a:lstStyle/>
        <a:p>
          <a:endParaRPr lang="en-US"/>
        </a:p>
      </dgm:t>
    </dgm:pt>
    <dgm:pt modelId="{2CD98045-D486-47FC-9387-58E0164C1C0B}" type="pres">
      <dgm:prSet presAssocID="{89617382-8B7C-4BD5-926D-439D83BC3444}" presName="sibTrans" presStyleCnt="0"/>
      <dgm:spPr/>
      <dgm:t>
        <a:bodyPr/>
        <a:lstStyle/>
        <a:p>
          <a:endParaRPr lang="en-US"/>
        </a:p>
      </dgm:t>
    </dgm:pt>
    <dgm:pt modelId="{A06EA3D7-D43E-4BEB-B9A2-5C78E4D64E3B}" type="pres">
      <dgm:prSet presAssocID="{06AE1B25-4A27-4671-AE3A-CC897DDEAB51}" presName="node" presStyleLbl="node1" presStyleIdx="1" presStyleCnt="6">
        <dgm:presLayoutVars>
          <dgm:bulletEnabled val="1"/>
        </dgm:presLayoutVars>
      </dgm:prSet>
      <dgm:spPr/>
      <dgm:t>
        <a:bodyPr/>
        <a:lstStyle/>
        <a:p>
          <a:endParaRPr lang="en-US"/>
        </a:p>
      </dgm:t>
    </dgm:pt>
    <dgm:pt modelId="{0A40459C-383F-4CC7-A58E-AF331CF84377}" type="pres">
      <dgm:prSet presAssocID="{76E481C5-CC3E-479F-A627-A5B9D6E7DED1}" presName="sibTrans" presStyleCnt="0"/>
      <dgm:spPr/>
      <dgm:t>
        <a:bodyPr/>
        <a:lstStyle/>
        <a:p>
          <a:endParaRPr lang="en-US"/>
        </a:p>
      </dgm:t>
    </dgm:pt>
    <dgm:pt modelId="{804A62A0-9C5A-4DD8-9155-2D7F5B034F16}" type="pres">
      <dgm:prSet presAssocID="{8B46E32B-D658-49FA-BDCF-95CCEAA6349E}" presName="node" presStyleLbl="node1" presStyleIdx="2" presStyleCnt="6">
        <dgm:presLayoutVars>
          <dgm:bulletEnabled val="1"/>
        </dgm:presLayoutVars>
      </dgm:prSet>
      <dgm:spPr/>
      <dgm:t>
        <a:bodyPr/>
        <a:lstStyle/>
        <a:p>
          <a:endParaRPr lang="en-US"/>
        </a:p>
      </dgm:t>
    </dgm:pt>
    <dgm:pt modelId="{1A88FF2F-5C3A-463A-9EBD-81B358EF7A61}" type="pres">
      <dgm:prSet presAssocID="{A436406A-1531-4B41-9DFE-A86613676985}" presName="sibTrans" presStyleCnt="0"/>
      <dgm:spPr/>
      <dgm:t>
        <a:bodyPr/>
        <a:lstStyle/>
        <a:p>
          <a:endParaRPr lang="en-US"/>
        </a:p>
      </dgm:t>
    </dgm:pt>
    <dgm:pt modelId="{D473B5B0-9116-44BA-9E92-90696A2DF3CE}" type="pres">
      <dgm:prSet presAssocID="{E42E5C3E-E1F8-4578-A7A3-F7568E6AC9D9}" presName="node" presStyleLbl="node1" presStyleIdx="3" presStyleCnt="6">
        <dgm:presLayoutVars>
          <dgm:bulletEnabled val="1"/>
        </dgm:presLayoutVars>
      </dgm:prSet>
      <dgm:spPr/>
      <dgm:t>
        <a:bodyPr/>
        <a:lstStyle/>
        <a:p>
          <a:endParaRPr lang="en-US"/>
        </a:p>
      </dgm:t>
    </dgm:pt>
    <dgm:pt modelId="{7A3E41F9-CB40-4B22-B807-BA18DC3E2E7B}" type="pres">
      <dgm:prSet presAssocID="{E814C2F0-A479-43A2-B58B-0C0A01CCE14B}" presName="sibTrans" presStyleCnt="0"/>
      <dgm:spPr/>
      <dgm:t>
        <a:bodyPr/>
        <a:lstStyle/>
        <a:p>
          <a:endParaRPr lang="en-US"/>
        </a:p>
      </dgm:t>
    </dgm:pt>
    <dgm:pt modelId="{3FE0E525-D264-4F39-B720-AC2A633B23D5}" type="pres">
      <dgm:prSet presAssocID="{59691AD0-C1AD-4497-81F5-5F487EA6EDFB}" presName="node" presStyleLbl="node1" presStyleIdx="4" presStyleCnt="6">
        <dgm:presLayoutVars>
          <dgm:bulletEnabled val="1"/>
        </dgm:presLayoutVars>
      </dgm:prSet>
      <dgm:spPr/>
      <dgm:t>
        <a:bodyPr/>
        <a:lstStyle/>
        <a:p>
          <a:endParaRPr lang="en-US"/>
        </a:p>
      </dgm:t>
    </dgm:pt>
    <dgm:pt modelId="{AC8FE740-8729-48D8-99A1-D8B8F7EB46D8}" type="pres">
      <dgm:prSet presAssocID="{2091E22B-C0D6-4B6F-8C92-864F4F2B180A}" presName="sibTrans" presStyleCnt="0"/>
      <dgm:spPr/>
      <dgm:t>
        <a:bodyPr/>
        <a:lstStyle/>
        <a:p>
          <a:endParaRPr lang="en-US"/>
        </a:p>
      </dgm:t>
    </dgm:pt>
    <dgm:pt modelId="{EE6FC211-B64D-48C8-9497-E16C4A4E0026}" type="pres">
      <dgm:prSet presAssocID="{12B1820B-EB5E-4C49-A5B7-440934217420}" presName="node" presStyleLbl="node1" presStyleIdx="5" presStyleCnt="6">
        <dgm:presLayoutVars>
          <dgm:bulletEnabled val="1"/>
        </dgm:presLayoutVars>
      </dgm:prSet>
      <dgm:spPr/>
      <dgm:t>
        <a:bodyPr/>
        <a:lstStyle/>
        <a:p>
          <a:endParaRPr lang="en-US"/>
        </a:p>
      </dgm:t>
    </dgm:pt>
  </dgm:ptLst>
  <dgm:cxnLst>
    <dgm:cxn modelId="{24781CFB-0591-4CFA-9FFD-E22CEDBE850F}" srcId="{F7AA692E-66D9-43B9-83C8-091FA974D330}" destId="{59691AD0-C1AD-4497-81F5-5F487EA6EDFB}" srcOrd="4" destOrd="0" parTransId="{BA264479-0169-48E9-90BE-D2CAB96D1C22}" sibTransId="{2091E22B-C0D6-4B6F-8C92-864F4F2B180A}"/>
    <dgm:cxn modelId="{2C088AA6-B458-409C-A93A-59F0256B9284}" srcId="{F7AA692E-66D9-43B9-83C8-091FA974D330}" destId="{06AE1B25-4A27-4671-AE3A-CC897DDEAB51}" srcOrd="1" destOrd="0" parTransId="{1696C1DA-484E-4E2D-8AC0-957FB1C074D9}" sibTransId="{76E481C5-CC3E-479F-A627-A5B9D6E7DED1}"/>
    <dgm:cxn modelId="{E3878CB9-CED5-4339-AE7F-B4844F586CC9}" srcId="{F7AA692E-66D9-43B9-83C8-091FA974D330}" destId="{E42E5C3E-E1F8-4578-A7A3-F7568E6AC9D9}" srcOrd="3" destOrd="0" parTransId="{C573406A-5744-42C7-AE39-1221885441F3}" sibTransId="{E814C2F0-A479-43A2-B58B-0C0A01CCE14B}"/>
    <dgm:cxn modelId="{DE90FB98-7723-4A08-A474-1165F852D90F}" type="presOf" srcId="{F7AA692E-66D9-43B9-83C8-091FA974D330}" destId="{3A00304C-030E-47A0-9AE0-EB873208D0EC}" srcOrd="0" destOrd="0" presId="urn:microsoft.com/office/officeart/2005/8/layout/default"/>
    <dgm:cxn modelId="{777B860B-4432-4976-BA27-130086CBFAF1}" type="presOf" srcId="{E42E5C3E-E1F8-4578-A7A3-F7568E6AC9D9}" destId="{D473B5B0-9116-44BA-9E92-90696A2DF3CE}" srcOrd="0" destOrd="0" presId="urn:microsoft.com/office/officeart/2005/8/layout/default"/>
    <dgm:cxn modelId="{C47E2573-81E9-416A-948E-7E8694CA9603}" type="presOf" srcId="{43CF94B0-04CD-4E27-8C72-3BEF20073E99}" destId="{F138D338-9057-4DCB-BF5D-D65E9BF1A377}" srcOrd="0" destOrd="0" presId="urn:microsoft.com/office/officeart/2005/8/layout/default"/>
    <dgm:cxn modelId="{A6761DD2-52C5-4874-9E23-35027EF4DFFB}" srcId="{F7AA692E-66D9-43B9-83C8-091FA974D330}" destId="{43CF94B0-04CD-4E27-8C72-3BEF20073E99}" srcOrd="0" destOrd="0" parTransId="{8DBB32E6-3AC1-400F-A04F-77AE96C7F696}" sibTransId="{89617382-8B7C-4BD5-926D-439D83BC3444}"/>
    <dgm:cxn modelId="{AF590F50-DAEE-464D-B1BD-B655DA28701A}" type="presOf" srcId="{06AE1B25-4A27-4671-AE3A-CC897DDEAB51}" destId="{A06EA3D7-D43E-4BEB-B9A2-5C78E4D64E3B}" srcOrd="0" destOrd="0" presId="urn:microsoft.com/office/officeart/2005/8/layout/default"/>
    <dgm:cxn modelId="{B1434C39-F1BF-491A-AFD4-E7D5304D369F}" type="presOf" srcId="{8B46E32B-D658-49FA-BDCF-95CCEAA6349E}" destId="{804A62A0-9C5A-4DD8-9155-2D7F5B034F16}" srcOrd="0" destOrd="0" presId="urn:microsoft.com/office/officeart/2005/8/layout/default"/>
    <dgm:cxn modelId="{C666034F-CFEB-420B-80C3-71CB0870962C}" type="presOf" srcId="{12B1820B-EB5E-4C49-A5B7-440934217420}" destId="{EE6FC211-B64D-48C8-9497-E16C4A4E0026}" srcOrd="0" destOrd="0" presId="urn:microsoft.com/office/officeart/2005/8/layout/default"/>
    <dgm:cxn modelId="{A2DDF223-7A1D-46A3-BAC8-C49F2DF03236}" srcId="{F7AA692E-66D9-43B9-83C8-091FA974D330}" destId="{12B1820B-EB5E-4C49-A5B7-440934217420}" srcOrd="5" destOrd="0" parTransId="{4DF40A3B-2D8D-4C7C-BB59-B4BB9E3ED52F}" sibTransId="{DDF8231F-2DC5-4270-B251-CFE447B7D831}"/>
    <dgm:cxn modelId="{7261DF92-5A80-4838-A66C-E384851F5454}" srcId="{F7AA692E-66D9-43B9-83C8-091FA974D330}" destId="{8B46E32B-D658-49FA-BDCF-95CCEAA6349E}" srcOrd="2" destOrd="0" parTransId="{3A77F65F-5A0A-4A54-839D-33FA162121F8}" sibTransId="{A436406A-1531-4B41-9DFE-A86613676985}"/>
    <dgm:cxn modelId="{C1616C6D-953A-4F2E-B7D6-D50E7255391C}" type="presOf" srcId="{59691AD0-C1AD-4497-81F5-5F487EA6EDFB}" destId="{3FE0E525-D264-4F39-B720-AC2A633B23D5}" srcOrd="0" destOrd="0" presId="urn:microsoft.com/office/officeart/2005/8/layout/default"/>
    <dgm:cxn modelId="{2CE1B61C-30CF-4FA5-A55A-7A4DF4D95931}" type="presParOf" srcId="{3A00304C-030E-47A0-9AE0-EB873208D0EC}" destId="{F138D338-9057-4DCB-BF5D-D65E9BF1A377}" srcOrd="0" destOrd="0" presId="urn:microsoft.com/office/officeart/2005/8/layout/default"/>
    <dgm:cxn modelId="{2A88203E-D308-49BE-9A28-B0BCDBD5F07E}" type="presParOf" srcId="{3A00304C-030E-47A0-9AE0-EB873208D0EC}" destId="{2CD98045-D486-47FC-9387-58E0164C1C0B}" srcOrd="1" destOrd="0" presId="urn:microsoft.com/office/officeart/2005/8/layout/default"/>
    <dgm:cxn modelId="{08263E5C-85D2-4B61-9D99-3ABBA6E09779}" type="presParOf" srcId="{3A00304C-030E-47A0-9AE0-EB873208D0EC}" destId="{A06EA3D7-D43E-4BEB-B9A2-5C78E4D64E3B}" srcOrd="2" destOrd="0" presId="urn:microsoft.com/office/officeart/2005/8/layout/default"/>
    <dgm:cxn modelId="{7BA3D1D7-9172-4BCA-A306-47E41E89DB2C}" type="presParOf" srcId="{3A00304C-030E-47A0-9AE0-EB873208D0EC}" destId="{0A40459C-383F-4CC7-A58E-AF331CF84377}" srcOrd="3" destOrd="0" presId="urn:microsoft.com/office/officeart/2005/8/layout/default"/>
    <dgm:cxn modelId="{49D708FC-152A-4A67-857C-E037DB3E5958}" type="presParOf" srcId="{3A00304C-030E-47A0-9AE0-EB873208D0EC}" destId="{804A62A0-9C5A-4DD8-9155-2D7F5B034F16}" srcOrd="4" destOrd="0" presId="urn:microsoft.com/office/officeart/2005/8/layout/default"/>
    <dgm:cxn modelId="{AC320257-50D2-4D9D-8ED7-4E0953E0EFDC}" type="presParOf" srcId="{3A00304C-030E-47A0-9AE0-EB873208D0EC}" destId="{1A88FF2F-5C3A-463A-9EBD-81B358EF7A61}" srcOrd="5" destOrd="0" presId="urn:microsoft.com/office/officeart/2005/8/layout/default"/>
    <dgm:cxn modelId="{ACA2ECA5-165A-4214-9618-0119517FA579}" type="presParOf" srcId="{3A00304C-030E-47A0-9AE0-EB873208D0EC}" destId="{D473B5B0-9116-44BA-9E92-90696A2DF3CE}" srcOrd="6" destOrd="0" presId="urn:microsoft.com/office/officeart/2005/8/layout/default"/>
    <dgm:cxn modelId="{3F238B9F-A58F-4C3E-BA6C-518FDC33507A}" type="presParOf" srcId="{3A00304C-030E-47A0-9AE0-EB873208D0EC}" destId="{7A3E41F9-CB40-4B22-B807-BA18DC3E2E7B}" srcOrd="7" destOrd="0" presId="urn:microsoft.com/office/officeart/2005/8/layout/default"/>
    <dgm:cxn modelId="{A933F0A8-B2AC-43F1-8767-5E38C5F2C134}" type="presParOf" srcId="{3A00304C-030E-47A0-9AE0-EB873208D0EC}" destId="{3FE0E525-D264-4F39-B720-AC2A633B23D5}" srcOrd="8" destOrd="0" presId="urn:microsoft.com/office/officeart/2005/8/layout/default"/>
    <dgm:cxn modelId="{411D230D-C1F0-4AD2-B7CB-9F07FE701D5D}" type="presParOf" srcId="{3A00304C-030E-47A0-9AE0-EB873208D0EC}" destId="{AC8FE740-8729-48D8-99A1-D8B8F7EB46D8}" srcOrd="9" destOrd="0" presId="urn:microsoft.com/office/officeart/2005/8/layout/default"/>
    <dgm:cxn modelId="{59439D02-B2F0-426B-96A4-645D6770CF83}" type="presParOf" srcId="{3A00304C-030E-47A0-9AE0-EB873208D0EC}" destId="{EE6FC211-B64D-48C8-9497-E16C4A4E002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3D03CC-8C34-4DC2-AD77-5678E71DE343}" type="doc">
      <dgm:prSet loTypeId="urn:microsoft.com/office/officeart/2009/3/layout/DescendingProcess" loCatId="process" qsTypeId="urn:microsoft.com/office/officeart/2005/8/quickstyle/simple5" qsCatId="simple" csTypeId="urn:microsoft.com/office/officeart/2005/8/colors/colorful5" csCatId="colorful" phldr="1"/>
      <dgm:spPr/>
      <dgm:t>
        <a:bodyPr/>
        <a:lstStyle/>
        <a:p>
          <a:endParaRPr lang="en-US"/>
        </a:p>
      </dgm:t>
    </dgm:pt>
    <dgm:pt modelId="{3EED5C98-8AEA-49CD-8921-A98B8EC04126}">
      <dgm:prSet phldrT="[Text]"/>
      <dgm:spPr/>
      <dgm:t>
        <a:bodyPr/>
        <a:lstStyle/>
        <a:p>
          <a:r>
            <a:rPr lang="en-US" b="1" dirty="0" smtClean="0">
              <a:solidFill>
                <a:schemeClr val="bg1"/>
              </a:solidFill>
            </a:rPr>
            <a:t>RADIATION</a:t>
          </a:r>
          <a:endParaRPr lang="en-US" b="1" dirty="0">
            <a:solidFill>
              <a:schemeClr val="bg1"/>
            </a:solidFill>
          </a:endParaRPr>
        </a:p>
      </dgm:t>
    </dgm:pt>
    <dgm:pt modelId="{F0A67A76-4222-4916-ACE4-99B07B09F345}" type="parTrans" cxnId="{042DE5DA-FE23-4985-A614-9033EBE5C344}">
      <dgm:prSet/>
      <dgm:spPr/>
      <dgm:t>
        <a:bodyPr/>
        <a:lstStyle/>
        <a:p>
          <a:endParaRPr lang="en-US"/>
        </a:p>
      </dgm:t>
    </dgm:pt>
    <dgm:pt modelId="{A4998F9B-23E6-48C4-BD70-ADDE10A8EFD9}" type="sibTrans" cxnId="{042DE5DA-FE23-4985-A614-9033EBE5C344}">
      <dgm:prSet/>
      <dgm:spPr/>
      <dgm:t>
        <a:bodyPr/>
        <a:lstStyle/>
        <a:p>
          <a:endParaRPr lang="en-US"/>
        </a:p>
      </dgm:t>
    </dgm:pt>
    <dgm:pt modelId="{71476D59-1F69-4EDB-86CD-C1299CF2E610}">
      <dgm:prSet phldrT="[Text]"/>
      <dgm:spPr/>
      <dgm:t>
        <a:bodyPr/>
        <a:lstStyle/>
        <a:p>
          <a:pPr algn="ctr"/>
          <a:r>
            <a:rPr lang="en-US" b="1" spc="-5" dirty="0" smtClean="0">
              <a:solidFill>
                <a:srgbClr val="FF0000"/>
              </a:solidFill>
              <a:latin typeface="Arial"/>
              <a:cs typeface="Arial"/>
            </a:rPr>
            <a:t>INTERACT  WITH  </a:t>
          </a:r>
          <a:r>
            <a:rPr lang="en-US" b="1" spc="-25" dirty="0" smtClean="0">
              <a:solidFill>
                <a:srgbClr val="FF0000"/>
              </a:solidFill>
              <a:latin typeface="Arial"/>
              <a:cs typeface="Arial"/>
            </a:rPr>
            <a:t>MATTER </a:t>
          </a:r>
          <a:r>
            <a:rPr lang="en-US" b="1" dirty="0" smtClean="0">
              <a:solidFill>
                <a:srgbClr val="FF0000"/>
              </a:solidFill>
              <a:latin typeface="Arial"/>
              <a:cs typeface="Arial"/>
            </a:rPr>
            <a:t>:</a:t>
          </a:r>
          <a:r>
            <a:rPr lang="en-US" b="1" spc="-50" dirty="0" smtClean="0">
              <a:solidFill>
                <a:srgbClr val="FF0000"/>
              </a:solidFill>
              <a:latin typeface="Arial"/>
              <a:cs typeface="Arial"/>
            </a:rPr>
            <a:t> </a:t>
          </a:r>
          <a:r>
            <a:rPr lang="en-US" b="1" spc="-10" dirty="0" smtClean="0">
              <a:solidFill>
                <a:srgbClr val="FF0000"/>
              </a:solidFill>
              <a:latin typeface="Arial"/>
              <a:cs typeface="Arial"/>
            </a:rPr>
            <a:t>COMPTON  </a:t>
          </a:r>
          <a:r>
            <a:rPr lang="en-US" b="1" spc="-5" dirty="0" smtClean="0">
              <a:solidFill>
                <a:srgbClr val="FF0000"/>
              </a:solidFill>
              <a:latin typeface="Arial"/>
              <a:cs typeface="Arial"/>
            </a:rPr>
            <a:t>PROCESS </a:t>
          </a:r>
          <a:r>
            <a:rPr lang="en-US" b="1" dirty="0" smtClean="0">
              <a:solidFill>
                <a:srgbClr val="FF0000"/>
              </a:solidFill>
              <a:latin typeface="Arial"/>
              <a:cs typeface="Arial"/>
            </a:rPr>
            <a:t>AND  </a:t>
          </a:r>
          <a:r>
            <a:rPr lang="en-US" b="1" spc="-5" dirty="0" smtClean="0">
              <a:solidFill>
                <a:srgbClr val="FF0000"/>
              </a:solidFill>
              <a:latin typeface="Arial"/>
              <a:cs typeface="Arial"/>
            </a:rPr>
            <a:t>PHOTOELECTRIC  PROCESS</a:t>
          </a:r>
          <a:endParaRPr lang="en-US" b="1" dirty="0">
            <a:solidFill>
              <a:srgbClr val="FF0000"/>
            </a:solidFill>
          </a:endParaRPr>
        </a:p>
      </dgm:t>
    </dgm:pt>
    <dgm:pt modelId="{065307F4-D1E5-4D7D-BEB9-0C3931A6CF52}" type="parTrans" cxnId="{214C3AA3-71DD-4C03-8B17-DA0A6E8DE3C4}">
      <dgm:prSet/>
      <dgm:spPr/>
      <dgm:t>
        <a:bodyPr/>
        <a:lstStyle/>
        <a:p>
          <a:endParaRPr lang="en-US"/>
        </a:p>
      </dgm:t>
    </dgm:pt>
    <dgm:pt modelId="{9800739A-92A8-42E1-9776-58B827FA0AF2}" type="sibTrans" cxnId="{214C3AA3-71DD-4C03-8B17-DA0A6E8DE3C4}">
      <dgm:prSet/>
      <dgm:spPr/>
      <dgm:t>
        <a:bodyPr/>
        <a:lstStyle/>
        <a:p>
          <a:endParaRPr lang="en-US"/>
        </a:p>
      </dgm:t>
    </dgm:pt>
    <dgm:pt modelId="{FFEEC507-B575-406F-8E2A-8799DBC64D5E}">
      <dgm:prSet phldrT="[Text]"/>
      <dgm:spPr/>
      <dgm:t>
        <a:bodyPr/>
        <a:lstStyle/>
        <a:p>
          <a:pPr algn="ctr"/>
          <a:r>
            <a:rPr lang="en-US" b="1" spc="-10" dirty="0" smtClean="0">
              <a:latin typeface="Arial"/>
              <a:cs typeface="Arial"/>
            </a:rPr>
            <a:t>PHOTONS  </a:t>
          </a:r>
          <a:r>
            <a:rPr lang="en-US" b="1" spc="-5" dirty="0" smtClean="0">
              <a:latin typeface="Arial"/>
              <a:cs typeface="Arial"/>
            </a:rPr>
            <a:t>I</a:t>
          </a:r>
          <a:r>
            <a:rPr lang="en-US" b="1" dirty="0" smtClean="0">
              <a:latin typeface="Arial"/>
              <a:cs typeface="Arial"/>
            </a:rPr>
            <a:t>N</a:t>
          </a:r>
          <a:r>
            <a:rPr lang="en-US" b="1" spc="-5" dirty="0" smtClean="0">
              <a:latin typeface="Arial"/>
              <a:cs typeface="Arial"/>
            </a:rPr>
            <a:t>T</a:t>
          </a:r>
          <a:r>
            <a:rPr lang="en-US" b="1" dirty="0" smtClean="0">
              <a:latin typeface="Arial"/>
              <a:cs typeface="Arial"/>
            </a:rPr>
            <a:t>ERAC</a:t>
          </a:r>
          <a:r>
            <a:rPr lang="en-US" b="1" spc="-5" dirty="0" smtClean="0">
              <a:latin typeface="Arial"/>
              <a:cs typeface="Arial"/>
            </a:rPr>
            <a:t>TIO</a:t>
          </a:r>
          <a:r>
            <a:rPr lang="en-US" b="1" dirty="0" smtClean="0">
              <a:latin typeface="Arial"/>
              <a:cs typeface="Arial"/>
            </a:rPr>
            <a:t>N  WITH  </a:t>
          </a:r>
          <a:r>
            <a:rPr lang="en-US" b="1" spc="-5" dirty="0" smtClean="0">
              <a:latin typeface="Arial"/>
              <a:cs typeface="Arial"/>
            </a:rPr>
            <a:t>BIOLOGICAL  MOLECULES</a:t>
          </a:r>
          <a:endParaRPr lang="en-US" b="1" dirty="0"/>
        </a:p>
      </dgm:t>
    </dgm:pt>
    <dgm:pt modelId="{93637DB7-27B1-49E9-88FF-140378A37110}" type="parTrans" cxnId="{8D57874C-20BF-4118-9AB5-5C135D23DF50}">
      <dgm:prSet/>
      <dgm:spPr/>
      <dgm:t>
        <a:bodyPr/>
        <a:lstStyle/>
        <a:p>
          <a:endParaRPr lang="en-US"/>
        </a:p>
      </dgm:t>
    </dgm:pt>
    <dgm:pt modelId="{826CA18E-BA29-4DBA-82D5-FEECFE08E2E0}" type="sibTrans" cxnId="{8D57874C-20BF-4118-9AB5-5C135D23DF50}">
      <dgm:prSet/>
      <dgm:spPr/>
      <dgm:t>
        <a:bodyPr/>
        <a:lstStyle/>
        <a:p>
          <a:endParaRPr lang="en-US"/>
        </a:p>
      </dgm:t>
    </dgm:pt>
    <dgm:pt modelId="{BD54857A-561A-44C3-8A02-A37C09509275}">
      <dgm:prSet phldrT="[Text]"/>
      <dgm:spPr/>
      <dgm:t>
        <a:bodyPr/>
        <a:lstStyle/>
        <a:p>
          <a:r>
            <a:rPr lang="en-US" b="1" spc="-5" dirty="0" smtClean="0">
              <a:latin typeface="Arial"/>
              <a:cs typeface="Arial"/>
            </a:rPr>
            <a:t>FREE</a:t>
          </a:r>
          <a:r>
            <a:rPr lang="en-US" b="1" spc="-55" dirty="0" smtClean="0">
              <a:latin typeface="Arial"/>
              <a:cs typeface="Arial"/>
            </a:rPr>
            <a:t> </a:t>
          </a:r>
          <a:r>
            <a:rPr lang="en-US" b="1" spc="-5" dirty="0" smtClean="0">
              <a:latin typeface="Arial"/>
              <a:cs typeface="Arial"/>
            </a:rPr>
            <a:t>RADICAL </a:t>
          </a:r>
          <a:r>
            <a:rPr lang="en-US" b="1" dirty="0" smtClean="0">
              <a:latin typeface="Arial"/>
              <a:cs typeface="Arial"/>
            </a:rPr>
            <a:t> </a:t>
          </a:r>
          <a:r>
            <a:rPr lang="en-US" b="1" spc="-5" dirty="0" smtClean="0">
              <a:latin typeface="Arial"/>
              <a:cs typeface="Arial"/>
            </a:rPr>
            <a:t>PRODUCTION</a:t>
          </a:r>
          <a:endParaRPr lang="en-US" b="1" dirty="0"/>
        </a:p>
      </dgm:t>
    </dgm:pt>
    <dgm:pt modelId="{7975B90D-6C91-44E3-8289-C6B5AC1181BC}" type="parTrans" cxnId="{FBF972CA-97DB-44AD-94CC-F839E954D6FD}">
      <dgm:prSet/>
      <dgm:spPr/>
      <dgm:t>
        <a:bodyPr/>
        <a:lstStyle/>
        <a:p>
          <a:endParaRPr lang="en-US"/>
        </a:p>
      </dgm:t>
    </dgm:pt>
    <dgm:pt modelId="{21DAAC4C-E3B9-4F06-B7FF-7B738AD9F45F}" type="sibTrans" cxnId="{FBF972CA-97DB-44AD-94CC-F839E954D6FD}">
      <dgm:prSet/>
      <dgm:spPr/>
      <dgm:t>
        <a:bodyPr/>
        <a:lstStyle/>
        <a:p>
          <a:endParaRPr lang="en-US"/>
        </a:p>
      </dgm:t>
    </dgm:pt>
    <dgm:pt modelId="{E0F411E2-C2F5-47AA-A77F-631646085D35}">
      <dgm:prSet phldrT="[Text]"/>
      <dgm:spPr/>
      <dgm:t>
        <a:bodyPr/>
        <a:lstStyle/>
        <a:p>
          <a:r>
            <a:rPr lang="en-US" b="1" dirty="0" smtClean="0">
              <a:solidFill>
                <a:schemeClr val="bg2"/>
              </a:solidFill>
            </a:rPr>
            <a:t>EFFECT</a:t>
          </a:r>
          <a:endParaRPr lang="en-US" b="1" dirty="0">
            <a:solidFill>
              <a:schemeClr val="bg2"/>
            </a:solidFill>
          </a:endParaRPr>
        </a:p>
      </dgm:t>
    </dgm:pt>
    <dgm:pt modelId="{112A134D-A2D7-487D-82FA-5B16E41653B7}" type="parTrans" cxnId="{05AB25B5-9476-4FCE-B255-6A3C99F390DF}">
      <dgm:prSet/>
      <dgm:spPr/>
      <dgm:t>
        <a:bodyPr/>
        <a:lstStyle/>
        <a:p>
          <a:endParaRPr lang="en-US"/>
        </a:p>
      </dgm:t>
    </dgm:pt>
    <dgm:pt modelId="{BDF30AB3-1648-4503-B37A-8E7D2D4E890A}" type="sibTrans" cxnId="{05AB25B5-9476-4FCE-B255-6A3C99F390DF}">
      <dgm:prSet/>
      <dgm:spPr/>
      <dgm:t>
        <a:bodyPr/>
        <a:lstStyle/>
        <a:p>
          <a:endParaRPr lang="en-US"/>
        </a:p>
      </dgm:t>
    </dgm:pt>
    <dgm:pt modelId="{0F4067C1-38C4-4785-A64B-013DC2F76410}" type="pres">
      <dgm:prSet presAssocID="{783D03CC-8C34-4DC2-AD77-5678E71DE343}" presName="Name0" presStyleCnt="0">
        <dgm:presLayoutVars>
          <dgm:chMax val="7"/>
          <dgm:chPref val="5"/>
        </dgm:presLayoutVars>
      </dgm:prSet>
      <dgm:spPr/>
      <dgm:t>
        <a:bodyPr/>
        <a:lstStyle/>
        <a:p>
          <a:endParaRPr lang="en-US"/>
        </a:p>
      </dgm:t>
    </dgm:pt>
    <dgm:pt modelId="{027F5AA9-99DA-461D-88D8-EE16A19BC9B6}" type="pres">
      <dgm:prSet presAssocID="{783D03CC-8C34-4DC2-AD77-5678E71DE343}" presName="arrowNode" presStyleLbl="node1" presStyleIdx="0" presStyleCnt="1"/>
      <dgm:spPr/>
    </dgm:pt>
    <dgm:pt modelId="{F67B10E1-AB93-4F58-B7D8-EA3FEB138A62}" type="pres">
      <dgm:prSet presAssocID="{3EED5C98-8AEA-49CD-8921-A98B8EC04126}" presName="txNode1" presStyleLbl="revTx" presStyleIdx="0" presStyleCnt="5" custScaleX="86871" custScaleY="93662" custLinFactNeighborX="-43084" custLinFactNeighborY="5634">
        <dgm:presLayoutVars>
          <dgm:bulletEnabled val="1"/>
        </dgm:presLayoutVars>
      </dgm:prSet>
      <dgm:spPr/>
      <dgm:t>
        <a:bodyPr/>
        <a:lstStyle/>
        <a:p>
          <a:endParaRPr lang="en-US"/>
        </a:p>
      </dgm:t>
    </dgm:pt>
    <dgm:pt modelId="{E4044E22-AA10-4AE1-AEAA-3A9E1FFE8F09}" type="pres">
      <dgm:prSet presAssocID="{71476D59-1F69-4EDB-86CD-C1299CF2E610}" presName="txNode2" presStyleLbl="revTx" presStyleIdx="1" presStyleCnt="5" custScaleX="151339" custLinFactNeighborX="-14552" custLinFactNeighborY="-24679">
        <dgm:presLayoutVars>
          <dgm:bulletEnabled val="1"/>
        </dgm:presLayoutVars>
      </dgm:prSet>
      <dgm:spPr/>
      <dgm:t>
        <a:bodyPr/>
        <a:lstStyle/>
        <a:p>
          <a:endParaRPr lang="en-US"/>
        </a:p>
      </dgm:t>
    </dgm:pt>
    <dgm:pt modelId="{04262431-A57B-4F54-A9D5-2D77B6C28637}" type="pres">
      <dgm:prSet presAssocID="{9800739A-92A8-42E1-9776-58B827FA0AF2}" presName="dotNode2" presStyleCnt="0"/>
      <dgm:spPr/>
    </dgm:pt>
    <dgm:pt modelId="{09E95582-736C-41BA-AAB8-CA92DB206B73}" type="pres">
      <dgm:prSet presAssocID="{9800739A-92A8-42E1-9776-58B827FA0AF2}" presName="dotRepeatNode" presStyleLbl="fgShp" presStyleIdx="0" presStyleCnt="3"/>
      <dgm:spPr/>
      <dgm:t>
        <a:bodyPr/>
        <a:lstStyle/>
        <a:p>
          <a:endParaRPr lang="en-US"/>
        </a:p>
      </dgm:t>
    </dgm:pt>
    <dgm:pt modelId="{BD5BD0EE-C8AC-49E5-8904-97F777D63622}" type="pres">
      <dgm:prSet presAssocID="{FFEEC507-B575-406F-8E2A-8799DBC64D5E}" presName="txNode3" presStyleLbl="revTx" presStyleIdx="2" presStyleCnt="5" custScaleX="141712" custLinFactNeighborX="-98" custLinFactNeighborY="-3098">
        <dgm:presLayoutVars>
          <dgm:bulletEnabled val="1"/>
        </dgm:presLayoutVars>
      </dgm:prSet>
      <dgm:spPr/>
      <dgm:t>
        <a:bodyPr/>
        <a:lstStyle/>
        <a:p>
          <a:endParaRPr lang="en-US"/>
        </a:p>
      </dgm:t>
    </dgm:pt>
    <dgm:pt modelId="{05B28ECD-A4FA-46A3-8B69-8398EF7655BB}" type="pres">
      <dgm:prSet presAssocID="{826CA18E-BA29-4DBA-82D5-FEECFE08E2E0}" presName="dotNode3" presStyleCnt="0"/>
      <dgm:spPr/>
    </dgm:pt>
    <dgm:pt modelId="{540659AF-8A72-4E23-AC16-F912C3ACC475}" type="pres">
      <dgm:prSet presAssocID="{826CA18E-BA29-4DBA-82D5-FEECFE08E2E0}" presName="dotRepeatNode" presStyleLbl="fgShp" presStyleIdx="1" presStyleCnt="3"/>
      <dgm:spPr/>
      <dgm:t>
        <a:bodyPr/>
        <a:lstStyle/>
        <a:p>
          <a:endParaRPr lang="en-US"/>
        </a:p>
      </dgm:t>
    </dgm:pt>
    <dgm:pt modelId="{67082C53-0950-4316-A105-AC5E6EE39BFA}" type="pres">
      <dgm:prSet presAssocID="{BD54857A-561A-44C3-8A02-A37C09509275}" presName="txNode4" presStyleLbl="revTx" presStyleIdx="3" presStyleCnt="5" custLinFactNeighborX="-15001" custLinFactNeighborY="2564">
        <dgm:presLayoutVars>
          <dgm:bulletEnabled val="1"/>
        </dgm:presLayoutVars>
      </dgm:prSet>
      <dgm:spPr/>
      <dgm:t>
        <a:bodyPr/>
        <a:lstStyle/>
        <a:p>
          <a:endParaRPr lang="en-US"/>
        </a:p>
      </dgm:t>
    </dgm:pt>
    <dgm:pt modelId="{C5530324-6046-4A50-82E9-6ADB7BFEACC9}" type="pres">
      <dgm:prSet presAssocID="{21DAAC4C-E3B9-4F06-B7FF-7B738AD9F45F}" presName="dotNode4" presStyleCnt="0"/>
      <dgm:spPr/>
    </dgm:pt>
    <dgm:pt modelId="{3B334D72-B061-4A40-9E52-436394D8B834}" type="pres">
      <dgm:prSet presAssocID="{21DAAC4C-E3B9-4F06-B7FF-7B738AD9F45F}" presName="dotRepeatNode" presStyleLbl="fgShp" presStyleIdx="2" presStyleCnt="3"/>
      <dgm:spPr/>
      <dgm:t>
        <a:bodyPr/>
        <a:lstStyle/>
        <a:p>
          <a:endParaRPr lang="en-US"/>
        </a:p>
      </dgm:t>
    </dgm:pt>
    <dgm:pt modelId="{D69DC369-E4BC-4C21-ACB0-1BFAFFD7F081}" type="pres">
      <dgm:prSet presAssocID="{E0F411E2-C2F5-47AA-A77F-631646085D35}" presName="txNode5" presStyleLbl="revTx" presStyleIdx="4" presStyleCnt="5" custScaleX="63892" custScaleY="47183" custLinFactNeighborX="-1280" custLinFactNeighborY="-5634">
        <dgm:presLayoutVars>
          <dgm:bulletEnabled val="1"/>
        </dgm:presLayoutVars>
      </dgm:prSet>
      <dgm:spPr/>
      <dgm:t>
        <a:bodyPr/>
        <a:lstStyle/>
        <a:p>
          <a:endParaRPr lang="en-US"/>
        </a:p>
      </dgm:t>
    </dgm:pt>
  </dgm:ptLst>
  <dgm:cxnLst>
    <dgm:cxn modelId="{5DD9A44B-DD7B-4A70-A83D-46DAA8035C26}" type="presOf" srcId="{E0F411E2-C2F5-47AA-A77F-631646085D35}" destId="{D69DC369-E4BC-4C21-ACB0-1BFAFFD7F081}" srcOrd="0" destOrd="0" presId="urn:microsoft.com/office/officeart/2009/3/layout/DescendingProcess"/>
    <dgm:cxn modelId="{214C3AA3-71DD-4C03-8B17-DA0A6E8DE3C4}" srcId="{783D03CC-8C34-4DC2-AD77-5678E71DE343}" destId="{71476D59-1F69-4EDB-86CD-C1299CF2E610}" srcOrd="1" destOrd="0" parTransId="{065307F4-D1E5-4D7D-BEB9-0C3931A6CF52}" sibTransId="{9800739A-92A8-42E1-9776-58B827FA0AF2}"/>
    <dgm:cxn modelId="{CE09390A-2F10-4224-AFFB-C3EAF072DDFF}" type="presOf" srcId="{9800739A-92A8-42E1-9776-58B827FA0AF2}" destId="{09E95582-736C-41BA-AAB8-CA92DB206B73}" srcOrd="0" destOrd="0" presId="urn:microsoft.com/office/officeart/2009/3/layout/DescendingProcess"/>
    <dgm:cxn modelId="{4F2A2571-7BF9-418B-9233-E9D5ECB5C640}" type="presOf" srcId="{BD54857A-561A-44C3-8A02-A37C09509275}" destId="{67082C53-0950-4316-A105-AC5E6EE39BFA}" srcOrd="0" destOrd="0" presId="urn:microsoft.com/office/officeart/2009/3/layout/DescendingProcess"/>
    <dgm:cxn modelId="{8D57874C-20BF-4118-9AB5-5C135D23DF50}" srcId="{783D03CC-8C34-4DC2-AD77-5678E71DE343}" destId="{FFEEC507-B575-406F-8E2A-8799DBC64D5E}" srcOrd="2" destOrd="0" parTransId="{93637DB7-27B1-49E9-88FF-140378A37110}" sibTransId="{826CA18E-BA29-4DBA-82D5-FEECFE08E2E0}"/>
    <dgm:cxn modelId="{05AB25B5-9476-4FCE-B255-6A3C99F390DF}" srcId="{783D03CC-8C34-4DC2-AD77-5678E71DE343}" destId="{E0F411E2-C2F5-47AA-A77F-631646085D35}" srcOrd="4" destOrd="0" parTransId="{112A134D-A2D7-487D-82FA-5B16E41653B7}" sibTransId="{BDF30AB3-1648-4503-B37A-8E7D2D4E890A}"/>
    <dgm:cxn modelId="{D4317656-14A0-4628-8272-D2F8BACA9A66}" type="presOf" srcId="{71476D59-1F69-4EDB-86CD-C1299CF2E610}" destId="{E4044E22-AA10-4AE1-AEAA-3A9E1FFE8F09}" srcOrd="0" destOrd="0" presId="urn:microsoft.com/office/officeart/2009/3/layout/DescendingProcess"/>
    <dgm:cxn modelId="{3163202F-63FF-405B-B583-6DEAD2CD46B6}" type="presOf" srcId="{3EED5C98-8AEA-49CD-8921-A98B8EC04126}" destId="{F67B10E1-AB93-4F58-B7D8-EA3FEB138A62}" srcOrd="0" destOrd="0" presId="urn:microsoft.com/office/officeart/2009/3/layout/DescendingProcess"/>
    <dgm:cxn modelId="{1FAD54BA-CFB0-43B2-B6BC-ACC1736C7899}" type="presOf" srcId="{FFEEC507-B575-406F-8E2A-8799DBC64D5E}" destId="{BD5BD0EE-C8AC-49E5-8904-97F777D63622}" srcOrd="0" destOrd="0" presId="urn:microsoft.com/office/officeart/2009/3/layout/DescendingProcess"/>
    <dgm:cxn modelId="{6A034844-0689-471F-B033-3D200B68EACF}" type="presOf" srcId="{21DAAC4C-E3B9-4F06-B7FF-7B738AD9F45F}" destId="{3B334D72-B061-4A40-9E52-436394D8B834}" srcOrd="0" destOrd="0" presId="urn:microsoft.com/office/officeart/2009/3/layout/DescendingProcess"/>
    <dgm:cxn modelId="{FBF972CA-97DB-44AD-94CC-F839E954D6FD}" srcId="{783D03CC-8C34-4DC2-AD77-5678E71DE343}" destId="{BD54857A-561A-44C3-8A02-A37C09509275}" srcOrd="3" destOrd="0" parTransId="{7975B90D-6C91-44E3-8289-C6B5AC1181BC}" sibTransId="{21DAAC4C-E3B9-4F06-B7FF-7B738AD9F45F}"/>
    <dgm:cxn modelId="{042DE5DA-FE23-4985-A614-9033EBE5C344}" srcId="{783D03CC-8C34-4DC2-AD77-5678E71DE343}" destId="{3EED5C98-8AEA-49CD-8921-A98B8EC04126}" srcOrd="0" destOrd="0" parTransId="{F0A67A76-4222-4916-ACE4-99B07B09F345}" sibTransId="{A4998F9B-23E6-48C4-BD70-ADDE10A8EFD9}"/>
    <dgm:cxn modelId="{00CB1F69-1E37-4866-92B5-1790004DEC2F}" type="presOf" srcId="{826CA18E-BA29-4DBA-82D5-FEECFE08E2E0}" destId="{540659AF-8A72-4E23-AC16-F912C3ACC475}" srcOrd="0" destOrd="0" presId="urn:microsoft.com/office/officeart/2009/3/layout/DescendingProcess"/>
    <dgm:cxn modelId="{9FA9A1B7-F157-41CE-BE7A-95222F96C964}" type="presOf" srcId="{783D03CC-8C34-4DC2-AD77-5678E71DE343}" destId="{0F4067C1-38C4-4785-A64B-013DC2F76410}" srcOrd="0" destOrd="0" presId="urn:microsoft.com/office/officeart/2009/3/layout/DescendingProcess"/>
    <dgm:cxn modelId="{6A44862C-165B-4C46-8CE8-813554FF8BC4}" type="presParOf" srcId="{0F4067C1-38C4-4785-A64B-013DC2F76410}" destId="{027F5AA9-99DA-461D-88D8-EE16A19BC9B6}" srcOrd="0" destOrd="0" presId="urn:microsoft.com/office/officeart/2009/3/layout/DescendingProcess"/>
    <dgm:cxn modelId="{448BB10E-B65F-4359-BAF1-F40596A4DB61}" type="presParOf" srcId="{0F4067C1-38C4-4785-A64B-013DC2F76410}" destId="{F67B10E1-AB93-4F58-B7D8-EA3FEB138A62}" srcOrd="1" destOrd="0" presId="urn:microsoft.com/office/officeart/2009/3/layout/DescendingProcess"/>
    <dgm:cxn modelId="{938ED32B-FEC2-4CAD-AA47-89F38DE90442}" type="presParOf" srcId="{0F4067C1-38C4-4785-A64B-013DC2F76410}" destId="{E4044E22-AA10-4AE1-AEAA-3A9E1FFE8F09}" srcOrd="2" destOrd="0" presId="urn:microsoft.com/office/officeart/2009/3/layout/DescendingProcess"/>
    <dgm:cxn modelId="{72DE5298-860D-4777-B4C2-34AC506B2F9D}" type="presParOf" srcId="{0F4067C1-38C4-4785-A64B-013DC2F76410}" destId="{04262431-A57B-4F54-A9D5-2D77B6C28637}" srcOrd="3" destOrd="0" presId="urn:microsoft.com/office/officeart/2009/3/layout/DescendingProcess"/>
    <dgm:cxn modelId="{ED3D7747-6AE5-40DA-985C-55FBE8F085C7}" type="presParOf" srcId="{04262431-A57B-4F54-A9D5-2D77B6C28637}" destId="{09E95582-736C-41BA-AAB8-CA92DB206B73}" srcOrd="0" destOrd="0" presId="urn:microsoft.com/office/officeart/2009/3/layout/DescendingProcess"/>
    <dgm:cxn modelId="{01FCB7AD-DBE2-4B9B-A64F-705639B7AD3F}" type="presParOf" srcId="{0F4067C1-38C4-4785-A64B-013DC2F76410}" destId="{BD5BD0EE-C8AC-49E5-8904-97F777D63622}" srcOrd="4" destOrd="0" presId="urn:microsoft.com/office/officeart/2009/3/layout/DescendingProcess"/>
    <dgm:cxn modelId="{B5CCC9D2-1F73-4F84-A555-CDD48BE61180}" type="presParOf" srcId="{0F4067C1-38C4-4785-A64B-013DC2F76410}" destId="{05B28ECD-A4FA-46A3-8B69-8398EF7655BB}" srcOrd="5" destOrd="0" presId="urn:microsoft.com/office/officeart/2009/3/layout/DescendingProcess"/>
    <dgm:cxn modelId="{3E44A46F-5E6B-488A-A392-CBAF1A5856A7}" type="presParOf" srcId="{05B28ECD-A4FA-46A3-8B69-8398EF7655BB}" destId="{540659AF-8A72-4E23-AC16-F912C3ACC475}" srcOrd="0" destOrd="0" presId="urn:microsoft.com/office/officeart/2009/3/layout/DescendingProcess"/>
    <dgm:cxn modelId="{437DF83A-4A11-45F0-A23E-1F5F061B3ADB}" type="presParOf" srcId="{0F4067C1-38C4-4785-A64B-013DC2F76410}" destId="{67082C53-0950-4316-A105-AC5E6EE39BFA}" srcOrd="6" destOrd="0" presId="urn:microsoft.com/office/officeart/2009/3/layout/DescendingProcess"/>
    <dgm:cxn modelId="{A0E1A754-2B4B-4B0D-9CAC-98771D4E1CA3}" type="presParOf" srcId="{0F4067C1-38C4-4785-A64B-013DC2F76410}" destId="{C5530324-6046-4A50-82E9-6ADB7BFEACC9}" srcOrd="7" destOrd="0" presId="urn:microsoft.com/office/officeart/2009/3/layout/DescendingProcess"/>
    <dgm:cxn modelId="{4737E95A-E08A-4256-A95A-40150B46C67E}" type="presParOf" srcId="{C5530324-6046-4A50-82E9-6ADB7BFEACC9}" destId="{3B334D72-B061-4A40-9E52-436394D8B834}" srcOrd="0" destOrd="0" presId="urn:microsoft.com/office/officeart/2009/3/layout/DescendingProcess"/>
    <dgm:cxn modelId="{80D9AD63-FB16-4944-BFEA-20A7AB80AC89}" type="presParOf" srcId="{0F4067C1-38C4-4785-A64B-013DC2F76410}" destId="{D69DC369-E4BC-4C21-ACB0-1BFAFFD7F081}"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1450D4-3808-452E-892C-D93516A73FBC}"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US"/>
        </a:p>
      </dgm:t>
    </dgm:pt>
    <dgm:pt modelId="{E4304F7D-E078-457B-BFFD-795C0FE13BA9}">
      <dgm:prSet phldrT="[Text]"/>
      <dgm:spPr/>
      <dgm:t>
        <a:bodyPr/>
        <a:lstStyle/>
        <a:p>
          <a:r>
            <a:rPr lang="en-US" dirty="0" smtClean="0"/>
            <a:t>The type and number of nucleic acid bonds that are broken</a:t>
          </a:r>
          <a:endParaRPr lang="en-US" dirty="0"/>
        </a:p>
      </dgm:t>
    </dgm:pt>
    <dgm:pt modelId="{80E1F216-BE57-483A-A957-AD53BEF7E690}" type="parTrans" cxnId="{6F40A68C-DE69-4364-BC62-B0CE29B1C1BD}">
      <dgm:prSet/>
      <dgm:spPr/>
      <dgm:t>
        <a:bodyPr/>
        <a:lstStyle/>
        <a:p>
          <a:endParaRPr lang="en-US"/>
        </a:p>
      </dgm:t>
    </dgm:pt>
    <dgm:pt modelId="{6A7EBBAC-EBDF-4120-8B9F-5F5A4C7C2243}" type="sibTrans" cxnId="{6F40A68C-DE69-4364-BC62-B0CE29B1C1BD}">
      <dgm:prSet/>
      <dgm:spPr/>
      <dgm:t>
        <a:bodyPr/>
        <a:lstStyle/>
        <a:p>
          <a:endParaRPr lang="en-US"/>
        </a:p>
      </dgm:t>
    </dgm:pt>
    <dgm:pt modelId="{90631107-E486-4DF0-B7D2-25563A0C18E1}">
      <dgm:prSet phldrT="[Text]"/>
      <dgm:spPr/>
      <dgm:t>
        <a:bodyPr/>
        <a:lstStyle/>
        <a:p>
          <a:r>
            <a:rPr lang="en-US" dirty="0" smtClean="0"/>
            <a:t>The intensity and type of radiation</a:t>
          </a:r>
          <a:endParaRPr lang="en-US" dirty="0"/>
        </a:p>
      </dgm:t>
    </dgm:pt>
    <dgm:pt modelId="{5413439F-2381-4D11-A60D-243D886A183F}" type="parTrans" cxnId="{178751F5-DAB1-4B8F-818B-C85ACB96475F}">
      <dgm:prSet/>
      <dgm:spPr/>
      <dgm:t>
        <a:bodyPr/>
        <a:lstStyle/>
        <a:p>
          <a:endParaRPr lang="en-US"/>
        </a:p>
      </dgm:t>
    </dgm:pt>
    <dgm:pt modelId="{F982E794-6B95-48CB-9639-095CA48B37AA}" type="sibTrans" cxnId="{178751F5-DAB1-4B8F-818B-C85ACB96475F}">
      <dgm:prSet/>
      <dgm:spPr/>
      <dgm:t>
        <a:bodyPr/>
        <a:lstStyle/>
        <a:p>
          <a:endParaRPr lang="en-US"/>
        </a:p>
      </dgm:t>
    </dgm:pt>
    <dgm:pt modelId="{80E7FD2E-84F2-4D0A-A130-12C99E1881D1}">
      <dgm:prSet phldrT="[Text]"/>
      <dgm:spPr/>
      <dgm:t>
        <a:bodyPr/>
        <a:lstStyle/>
        <a:p>
          <a:r>
            <a:rPr lang="en-US" dirty="0" smtClean="0"/>
            <a:t>The time between exposures</a:t>
          </a:r>
          <a:endParaRPr lang="en-US" dirty="0"/>
        </a:p>
      </dgm:t>
    </dgm:pt>
    <dgm:pt modelId="{A2FD9E73-5290-4F12-9F0F-B022AA79F597}" type="parTrans" cxnId="{F2492B67-5EBA-45D8-AC5F-305F5F75681A}">
      <dgm:prSet/>
      <dgm:spPr/>
      <dgm:t>
        <a:bodyPr/>
        <a:lstStyle/>
        <a:p>
          <a:endParaRPr lang="en-US"/>
        </a:p>
      </dgm:t>
    </dgm:pt>
    <dgm:pt modelId="{61A2CB05-67E9-4CCF-80AE-8B1A05B14BEF}" type="sibTrans" cxnId="{F2492B67-5EBA-45D8-AC5F-305F5F75681A}">
      <dgm:prSet/>
      <dgm:spPr/>
      <dgm:t>
        <a:bodyPr/>
        <a:lstStyle/>
        <a:p>
          <a:endParaRPr lang="en-US"/>
        </a:p>
      </dgm:t>
    </dgm:pt>
    <dgm:pt modelId="{AA6A0A6F-8E3A-40E7-B7E3-46A28BFAEA38}">
      <dgm:prSet phldrT="[Text]"/>
      <dgm:spPr/>
      <dgm:t>
        <a:bodyPr/>
        <a:lstStyle/>
        <a:p>
          <a:r>
            <a:rPr lang="en-US" dirty="0" smtClean="0"/>
            <a:t>The ability of the cell to repair the damage</a:t>
          </a:r>
          <a:endParaRPr lang="en-US" dirty="0"/>
        </a:p>
      </dgm:t>
    </dgm:pt>
    <dgm:pt modelId="{A9E1060C-BE1A-4B16-B423-0956AD78A752}" type="parTrans" cxnId="{662953C9-4B1D-44B5-8E9F-D68FB5009F29}">
      <dgm:prSet/>
      <dgm:spPr/>
      <dgm:t>
        <a:bodyPr/>
        <a:lstStyle/>
        <a:p>
          <a:endParaRPr lang="en-US"/>
        </a:p>
      </dgm:t>
    </dgm:pt>
    <dgm:pt modelId="{F7072A2A-8952-4A06-971D-03EC319C7B99}" type="sibTrans" cxnId="{662953C9-4B1D-44B5-8E9F-D68FB5009F29}">
      <dgm:prSet/>
      <dgm:spPr/>
      <dgm:t>
        <a:bodyPr/>
        <a:lstStyle/>
        <a:p>
          <a:endParaRPr lang="en-US"/>
        </a:p>
      </dgm:t>
    </dgm:pt>
    <dgm:pt modelId="{29A85C5A-A386-4C09-8B9C-C48C1FC6D22C}" type="pres">
      <dgm:prSet presAssocID="{B51450D4-3808-452E-892C-D93516A73FBC}" presName="diagram" presStyleCnt="0">
        <dgm:presLayoutVars>
          <dgm:dir/>
          <dgm:resizeHandles val="exact"/>
        </dgm:presLayoutVars>
      </dgm:prSet>
      <dgm:spPr/>
      <dgm:t>
        <a:bodyPr/>
        <a:lstStyle/>
        <a:p>
          <a:endParaRPr lang="en-US"/>
        </a:p>
      </dgm:t>
    </dgm:pt>
    <dgm:pt modelId="{BCC1BDF2-720C-4E2F-BFE6-CEFA4E14985A}" type="pres">
      <dgm:prSet presAssocID="{E4304F7D-E078-457B-BFFD-795C0FE13BA9}" presName="node" presStyleLbl="node1" presStyleIdx="0" presStyleCnt="4">
        <dgm:presLayoutVars>
          <dgm:bulletEnabled val="1"/>
        </dgm:presLayoutVars>
      </dgm:prSet>
      <dgm:spPr/>
      <dgm:t>
        <a:bodyPr/>
        <a:lstStyle/>
        <a:p>
          <a:endParaRPr lang="en-US"/>
        </a:p>
      </dgm:t>
    </dgm:pt>
    <dgm:pt modelId="{24A1D4E0-6227-4965-922C-51C4827C4B97}" type="pres">
      <dgm:prSet presAssocID="{6A7EBBAC-EBDF-4120-8B9F-5F5A4C7C2243}" presName="sibTrans" presStyleCnt="0"/>
      <dgm:spPr/>
    </dgm:pt>
    <dgm:pt modelId="{30827C67-C218-4119-8163-1235A7B235E7}" type="pres">
      <dgm:prSet presAssocID="{90631107-E486-4DF0-B7D2-25563A0C18E1}" presName="node" presStyleLbl="node1" presStyleIdx="1" presStyleCnt="4">
        <dgm:presLayoutVars>
          <dgm:bulletEnabled val="1"/>
        </dgm:presLayoutVars>
      </dgm:prSet>
      <dgm:spPr/>
      <dgm:t>
        <a:bodyPr/>
        <a:lstStyle/>
        <a:p>
          <a:endParaRPr lang="en-US"/>
        </a:p>
      </dgm:t>
    </dgm:pt>
    <dgm:pt modelId="{0D529DD6-2B49-4D96-BC33-14832907448C}" type="pres">
      <dgm:prSet presAssocID="{F982E794-6B95-48CB-9639-095CA48B37AA}" presName="sibTrans" presStyleCnt="0"/>
      <dgm:spPr/>
    </dgm:pt>
    <dgm:pt modelId="{EB2BBA42-1CE7-4E89-ABDF-A012912A3500}" type="pres">
      <dgm:prSet presAssocID="{80E7FD2E-84F2-4D0A-A130-12C99E1881D1}" presName="node" presStyleLbl="node1" presStyleIdx="2" presStyleCnt="4">
        <dgm:presLayoutVars>
          <dgm:bulletEnabled val="1"/>
        </dgm:presLayoutVars>
      </dgm:prSet>
      <dgm:spPr/>
      <dgm:t>
        <a:bodyPr/>
        <a:lstStyle/>
        <a:p>
          <a:endParaRPr lang="en-US"/>
        </a:p>
      </dgm:t>
    </dgm:pt>
    <dgm:pt modelId="{886BC44B-C9AC-4181-A978-26C78EC89B6B}" type="pres">
      <dgm:prSet presAssocID="{61A2CB05-67E9-4CCF-80AE-8B1A05B14BEF}" presName="sibTrans" presStyleCnt="0"/>
      <dgm:spPr/>
    </dgm:pt>
    <dgm:pt modelId="{5A2E2D4A-94AF-413B-9730-A69C2D5E77BE}" type="pres">
      <dgm:prSet presAssocID="{AA6A0A6F-8E3A-40E7-B7E3-46A28BFAEA38}" presName="node" presStyleLbl="node1" presStyleIdx="3" presStyleCnt="4">
        <dgm:presLayoutVars>
          <dgm:bulletEnabled val="1"/>
        </dgm:presLayoutVars>
      </dgm:prSet>
      <dgm:spPr/>
      <dgm:t>
        <a:bodyPr/>
        <a:lstStyle/>
        <a:p>
          <a:endParaRPr lang="en-US"/>
        </a:p>
      </dgm:t>
    </dgm:pt>
  </dgm:ptLst>
  <dgm:cxnLst>
    <dgm:cxn modelId="{662953C9-4B1D-44B5-8E9F-D68FB5009F29}" srcId="{B51450D4-3808-452E-892C-D93516A73FBC}" destId="{AA6A0A6F-8E3A-40E7-B7E3-46A28BFAEA38}" srcOrd="3" destOrd="0" parTransId="{A9E1060C-BE1A-4B16-B423-0956AD78A752}" sibTransId="{F7072A2A-8952-4A06-971D-03EC319C7B99}"/>
    <dgm:cxn modelId="{80D698E4-4719-4070-924B-37A684C566DD}" type="presOf" srcId="{90631107-E486-4DF0-B7D2-25563A0C18E1}" destId="{30827C67-C218-4119-8163-1235A7B235E7}" srcOrd="0" destOrd="0" presId="urn:microsoft.com/office/officeart/2005/8/layout/default"/>
    <dgm:cxn modelId="{34BC711D-FC9B-4559-B063-3561A3F2ECDE}" type="presOf" srcId="{E4304F7D-E078-457B-BFFD-795C0FE13BA9}" destId="{BCC1BDF2-720C-4E2F-BFE6-CEFA4E14985A}" srcOrd="0" destOrd="0" presId="urn:microsoft.com/office/officeart/2005/8/layout/default"/>
    <dgm:cxn modelId="{8C806336-D315-49A5-9419-A2F615DDFEA9}" type="presOf" srcId="{80E7FD2E-84F2-4D0A-A130-12C99E1881D1}" destId="{EB2BBA42-1CE7-4E89-ABDF-A012912A3500}" srcOrd="0" destOrd="0" presId="urn:microsoft.com/office/officeart/2005/8/layout/default"/>
    <dgm:cxn modelId="{178751F5-DAB1-4B8F-818B-C85ACB96475F}" srcId="{B51450D4-3808-452E-892C-D93516A73FBC}" destId="{90631107-E486-4DF0-B7D2-25563A0C18E1}" srcOrd="1" destOrd="0" parTransId="{5413439F-2381-4D11-A60D-243D886A183F}" sibTransId="{F982E794-6B95-48CB-9639-095CA48B37AA}"/>
    <dgm:cxn modelId="{8484E839-3598-47E5-A7DF-5AB33B880B00}" type="presOf" srcId="{AA6A0A6F-8E3A-40E7-B7E3-46A28BFAEA38}" destId="{5A2E2D4A-94AF-413B-9730-A69C2D5E77BE}" srcOrd="0" destOrd="0" presId="urn:microsoft.com/office/officeart/2005/8/layout/default"/>
    <dgm:cxn modelId="{6F40A68C-DE69-4364-BC62-B0CE29B1C1BD}" srcId="{B51450D4-3808-452E-892C-D93516A73FBC}" destId="{E4304F7D-E078-457B-BFFD-795C0FE13BA9}" srcOrd="0" destOrd="0" parTransId="{80E1F216-BE57-483A-A957-AD53BEF7E690}" sibTransId="{6A7EBBAC-EBDF-4120-8B9F-5F5A4C7C2243}"/>
    <dgm:cxn modelId="{B5C0D404-A05A-4FAD-BA58-E1BAB7FC01DF}" type="presOf" srcId="{B51450D4-3808-452E-892C-D93516A73FBC}" destId="{29A85C5A-A386-4C09-8B9C-C48C1FC6D22C}" srcOrd="0" destOrd="0" presId="urn:microsoft.com/office/officeart/2005/8/layout/default"/>
    <dgm:cxn modelId="{F2492B67-5EBA-45D8-AC5F-305F5F75681A}" srcId="{B51450D4-3808-452E-892C-D93516A73FBC}" destId="{80E7FD2E-84F2-4D0A-A130-12C99E1881D1}" srcOrd="2" destOrd="0" parTransId="{A2FD9E73-5290-4F12-9F0F-B022AA79F597}" sibTransId="{61A2CB05-67E9-4CCF-80AE-8B1A05B14BEF}"/>
    <dgm:cxn modelId="{8A563548-FB57-430A-BB9D-7D4B17A26BDA}" type="presParOf" srcId="{29A85C5A-A386-4C09-8B9C-C48C1FC6D22C}" destId="{BCC1BDF2-720C-4E2F-BFE6-CEFA4E14985A}" srcOrd="0" destOrd="0" presId="urn:microsoft.com/office/officeart/2005/8/layout/default"/>
    <dgm:cxn modelId="{80027ABE-BC28-4E46-91CF-4263851EE54D}" type="presParOf" srcId="{29A85C5A-A386-4C09-8B9C-C48C1FC6D22C}" destId="{24A1D4E0-6227-4965-922C-51C4827C4B97}" srcOrd="1" destOrd="0" presId="urn:microsoft.com/office/officeart/2005/8/layout/default"/>
    <dgm:cxn modelId="{A84E4219-3652-4438-B732-522773CCA78C}" type="presParOf" srcId="{29A85C5A-A386-4C09-8B9C-C48C1FC6D22C}" destId="{30827C67-C218-4119-8163-1235A7B235E7}" srcOrd="2" destOrd="0" presId="urn:microsoft.com/office/officeart/2005/8/layout/default"/>
    <dgm:cxn modelId="{9EE8A446-52AA-4A0E-910F-6191E186A9D6}" type="presParOf" srcId="{29A85C5A-A386-4C09-8B9C-C48C1FC6D22C}" destId="{0D529DD6-2B49-4D96-BC33-14832907448C}" srcOrd="3" destOrd="0" presId="urn:microsoft.com/office/officeart/2005/8/layout/default"/>
    <dgm:cxn modelId="{4D519E33-0A1C-4455-A148-2375BC8F5F23}" type="presParOf" srcId="{29A85C5A-A386-4C09-8B9C-C48C1FC6D22C}" destId="{EB2BBA42-1CE7-4E89-ABDF-A012912A3500}" srcOrd="4" destOrd="0" presId="urn:microsoft.com/office/officeart/2005/8/layout/default"/>
    <dgm:cxn modelId="{0428B266-41D9-4B5B-9895-0CDD5794BD18}" type="presParOf" srcId="{29A85C5A-A386-4C09-8B9C-C48C1FC6D22C}" destId="{886BC44B-C9AC-4181-A978-26C78EC89B6B}" srcOrd="5" destOrd="0" presId="urn:microsoft.com/office/officeart/2005/8/layout/default"/>
    <dgm:cxn modelId="{BDD0CEEE-8630-450E-85A6-4E55B4AF615D}" type="presParOf" srcId="{29A85C5A-A386-4C09-8B9C-C48C1FC6D22C}" destId="{5A2E2D4A-94AF-413B-9730-A69C2D5E77B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97E861-28DE-4A48-B6E0-CAEB64FEE1F1}"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BB184544-492D-4FFB-8F23-864B70BB96D9}">
      <dgm:prSet phldrT="[Text]" custT="1"/>
      <dgm:spPr/>
      <dgm:t>
        <a:bodyPr/>
        <a:lstStyle/>
        <a:p>
          <a:r>
            <a:rPr lang="en-US" sz="1400" b="1" smtClean="0">
              <a:solidFill>
                <a:schemeClr val="accent4"/>
              </a:solidFill>
            </a:rPr>
            <a:t>BREAKAGE OF DNA</a:t>
          </a:r>
          <a:endParaRPr lang="en-US" sz="1400" b="1" dirty="0">
            <a:solidFill>
              <a:schemeClr val="accent4"/>
            </a:solidFill>
          </a:endParaRPr>
        </a:p>
      </dgm:t>
    </dgm:pt>
    <dgm:pt modelId="{9BD067AF-219F-48CC-80BD-C1F329EF00EE}" type="parTrans" cxnId="{4DF22FB8-3C0F-4C38-B992-CBB26DA603F8}">
      <dgm:prSet/>
      <dgm:spPr/>
      <dgm:t>
        <a:bodyPr/>
        <a:lstStyle/>
        <a:p>
          <a:endParaRPr lang="en-US" sz="2000" b="1">
            <a:solidFill>
              <a:schemeClr val="accent4"/>
            </a:solidFill>
          </a:endParaRPr>
        </a:p>
      </dgm:t>
    </dgm:pt>
    <dgm:pt modelId="{25C99BCB-AF38-4641-9CD9-4BDE9392245A}" type="sibTrans" cxnId="{4DF22FB8-3C0F-4C38-B992-CBB26DA603F8}">
      <dgm:prSet/>
      <dgm:spPr/>
      <dgm:t>
        <a:bodyPr/>
        <a:lstStyle/>
        <a:p>
          <a:endParaRPr lang="en-US" sz="2000" b="1">
            <a:solidFill>
              <a:schemeClr val="accent4"/>
            </a:solidFill>
          </a:endParaRPr>
        </a:p>
      </dgm:t>
    </dgm:pt>
    <dgm:pt modelId="{CCE63AEC-EEDD-4493-AF89-85BB76EA80A0}">
      <dgm:prSet phldrT="[Text]" custT="1"/>
      <dgm:spPr>
        <a:solidFill>
          <a:schemeClr val="tx2">
            <a:lumMod val="50000"/>
            <a:alpha val="90000"/>
          </a:schemeClr>
        </a:solidFill>
      </dgm:spPr>
      <dgm:t>
        <a:bodyPr/>
        <a:lstStyle/>
        <a:p>
          <a:r>
            <a:rPr lang="en-US" sz="1400" b="1" smtClean="0">
              <a:solidFill>
                <a:schemeClr val="bg1"/>
              </a:solidFill>
            </a:rPr>
            <a:t>SINGLE STRANDED BREAKAGE</a:t>
          </a:r>
          <a:endParaRPr lang="en-US" sz="1400" b="1" dirty="0">
            <a:solidFill>
              <a:schemeClr val="bg1"/>
            </a:solidFill>
          </a:endParaRPr>
        </a:p>
      </dgm:t>
    </dgm:pt>
    <dgm:pt modelId="{527D1FFE-BF70-4B10-83F4-BC3B6DC16FF8}" type="parTrans" cxnId="{8D712A4B-F605-4471-9CBA-403105894FC8}">
      <dgm:prSet/>
      <dgm:spPr/>
      <dgm:t>
        <a:bodyPr/>
        <a:lstStyle/>
        <a:p>
          <a:endParaRPr lang="en-US" sz="2000" b="1">
            <a:solidFill>
              <a:schemeClr val="accent4"/>
            </a:solidFill>
          </a:endParaRPr>
        </a:p>
      </dgm:t>
    </dgm:pt>
    <dgm:pt modelId="{7296A529-8B8A-49F3-961E-FB2555A62EB1}" type="sibTrans" cxnId="{8D712A4B-F605-4471-9CBA-403105894FC8}">
      <dgm:prSet/>
      <dgm:spPr/>
      <dgm:t>
        <a:bodyPr/>
        <a:lstStyle/>
        <a:p>
          <a:endParaRPr lang="en-US" sz="2000" b="1">
            <a:solidFill>
              <a:schemeClr val="accent4"/>
            </a:solidFill>
          </a:endParaRPr>
        </a:p>
      </dgm:t>
    </dgm:pt>
    <dgm:pt modelId="{C51FC35D-5F85-4311-8967-450E95F36DE1}">
      <dgm:prSet phldrT="[Text]" custT="1"/>
      <dgm:spPr>
        <a:solidFill>
          <a:schemeClr val="tx2">
            <a:lumMod val="50000"/>
            <a:alpha val="90000"/>
          </a:schemeClr>
        </a:solidFill>
      </dgm:spPr>
      <dgm:t>
        <a:bodyPr/>
        <a:lstStyle/>
        <a:p>
          <a:r>
            <a:rPr lang="en-US" sz="1400" b="1" smtClean="0">
              <a:solidFill>
                <a:schemeClr val="bg1"/>
              </a:solidFill>
            </a:rPr>
            <a:t>1. Little biological significance.</a:t>
          </a:r>
        </a:p>
        <a:p>
          <a:r>
            <a:rPr lang="en-US" sz="1400" b="1" smtClean="0">
              <a:solidFill>
                <a:schemeClr val="bg1"/>
              </a:solidFill>
            </a:rPr>
            <a:t>2. As damage is repaired by using intact second strand.</a:t>
          </a:r>
          <a:endParaRPr lang="en-US" sz="1400" b="1" dirty="0">
            <a:solidFill>
              <a:schemeClr val="bg1"/>
            </a:solidFill>
          </a:endParaRPr>
        </a:p>
      </dgm:t>
    </dgm:pt>
    <dgm:pt modelId="{B295DB3B-C4CB-4CDD-8A13-F4407B8BC63F}" type="parTrans" cxnId="{F758E14D-7F49-45B6-8210-CE31D98D94A2}">
      <dgm:prSet/>
      <dgm:spPr/>
      <dgm:t>
        <a:bodyPr/>
        <a:lstStyle/>
        <a:p>
          <a:endParaRPr lang="en-US" sz="2000" b="1">
            <a:solidFill>
              <a:schemeClr val="accent4"/>
            </a:solidFill>
          </a:endParaRPr>
        </a:p>
      </dgm:t>
    </dgm:pt>
    <dgm:pt modelId="{690CB185-EC84-444C-ADE7-56D80B951F79}" type="sibTrans" cxnId="{F758E14D-7F49-45B6-8210-CE31D98D94A2}">
      <dgm:prSet/>
      <dgm:spPr/>
      <dgm:t>
        <a:bodyPr/>
        <a:lstStyle/>
        <a:p>
          <a:endParaRPr lang="en-US" sz="2000" b="1">
            <a:solidFill>
              <a:schemeClr val="accent4"/>
            </a:solidFill>
          </a:endParaRPr>
        </a:p>
      </dgm:t>
    </dgm:pt>
    <dgm:pt modelId="{9C73BC5D-A827-488D-BBB8-FD92F6C9CABF}">
      <dgm:prSet phldrT="[Text]" custT="1"/>
      <dgm:spPr>
        <a:solidFill>
          <a:schemeClr val="accent1">
            <a:lumMod val="50000"/>
            <a:alpha val="90000"/>
          </a:schemeClr>
        </a:solidFill>
      </dgm:spPr>
      <dgm:t>
        <a:bodyPr/>
        <a:lstStyle/>
        <a:p>
          <a:r>
            <a:rPr lang="en-US" sz="1400" b="1" smtClean="0">
              <a:solidFill>
                <a:schemeClr val="accent4"/>
              </a:solidFill>
            </a:rPr>
            <a:t>DOUBLE STRANDED BREAKAGE</a:t>
          </a:r>
          <a:endParaRPr lang="en-US" sz="1400" b="1" dirty="0">
            <a:solidFill>
              <a:schemeClr val="accent4"/>
            </a:solidFill>
          </a:endParaRPr>
        </a:p>
      </dgm:t>
    </dgm:pt>
    <dgm:pt modelId="{C4473CB1-F3E3-4E18-A9FA-D591E51BE152}" type="parTrans" cxnId="{4901CEF7-F8C7-4433-AD5D-7276B69BF83E}">
      <dgm:prSet/>
      <dgm:spPr/>
      <dgm:t>
        <a:bodyPr/>
        <a:lstStyle/>
        <a:p>
          <a:endParaRPr lang="en-US" sz="2000" b="1">
            <a:solidFill>
              <a:schemeClr val="accent4"/>
            </a:solidFill>
          </a:endParaRPr>
        </a:p>
      </dgm:t>
    </dgm:pt>
    <dgm:pt modelId="{D6111863-7516-48A3-8A60-0A42A43B1FAE}" type="sibTrans" cxnId="{4901CEF7-F8C7-4433-AD5D-7276B69BF83E}">
      <dgm:prSet/>
      <dgm:spPr/>
      <dgm:t>
        <a:bodyPr/>
        <a:lstStyle/>
        <a:p>
          <a:endParaRPr lang="en-US" sz="2000" b="1">
            <a:solidFill>
              <a:schemeClr val="accent4"/>
            </a:solidFill>
          </a:endParaRPr>
        </a:p>
      </dgm:t>
    </dgm:pt>
    <dgm:pt modelId="{F3D0C6E5-D667-4995-B374-B84742986C0A}">
      <dgm:prSet phldrT="[Text]" custT="1"/>
      <dgm:spPr>
        <a:solidFill>
          <a:schemeClr val="accent1">
            <a:lumMod val="50000"/>
            <a:alpha val="90000"/>
          </a:schemeClr>
        </a:solidFill>
      </dgm:spPr>
      <dgm:t>
        <a:bodyPr/>
        <a:lstStyle/>
        <a:p>
          <a:r>
            <a:rPr lang="en-US" sz="1400" b="1" smtClean="0">
              <a:solidFill>
                <a:schemeClr val="accent4"/>
              </a:solidFill>
            </a:rPr>
            <a:t>1. Both the strands of DNA are damaged at the same location or within the free base pair.</a:t>
          </a:r>
        </a:p>
        <a:p>
          <a:r>
            <a:rPr lang="en-US" sz="1400" b="1" smtClean="0">
              <a:solidFill>
                <a:schemeClr val="accent4"/>
              </a:solidFill>
            </a:rPr>
            <a:t>2. Repair is complicated as there is lack of intact template.</a:t>
          </a:r>
          <a:endParaRPr lang="en-US" sz="1400" b="1" dirty="0">
            <a:solidFill>
              <a:schemeClr val="accent4"/>
            </a:solidFill>
          </a:endParaRPr>
        </a:p>
      </dgm:t>
    </dgm:pt>
    <dgm:pt modelId="{AA64FBDC-B8E4-438D-8969-E46DD3B80194}" type="parTrans" cxnId="{C30B5B51-33F5-48C0-8DD4-2AF57D93B9EC}">
      <dgm:prSet/>
      <dgm:spPr/>
      <dgm:t>
        <a:bodyPr/>
        <a:lstStyle/>
        <a:p>
          <a:endParaRPr lang="en-US" sz="2000" b="1">
            <a:solidFill>
              <a:schemeClr val="accent4"/>
            </a:solidFill>
          </a:endParaRPr>
        </a:p>
      </dgm:t>
    </dgm:pt>
    <dgm:pt modelId="{1E4DB8D7-A817-4A6E-B83C-138E38E5D156}" type="sibTrans" cxnId="{C30B5B51-33F5-48C0-8DD4-2AF57D93B9EC}">
      <dgm:prSet/>
      <dgm:spPr/>
      <dgm:t>
        <a:bodyPr/>
        <a:lstStyle/>
        <a:p>
          <a:endParaRPr lang="en-US" sz="2000" b="1">
            <a:solidFill>
              <a:schemeClr val="accent4"/>
            </a:solidFill>
          </a:endParaRPr>
        </a:p>
      </dgm:t>
    </dgm:pt>
    <dgm:pt modelId="{783C89D2-982D-436A-8829-EE3DBE91FF50}" type="pres">
      <dgm:prSet presAssocID="{1597E861-28DE-4A48-B6E0-CAEB64FEE1F1}" presName="hierChild1" presStyleCnt="0">
        <dgm:presLayoutVars>
          <dgm:chPref val="1"/>
          <dgm:dir/>
          <dgm:animOne val="branch"/>
          <dgm:animLvl val="lvl"/>
          <dgm:resizeHandles/>
        </dgm:presLayoutVars>
      </dgm:prSet>
      <dgm:spPr/>
      <dgm:t>
        <a:bodyPr/>
        <a:lstStyle/>
        <a:p>
          <a:endParaRPr lang="en-US"/>
        </a:p>
      </dgm:t>
    </dgm:pt>
    <dgm:pt modelId="{B332069A-FF94-4817-AE10-09F14C5598BC}" type="pres">
      <dgm:prSet presAssocID="{BB184544-492D-4FFB-8F23-864B70BB96D9}" presName="hierRoot1" presStyleCnt="0"/>
      <dgm:spPr/>
    </dgm:pt>
    <dgm:pt modelId="{B5C8064C-C898-437D-807A-BB140A75E2EA}" type="pres">
      <dgm:prSet presAssocID="{BB184544-492D-4FFB-8F23-864B70BB96D9}" presName="composite" presStyleCnt="0"/>
      <dgm:spPr/>
    </dgm:pt>
    <dgm:pt modelId="{C308F9E8-B165-4477-A61B-7A5FE72F4497}" type="pres">
      <dgm:prSet presAssocID="{BB184544-492D-4FFB-8F23-864B70BB96D9}" presName="background" presStyleLbl="node0" presStyleIdx="0" presStyleCnt="1"/>
      <dgm:spPr/>
    </dgm:pt>
    <dgm:pt modelId="{4D63D3F5-0AE0-4969-BA19-E4C40C6FE242}" type="pres">
      <dgm:prSet presAssocID="{BB184544-492D-4FFB-8F23-864B70BB96D9}" presName="text" presStyleLbl="fgAcc0" presStyleIdx="0" presStyleCnt="1">
        <dgm:presLayoutVars>
          <dgm:chPref val="3"/>
        </dgm:presLayoutVars>
      </dgm:prSet>
      <dgm:spPr/>
      <dgm:t>
        <a:bodyPr/>
        <a:lstStyle/>
        <a:p>
          <a:endParaRPr lang="en-US"/>
        </a:p>
      </dgm:t>
    </dgm:pt>
    <dgm:pt modelId="{0D1A30D4-C7FF-4533-8F0A-4386DC2AD816}" type="pres">
      <dgm:prSet presAssocID="{BB184544-492D-4FFB-8F23-864B70BB96D9}" presName="hierChild2" presStyleCnt="0"/>
      <dgm:spPr/>
    </dgm:pt>
    <dgm:pt modelId="{BDDEBDFF-51B1-4F93-9A39-BBDABCA3B6CE}" type="pres">
      <dgm:prSet presAssocID="{527D1FFE-BF70-4B10-83F4-BC3B6DC16FF8}" presName="Name10" presStyleLbl="parChTrans1D2" presStyleIdx="0" presStyleCnt="2"/>
      <dgm:spPr/>
      <dgm:t>
        <a:bodyPr/>
        <a:lstStyle/>
        <a:p>
          <a:endParaRPr lang="en-US"/>
        </a:p>
      </dgm:t>
    </dgm:pt>
    <dgm:pt modelId="{930EE789-4833-43F8-9DF9-99013F61EAFB}" type="pres">
      <dgm:prSet presAssocID="{CCE63AEC-EEDD-4493-AF89-85BB76EA80A0}" presName="hierRoot2" presStyleCnt="0"/>
      <dgm:spPr/>
    </dgm:pt>
    <dgm:pt modelId="{E1AA63A9-12A1-4A45-903B-0C3805B6D3A9}" type="pres">
      <dgm:prSet presAssocID="{CCE63AEC-EEDD-4493-AF89-85BB76EA80A0}" presName="composite2" presStyleCnt="0"/>
      <dgm:spPr/>
    </dgm:pt>
    <dgm:pt modelId="{7438BAD1-1ED0-4FBB-92B3-4978DCA53CAA}" type="pres">
      <dgm:prSet presAssocID="{CCE63AEC-EEDD-4493-AF89-85BB76EA80A0}" presName="background2" presStyleLbl="node2" presStyleIdx="0" presStyleCnt="2"/>
      <dgm:spPr/>
    </dgm:pt>
    <dgm:pt modelId="{945A43D9-D38A-4F19-9465-B3B804E1A604}" type="pres">
      <dgm:prSet presAssocID="{CCE63AEC-EEDD-4493-AF89-85BB76EA80A0}" presName="text2" presStyleLbl="fgAcc2" presStyleIdx="0" presStyleCnt="2">
        <dgm:presLayoutVars>
          <dgm:chPref val="3"/>
        </dgm:presLayoutVars>
      </dgm:prSet>
      <dgm:spPr/>
      <dgm:t>
        <a:bodyPr/>
        <a:lstStyle/>
        <a:p>
          <a:endParaRPr lang="en-US"/>
        </a:p>
      </dgm:t>
    </dgm:pt>
    <dgm:pt modelId="{A04614C1-BDE5-427F-BA64-7C4CB78D3818}" type="pres">
      <dgm:prSet presAssocID="{CCE63AEC-EEDD-4493-AF89-85BB76EA80A0}" presName="hierChild3" presStyleCnt="0"/>
      <dgm:spPr/>
    </dgm:pt>
    <dgm:pt modelId="{74E174B1-572D-4559-B425-47004ECE6C8F}" type="pres">
      <dgm:prSet presAssocID="{B295DB3B-C4CB-4CDD-8A13-F4407B8BC63F}" presName="Name17" presStyleLbl="parChTrans1D3" presStyleIdx="0" presStyleCnt="2"/>
      <dgm:spPr/>
      <dgm:t>
        <a:bodyPr/>
        <a:lstStyle/>
        <a:p>
          <a:endParaRPr lang="en-US"/>
        </a:p>
      </dgm:t>
    </dgm:pt>
    <dgm:pt modelId="{74E7DE2D-2A3E-48A3-9718-0B51F645179F}" type="pres">
      <dgm:prSet presAssocID="{C51FC35D-5F85-4311-8967-450E95F36DE1}" presName="hierRoot3" presStyleCnt="0"/>
      <dgm:spPr/>
    </dgm:pt>
    <dgm:pt modelId="{B18600AD-C81F-4217-8B8A-79290F072F60}" type="pres">
      <dgm:prSet presAssocID="{C51FC35D-5F85-4311-8967-450E95F36DE1}" presName="composite3" presStyleCnt="0"/>
      <dgm:spPr/>
    </dgm:pt>
    <dgm:pt modelId="{1A6632E3-B80D-4896-A531-C76D216B4171}" type="pres">
      <dgm:prSet presAssocID="{C51FC35D-5F85-4311-8967-450E95F36DE1}" presName="background3" presStyleLbl="node3" presStyleIdx="0" presStyleCnt="2"/>
      <dgm:spPr/>
    </dgm:pt>
    <dgm:pt modelId="{91A259D6-F26F-4038-8F3D-D5F6F7A33695}" type="pres">
      <dgm:prSet presAssocID="{C51FC35D-5F85-4311-8967-450E95F36DE1}" presName="text3" presStyleLbl="fgAcc3" presStyleIdx="0" presStyleCnt="2">
        <dgm:presLayoutVars>
          <dgm:chPref val="3"/>
        </dgm:presLayoutVars>
      </dgm:prSet>
      <dgm:spPr/>
      <dgm:t>
        <a:bodyPr/>
        <a:lstStyle/>
        <a:p>
          <a:endParaRPr lang="en-US"/>
        </a:p>
      </dgm:t>
    </dgm:pt>
    <dgm:pt modelId="{71B8A698-0E56-4791-B69B-6DA6CD2ED239}" type="pres">
      <dgm:prSet presAssocID="{C51FC35D-5F85-4311-8967-450E95F36DE1}" presName="hierChild4" presStyleCnt="0"/>
      <dgm:spPr/>
    </dgm:pt>
    <dgm:pt modelId="{03E3418C-38BD-4EC7-A705-E42EA5B831C4}" type="pres">
      <dgm:prSet presAssocID="{C4473CB1-F3E3-4E18-A9FA-D591E51BE152}" presName="Name10" presStyleLbl="parChTrans1D2" presStyleIdx="1" presStyleCnt="2"/>
      <dgm:spPr/>
      <dgm:t>
        <a:bodyPr/>
        <a:lstStyle/>
        <a:p>
          <a:endParaRPr lang="en-US"/>
        </a:p>
      </dgm:t>
    </dgm:pt>
    <dgm:pt modelId="{F90F443D-C411-487C-AC19-3D8363617B42}" type="pres">
      <dgm:prSet presAssocID="{9C73BC5D-A827-488D-BBB8-FD92F6C9CABF}" presName="hierRoot2" presStyleCnt="0"/>
      <dgm:spPr/>
    </dgm:pt>
    <dgm:pt modelId="{6C30EFBC-A97D-4E39-B47F-969DF0AAAA97}" type="pres">
      <dgm:prSet presAssocID="{9C73BC5D-A827-488D-BBB8-FD92F6C9CABF}" presName="composite2" presStyleCnt="0"/>
      <dgm:spPr/>
    </dgm:pt>
    <dgm:pt modelId="{077DD91B-C8CE-4594-B8E3-64CD2A45D48D}" type="pres">
      <dgm:prSet presAssocID="{9C73BC5D-A827-488D-BBB8-FD92F6C9CABF}" presName="background2" presStyleLbl="node2" presStyleIdx="1" presStyleCnt="2"/>
      <dgm:spPr/>
    </dgm:pt>
    <dgm:pt modelId="{855B6E56-3023-48B5-8C01-9612AA18BFC6}" type="pres">
      <dgm:prSet presAssocID="{9C73BC5D-A827-488D-BBB8-FD92F6C9CABF}" presName="text2" presStyleLbl="fgAcc2" presStyleIdx="1" presStyleCnt="2">
        <dgm:presLayoutVars>
          <dgm:chPref val="3"/>
        </dgm:presLayoutVars>
      </dgm:prSet>
      <dgm:spPr/>
      <dgm:t>
        <a:bodyPr/>
        <a:lstStyle/>
        <a:p>
          <a:endParaRPr lang="en-US"/>
        </a:p>
      </dgm:t>
    </dgm:pt>
    <dgm:pt modelId="{261BC062-38CC-42FA-B1CF-D7E873ABA670}" type="pres">
      <dgm:prSet presAssocID="{9C73BC5D-A827-488D-BBB8-FD92F6C9CABF}" presName="hierChild3" presStyleCnt="0"/>
      <dgm:spPr/>
    </dgm:pt>
    <dgm:pt modelId="{61167769-268A-4E08-8350-07CB9C40CE70}" type="pres">
      <dgm:prSet presAssocID="{AA64FBDC-B8E4-438D-8969-E46DD3B80194}" presName="Name17" presStyleLbl="parChTrans1D3" presStyleIdx="1" presStyleCnt="2"/>
      <dgm:spPr/>
      <dgm:t>
        <a:bodyPr/>
        <a:lstStyle/>
        <a:p>
          <a:endParaRPr lang="en-US"/>
        </a:p>
      </dgm:t>
    </dgm:pt>
    <dgm:pt modelId="{A9671159-3337-4298-9DB1-62EB6C2009EE}" type="pres">
      <dgm:prSet presAssocID="{F3D0C6E5-D667-4995-B374-B84742986C0A}" presName="hierRoot3" presStyleCnt="0"/>
      <dgm:spPr/>
    </dgm:pt>
    <dgm:pt modelId="{D438D8E7-53E1-491B-BE2B-F0F93BCD7F51}" type="pres">
      <dgm:prSet presAssocID="{F3D0C6E5-D667-4995-B374-B84742986C0A}" presName="composite3" presStyleCnt="0"/>
      <dgm:spPr/>
    </dgm:pt>
    <dgm:pt modelId="{770AAFD1-23B0-4703-AFA3-CFB671413D78}" type="pres">
      <dgm:prSet presAssocID="{F3D0C6E5-D667-4995-B374-B84742986C0A}" presName="background3" presStyleLbl="node3" presStyleIdx="1" presStyleCnt="2"/>
      <dgm:spPr/>
    </dgm:pt>
    <dgm:pt modelId="{8FABB9A7-65BE-411A-940C-372A0990C419}" type="pres">
      <dgm:prSet presAssocID="{F3D0C6E5-D667-4995-B374-B84742986C0A}" presName="text3" presStyleLbl="fgAcc3" presStyleIdx="1" presStyleCnt="2">
        <dgm:presLayoutVars>
          <dgm:chPref val="3"/>
        </dgm:presLayoutVars>
      </dgm:prSet>
      <dgm:spPr/>
      <dgm:t>
        <a:bodyPr/>
        <a:lstStyle/>
        <a:p>
          <a:endParaRPr lang="en-US"/>
        </a:p>
      </dgm:t>
    </dgm:pt>
    <dgm:pt modelId="{76BA6EFD-4F50-4E29-9F13-491F7F4F65E7}" type="pres">
      <dgm:prSet presAssocID="{F3D0C6E5-D667-4995-B374-B84742986C0A}" presName="hierChild4" presStyleCnt="0"/>
      <dgm:spPr/>
    </dgm:pt>
  </dgm:ptLst>
  <dgm:cxnLst>
    <dgm:cxn modelId="{8714C262-828A-4281-8DC5-53CA0560CA24}" type="presOf" srcId="{C51FC35D-5F85-4311-8967-450E95F36DE1}" destId="{91A259D6-F26F-4038-8F3D-D5F6F7A33695}" srcOrd="0" destOrd="0" presId="urn:microsoft.com/office/officeart/2005/8/layout/hierarchy1"/>
    <dgm:cxn modelId="{D5E62C62-DEFE-4DE9-996B-A64D2A8AEB94}" type="presOf" srcId="{527D1FFE-BF70-4B10-83F4-BC3B6DC16FF8}" destId="{BDDEBDFF-51B1-4F93-9A39-BBDABCA3B6CE}" srcOrd="0" destOrd="0" presId="urn:microsoft.com/office/officeart/2005/8/layout/hierarchy1"/>
    <dgm:cxn modelId="{8D712A4B-F605-4471-9CBA-403105894FC8}" srcId="{BB184544-492D-4FFB-8F23-864B70BB96D9}" destId="{CCE63AEC-EEDD-4493-AF89-85BB76EA80A0}" srcOrd="0" destOrd="0" parTransId="{527D1FFE-BF70-4B10-83F4-BC3B6DC16FF8}" sibTransId="{7296A529-8B8A-49F3-961E-FB2555A62EB1}"/>
    <dgm:cxn modelId="{C83A8BE6-071C-4A04-9930-E54C2724F8F7}" type="presOf" srcId="{1597E861-28DE-4A48-B6E0-CAEB64FEE1F1}" destId="{783C89D2-982D-436A-8829-EE3DBE91FF50}" srcOrd="0" destOrd="0" presId="urn:microsoft.com/office/officeart/2005/8/layout/hierarchy1"/>
    <dgm:cxn modelId="{048D4E14-7DF4-4C97-ADDF-0585A7DF14FE}" type="presOf" srcId="{BB184544-492D-4FFB-8F23-864B70BB96D9}" destId="{4D63D3F5-0AE0-4969-BA19-E4C40C6FE242}" srcOrd="0" destOrd="0" presId="urn:microsoft.com/office/officeart/2005/8/layout/hierarchy1"/>
    <dgm:cxn modelId="{4DF22FB8-3C0F-4C38-B992-CBB26DA603F8}" srcId="{1597E861-28DE-4A48-B6E0-CAEB64FEE1F1}" destId="{BB184544-492D-4FFB-8F23-864B70BB96D9}" srcOrd="0" destOrd="0" parTransId="{9BD067AF-219F-48CC-80BD-C1F329EF00EE}" sibTransId="{25C99BCB-AF38-4641-9CD9-4BDE9392245A}"/>
    <dgm:cxn modelId="{C30B5B51-33F5-48C0-8DD4-2AF57D93B9EC}" srcId="{9C73BC5D-A827-488D-BBB8-FD92F6C9CABF}" destId="{F3D0C6E5-D667-4995-B374-B84742986C0A}" srcOrd="0" destOrd="0" parTransId="{AA64FBDC-B8E4-438D-8969-E46DD3B80194}" sibTransId="{1E4DB8D7-A817-4A6E-B83C-138E38E5D156}"/>
    <dgm:cxn modelId="{F758E14D-7F49-45B6-8210-CE31D98D94A2}" srcId="{CCE63AEC-EEDD-4493-AF89-85BB76EA80A0}" destId="{C51FC35D-5F85-4311-8967-450E95F36DE1}" srcOrd="0" destOrd="0" parTransId="{B295DB3B-C4CB-4CDD-8A13-F4407B8BC63F}" sibTransId="{690CB185-EC84-444C-ADE7-56D80B951F79}"/>
    <dgm:cxn modelId="{ED0CDB76-1A52-49D3-A477-AA74847758E8}" type="presOf" srcId="{B295DB3B-C4CB-4CDD-8A13-F4407B8BC63F}" destId="{74E174B1-572D-4559-B425-47004ECE6C8F}" srcOrd="0" destOrd="0" presId="urn:microsoft.com/office/officeart/2005/8/layout/hierarchy1"/>
    <dgm:cxn modelId="{4901CEF7-F8C7-4433-AD5D-7276B69BF83E}" srcId="{BB184544-492D-4FFB-8F23-864B70BB96D9}" destId="{9C73BC5D-A827-488D-BBB8-FD92F6C9CABF}" srcOrd="1" destOrd="0" parTransId="{C4473CB1-F3E3-4E18-A9FA-D591E51BE152}" sibTransId="{D6111863-7516-48A3-8A60-0A42A43B1FAE}"/>
    <dgm:cxn modelId="{71B3B9C8-38FE-43DC-BC13-857759F1B6BF}" type="presOf" srcId="{F3D0C6E5-D667-4995-B374-B84742986C0A}" destId="{8FABB9A7-65BE-411A-940C-372A0990C419}" srcOrd="0" destOrd="0" presId="urn:microsoft.com/office/officeart/2005/8/layout/hierarchy1"/>
    <dgm:cxn modelId="{F1A95B5C-363A-41AC-9547-ED9376FCE28B}" type="presOf" srcId="{AA64FBDC-B8E4-438D-8969-E46DD3B80194}" destId="{61167769-268A-4E08-8350-07CB9C40CE70}" srcOrd="0" destOrd="0" presId="urn:microsoft.com/office/officeart/2005/8/layout/hierarchy1"/>
    <dgm:cxn modelId="{7FAF272A-9115-43D6-BC61-211CBA4208C5}" type="presOf" srcId="{9C73BC5D-A827-488D-BBB8-FD92F6C9CABF}" destId="{855B6E56-3023-48B5-8C01-9612AA18BFC6}" srcOrd="0" destOrd="0" presId="urn:microsoft.com/office/officeart/2005/8/layout/hierarchy1"/>
    <dgm:cxn modelId="{821A19CE-9970-495A-9057-C9B36E7DA0E6}" type="presOf" srcId="{C4473CB1-F3E3-4E18-A9FA-D591E51BE152}" destId="{03E3418C-38BD-4EC7-A705-E42EA5B831C4}" srcOrd="0" destOrd="0" presId="urn:microsoft.com/office/officeart/2005/8/layout/hierarchy1"/>
    <dgm:cxn modelId="{FDC9FA7F-0A5E-41BA-A74D-447392CA0DA2}" type="presOf" srcId="{CCE63AEC-EEDD-4493-AF89-85BB76EA80A0}" destId="{945A43D9-D38A-4F19-9465-B3B804E1A604}" srcOrd="0" destOrd="0" presId="urn:microsoft.com/office/officeart/2005/8/layout/hierarchy1"/>
    <dgm:cxn modelId="{D5186A65-2852-494A-A5AF-588619A707C6}" type="presParOf" srcId="{783C89D2-982D-436A-8829-EE3DBE91FF50}" destId="{B332069A-FF94-4817-AE10-09F14C5598BC}" srcOrd="0" destOrd="0" presId="urn:microsoft.com/office/officeart/2005/8/layout/hierarchy1"/>
    <dgm:cxn modelId="{DAEB9139-1FB3-493B-8D98-B4935492320A}" type="presParOf" srcId="{B332069A-FF94-4817-AE10-09F14C5598BC}" destId="{B5C8064C-C898-437D-807A-BB140A75E2EA}" srcOrd="0" destOrd="0" presId="urn:microsoft.com/office/officeart/2005/8/layout/hierarchy1"/>
    <dgm:cxn modelId="{F90B89D9-E98A-4959-AD63-5E3F1B4C3D41}" type="presParOf" srcId="{B5C8064C-C898-437D-807A-BB140A75E2EA}" destId="{C308F9E8-B165-4477-A61B-7A5FE72F4497}" srcOrd="0" destOrd="0" presId="urn:microsoft.com/office/officeart/2005/8/layout/hierarchy1"/>
    <dgm:cxn modelId="{AAC82DF1-7E20-40FC-8FBC-40A39AEEEEC2}" type="presParOf" srcId="{B5C8064C-C898-437D-807A-BB140A75E2EA}" destId="{4D63D3F5-0AE0-4969-BA19-E4C40C6FE242}" srcOrd="1" destOrd="0" presId="urn:microsoft.com/office/officeart/2005/8/layout/hierarchy1"/>
    <dgm:cxn modelId="{BD3E8BAB-122E-4C7E-8F9B-C44E510D9C8A}" type="presParOf" srcId="{B332069A-FF94-4817-AE10-09F14C5598BC}" destId="{0D1A30D4-C7FF-4533-8F0A-4386DC2AD816}" srcOrd="1" destOrd="0" presId="urn:microsoft.com/office/officeart/2005/8/layout/hierarchy1"/>
    <dgm:cxn modelId="{D8CB7D5B-44CE-43FA-85BA-C6CB60B95C15}" type="presParOf" srcId="{0D1A30D4-C7FF-4533-8F0A-4386DC2AD816}" destId="{BDDEBDFF-51B1-4F93-9A39-BBDABCA3B6CE}" srcOrd="0" destOrd="0" presId="urn:microsoft.com/office/officeart/2005/8/layout/hierarchy1"/>
    <dgm:cxn modelId="{9B44DD71-1A8C-45E7-9D94-64FECC697417}" type="presParOf" srcId="{0D1A30D4-C7FF-4533-8F0A-4386DC2AD816}" destId="{930EE789-4833-43F8-9DF9-99013F61EAFB}" srcOrd="1" destOrd="0" presId="urn:microsoft.com/office/officeart/2005/8/layout/hierarchy1"/>
    <dgm:cxn modelId="{51B6BF95-20B0-48F0-A16C-A474D42A6675}" type="presParOf" srcId="{930EE789-4833-43F8-9DF9-99013F61EAFB}" destId="{E1AA63A9-12A1-4A45-903B-0C3805B6D3A9}" srcOrd="0" destOrd="0" presId="urn:microsoft.com/office/officeart/2005/8/layout/hierarchy1"/>
    <dgm:cxn modelId="{C0789C6E-D7F9-401A-97EB-A513DF0D22E4}" type="presParOf" srcId="{E1AA63A9-12A1-4A45-903B-0C3805B6D3A9}" destId="{7438BAD1-1ED0-4FBB-92B3-4978DCA53CAA}" srcOrd="0" destOrd="0" presId="urn:microsoft.com/office/officeart/2005/8/layout/hierarchy1"/>
    <dgm:cxn modelId="{FBCD0E87-3392-4382-84B9-B3E9101806D9}" type="presParOf" srcId="{E1AA63A9-12A1-4A45-903B-0C3805B6D3A9}" destId="{945A43D9-D38A-4F19-9465-B3B804E1A604}" srcOrd="1" destOrd="0" presId="urn:microsoft.com/office/officeart/2005/8/layout/hierarchy1"/>
    <dgm:cxn modelId="{6BCBFB5E-AAFF-46F1-8600-694A59817186}" type="presParOf" srcId="{930EE789-4833-43F8-9DF9-99013F61EAFB}" destId="{A04614C1-BDE5-427F-BA64-7C4CB78D3818}" srcOrd="1" destOrd="0" presId="urn:microsoft.com/office/officeart/2005/8/layout/hierarchy1"/>
    <dgm:cxn modelId="{F557B9BC-C7CD-4019-B9AE-55FE206D9D8E}" type="presParOf" srcId="{A04614C1-BDE5-427F-BA64-7C4CB78D3818}" destId="{74E174B1-572D-4559-B425-47004ECE6C8F}" srcOrd="0" destOrd="0" presId="urn:microsoft.com/office/officeart/2005/8/layout/hierarchy1"/>
    <dgm:cxn modelId="{2D06C82C-770B-475C-94A4-AC9E3A0ACE09}" type="presParOf" srcId="{A04614C1-BDE5-427F-BA64-7C4CB78D3818}" destId="{74E7DE2D-2A3E-48A3-9718-0B51F645179F}" srcOrd="1" destOrd="0" presId="urn:microsoft.com/office/officeart/2005/8/layout/hierarchy1"/>
    <dgm:cxn modelId="{2E99AA07-BBAA-45D0-849E-DBBB615F6BD9}" type="presParOf" srcId="{74E7DE2D-2A3E-48A3-9718-0B51F645179F}" destId="{B18600AD-C81F-4217-8B8A-79290F072F60}" srcOrd="0" destOrd="0" presId="urn:microsoft.com/office/officeart/2005/8/layout/hierarchy1"/>
    <dgm:cxn modelId="{FE0347A0-4E74-4C3B-9A53-B5A80D66E2EE}" type="presParOf" srcId="{B18600AD-C81F-4217-8B8A-79290F072F60}" destId="{1A6632E3-B80D-4896-A531-C76D216B4171}" srcOrd="0" destOrd="0" presId="urn:microsoft.com/office/officeart/2005/8/layout/hierarchy1"/>
    <dgm:cxn modelId="{F24BEC10-823D-4661-8F3A-6FB096A90611}" type="presParOf" srcId="{B18600AD-C81F-4217-8B8A-79290F072F60}" destId="{91A259D6-F26F-4038-8F3D-D5F6F7A33695}" srcOrd="1" destOrd="0" presId="urn:microsoft.com/office/officeart/2005/8/layout/hierarchy1"/>
    <dgm:cxn modelId="{D3F598DF-F196-4BED-8EF2-69176CCE023C}" type="presParOf" srcId="{74E7DE2D-2A3E-48A3-9718-0B51F645179F}" destId="{71B8A698-0E56-4791-B69B-6DA6CD2ED239}" srcOrd="1" destOrd="0" presId="urn:microsoft.com/office/officeart/2005/8/layout/hierarchy1"/>
    <dgm:cxn modelId="{4170FA95-43E6-4C10-8970-2A6575E5AA94}" type="presParOf" srcId="{0D1A30D4-C7FF-4533-8F0A-4386DC2AD816}" destId="{03E3418C-38BD-4EC7-A705-E42EA5B831C4}" srcOrd="2" destOrd="0" presId="urn:microsoft.com/office/officeart/2005/8/layout/hierarchy1"/>
    <dgm:cxn modelId="{01FB2F15-5372-46B6-998D-B5B49B691ABB}" type="presParOf" srcId="{0D1A30D4-C7FF-4533-8F0A-4386DC2AD816}" destId="{F90F443D-C411-487C-AC19-3D8363617B42}" srcOrd="3" destOrd="0" presId="urn:microsoft.com/office/officeart/2005/8/layout/hierarchy1"/>
    <dgm:cxn modelId="{A9B5F342-2ED7-4E5E-88A3-3311FFECD3B8}" type="presParOf" srcId="{F90F443D-C411-487C-AC19-3D8363617B42}" destId="{6C30EFBC-A97D-4E39-B47F-969DF0AAAA97}" srcOrd="0" destOrd="0" presId="urn:microsoft.com/office/officeart/2005/8/layout/hierarchy1"/>
    <dgm:cxn modelId="{23CCB297-7ABA-4AFA-8BB8-33F83C8E637D}" type="presParOf" srcId="{6C30EFBC-A97D-4E39-B47F-969DF0AAAA97}" destId="{077DD91B-C8CE-4594-B8E3-64CD2A45D48D}" srcOrd="0" destOrd="0" presId="urn:microsoft.com/office/officeart/2005/8/layout/hierarchy1"/>
    <dgm:cxn modelId="{2E2AC6D2-AAE3-4B8C-B277-9275600C4F27}" type="presParOf" srcId="{6C30EFBC-A97D-4E39-B47F-969DF0AAAA97}" destId="{855B6E56-3023-48B5-8C01-9612AA18BFC6}" srcOrd="1" destOrd="0" presId="urn:microsoft.com/office/officeart/2005/8/layout/hierarchy1"/>
    <dgm:cxn modelId="{6C55F2C3-A6B5-421F-80C1-DA5B724C552F}" type="presParOf" srcId="{F90F443D-C411-487C-AC19-3D8363617B42}" destId="{261BC062-38CC-42FA-B1CF-D7E873ABA670}" srcOrd="1" destOrd="0" presId="urn:microsoft.com/office/officeart/2005/8/layout/hierarchy1"/>
    <dgm:cxn modelId="{D5FCAEB4-4103-429E-A5CF-79AE097DB37B}" type="presParOf" srcId="{261BC062-38CC-42FA-B1CF-D7E873ABA670}" destId="{61167769-268A-4E08-8350-07CB9C40CE70}" srcOrd="0" destOrd="0" presId="urn:microsoft.com/office/officeart/2005/8/layout/hierarchy1"/>
    <dgm:cxn modelId="{8511575C-70E8-440C-B37D-065BD2D50847}" type="presParOf" srcId="{261BC062-38CC-42FA-B1CF-D7E873ABA670}" destId="{A9671159-3337-4298-9DB1-62EB6C2009EE}" srcOrd="1" destOrd="0" presId="urn:microsoft.com/office/officeart/2005/8/layout/hierarchy1"/>
    <dgm:cxn modelId="{A26B6867-642C-4DC1-98D3-0B98C7F47C02}" type="presParOf" srcId="{A9671159-3337-4298-9DB1-62EB6C2009EE}" destId="{D438D8E7-53E1-491B-BE2B-F0F93BCD7F51}" srcOrd="0" destOrd="0" presId="urn:microsoft.com/office/officeart/2005/8/layout/hierarchy1"/>
    <dgm:cxn modelId="{8F948E1E-AB2F-4EE3-BA8D-E09F41A2C438}" type="presParOf" srcId="{D438D8E7-53E1-491B-BE2B-F0F93BCD7F51}" destId="{770AAFD1-23B0-4703-AFA3-CFB671413D78}" srcOrd="0" destOrd="0" presId="urn:microsoft.com/office/officeart/2005/8/layout/hierarchy1"/>
    <dgm:cxn modelId="{6F24B716-BD8E-45BB-8AA2-7E20FA1F6F1A}" type="presParOf" srcId="{D438D8E7-53E1-491B-BE2B-F0F93BCD7F51}" destId="{8FABB9A7-65BE-411A-940C-372A0990C419}" srcOrd="1" destOrd="0" presId="urn:microsoft.com/office/officeart/2005/8/layout/hierarchy1"/>
    <dgm:cxn modelId="{BFD172F0-7FCC-4E95-9981-39CC3EBFEAF4}" type="presParOf" srcId="{A9671159-3337-4298-9DB1-62EB6C2009EE}" destId="{76BA6EFD-4F50-4E29-9F13-491F7F4F65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3D03CC-8C34-4DC2-AD77-5678E71DE343}" type="doc">
      <dgm:prSet loTypeId="urn:microsoft.com/office/officeart/2009/3/layout/DescendingProcess" loCatId="process" qsTypeId="urn:microsoft.com/office/officeart/2005/8/quickstyle/simple5" qsCatId="simple" csTypeId="urn:microsoft.com/office/officeart/2005/8/colors/colorful5" csCatId="colorful" phldr="1"/>
      <dgm:spPr/>
      <dgm:t>
        <a:bodyPr/>
        <a:lstStyle/>
        <a:p>
          <a:endParaRPr lang="en-US"/>
        </a:p>
      </dgm:t>
    </dgm:pt>
    <dgm:pt modelId="{3EED5C98-8AEA-49CD-8921-A98B8EC04126}">
      <dgm:prSet phldrT="[Text]"/>
      <dgm:spPr/>
      <dgm:t>
        <a:bodyPr/>
        <a:lstStyle/>
        <a:p>
          <a:r>
            <a:rPr lang="en-US" b="1" dirty="0" smtClean="0">
              <a:solidFill>
                <a:schemeClr val="bg1"/>
              </a:solidFill>
            </a:rPr>
            <a:t>RADIATION</a:t>
          </a:r>
          <a:endParaRPr lang="en-US" b="1" dirty="0">
            <a:solidFill>
              <a:schemeClr val="bg1"/>
            </a:solidFill>
          </a:endParaRPr>
        </a:p>
      </dgm:t>
    </dgm:pt>
    <dgm:pt modelId="{F0A67A76-4222-4916-ACE4-99B07B09F345}" type="parTrans" cxnId="{042DE5DA-FE23-4985-A614-9033EBE5C344}">
      <dgm:prSet/>
      <dgm:spPr/>
      <dgm:t>
        <a:bodyPr/>
        <a:lstStyle/>
        <a:p>
          <a:endParaRPr lang="en-US"/>
        </a:p>
      </dgm:t>
    </dgm:pt>
    <dgm:pt modelId="{A4998F9B-23E6-48C4-BD70-ADDE10A8EFD9}" type="sibTrans" cxnId="{042DE5DA-FE23-4985-A614-9033EBE5C344}">
      <dgm:prSet/>
      <dgm:spPr/>
      <dgm:t>
        <a:bodyPr/>
        <a:lstStyle/>
        <a:p>
          <a:endParaRPr lang="en-US"/>
        </a:p>
      </dgm:t>
    </dgm:pt>
    <dgm:pt modelId="{71476D59-1F69-4EDB-86CD-C1299CF2E610}">
      <dgm:prSet phldrT="[Text]"/>
      <dgm:spPr/>
      <dgm:t>
        <a:bodyPr/>
        <a:lstStyle/>
        <a:p>
          <a:pPr algn="ctr"/>
          <a:r>
            <a:rPr lang="en-US" b="1" spc="-5" dirty="0" smtClean="0">
              <a:latin typeface="Arial"/>
              <a:cs typeface="Arial"/>
            </a:rPr>
            <a:t>INTERACT WITH  </a:t>
          </a:r>
          <a:r>
            <a:rPr lang="en-US" b="1" spc="-25" dirty="0" smtClean="0">
              <a:latin typeface="Arial"/>
              <a:cs typeface="Arial"/>
            </a:rPr>
            <a:t>MATTER </a:t>
          </a:r>
          <a:r>
            <a:rPr lang="en-US" b="1" dirty="0" smtClean="0">
              <a:latin typeface="Arial"/>
              <a:cs typeface="Arial"/>
            </a:rPr>
            <a:t>:</a:t>
          </a:r>
          <a:r>
            <a:rPr lang="en-US" b="1" spc="-50" dirty="0" smtClean="0">
              <a:latin typeface="Arial"/>
              <a:cs typeface="Arial"/>
            </a:rPr>
            <a:t> </a:t>
          </a:r>
          <a:r>
            <a:rPr lang="en-US" b="1" spc="-10" dirty="0" smtClean="0">
              <a:latin typeface="Arial"/>
              <a:cs typeface="Arial"/>
            </a:rPr>
            <a:t>COMPTON  </a:t>
          </a:r>
          <a:r>
            <a:rPr lang="en-US" b="1" spc="-5" dirty="0" smtClean="0">
              <a:latin typeface="Arial"/>
              <a:cs typeface="Arial"/>
            </a:rPr>
            <a:t>PROCESS </a:t>
          </a:r>
          <a:r>
            <a:rPr lang="en-US" b="1" dirty="0" smtClean="0">
              <a:latin typeface="Arial"/>
              <a:cs typeface="Arial"/>
            </a:rPr>
            <a:t>AND  </a:t>
          </a:r>
          <a:r>
            <a:rPr lang="en-US" b="1" spc="-5" dirty="0" smtClean="0">
              <a:latin typeface="Arial"/>
              <a:cs typeface="Arial"/>
            </a:rPr>
            <a:t>PHOTOELECTRIC  PROCESS</a:t>
          </a:r>
          <a:endParaRPr lang="en-US" b="1" dirty="0"/>
        </a:p>
      </dgm:t>
    </dgm:pt>
    <dgm:pt modelId="{065307F4-D1E5-4D7D-BEB9-0C3931A6CF52}" type="parTrans" cxnId="{214C3AA3-71DD-4C03-8B17-DA0A6E8DE3C4}">
      <dgm:prSet/>
      <dgm:spPr/>
      <dgm:t>
        <a:bodyPr/>
        <a:lstStyle/>
        <a:p>
          <a:endParaRPr lang="en-US"/>
        </a:p>
      </dgm:t>
    </dgm:pt>
    <dgm:pt modelId="{9800739A-92A8-42E1-9776-58B827FA0AF2}" type="sibTrans" cxnId="{214C3AA3-71DD-4C03-8B17-DA0A6E8DE3C4}">
      <dgm:prSet/>
      <dgm:spPr/>
      <dgm:t>
        <a:bodyPr/>
        <a:lstStyle/>
        <a:p>
          <a:endParaRPr lang="en-US"/>
        </a:p>
      </dgm:t>
    </dgm:pt>
    <dgm:pt modelId="{FFEEC507-B575-406F-8E2A-8799DBC64D5E}">
      <dgm:prSet phldrT="[Text]"/>
      <dgm:spPr/>
      <dgm:t>
        <a:bodyPr/>
        <a:lstStyle/>
        <a:p>
          <a:pPr algn="ctr"/>
          <a:r>
            <a:rPr lang="en-US" b="1" spc="-10" dirty="0" smtClean="0">
              <a:latin typeface="Arial"/>
              <a:cs typeface="Arial"/>
            </a:rPr>
            <a:t>PHOTONS  </a:t>
          </a:r>
          <a:r>
            <a:rPr lang="en-US" b="1" spc="-5" dirty="0" smtClean="0">
              <a:latin typeface="Arial"/>
              <a:cs typeface="Arial"/>
            </a:rPr>
            <a:t>I</a:t>
          </a:r>
          <a:r>
            <a:rPr lang="en-US" b="1" dirty="0" smtClean="0">
              <a:latin typeface="Arial"/>
              <a:cs typeface="Arial"/>
            </a:rPr>
            <a:t>N</a:t>
          </a:r>
          <a:r>
            <a:rPr lang="en-US" b="1" spc="-5" dirty="0" smtClean="0">
              <a:latin typeface="Arial"/>
              <a:cs typeface="Arial"/>
            </a:rPr>
            <a:t>T</a:t>
          </a:r>
          <a:r>
            <a:rPr lang="en-US" b="1" dirty="0" smtClean="0">
              <a:latin typeface="Arial"/>
              <a:cs typeface="Arial"/>
            </a:rPr>
            <a:t>ERAC</a:t>
          </a:r>
          <a:r>
            <a:rPr lang="en-US" b="1" spc="-5" dirty="0" smtClean="0">
              <a:latin typeface="Arial"/>
              <a:cs typeface="Arial"/>
            </a:rPr>
            <a:t>TIO</a:t>
          </a:r>
          <a:r>
            <a:rPr lang="en-US" b="1" dirty="0" smtClean="0">
              <a:latin typeface="Arial"/>
              <a:cs typeface="Arial"/>
            </a:rPr>
            <a:t>N  WITH  </a:t>
          </a:r>
          <a:r>
            <a:rPr lang="en-US" b="1" spc="-5" dirty="0" smtClean="0">
              <a:latin typeface="Arial"/>
              <a:cs typeface="Arial"/>
            </a:rPr>
            <a:t>BIOLOGICAL  MOLECULES</a:t>
          </a:r>
          <a:endParaRPr lang="en-US" b="1" dirty="0"/>
        </a:p>
      </dgm:t>
    </dgm:pt>
    <dgm:pt modelId="{93637DB7-27B1-49E9-88FF-140378A37110}" type="parTrans" cxnId="{8D57874C-20BF-4118-9AB5-5C135D23DF50}">
      <dgm:prSet/>
      <dgm:spPr/>
      <dgm:t>
        <a:bodyPr/>
        <a:lstStyle/>
        <a:p>
          <a:endParaRPr lang="en-US"/>
        </a:p>
      </dgm:t>
    </dgm:pt>
    <dgm:pt modelId="{826CA18E-BA29-4DBA-82D5-FEECFE08E2E0}" type="sibTrans" cxnId="{8D57874C-20BF-4118-9AB5-5C135D23DF50}">
      <dgm:prSet/>
      <dgm:spPr/>
      <dgm:t>
        <a:bodyPr/>
        <a:lstStyle/>
        <a:p>
          <a:endParaRPr lang="en-US"/>
        </a:p>
      </dgm:t>
    </dgm:pt>
    <dgm:pt modelId="{BD54857A-561A-44C3-8A02-A37C09509275}">
      <dgm:prSet phldrT="[Text]"/>
      <dgm:spPr/>
      <dgm:t>
        <a:bodyPr/>
        <a:lstStyle/>
        <a:p>
          <a:r>
            <a:rPr lang="en-US" b="1" spc="-5" dirty="0" smtClean="0">
              <a:latin typeface="Arial"/>
              <a:cs typeface="Arial"/>
            </a:rPr>
            <a:t>FREE</a:t>
          </a:r>
          <a:r>
            <a:rPr lang="en-US" b="1" spc="-55" dirty="0" smtClean="0">
              <a:latin typeface="Arial"/>
              <a:cs typeface="Arial"/>
            </a:rPr>
            <a:t> </a:t>
          </a:r>
          <a:r>
            <a:rPr lang="en-US" b="1" spc="-5" dirty="0" smtClean="0">
              <a:latin typeface="Arial"/>
              <a:cs typeface="Arial"/>
            </a:rPr>
            <a:t>RADICAL </a:t>
          </a:r>
          <a:r>
            <a:rPr lang="en-US" b="1" dirty="0" smtClean="0">
              <a:latin typeface="Arial"/>
              <a:cs typeface="Arial"/>
            </a:rPr>
            <a:t> </a:t>
          </a:r>
          <a:r>
            <a:rPr lang="en-US" b="1" spc="-5" dirty="0" smtClean="0">
              <a:latin typeface="Arial"/>
              <a:cs typeface="Arial"/>
            </a:rPr>
            <a:t>PRODUCTION</a:t>
          </a:r>
          <a:endParaRPr lang="en-US" b="1" dirty="0"/>
        </a:p>
      </dgm:t>
    </dgm:pt>
    <dgm:pt modelId="{7975B90D-6C91-44E3-8289-C6B5AC1181BC}" type="parTrans" cxnId="{FBF972CA-97DB-44AD-94CC-F839E954D6FD}">
      <dgm:prSet/>
      <dgm:spPr/>
      <dgm:t>
        <a:bodyPr/>
        <a:lstStyle/>
        <a:p>
          <a:endParaRPr lang="en-US"/>
        </a:p>
      </dgm:t>
    </dgm:pt>
    <dgm:pt modelId="{21DAAC4C-E3B9-4F06-B7FF-7B738AD9F45F}" type="sibTrans" cxnId="{FBF972CA-97DB-44AD-94CC-F839E954D6FD}">
      <dgm:prSet/>
      <dgm:spPr/>
      <dgm:t>
        <a:bodyPr/>
        <a:lstStyle/>
        <a:p>
          <a:endParaRPr lang="en-US"/>
        </a:p>
      </dgm:t>
    </dgm:pt>
    <dgm:pt modelId="{E0F411E2-C2F5-47AA-A77F-631646085D35}">
      <dgm:prSet phldrT="[Text]"/>
      <dgm:spPr/>
      <dgm:t>
        <a:bodyPr/>
        <a:lstStyle/>
        <a:p>
          <a:r>
            <a:rPr lang="en-US" b="1" dirty="0" smtClean="0">
              <a:solidFill>
                <a:srgbClr val="FF0000"/>
              </a:solidFill>
            </a:rPr>
            <a:t>EFFECT</a:t>
          </a:r>
          <a:endParaRPr lang="en-US" b="1" dirty="0">
            <a:solidFill>
              <a:srgbClr val="FF0000"/>
            </a:solidFill>
          </a:endParaRPr>
        </a:p>
      </dgm:t>
    </dgm:pt>
    <dgm:pt modelId="{112A134D-A2D7-487D-82FA-5B16E41653B7}" type="parTrans" cxnId="{05AB25B5-9476-4FCE-B255-6A3C99F390DF}">
      <dgm:prSet/>
      <dgm:spPr/>
      <dgm:t>
        <a:bodyPr/>
        <a:lstStyle/>
        <a:p>
          <a:endParaRPr lang="en-US"/>
        </a:p>
      </dgm:t>
    </dgm:pt>
    <dgm:pt modelId="{BDF30AB3-1648-4503-B37A-8E7D2D4E890A}" type="sibTrans" cxnId="{05AB25B5-9476-4FCE-B255-6A3C99F390DF}">
      <dgm:prSet/>
      <dgm:spPr/>
      <dgm:t>
        <a:bodyPr/>
        <a:lstStyle/>
        <a:p>
          <a:endParaRPr lang="en-US"/>
        </a:p>
      </dgm:t>
    </dgm:pt>
    <dgm:pt modelId="{0F4067C1-38C4-4785-A64B-013DC2F76410}" type="pres">
      <dgm:prSet presAssocID="{783D03CC-8C34-4DC2-AD77-5678E71DE343}" presName="Name0" presStyleCnt="0">
        <dgm:presLayoutVars>
          <dgm:chMax val="7"/>
          <dgm:chPref val="5"/>
        </dgm:presLayoutVars>
      </dgm:prSet>
      <dgm:spPr/>
      <dgm:t>
        <a:bodyPr/>
        <a:lstStyle/>
        <a:p>
          <a:endParaRPr lang="en-US"/>
        </a:p>
      </dgm:t>
    </dgm:pt>
    <dgm:pt modelId="{027F5AA9-99DA-461D-88D8-EE16A19BC9B6}" type="pres">
      <dgm:prSet presAssocID="{783D03CC-8C34-4DC2-AD77-5678E71DE343}" presName="arrowNode" presStyleLbl="node1" presStyleIdx="0" presStyleCnt="1"/>
      <dgm:spPr/>
    </dgm:pt>
    <dgm:pt modelId="{F67B10E1-AB93-4F58-B7D8-EA3FEB138A62}" type="pres">
      <dgm:prSet presAssocID="{3EED5C98-8AEA-49CD-8921-A98B8EC04126}" presName="txNode1" presStyleLbl="revTx" presStyleIdx="0" presStyleCnt="5" custScaleX="86871" custScaleY="93662" custLinFactNeighborX="-43084" custLinFactNeighborY="5634">
        <dgm:presLayoutVars>
          <dgm:bulletEnabled val="1"/>
        </dgm:presLayoutVars>
      </dgm:prSet>
      <dgm:spPr/>
      <dgm:t>
        <a:bodyPr/>
        <a:lstStyle/>
        <a:p>
          <a:endParaRPr lang="en-US"/>
        </a:p>
      </dgm:t>
    </dgm:pt>
    <dgm:pt modelId="{E4044E22-AA10-4AE1-AEAA-3A9E1FFE8F09}" type="pres">
      <dgm:prSet presAssocID="{71476D59-1F69-4EDB-86CD-C1299CF2E610}" presName="txNode2" presStyleLbl="revTx" presStyleIdx="1" presStyleCnt="5" custScaleX="151339" custLinFactNeighborX="-14552" custLinFactNeighborY="-24679">
        <dgm:presLayoutVars>
          <dgm:bulletEnabled val="1"/>
        </dgm:presLayoutVars>
      </dgm:prSet>
      <dgm:spPr/>
      <dgm:t>
        <a:bodyPr/>
        <a:lstStyle/>
        <a:p>
          <a:endParaRPr lang="en-US"/>
        </a:p>
      </dgm:t>
    </dgm:pt>
    <dgm:pt modelId="{04262431-A57B-4F54-A9D5-2D77B6C28637}" type="pres">
      <dgm:prSet presAssocID="{9800739A-92A8-42E1-9776-58B827FA0AF2}" presName="dotNode2" presStyleCnt="0"/>
      <dgm:spPr/>
    </dgm:pt>
    <dgm:pt modelId="{09E95582-736C-41BA-AAB8-CA92DB206B73}" type="pres">
      <dgm:prSet presAssocID="{9800739A-92A8-42E1-9776-58B827FA0AF2}" presName="dotRepeatNode" presStyleLbl="fgShp" presStyleIdx="0" presStyleCnt="3"/>
      <dgm:spPr/>
      <dgm:t>
        <a:bodyPr/>
        <a:lstStyle/>
        <a:p>
          <a:endParaRPr lang="en-US"/>
        </a:p>
      </dgm:t>
    </dgm:pt>
    <dgm:pt modelId="{BD5BD0EE-C8AC-49E5-8904-97F777D63622}" type="pres">
      <dgm:prSet presAssocID="{FFEEC507-B575-406F-8E2A-8799DBC64D5E}" presName="txNode3" presStyleLbl="revTx" presStyleIdx="2" presStyleCnt="5" custScaleX="141712" custLinFactNeighborX="-98" custLinFactNeighborY="-3098">
        <dgm:presLayoutVars>
          <dgm:bulletEnabled val="1"/>
        </dgm:presLayoutVars>
      </dgm:prSet>
      <dgm:spPr/>
      <dgm:t>
        <a:bodyPr/>
        <a:lstStyle/>
        <a:p>
          <a:endParaRPr lang="en-US"/>
        </a:p>
      </dgm:t>
    </dgm:pt>
    <dgm:pt modelId="{05B28ECD-A4FA-46A3-8B69-8398EF7655BB}" type="pres">
      <dgm:prSet presAssocID="{826CA18E-BA29-4DBA-82D5-FEECFE08E2E0}" presName="dotNode3" presStyleCnt="0"/>
      <dgm:spPr/>
    </dgm:pt>
    <dgm:pt modelId="{540659AF-8A72-4E23-AC16-F912C3ACC475}" type="pres">
      <dgm:prSet presAssocID="{826CA18E-BA29-4DBA-82D5-FEECFE08E2E0}" presName="dotRepeatNode" presStyleLbl="fgShp" presStyleIdx="1" presStyleCnt="3"/>
      <dgm:spPr/>
      <dgm:t>
        <a:bodyPr/>
        <a:lstStyle/>
        <a:p>
          <a:endParaRPr lang="en-US"/>
        </a:p>
      </dgm:t>
    </dgm:pt>
    <dgm:pt modelId="{67082C53-0950-4316-A105-AC5E6EE39BFA}" type="pres">
      <dgm:prSet presAssocID="{BD54857A-561A-44C3-8A02-A37C09509275}" presName="txNode4" presStyleLbl="revTx" presStyleIdx="3" presStyleCnt="5" custLinFactNeighborX="-15001" custLinFactNeighborY="2564">
        <dgm:presLayoutVars>
          <dgm:bulletEnabled val="1"/>
        </dgm:presLayoutVars>
      </dgm:prSet>
      <dgm:spPr/>
      <dgm:t>
        <a:bodyPr/>
        <a:lstStyle/>
        <a:p>
          <a:endParaRPr lang="en-US"/>
        </a:p>
      </dgm:t>
    </dgm:pt>
    <dgm:pt modelId="{C5530324-6046-4A50-82E9-6ADB7BFEACC9}" type="pres">
      <dgm:prSet presAssocID="{21DAAC4C-E3B9-4F06-B7FF-7B738AD9F45F}" presName="dotNode4" presStyleCnt="0"/>
      <dgm:spPr/>
    </dgm:pt>
    <dgm:pt modelId="{3B334D72-B061-4A40-9E52-436394D8B834}" type="pres">
      <dgm:prSet presAssocID="{21DAAC4C-E3B9-4F06-B7FF-7B738AD9F45F}" presName="dotRepeatNode" presStyleLbl="fgShp" presStyleIdx="2" presStyleCnt="3"/>
      <dgm:spPr/>
      <dgm:t>
        <a:bodyPr/>
        <a:lstStyle/>
        <a:p>
          <a:endParaRPr lang="en-US"/>
        </a:p>
      </dgm:t>
    </dgm:pt>
    <dgm:pt modelId="{D69DC369-E4BC-4C21-ACB0-1BFAFFD7F081}" type="pres">
      <dgm:prSet presAssocID="{E0F411E2-C2F5-47AA-A77F-631646085D35}" presName="txNode5" presStyleLbl="revTx" presStyleIdx="4" presStyleCnt="5" custScaleX="63892" custScaleY="47183" custLinFactNeighborX="-1280" custLinFactNeighborY="-5634">
        <dgm:presLayoutVars>
          <dgm:bulletEnabled val="1"/>
        </dgm:presLayoutVars>
      </dgm:prSet>
      <dgm:spPr/>
      <dgm:t>
        <a:bodyPr/>
        <a:lstStyle/>
        <a:p>
          <a:endParaRPr lang="en-US"/>
        </a:p>
      </dgm:t>
    </dgm:pt>
  </dgm:ptLst>
  <dgm:cxnLst>
    <dgm:cxn modelId="{214C3AA3-71DD-4C03-8B17-DA0A6E8DE3C4}" srcId="{783D03CC-8C34-4DC2-AD77-5678E71DE343}" destId="{71476D59-1F69-4EDB-86CD-C1299CF2E610}" srcOrd="1" destOrd="0" parTransId="{065307F4-D1E5-4D7D-BEB9-0C3931A6CF52}" sibTransId="{9800739A-92A8-42E1-9776-58B827FA0AF2}"/>
    <dgm:cxn modelId="{E007DB38-3A92-4350-AAF4-8EAD80EB25C6}" type="presOf" srcId="{9800739A-92A8-42E1-9776-58B827FA0AF2}" destId="{09E95582-736C-41BA-AAB8-CA92DB206B73}" srcOrd="0" destOrd="0" presId="urn:microsoft.com/office/officeart/2009/3/layout/DescendingProcess"/>
    <dgm:cxn modelId="{DBE2B8E8-F4D7-4218-8501-FD4297B3B1C0}" type="presOf" srcId="{826CA18E-BA29-4DBA-82D5-FEECFE08E2E0}" destId="{540659AF-8A72-4E23-AC16-F912C3ACC475}" srcOrd="0" destOrd="0" presId="urn:microsoft.com/office/officeart/2009/3/layout/DescendingProcess"/>
    <dgm:cxn modelId="{E7432AD2-4C50-46B6-B760-BC3CAB7B7AFD}" type="presOf" srcId="{BD54857A-561A-44C3-8A02-A37C09509275}" destId="{67082C53-0950-4316-A105-AC5E6EE39BFA}" srcOrd="0" destOrd="0" presId="urn:microsoft.com/office/officeart/2009/3/layout/DescendingProcess"/>
    <dgm:cxn modelId="{7EBABC2E-1AAB-42AC-BFAD-7D01DD279580}" type="presOf" srcId="{21DAAC4C-E3B9-4F06-B7FF-7B738AD9F45F}" destId="{3B334D72-B061-4A40-9E52-436394D8B834}" srcOrd="0" destOrd="0" presId="urn:microsoft.com/office/officeart/2009/3/layout/DescendingProcess"/>
    <dgm:cxn modelId="{8D57874C-20BF-4118-9AB5-5C135D23DF50}" srcId="{783D03CC-8C34-4DC2-AD77-5678E71DE343}" destId="{FFEEC507-B575-406F-8E2A-8799DBC64D5E}" srcOrd="2" destOrd="0" parTransId="{93637DB7-27B1-49E9-88FF-140378A37110}" sibTransId="{826CA18E-BA29-4DBA-82D5-FEECFE08E2E0}"/>
    <dgm:cxn modelId="{05AB25B5-9476-4FCE-B255-6A3C99F390DF}" srcId="{783D03CC-8C34-4DC2-AD77-5678E71DE343}" destId="{E0F411E2-C2F5-47AA-A77F-631646085D35}" srcOrd="4" destOrd="0" parTransId="{112A134D-A2D7-487D-82FA-5B16E41653B7}" sibTransId="{BDF30AB3-1648-4503-B37A-8E7D2D4E890A}"/>
    <dgm:cxn modelId="{87DE264B-2623-4127-ABDE-75F16817449E}" type="presOf" srcId="{E0F411E2-C2F5-47AA-A77F-631646085D35}" destId="{D69DC369-E4BC-4C21-ACB0-1BFAFFD7F081}" srcOrd="0" destOrd="0" presId="urn:microsoft.com/office/officeart/2009/3/layout/DescendingProcess"/>
    <dgm:cxn modelId="{88CD1273-04CB-4FFB-9B77-201CA2E44305}" type="presOf" srcId="{3EED5C98-8AEA-49CD-8921-A98B8EC04126}" destId="{F67B10E1-AB93-4F58-B7D8-EA3FEB138A62}" srcOrd="0" destOrd="0" presId="urn:microsoft.com/office/officeart/2009/3/layout/DescendingProcess"/>
    <dgm:cxn modelId="{B43D2588-48BC-4980-8411-2977CF3499DC}" type="presOf" srcId="{783D03CC-8C34-4DC2-AD77-5678E71DE343}" destId="{0F4067C1-38C4-4785-A64B-013DC2F76410}" srcOrd="0" destOrd="0" presId="urn:microsoft.com/office/officeart/2009/3/layout/DescendingProcess"/>
    <dgm:cxn modelId="{CA5A1CE7-FBF1-4897-ACC0-80A4F673B92D}" type="presOf" srcId="{71476D59-1F69-4EDB-86CD-C1299CF2E610}" destId="{E4044E22-AA10-4AE1-AEAA-3A9E1FFE8F09}" srcOrd="0" destOrd="0" presId="urn:microsoft.com/office/officeart/2009/3/layout/DescendingProcess"/>
    <dgm:cxn modelId="{042DE5DA-FE23-4985-A614-9033EBE5C344}" srcId="{783D03CC-8C34-4DC2-AD77-5678E71DE343}" destId="{3EED5C98-8AEA-49CD-8921-A98B8EC04126}" srcOrd="0" destOrd="0" parTransId="{F0A67A76-4222-4916-ACE4-99B07B09F345}" sibTransId="{A4998F9B-23E6-48C4-BD70-ADDE10A8EFD9}"/>
    <dgm:cxn modelId="{FBF972CA-97DB-44AD-94CC-F839E954D6FD}" srcId="{783D03CC-8C34-4DC2-AD77-5678E71DE343}" destId="{BD54857A-561A-44C3-8A02-A37C09509275}" srcOrd="3" destOrd="0" parTransId="{7975B90D-6C91-44E3-8289-C6B5AC1181BC}" sibTransId="{21DAAC4C-E3B9-4F06-B7FF-7B738AD9F45F}"/>
    <dgm:cxn modelId="{39C157C9-FFF2-4099-8A02-B42F8E20D866}" type="presOf" srcId="{FFEEC507-B575-406F-8E2A-8799DBC64D5E}" destId="{BD5BD0EE-C8AC-49E5-8904-97F777D63622}" srcOrd="0" destOrd="0" presId="urn:microsoft.com/office/officeart/2009/3/layout/DescendingProcess"/>
    <dgm:cxn modelId="{9B58D4F0-8E6D-49BF-8EE5-1A500FF61524}" type="presParOf" srcId="{0F4067C1-38C4-4785-A64B-013DC2F76410}" destId="{027F5AA9-99DA-461D-88D8-EE16A19BC9B6}" srcOrd="0" destOrd="0" presId="urn:microsoft.com/office/officeart/2009/3/layout/DescendingProcess"/>
    <dgm:cxn modelId="{74C04078-D95A-492D-8339-DE823554F485}" type="presParOf" srcId="{0F4067C1-38C4-4785-A64B-013DC2F76410}" destId="{F67B10E1-AB93-4F58-B7D8-EA3FEB138A62}" srcOrd="1" destOrd="0" presId="urn:microsoft.com/office/officeart/2009/3/layout/DescendingProcess"/>
    <dgm:cxn modelId="{104C4FAC-1CC1-4C2E-891F-73FECE3F3C2E}" type="presParOf" srcId="{0F4067C1-38C4-4785-A64B-013DC2F76410}" destId="{E4044E22-AA10-4AE1-AEAA-3A9E1FFE8F09}" srcOrd="2" destOrd="0" presId="urn:microsoft.com/office/officeart/2009/3/layout/DescendingProcess"/>
    <dgm:cxn modelId="{0FD056F8-C01F-49D6-8A26-947DB95018A6}" type="presParOf" srcId="{0F4067C1-38C4-4785-A64B-013DC2F76410}" destId="{04262431-A57B-4F54-A9D5-2D77B6C28637}" srcOrd="3" destOrd="0" presId="urn:microsoft.com/office/officeart/2009/3/layout/DescendingProcess"/>
    <dgm:cxn modelId="{CA153633-144B-49A8-92F7-CDFED596A6BF}" type="presParOf" srcId="{04262431-A57B-4F54-A9D5-2D77B6C28637}" destId="{09E95582-736C-41BA-AAB8-CA92DB206B73}" srcOrd="0" destOrd="0" presId="urn:microsoft.com/office/officeart/2009/3/layout/DescendingProcess"/>
    <dgm:cxn modelId="{B9C7AF1E-26F9-4B11-9BB0-A3BB664E00E2}" type="presParOf" srcId="{0F4067C1-38C4-4785-A64B-013DC2F76410}" destId="{BD5BD0EE-C8AC-49E5-8904-97F777D63622}" srcOrd="4" destOrd="0" presId="urn:microsoft.com/office/officeart/2009/3/layout/DescendingProcess"/>
    <dgm:cxn modelId="{92002344-2D84-4374-9C55-4226EF5550D5}" type="presParOf" srcId="{0F4067C1-38C4-4785-A64B-013DC2F76410}" destId="{05B28ECD-A4FA-46A3-8B69-8398EF7655BB}" srcOrd="5" destOrd="0" presId="urn:microsoft.com/office/officeart/2009/3/layout/DescendingProcess"/>
    <dgm:cxn modelId="{7E63B5B2-416F-4001-A94C-8D2D243A903E}" type="presParOf" srcId="{05B28ECD-A4FA-46A3-8B69-8398EF7655BB}" destId="{540659AF-8A72-4E23-AC16-F912C3ACC475}" srcOrd="0" destOrd="0" presId="urn:microsoft.com/office/officeart/2009/3/layout/DescendingProcess"/>
    <dgm:cxn modelId="{8314C344-89C3-48A1-9630-FD8AD42DB31C}" type="presParOf" srcId="{0F4067C1-38C4-4785-A64B-013DC2F76410}" destId="{67082C53-0950-4316-A105-AC5E6EE39BFA}" srcOrd="6" destOrd="0" presId="urn:microsoft.com/office/officeart/2009/3/layout/DescendingProcess"/>
    <dgm:cxn modelId="{CC827150-E904-4D43-822B-B29796C9021D}" type="presParOf" srcId="{0F4067C1-38C4-4785-A64B-013DC2F76410}" destId="{C5530324-6046-4A50-82E9-6ADB7BFEACC9}" srcOrd="7" destOrd="0" presId="urn:microsoft.com/office/officeart/2009/3/layout/DescendingProcess"/>
    <dgm:cxn modelId="{ED09AF73-0DC0-4919-8608-2D8EA305D9AE}" type="presParOf" srcId="{C5530324-6046-4A50-82E9-6ADB7BFEACC9}" destId="{3B334D72-B061-4A40-9E52-436394D8B834}" srcOrd="0" destOrd="0" presId="urn:microsoft.com/office/officeart/2009/3/layout/DescendingProcess"/>
    <dgm:cxn modelId="{7DCB64FA-731C-4928-89FD-9658175094D4}" type="presParOf" srcId="{0F4067C1-38C4-4785-A64B-013DC2F76410}" destId="{D69DC369-E4BC-4C21-ACB0-1BFAFFD7F081}"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9CF13F-7E47-4338-AE9A-F36A190435D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5363D67-1680-4D6C-9794-E8E3BB49B3CA}">
      <dgm:prSet phldrT="[Text]"/>
      <dgm:spPr/>
      <dgm:t>
        <a:bodyPr/>
        <a:lstStyle/>
        <a:p>
          <a:r>
            <a:rPr lang="en-US" dirty="0" smtClean="0"/>
            <a:t>DOSE</a:t>
          </a:r>
          <a:endParaRPr lang="en-US" dirty="0"/>
        </a:p>
      </dgm:t>
    </dgm:pt>
    <dgm:pt modelId="{E0B14639-408B-4E32-9616-8F7F61211C39}" type="parTrans" cxnId="{BB268753-11DD-4609-AF5C-CE0CECFE990C}">
      <dgm:prSet/>
      <dgm:spPr/>
      <dgm:t>
        <a:bodyPr/>
        <a:lstStyle/>
        <a:p>
          <a:endParaRPr lang="en-US"/>
        </a:p>
      </dgm:t>
    </dgm:pt>
    <dgm:pt modelId="{F2C0F0C3-3E1C-411D-A736-53037FEFC592}" type="sibTrans" cxnId="{BB268753-11DD-4609-AF5C-CE0CECFE990C}">
      <dgm:prSet/>
      <dgm:spPr/>
      <dgm:t>
        <a:bodyPr/>
        <a:lstStyle/>
        <a:p>
          <a:endParaRPr lang="en-US"/>
        </a:p>
      </dgm:t>
    </dgm:pt>
    <dgm:pt modelId="{8A25D750-0109-4A80-BD70-D1D96BA98968}">
      <dgm:prSet phldrT="[Text]"/>
      <dgm:spPr/>
      <dgm:t>
        <a:bodyPr/>
        <a:lstStyle/>
        <a:p>
          <a:endParaRPr lang="en-US" dirty="0">
            <a:solidFill>
              <a:schemeClr val="bg2"/>
            </a:solidFill>
          </a:endParaRPr>
        </a:p>
      </dgm:t>
    </dgm:pt>
    <dgm:pt modelId="{8EDEF54C-77BA-4D31-884C-E06EA903EF2D}" type="parTrans" cxnId="{F7B3840C-3AC2-42E2-AF62-3CDF892DE47D}">
      <dgm:prSet/>
      <dgm:spPr/>
      <dgm:t>
        <a:bodyPr/>
        <a:lstStyle/>
        <a:p>
          <a:endParaRPr lang="en-US"/>
        </a:p>
      </dgm:t>
    </dgm:pt>
    <dgm:pt modelId="{FC215FC6-7283-40C3-8759-721159569A5C}" type="sibTrans" cxnId="{F7B3840C-3AC2-42E2-AF62-3CDF892DE47D}">
      <dgm:prSet/>
      <dgm:spPr/>
      <dgm:t>
        <a:bodyPr/>
        <a:lstStyle/>
        <a:p>
          <a:endParaRPr lang="en-US"/>
        </a:p>
      </dgm:t>
    </dgm:pt>
    <dgm:pt modelId="{B9453FF4-3B9D-4565-9ABF-B94613EBC3EC}">
      <dgm:prSet phldrT="[Text]"/>
      <dgm:spPr/>
      <dgm:t>
        <a:bodyPr/>
        <a:lstStyle/>
        <a:p>
          <a:r>
            <a:rPr lang="en-US" dirty="0" smtClean="0"/>
            <a:t>DOSE RATE</a:t>
          </a:r>
          <a:endParaRPr lang="en-US" dirty="0"/>
        </a:p>
      </dgm:t>
    </dgm:pt>
    <dgm:pt modelId="{A2BEEB78-E921-4A94-9D2F-D3F06B3D00A4}" type="parTrans" cxnId="{F10C9EBD-1672-43DB-9B45-CACD658AE9A6}">
      <dgm:prSet/>
      <dgm:spPr/>
      <dgm:t>
        <a:bodyPr/>
        <a:lstStyle/>
        <a:p>
          <a:endParaRPr lang="en-US"/>
        </a:p>
      </dgm:t>
    </dgm:pt>
    <dgm:pt modelId="{F5392298-6B85-4A5F-B8E6-8D2A8918BAE9}" type="sibTrans" cxnId="{F10C9EBD-1672-43DB-9B45-CACD658AE9A6}">
      <dgm:prSet/>
      <dgm:spPr/>
      <dgm:t>
        <a:bodyPr/>
        <a:lstStyle/>
        <a:p>
          <a:endParaRPr lang="en-US"/>
        </a:p>
      </dgm:t>
    </dgm:pt>
    <dgm:pt modelId="{EA795B63-2C47-447A-B60D-6019E06CFA31}">
      <dgm:prSet phldrT="[Text]"/>
      <dgm:spPr/>
      <dgm:t>
        <a:bodyPr/>
        <a:lstStyle/>
        <a:p>
          <a:r>
            <a:rPr lang="en-US" smtClean="0">
              <a:latin typeface="Arial"/>
              <a:cs typeface="Arial"/>
            </a:rPr>
            <a:t>High dose </a:t>
          </a:r>
          <a:r>
            <a:rPr lang="en-US" spc="-5" smtClean="0">
              <a:latin typeface="Arial"/>
              <a:cs typeface="Arial"/>
            </a:rPr>
            <a:t>rate </a:t>
          </a:r>
          <a:r>
            <a:rPr lang="en-US" smtClean="0">
              <a:latin typeface="Arial"/>
              <a:cs typeface="Arial"/>
            </a:rPr>
            <a:t>causes more  damage </a:t>
          </a:r>
          <a:r>
            <a:rPr lang="en-US" spc="-5" smtClean="0">
              <a:latin typeface="Arial"/>
              <a:cs typeface="Arial"/>
            </a:rPr>
            <a:t>than </a:t>
          </a:r>
          <a:r>
            <a:rPr lang="en-US" smtClean="0">
              <a:latin typeface="Arial"/>
              <a:cs typeface="Arial"/>
            </a:rPr>
            <a:t>exposure </a:t>
          </a:r>
          <a:r>
            <a:rPr lang="en-US" spc="-5" smtClean="0">
              <a:latin typeface="Arial"/>
              <a:cs typeface="Arial"/>
            </a:rPr>
            <a:t>to</a:t>
          </a:r>
          <a:r>
            <a:rPr lang="en-US" spc="-65" smtClean="0">
              <a:latin typeface="Arial"/>
              <a:cs typeface="Arial"/>
            </a:rPr>
            <a:t> </a:t>
          </a:r>
          <a:r>
            <a:rPr lang="en-US" spc="-5" smtClean="0">
              <a:latin typeface="Arial"/>
              <a:cs typeface="Arial"/>
            </a:rPr>
            <a:t>the  </a:t>
          </a:r>
          <a:r>
            <a:rPr lang="en-US" smtClean="0">
              <a:latin typeface="Arial"/>
              <a:cs typeface="Arial"/>
            </a:rPr>
            <a:t>same </a:t>
          </a:r>
          <a:r>
            <a:rPr lang="en-US" spc="-5" smtClean="0">
              <a:latin typeface="Arial"/>
              <a:cs typeface="Arial"/>
            </a:rPr>
            <a:t>total </a:t>
          </a:r>
          <a:r>
            <a:rPr lang="en-US" smtClean="0">
              <a:latin typeface="Arial"/>
              <a:cs typeface="Arial"/>
            </a:rPr>
            <a:t>dose given at a  lower dose</a:t>
          </a:r>
          <a:r>
            <a:rPr lang="en-US" spc="-15" smtClean="0">
              <a:latin typeface="Arial"/>
              <a:cs typeface="Arial"/>
            </a:rPr>
            <a:t> </a:t>
          </a:r>
          <a:r>
            <a:rPr lang="en-US" spc="-5" smtClean="0">
              <a:latin typeface="Arial"/>
              <a:cs typeface="Arial"/>
            </a:rPr>
            <a:t>rate</a:t>
          </a:r>
          <a:endParaRPr lang="en-US" dirty="0"/>
        </a:p>
      </dgm:t>
    </dgm:pt>
    <dgm:pt modelId="{4AB5C547-448F-40AF-B583-F1C938B533ED}" type="parTrans" cxnId="{09A51AB8-C433-4951-9F96-B8A05F189FEF}">
      <dgm:prSet/>
      <dgm:spPr/>
      <dgm:t>
        <a:bodyPr/>
        <a:lstStyle/>
        <a:p>
          <a:endParaRPr lang="en-US"/>
        </a:p>
      </dgm:t>
    </dgm:pt>
    <dgm:pt modelId="{13CE502D-D057-4DDD-A32E-09F5B213759A}" type="sibTrans" cxnId="{09A51AB8-C433-4951-9F96-B8A05F189FEF}">
      <dgm:prSet/>
      <dgm:spPr/>
      <dgm:t>
        <a:bodyPr/>
        <a:lstStyle/>
        <a:p>
          <a:endParaRPr lang="en-US"/>
        </a:p>
      </dgm:t>
    </dgm:pt>
    <dgm:pt modelId="{EA60CC6C-283C-4F3D-9C73-297BB765DEE3}">
      <dgm:prSet phldrT="[Text]"/>
      <dgm:spPr/>
      <dgm:t>
        <a:bodyPr/>
        <a:lstStyle/>
        <a:p>
          <a:r>
            <a:rPr lang="en-US" spc="-5" smtClean="0">
              <a:latin typeface="Arial"/>
              <a:cs typeface="Arial"/>
            </a:rPr>
            <a:t>When </a:t>
          </a:r>
          <a:r>
            <a:rPr lang="en-US" smtClean="0">
              <a:latin typeface="Arial"/>
              <a:cs typeface="Arial"/>
            </a:rPr>
            <a:t>organisms are</a:t>
          </a:r>
          <a:r>
            <a:rPr lang="en-US" spc="-85" smtClean="0">
              <a:latin typeface="Arial"/>
              <a:cs typeface="Arial"/>
            </a:rPr>
            <a:t> </a:t>
          </a:r>
          <a:r>
            <a:rPr lang="en-US" smtClean="0">
              <a:latin typeface="Arial"/>
              <a:cs typeface="Arial"/>
            </a:rPr>
            <a:t>exposed  at lower dose </a:t>
          </a:r>
          <a:r>
            <a:rPr lang="en-US" spc="-5" smtClean="0">
              <a:latin typeface="Arial"/>
              <a:cs typeface="Arial"/>
            </a:rPr>
            <a:t>rates, </a:t>
          </a:r>
          <a:r>
            <a:rPr lang="en-US" smtClean="0">
              <a:latin typeface="Arial"/>
              <a:cs typeface="Arial"/>
            </a:rPr>
            <a:t>a </a:t>
          </a:r>
          <a:r>
            <a:rPr lang="en-US" spc="-5" smtClean="0">
              <a:latin typeface="Arial"/>
              <a:cs typeface="Arial"/>
            </a:rPr>
            <a:t>greater  opportunity exists for </a:t>
          </a:r>
          <a:r>
            <a:rPr lang="en-US" smtClean="0">
              <a:latin typeface="Arial"/>
              <a:cs typeface="Arial"/>
            </a:rPr>
            <a:t>repair of  damage, </a:t>
          </a:r>
          <a:r>
            <a:rPr lang="en-US" spc="-5" smtClean="0">
              <a:latin typeface="Arial"/>
              <a:cs typeface="Arial"/>
            </a:rPr>
            <a:t>thereby resulting </a:t>
          </a:r>
          <a:r>
            <a:rPr lang="en-US" smtClean="0">
              <a:latin typeface="Arial"/>
              <a:cs typeface="Arial"/>
            </a:rPr>
            <a:t>in  less net</a:t>
          </a:r>
          <a:r>
            <a:rPr lang="en-US" spc="-20" smtClean="0">
              <a:latin typeface="Arial"/>
              <a:cs typeface="Arial"/>
            </a:rPr>
            <a:t> </a:t>
          </a:r>
          <a:r>
            <a:rPr lang="en-US" smtClean="0">
              <a:latin typeface="Arial"/>
              <a:cs typeface="Arial"/>
            </a:rPr>
            <a:t>damage</a:t>
          </a:r>
          <a:endParaRPr lang="en-US" dirty="0"/>
        </a:p>
      </dgm:t>
    </dgm:pt>
    <dgm:pt modelId="{B1DC2528-CF90-4742-804E-8875CF9EB9EE}" type="parTrans" cxnId="{818E328A-99B9-4F24-9E18-4AA59245FADB}">
      <dgm:prSet/>
      <dgm:spPr/>
      <dgm:t>
        <a:bodyPr/>
        <a:lstStyle/>
        <a:p>
          <a:endParaRPr lang="en-US"/>
        </a:p>
      </dgm:t>
    </dgm:pt>
    <dgm:pt modelId="{C13273DD-9A0E-49B8-A0DB-44903E7F6FF9}" type="sibTrans" cxnId="{818E328A-99B9-4F24-9E18-4AA59245FADB}">
      <dgm:prSet/>
      <dgm:spPr/>
      <dgm:t>
        <a:bodyPr/>
        <a:lstStyle/>
        <a:p>
          <a:endParaRPr lang="en-US"/>
        </a:p>
      </dgm:t>
    </dgm:pt>
    <dgm:pt modelId="{11277C4C-C538-49AC-A169-ACFFDBC883CF}">
      <dgm:prSet phldrT="[Text]"/>
      <dgm:spPr/>
      <dgm:t>
        <a:bodyPr/>
        <a:lstStyle/>
        <a:p>
          <a:r>
            <a:rPr lang="en-US" dirty="0" smtClean="0"/>
            <a:t>OXYGEN</a:t>
          </a:r>
          <a:endParaRPr lang="en-US" dirty="0"/>
        </a:p>
      </dgm:t>
    </dgm:pt>
    <dgm:pt modelId="{1676CD27-7E8A-4610-A89B-FA0EA4569134}" type="parTrans" cxnId="{0ED957A2-7B21-4606-AE8D-424FED049D10}">
      <dgm:prSet/>
      <dgm:spPr/>
      <dgm:t>
        <a:bodyPr/>
        <a:lstStyle/>
        <a:p>
          <a:endParaRPr lang="en-US"/>
        </a:p>
      </dgm:t>
    </dgm:pt>
    <dgm:pt modelId="{8A8C0105-54AB-42C9-90AB-D7ACB300E0FE}" type="sibTrans" cxnId="{0ED957A2-7B21-4606-AE8D-424FED049D10}">
      <dgm:prSet/>
      <dgm:spPr/>
      <dgm:t>
        <a:bodyPr/>
        <a:lstStyle/>
        <a:p>
          <a:endParaRPr lang="en-US"/>
        </a:p>
      </dgm:t>
    </dgm:pt>
    <dgm:pt modelId="{F9FFE71C-DEA3-4157-83CE-89BC19FEE69C}">
      <dgm:prSet phldrT="[Text]"/>
      <dgm:spPr/>
      <dgm:t>
        <a:bodyPr/>
        <a:lstStyle/>
        <a:p>
          <a:r>
            <a:rPr lang="en-US" dirty="0" smtClean="0">
              <a:latin typeface="Arial"/>
              <a:cs typeface="Arial"/>
            </a:rPr>
            <a:t>Presence of oxygen</a:t>
          </a:r>
          <a:r>
            <a:rPr lang="en-US" spc="-80" dirty="0" smtClean="0">
              <a:latin typeface="Arial"/>
              <a:cs typeface="Arial"/>
            </a:rPr>
            <a:t> </a:t>
          </a:r>
          <a:r>
            <a:rPr lang="en-US" spc="-5" dirty="0" smtClean="0">
              <a:latin typeface="Arial"/>
              <a:cs typeface="Arial"/>
            </a:rPr>
            <a:t>alters  </a:t>
          </a:r>
          <a:r>
            <a:rPr lang="en-US" dirty="0" smtClean="0">
              <a:latin typeface="Arial"/>
              <a:cs typeface="Arial"/>
            </a:rPr>
            <a:t>how cells process </a:t>
          </a:r>
          <a:r>
            <a:rPr lang="en-US" spc="-5" dirty="0" smtClean="0">
              <a:latin typeface="Arial"/>
              <a:cs typeface="Arial"/>
            </a:rPr>
            <a:t>free  </a:t>
          </a:r>
          <a:r>
            <a:rPr lang="en-US" dirty="0" smtClean="0">
              <a:latin typeface="Arial"/>
              <a:cs typeface="Arial"/>
            </a:rPr>
            <a:t>radicals</a:t>
          </a:r>
          <a:endParaRPr lang="en-US" dirty="0"/>
        </a:p>
      </dgm:t>
    </dgm:pt>
    <dgm:pt modelId="{AA150C0E-0385-41AD-BB8E-BD3CF96974A9}" type="parTrans" cxnId="{E5B82A67-64D9-4769-B426-7654C3FFDB7D}">
      <dgm:prSet/>
      <dgm:spPr/>
      <dgm:t>
        <a:bodyPr/>
        <a:lstStyle/>
        <a:p>
          <a:endParaRPr lang="en-US"/>
        </a:p>
      </dgm:t>
    </dgm:pt>
    <dgm:pt modelId="{BC4BD2C0-CF1C-48ED-835A-AEED8E7A9A8C}" type="sibTrans" cxnId="{E5B82A67-64D9-4769-B426-7654C3FFDB7D}">
      <dgm:prSet/>
      <dgm:spPr/>
      <dgm:t>
        <a:bodyPr/>
        <a:lstStyle/>
        <a:p>
          <a:endParaRPr lang="en-US"/>
        </a:p>
      </dgm:t>
    </dgm:pt>
    <dgm:pt modelId="{1D2EEC19-2E25-4460-A26C-7F0EC69015CD}">
      <dgm:prSet phldrT="[Text]"/>
      <dgm:spPr/>
      <dgm:t>
        <a:bodyPr/>
        <a:lstStyle/>
        <a:p>
          <a:r>
            <a:rPr lang="en-US" spc="-5" smtClean="0">
              <a:latin typeface="Arial"/>
              <a:cs typeface="Arial"/>
            </a:rPr>
            <a:t>In </a:t>
          </a:r>
          <a:r>
            <a:rPr lang="en-US" smtClean="0">
              <a:latin typeface="Arial"/>
              <a:cs typeface="Arial"/>
            </a:rPr>
            <a:t>presence of oxygen</a:t>
          </a:r>
          <a:r>
            <a:rPr lang="en-US" spc="-80" smtClean="0">
              <a:latin typeface="Arial"/>
              <a:cs typeface="Arial"/>
            </a:rPr>
            <a:t> </a:t>
          </a:r>
          <a:r>
            <a:rPr lang="en-US" spc="-5" smtClean="0">
              <a:latin typeface="Arial"/>
              <a:cs typeface="Arial"/>
            </a:rPr>
            <a:t>free  </a:t>
          </a:r>
          <a:r>
            <a:rPr lang="en-US" smtClean="0">
              <a:latin typeface="Arial"/>
              <a:cs typeface="Arial"/>
            </a:rPr>
            <a:t>radicals lead </a:t>
          </a:r>
          <a:r>
            <a:rPr lang="en-US" spc="-5" smtClean="0">
              <a:latin typeface="Arial"/>
              <a:cs typeface="Arial"/>
            </a:rPr>
            <a:t>to </a:t>
          </a:r>
          <a:r>
            <a:rPr lang="en-US" smtClean="0">
              <a:latin typeface="Arial"/>
              <a:cs typeface="Arial"/>
            </a:rPr>
            <a:t>irreparable  </a:t>
          </a:r>
          <a:r>
            <a:rPr lang="en-US" spc="-5" smtClean="0">
              <a:latin typeface="Arial"/>
              <a:cs typeface="Arial"/>
            </a:rPr>
            <a:t>lethal </a:t>
          </a:r>
          <a:r>
            <a:rPr lang="en-US" smtClean="0">
              <a:latin typeface="Arial"/>
              <a:cs typeface="Arial"/>
            </a:rPr>
            <a:t>changes</a:t>
          </a:r>
          <a:endParaRPr lang="en-US" dirty="0"/>
        </a:p>
      </dgm:t>
    </dgm:pt>
    <dgm:pt modelId="{355FD36A-9A3E-4A70-ADAC-18A14BC23D82}" type="parTrans" cxnId="{56A83F2D-3D17-4CEA-93BA-F44A89347D57}">
      <dgm:prSet/>
      <dgm:spPr/>
      <dgm:t>
        <a:bodyPr/>
        <a:lstStyle/>
        <a:p>
          <a:endParaRPr lang="en-US"/>
        </a:p>
      </dgm:t>
    </dgm:pt>
    <dgm:pt modelId="{2CDD72E0-1BFA-4C28-A5C9-CC7AF3422281}" type="sibTrans" cxnId="{56A83F2D-3D17-4CEA-93BA-F44A89347D57}">
      <dgm:prSet/>
      <dgm:spPr/>
      <dgm:t>
        <a:bodyPr/>
        <a:lstStyle/>
        <a:p>
          <a:endParaRPr lang="en-US"/>
        </a:p>
      </dgm:t>
    </dgm:pt>
    <dgm:pt modelId="{634CC45E-1A4E-41DD-903E-3A13CEB1F60A}">
      <dgm:prSet/>
      <dgm:spPr/>
      <dgm:t>
        <a:bodyPr/>
        <a:lstStyle/>
        <a:p>
          <a:r>
            <a:rPr lang="en-US" spc="-5" smtClean="0">
              <a:latin typeface="Arial"/>
              <a:cs typeface="Arial"/>
            </a:rPr>
            <a:t>The severity </a:t>
          </a:r>
          <a:r>
            <a:rPr lang="en-US" smtClean="0">
              <a:latin typeface="Arial"/>
              <a:cs typeface="Arial"/>
            </a:rPr>
            <a:t>of </a:t>
          </a:r>
          <a:r>
            <a:rPr lang="en-US" spc="-5" smtClean="0">
              <a:latin typeface="Arial"/>
              <a:cs typeface="Arial"/>
            </a:rPr>
            <a:t>deterministic </a:t>
          </a:r>
          <a:r>
            <a:rPr lang="en-US" smtClean="0">
              <a:latin typeface="Arial"/>
              <a:cs typeface="Arial"/>
            </a:rPr>
            <a:t>damage seen in </a:t>
          </a:r>
          <a:r>
            <a:rPr lang="en-US" spc="-5" smtClean="0">
              <a:latin typeface="Arial"/>
              <a:cs typeface="Arial"/>
            </a:rPr>
            <a:t>irradiated  tissues </a:t>
          </a:r>
          <a:r>
            <a:rPr lang="en-US" smtClean="0">
              <a:latin typeface="Arial"/>
              <a:cs typeface="Arial"/>
            </a:rPr>
            <a:t>or organs depends on </a:t>
          </a:r>
          <a:r>
            <a:rPr lang="en-US" spc="-5" smtClean="0">
              <a:latin typeface="Arial"/>
              <a:cs typeface="Arial"/>
            </a:rPr>
            <a:t>the </a:t>
          </a:r>
          <a:r>
            <a:rPr lang="en-US" smtClean="0">
              <a:latin typeface="Arial"/>
              <a:cs typeface="Arial"/>
            </a:rPr>
            <a:t>amount of </a:t>
          </a:r>
          <a:r>
            <a:rPr lang="en-US" spc="-5" smtClean="0">
              <a:latin typeface="Arial"/>
              <a:cs typeface="Arial"/>
            </a:rPr>
            <a:t>radiation  </a:t>
          </a:r>
          <a:r>
            <a:rPr lang="en-US" smtClean="0">
              <a:latin typeface="Arial"/>
              <a:cs typeface="Arial"/>
            </a:rPr>
            <a:t>received</a:t>
          </a:r>
          <a:endParaRPr lang="en-US" dirty="0">
            <a:latin typeface="Arial"/>
            <a:cs typeface="Arial"/>
          </a:endParaRPr>
        </a:p>
      </dgm:t>
    </dgm:pt>
    <dgm:pt modelId="{6C57D6CE-BBAF-4E94-9EE4-7267095424DC}" type="parTrans" cxnId="{518FD477-7838-4365-BAEB-93CA016417F9}">
      <dgm:prSet/>
      <dgm:spPr/>
      <dgm:t>
        <a:bodyPr/>
        <a:lstStyle/>
        <a:p>
          <a:endParaRPr lang="en-US"/>
        </a:p>
      </dgm:t>
    </dgm:pt>
    <dgm:pt modelId="{7AD8CAEB-7BCC-437A-A0C1-85C9EE20238B}" type="sibTrans" cxnId="{518FD477-7838-4365-BAEB-93CA016417F9}">
      <dgm:prSet/>
      <dgm:spPr/>
      <dgm:t>
        <a:bodyPr/>
        <a:lstStyle/>
        <a:p>
          <a:endParaRPr lang="en-US"/>
        </a:p>
      </dgm:t>
    </dgm:pt>
    <dgm:pt modelId="{9DC62A76-D68D-4A1F-A81D-35184DDB29E1}">
      <dgm:prSet/>
      <dgm:spPr/>
      <dgm:t>
        <a:bodyPr/>
        <a:lstStyle/>
        <a:p>
          <a:endParaRPr lang="en-US" dirty="0">
            <a:solidFill>
              <a:schemeClr val="bg2"/>
            </a:solidFill>
            <a:latin typeface="Arial"/>
            <a:cs typeface="Arial"/>
          </a:endParaRPr>
        </a:p>
      </dgm:t>
    </dgm:pt>
    <dgm:pt modelId="{259C6EAB-936E-496B-827A-53BB9F85652F}" type="parTrans" cxnId="{D36B56FC-122C-4D45-BEFE-A44176F08D40}">
      <dgm:prSet/>
      <dgm:spPr/>
      <dgm:t>
        <a:bodyPr/>
        <a:lstStyle/>
        <a:p>
          <a:endParaRPr lang="en-US"/>
        </a:p>
      </dgm:t>
    </dgm:pt>
    <dgm:pt modelId="{A78E70D0-6C1F-48A7-A42D-907949FE49D0}" type="sibTrans" cxnId="{D36B56FC-122C-4D45-BEFE-A44176F08D40}">
      <dgm:prSet/>
      <dgm:spPr/>
      <dgm:t>
        <a:bodyPr/>
        <a:lstStyle/>
        <a:p>
          <a:endParaRPr lang="en-US"/>
        </a:p>
      </dgm:t>
    </dgm:pt>
    <dgm:pt modelId="{44E73756-2905-40DE-A04F-F8BA4076C8FA}">
      <dgm:prSet/>
      <dgm:spPr/>
      <dgm:t>
        <a:bodyPr/>
        <a:lstStyle/>
        <a:p>
          <a:r>
            <a:rPr lang="en-US" dirty="0" smtClean="0">
              <a:latin typeface="Arial"/>
              <a:cs typeface="Arial"/>
            </a:rPr>
            <a:t>All individuals receiving </a:t>
          </a:r>
          <a:r>
            <a:rPr lang="en-US" b="1" u="sng" dirty="0" smtClean="0">
              <a:solidFill>
                <a:srgbClr val="FF0000"/>
              </a:solidFill>
              <a:latin typeface="Arial"/>
              <a:cs typeface="Arial"/>
            </a:rPr>
            <a:t>doses above </a:t>
          </a:r>
          <a:r>
            <a:rPr lang="en-US" b="1" u="sng" spc="-5" dirty="0" smtClean="0">
              <a:solidFill>
                <a:srgbClr val="FF0000"/>
              </a:solidFill>
              <a:latin typeface="Arial"/>
              <a:cs typeface="Arial"/>
            </a:rPr>
            <a:t>the threshold</a:t>
          </a:r>
          <a:r>
            <a:rPr lang="en-US" b="1" u="sng" spc="-55" dirty="0" smtClean="0">
              <a:solidFill>
                <a:srgbClr val="FF0000"/>
              </a:solidFill>
              <a:latin typeface="Arial"/>
              <a:cs typeface="Arial"/>
            </a:rPr>
            <a:t> </a:t>
          </a:r>
          <a:r>
            <a:rPr lang="en-US" b="1" u="sng" dirty="0" smtClean="0">
              <a:solidFill>
                <a:srgbClr val="FF0000"/>
              </a:solidFill>
              <a:latin typeface="Arial"/>
              <a:cs typeface="Arial"/>
            </a:rPr>
            <a:t>level</a:t>
          </a:r>
          <a:r>
            <a:rPr lang="en-US" dirty="0" smtClean="0">
              <a:latin typeface="Arial"/>
              <a:cs typeface="Arial"/>
            </a:rPr>
            <a:t>  show damage in </a:t>
          </a:r>
          <a:r>
            <a:rPr lang="en-US" spc="-5" dirty="0" smtClean="0">
              <a:latin typeface="Arial"/>
              <a:cs typeface="Arial"/>
            </a:rPr>
            <a:t>proportion to the</a:t>
          </a:r>
          <a:r>
            <a:rPr lang="en-US" dirty="0" smtClean="0">
              <a:latin typeface="Arial"/>
              <a:cs typeface="Arial"/>
            </a:rPr>
            <a:t> dose</a:t>
          </a:r>
          <a:endParaRPr lang="en-US" dirty="0">
            <a:latin typeface="Arial"/>
            <a:cs typeface="Arial"/>
          </a:endParaRPr>
        </a:p>
      </dgm:t>
    </dgm:pt>
    <dgm:pt modelId="{E90B008B-B0C6-44E2-A5F9-DEFAB06679B8}" type="parTrans" cxnId="{CB7C948D-EEDF-40EA-A55E-F837627EF0D6}">
      <dgm:prSet/>
      <dgm:spPr/>
      <dgm:t>
        <a:bodyPr/>
        <a:lstStyle/>
        <a:p>
          <a:endParaRPr lang="en-US"/>
        </a:p>
      </dgm:t>
    </dgm:pt>
    <dgm:pt modelId="{DEBFE69E-614F-458C-A566-40FF272DD3B3}" type="sibTrans" cxnId="{CB7C948D-EEDF-40EA-A55E-F837627EF0D6}">
      <dgm:prSet/>
      <dgm:spPr/>
      <dgm:t>
        <a:bodyPr/>
        <a:lstStyle/>
        <a:p>
          <a:endParaRPr lang="en-US"/>
        </a:p>
      </dgm:t>
    </dgm:pt>
    <dgm:pt modelId="{38DF7987-3C10-4300-8EFF-A1805781C529}">
      <dgm:prSet phldrT="[Text]"/>
      <dgm:spPr/>
      <dgm:t>
        <a:bodyPr/>
        <a:lstStyle/>
        <a:p>
          <a:endParaRPr lang="en-US" dirty="0">
            <a:solidFill>
              <a:schemeClr val="bg2"/>
            </a:solidFill>
          </a:endParaRPr>
        </a:p>
      </dgm:t>
    </dgm:pt>
    <dgm:pt modelId="{C044FDF0-B5D3-4D6C-AB63-FFB5B3FEB17F}" type="parTrans" cxnId="{00C377EF-0E68-4264-8BC6-B478569BA3A5}">
      <dgm:prSet/>
      <dgm:spPr/>
      <dgm:t>
        <a:bodyPr/>
        <a:lstStyle/>
        <a:p>
          <a:endParaRPr lang="en-US"/>
        </a:p>
      </dgm:t>
    </dgm:pt>
    <dgm:pt modelId="{B66D7894-1D20-488A-8009-C8C955C63F0E}" type="sibTrans" cxnId="{00C377EF-0E68-4264-8BC6-B478569BA3A5}">
      <dgm:prSet/>
      <dgm:spPr/>
      <dgm:t>
        <a:bodyPr/>
        <a:lstStyle/>
        <a:p>
          <a:endParaRPr lang="en-US"/>
        </a:p>
      </dgm:t>
    </dgm:pt>
    <dgm:pt modelId="{26271747-A00A-4AD9-8023-5F475A563094}" type="pres">
      <dgm:prSet presAssocID="{CB9CF13F-7E47-4338-AE9A-F36A190435DF}" presName="Name0" presStyleCnt="0">
        <dgm:presLayoutVars>
          <dgm:dir/>
          <dgm:animLvl val="lvl"/>
          <dgm:resizeHandles val="exact"/>
        </dgm:presLayoutVars>
      </dgm:prSet>
      <dgm:spPr/>
      <dgm:t>
        <a:bodyPr/>
        <a:lstStyle/>
        <a:p>
          <a:endParaRPr lang="en-US"/>
        </a:p>
      </dgm:t>
    </dgm:pt>
    <dgm:pt modelId="{C1DC85A3-7310-4708-8691-891F0AE26A51}" type="pres">
      <dgm:prSet presAssocID="{15363D67-1680-4D6C-9794-E8E3BB49B3CA}" presName="linNode" presStyleCnt="0"/>
      <dgm:spPr/>
    </dgm:pt>
    <dgm:pt modelId="{CFD83F90-EA31-4950-8DFF-C2CABFA60BF5}" type="pres">
      <dgm:prSet presAssocID="{15363D67-1680-4D6C-9794-E8E3BB49B3CA}" presName="parentText" presStyleLbl="node1" presStyleIdx="0" presStyleCnt="3">
        <dgm:presLayoutVars>
          <dgm:chMax val="1"/>
          <dgm:bulletEnabled val="1"/>
        </dgm:presLayoutVars>
      </dgm:prSet>
      <dgm:spPr/>
      <dgm:t>
        <a:bodyPr/>
        <a:lstStyle/>
        <a:p>
          <a:endParaRPr lang="en-US"/>
        </a:p>
      </dgm:t>
    </dgm:pt>
    <dgm:pt modelId="{8453D386-BCEA-4BE1-BE12-1CA1AA798D83}" type="pres">
      <dgm:prSet presAssocID="{15363D67-1680-4D6C-9794-E8E3BB49B3CA}" presName="descendantText" presStyleLbl="alignAccFollowNode1" presStyleIdx="0" presStyleCnt="3">
        <dgm:presLayoutVars>
          <dgm:bulletEnabled val="1"/>
        </dgm:presLayoutVars>
      </dgm:prSet>
      <dgm:spPr/>
      <dgm:t>
        <a:bodyPr/>
        <a:lstStyle/>
        <a:p>
          <a:endParaRPr lang="en-US"/>
        </a:p>
      </dgm:t>
    </dgm:pt>
    <dgm:pt modelId="{37274017-2DEE-4B90-B263-293CD38EBADE}" type="pres">
      <dgm:prSet presAssocID="{F2C0F0C3-3E1C-411D-A736-53037FEFC592}" presName="sp" presStyleCnt="0"/>
      <dgm:spPr/>
    </dgm:pt>
    <dgm:pt modelId="{590E6458-5A38-4645-8C6B-86C30420191F}" type="pres">
      <dgm:prSet presAssocID="{B9453FF4-3B9D-4565-9ABF-B94613EBC3EC}" presName="linNode" presStyleCnt="0"/>
      <dgm:spPr/>
    </dgm:pt>
    <dgm:pt modelId="{02CD3492-DD63-43FD-8CDC-94FFFBB0F14F}" type="pres">
      <dgm:prSet presAssocID="{B9453FF4-3B9D-4565-9ABF-B94613EBC3EC}" presName="parentText" presStyleLbl="node1" presStyleIdx="1" presStyleCnt="3">
        <dgm:presLayoutVars>
          <dgm:chMax val="1"/>
          <dgm:bulletEnabled val="1"/>
        </dgm:presLayoutVars>
      </dgm:prSet>
      <dgm:spPr/>
      <dgm:t>
        <a:bodyPr/>
        <a:lstStyle/>
        <a:p>
          <a:endParaRPr lang="en-US"/>
        </a:p>
      </dgm:t>
    </dgm:pt>
    <dgm:pt modelId="{000130DC-A36A-4B02-838C-A2EA05E4711C}" type="pres">
      <dgm:prSet presAssocID="{B9453FF4-3B9D-4565-9ABF-B94613EBC3EC}" presName="descendantText" presStyleLbl="alignAccFollowNode1" presStyleIdx="1" presStyleCnt="3">
        <dgm:presLayoutVars>
          <dgm:bulletEnabled val="1"/>
        </dgm:presLayoutVars>
      </dgm:prSet>
      <dgm:spPr/>
      <dgm:t>
        <a:bodyPr/>
        <a:lstStyle/>
        <a:p>
          <a:endParaRPr lang="en-US"/>
        </a:p>
      </dgm:t>
    </dgm:pt>
    <dgm:pt modelId="{CAD972A1-2B9D-4D3F-8592-28349232832C}" type="pres">
      <dgm:prSet presAssocID="{F5392298-6B85-4A5F-B8E6-8D2A8918BAE9}" presName="sp" presStyleCnt="0"/>
      <dgm:spPr/>
    </dgm:pt>
    <dgm:pt modelId="{1C00FB09-79FA-4459-ABD7-66E3E25D8710}" type="pres">
      <dgm:prSet presAssocID="{11277C4C-C538-49AC-A169-ACFFDBC883CF}" presName="linNode" presStyleCnt="0"/>
      <dgm:spPr/>
    </dgm:pt>
    <dgm:pt modelId="{CE4D2C53-03C9-4153-8ECD-9678C635A873}" type="pres">
      <dgm:prSet presAssocID="{11277C4C-C538-49AC-A169-ACFFDBC883CF}" presName="parentText" presStyleLbl="node1" presStyleIdx="2" presStyleCnt="3">
        <dgm:presLayoutVars>
          <dgm:chMax val="1"/>
          <dgm:bulletEnabled val="1"/>
        </dgm:presLayoutVars>
      </dgm:prSet>
      <dgm:spPr/>
      <dgm:t>
        <a:bodyPr/>
        <a:lstStyle/>
        <a:p>
          <a:endParaRPr lang="en-US"/>
        </a:p>
      </dgm:t>
    </dgm:pt>
    <dgm:pt modelId="{7D088FF8-4CDF-49F1-88D7-49C157937982}" type="pres">
      <dgm:prSet presAssocID="{11277C4C-C538-49AC-A169-ACFFDBC883CF}" presName="descendantText" presStyleLbl="alignAccFollowNode1" presStyleIdx="2" presStyleCnt="3">
        <dgm:presLayoutVars>
          <dgm:bulletEnabled val="1"/>
        </dgm:presLayoutVars>
      </dgm:prSet>
      <dgm:spPr/>
      <dgm:t>
        <a:bodyPr/>
        <a:lstStyle/>
        <a:p>
          <a:endParaRPr lang="en-US"/>
        </a:p>
      </dgm:t>
    </dgm:pt>
  </dgm:ptLst>
  <dgm:cxnLst>
    <dgm:cxn modelId="{3063D85E-5DA7-46E6-B0BF-DB62C843F8DD}" type="presOf" srcId="{1D2EEC19-2E25-4460-A26C-7F0EC69015CD}" destId="{7D088FF8-4CDF-49F1-88D7-49C157937982}" srcOrd="0" destOrd="1" presId="urn:microsoft.com/office/officeart/2005/8/layout/vList5"/>
    <dgm:cxn modelId="{BB268753-11DD-4609-AF5C-CE0CECFE990C}" srcId="{CB9CF13F-7E47-4338-AE9A-F36A190435DF}" destId="{15363D67-1680-4D6C-9794-E8E3BB49B3CA}" srcOrd="0" destOrd="0" parTransId="{E0B14639-408B-4E32-9616-8F7F61211C39}" sibTransId="{F2C0F0C3-3E1C-411D-A736-53037FEFC592}"/>
    <dgm:cxn modelId="{CB7C948D-EEDF-40EA-A55E-F837627EF0D6}" srcId="{9DC62A76-D68D-4A1F-A81D-35184DDB29E1}" destId="{44E73756-2905-40DE-A04F-F8BA4076C8FA}" srcOrd="0" destOrd="0" parTransId="{E90B008B-B0C6-44E2-A5F9-DEFAB06679B8}" sibTransId="{DEBFE69E-614F-458C-A566-40FF272DD3B3}"/>
    <dgm:cxn modelId="{F7B3840C-3AC2-42E2-AF62-3CDF892DE47D}" srcId="{15363D67-1680-4D6C-9794-E8E3BB49B3CA}" destId="{8A25D750-0109-4A80-BD70-D1D96BA98968}" srcOrd="0" destOrd="0" parTransId="{8EDEF54C-77BA-4D31-884C-E06EA903EF2D}" sibTransId="{FC215FC6-7283-40C3-8759-721159569A5C}"/>
    <dgm:cxn modelId="{0ED957A2-7B21-4606-AE8D-424FED049D10}" srcId="{CB9CF13F-7E47-4338-AE9A-F36A190435DF}" destId="{11277C4C-C538-49AC-A169-ACFFDBC883CF}" srcOrd="2" destOrd="0" parTransId="{1676CD27-7E8A-4610-A89B-FA0EA4569134}" sibTransId="{8A8C0105-54AB-42C9-90AB-D7ACB300E0FE}"/>
    <dgm:cxn modelId="{56A83F2D-3D17-4CEA-93BA-F44A89347D57}" srcId="{11277C4C-C538-49AC-A169-ACFFDBC883CF}" destId="{1D2EEC19-2E25-4460-A26C-7F0EC69015CD}" srcOrd="1" destOrd="0" parTransId="{355FD36A-9A3E-4A70-ADAC-18A14BC23D82}" sibTransId="{2CDD72E0-1BFA-4C28-A5C9-CC7AF3422281}"/>
    <dgm:cxn modelId="{CCA6862C-115C-4E3F-9243-BFC9A43052FF}" type="presOf" srcId="{B9453FF4-3B9D-4565-9ABF-B94613EBC3EC}" destId="{02CD3492-DD63-43FD-8CDC-94FFFBB0F14F}" srcOrd="0" destOrd="0" presId="urn:microsoft.com/office/officeart/2005/8/layout/vList5"/>
    <dgm:cxn modelId="{506ADB74-688B-4546-9C3A-2EB1862C6A11}" type="presOf" srcId="{EA60CC6C-283C-4F3D-9C73-297BB765DEE3}" destId="{000130DC-A36A-4B02-838C-A2EA05E4711C}" srcOrd="0" destOrd="2" presId="urn:microsoft.com/office/officeart/2005/8/layout/vList5"/>
    <dgm:cxn modelId="{D36B56FC-122C-4D45-BEFE-A44176F08D40}" srcId="{15363D67-1680-4D6C-9794-E8E3BB49B3CA}" destId="{9DC62A76-D68D-4A1F-A81D-35184DDB29E1}" srcOrd="1" destOrd="0" parTransId="{259C6EAB-936E-496B-827A-53BB9F85652F}" sibTransId="{A78E70D0-6C1F-48A7-A42D-907949FE49D0}"/>
    <dgm:cxn modelId="{F10C9EBD-1672-43DB-9B45-CACD658AE9A6}" srcId="{CB9CF13F-7E47-4338-AE9A-F36A190435DF}" destId="{B9453FF4-3B9D-4565-9ABF-B94613EBC3EC}" srcOrd="1" destOrd="0" parTransId="{A2BEEB78-E921-4A94-9D2F-D3F06B3D00A4}" sibTransId="{F5392298-6B85-4A5F-B8E6-8D2A8918BAE9}"/>
    <dgm:cxn modelId="{518FD477-7838-4365-BAEB-93CA016417F9}" srcId="{8A25D750-0109-4A80-BD70-D1D96BA98968}" destId="{634CC45E-1A4E-41DD-903E-3A13CEB1F60A}" srcOrd="0" destOrd="0" parTransId="{6C57D6CE-BBAF-4E94-9EE4-7267095424DC}" sibTransId="{7AD8CAEB-7BCC-437A-A0C1-85C9EE20238B}"/>
    <dgm:cxn modelId="{569C41B9-8A7B-4491-92AA-AA87DCB014E8}" type="presOf" srcId="{EA795B63-2C47-447A-B60D-6019E06CFA31}" destId="{000130DC-A36A-4B02-838C-A2EA05E4711C}" srcOrd="0" destOrd="0" presId="urn:microsoft.com/office/officeart/2005/8/layout/vList5"/>
    <dgm:cxn modelId="{E5B82A67-64D9-4769-B426-7654C3FFDB7D}" srcId="{11277C4C-C538-49AC-A169-ACFFDBC883CF}" destId="{F9FFE71C-DEA3-4157-83CE-89BC19FEE69C}" srcOrd="0" destOrd="0" parTransId="{AA150C0E-0385-41AD-BB8E-BD3CF96974A9}" sibTransId="{BC4BD2C0-CF1C-48ED-835A-AEED8E7A9A8C}"/>
    <dgm:cxn modelId="{6D613322-E3C0-4591-A609-E7A85BB86B03}" type="presOf" srcId="{9DC62A76-D68D-4A1F-A81D-35184DDB29E1}" destId="{8453D386-BCEA-4BE1-BE12-1CA1AA798D83}" srcOrd="0" destOrd="2" presId="urn:microsoft.com/office/officeart/2005/8/layout/vList5"/>
    <dgm:cxn modelId="{EB02EFD6-FAC0-41A7-A3F2-59870B9E06F1}" type="presOf" srcId="{F9FFE71C-DEA3-4157-83CE-89BC19FEE69C}" destId="{7D088FF8-4CDF-49F1-88D7-49C157937982}" srcOrd="0" destOrd="0" presId="urn:microsoft.com/office/officeart/2005/8/layout/vList5"/>
    <dgm:cxn modelId="{00C377EF-0E68-4264-8BC6-B478569BA3A5}" srcId="{B9453FF4-3B9D-4565-9ABF-B94613EBC3EC}" destId="{38DF7987-3C10-4300-8EFF-A1805781C529}" srcOrd="1" destOrd="0" parTransId="{C044FDF0-B5D3-4D6C-AB63-FFB5B3FEB17F}" sibTransId="{B66D7894-1D20-488A-8009-C8C955C63F0E}"/>
    <dgm:cxn modelId="{A82DAB3C-BA45-4ECB-8B9A-8A1BB7CA45E9}" type="presOf" srcId="{11277C4C-C538-49AC-A169-ACFFDBC883CF}" destId="{CE4D2C53-03C9-4153-8ECD-9678C635A873}" srcOrd="0" destOrd="0" presId="urn:microsoft.com/office/officeart/2005/8/layout/vList5"/>
    <dgm:cxn modelId="{1B819FE0-2D3F-4B98-9F3C-4580EFDAE5ED}" type="presOf" srcId="{38DF7987-3C10-4300-8EFF-A1805781C529}" destId="{000130DC-A36A-4B02-838C-A2EA05E4711C}" srcOrd="0" destOrd="1" presId="urn:microsoft.com/office/officeart/2005/8/layout/vList5"/>
    <dgm:cxn modelId="{818E328A-99B9-4F24-9E18-4AA59245FADB}" srcId="{B9453FF4-3B9D-4565-9ABF-B94613EBC3EC}" destId="{EA60CC6C-283C-4F3D-9C73-297BB765DEE3}" srcOrd="2" destOrd="0" parTransId="{B1DC2528-CF90-4742-804E-8875CF9EB9EE}" sibTransId="{C13273DD-9A0E-49B8-A0DB-44903E7F6FF9}"/>
    <dgm:cxn modelId="{F594C7A3-D66F-40F2-96D9-896D0F2C2836}" type="presOf" srcId="{CB9CF13F-7E47-4338-AE9A-F36A190435DF}" destId="{26271747-A00A-4AD9-8023-5F475A563094}" srcOrd="0" destOrd="0" presId="urn:microsoft.com/office/officeart/2005/8/layout/vList5"/>
    <dgm:cxn modelId="{7627EB01-C05E-46DC-8092-74D38AB30B1B}" type="presOf" srcId="{44E73756-2905-40DE-A04F-F8BA4076C8FA}" destId="{8453D386-BCEA-4BE1-BE12-1CA1AA798D83}" srcOrd="0" destOrd="3" presId="urn:microsoft.com/office/officeart/2005/8/layout/vList5"/>
    <dgm:cxn modelId="{5EABE5A8-B5B8-4A75-954F-5C0F14BF4DDA}" type="presOf" srcId="{8A25D750-0109-4A80-BD70-D1D96BA98968}" destId="{8453D386-BCEA-4BE1-BE12-1CA1AA798D83}" srcOrd="0" destOrd="0" presId="urn:microsoft.com/office/officeart/2005/8/layout/vList5"/>
    <dgm:cxn modelId="{A5F60ED6-723B-47CA-9DB1-B811509A2018}" type="presOf" srcId="{15363D67-1680-4D6C-9794-E8E3BB49B3CA}" destId="{CFD83F90-EA31-4950-8DFF-C2CABFA60BF5}" srcOrd="0" destOrd="0" presId="urn:microsoft.com/office/officeart/2005/8/layout/vList5"/>
    <dgm:cxn modelId="{09A51AB8-C433-4951-9F96-B8A05F189FEF}" srcId="{B9453FF4-3B9D-4565-9ABF-B94613EBC3EC}" destId="{EA795B63-2C47-447A-B60D-6019E06CFA31}" srcOrd="0" destOrd="0" parTransId="{4AB5C547-448F-40AF-B583-F1C938B533ED}" sibTransId="{13CE502D-D057-4DDD-A32E-09F5B213759A}"/>
    <dgm:cxn modelId="{BD51EC7D-4B65-4B67-A829-71E1B29F3ED9}" type="presOf" srcId="{634CC45E-1A4E-41DD-903E-3A13CEB1F60A}" destId="{8453D386-BCEA-4BE1-BE12-1CA1AA798D83}" srcOrd="0" destOrd="1" presId="urn:microsoft.com/office/officeart/2005/8/layout/vList5"/>
    <dgm:cxn modelId="{6D57048F-DC47-4D98-BD10-2BE41AC09E3D}" type="presParOf" srcId="{26271747-A00A-4AD9-8023-5F475A563094}" destId="{C1DC85A3-7310-4708-8691-891F0AE26A51}" srcOrd="0" destOrd="0" presId="urn:microsoft.com/office/officeart/2005/8/layout/vList5"/>
    <dgm:cxn modelId="{CFAA6D86-4929-4087-8AAD-4A1CE64116D3}" type="presParOf" srcId="{C1DC85A3-7310-4708-8691-891F0AE26A51}" destId="{CFD83F90-EA31-4950-8DFF-C2CABFA60BF5}" srcOrd="0" destOrd="0" presId="urn:microsoft.com/office/officeart/2005/8/layout/vList5"/>
    <dgm:cxn modelId="{FA6BFC48-9F59-4A5B-8A08-20DE7F069B7F}" type="presParOf" srcId="{C1DC85A3-7310-4708-8691-891F0AE26A51}" destId="{8453D386-BCEA-4BE1-BE12-1CA1AA798D83}" srcOrd="1" destOrd="0" presId="urn:microsoft.com/office/officeart/2005/8/layout/vList5"/>
    <dgm:cxn modelId="{9C867823-7574-4AFE-B23F-2F14D35F8A9B}" type="presParOf" srcId="{26271747-A00A-4AD9-8023-5F475A563094}" destId="{37274017-2DEE-4B90-B263-293CD38EBADE}" srcOrd="1" destOrd="0" presId="urn:microsoft.com/office/officeart/2005/8/layout/vList5"/>
    <dgm:cxn modelId="{EABC48F9-7D2A-451F-A077-11D629F3CEEF}" type="presParOf" srcId="{26271747-A00A-4AD9-8023-5F475A563094}" destId="{590E6458-5A38-4645-8C6B-86C30420191F}" srcOrd="2" destOrd="0" presId="urn:microsoft.com/office/officeart/2005/8/layout/vList5"/>
    <dgm:cxn modelId="{BD2093A5-18BB-4169-ABD8-916F160983E5}" type="presParOf" srcId="{590E6458-5A38-4645-8C6B-86C30420191F}" destId="{02CD3492-DD63-43FD-8CDC-94FFFBB0F14F}" srcOrd="0" destOrd="0" presId="urn:microsoft.com/office/officeart/2005/8/layout/vList5"/>
    <dgm:cxn modelId="{4CC5121A-9C70-45BA-AB8A-B3DE376D81F6}" type="presParOf" srcId="{590E6458-5A38-4645-8C6B-86C30420191F}" destId="{000130DC-A36A-4B02-838C-A2EA05E4711C}" srcOrd="1" destOrd="0" presId="urn:microsoft.com/office/officeart/2005/8/layout/vList5"/>
    <dgm:cxn modelId="{484F2EE3-34A8-48A8-BCE6-2E05A36659B3}" type="presParOf" srcId="{26271747-A00A-4AD9-8023-5F475A563094}" destId="{CAD972A1-2B9D-4D3F-8592-28349232832C}" srcOrd="3" destOrd="0" presId="urn:microsoft.com/office/officeart/2005/8/layout/vList5"/>
    <dgm:cxn modelId="{20FACE21-E15A-48D9-A78E-EB16BD2E0BAC}" type="presParOf" srcId="{26271747-A00A-4AD9-8023-5F475A563094}" destId="{1C00FB09-79FA-4459-ABD7-66E3E25D8710}" srcOrd="4" destOrd="0" presId="urn:microsoft.com/office/officeart/2005/8/layout/vList5"/>
    <dgm:cxn modelId="{A2F5CD21-05D1-4345-A218-0AF0A55EEEC5}" type="presParOf" srcId="{1C00FB09-79FA-4459-ABD7-66E3E25D8710}" destId="{CE4D2C53-03C9-4153-8ECD-9678C635A873}" srcOrd="0" destOrd="0" presId="urn:microsoft.com/office/officeart/2005/8/layout/vList5"/>
    <dgm:cxn modelId="{C0E18FF7-D0F1-42CA-A40D-8244E17F9E10}" type="presParOf" srcId="{1C00FB09-79FA-4459-ABD7-66E3E25D8710}" destId="{7D088FF8-4CDF-49F1-88D7-49C1579379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273780-DA8F-479E-B44C-79E645282FE4}"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n-US"/>
        </a:p>
      </dgm:t>
    </dgm:pt>
    <dgm:pt modelId="{847641B9-58A3-484F-BE57-D94B9AD3E658}">
      <dgm:prSet phldrT="[Text]"/>
      <dgm:spPr/>
      <dgm:t>
        <a:bodyPr/>
        <a:lstStyle/>
        <a:p>
          <a:pPr algn="just"/>
          <a:r>
            <a:rPr lang="en-US" dirty="0" smtClean="0"/>
            <a:t>Radiosensitive lesion,</a:t>
          </a:r>
        </a:p>
        <a:p>
          <a:pPr algn="just"/>
          <a:r>
            <a:rPr lang="en-US" dirty="0" smtClean="0"/>
            <a:t>Advanced or deeply invasive, </a:t>
          </a:r>
        </a:p>
        <a:p>
          <a:pPr algn="just"/>
          <a:r>
            <a:rPr lang="en-US" dirty="0" smtClean="0"/>
            <a:t>Cannot be approached surgically</a:t>
          </a:r>
          <a:endParaRPr lang="en-US" dirty="0"/>
        </a:p>
      </dgm:t>
    </dgm:pt>
    <dgm:pt modelId="{C8B8717F-CE8F-4826-A37E-EEC78BF56BB4}" type="parTrans" cxnId="{E5543C2C-96C7-4B39-A689-8A25331E62F4}">
      <dgm:prSet/>
      <dgm:spPr/>
      <dgm:t>
        <a:bodyPr/>
        <a:lstStyle/>
        <a:p>
          <a:endParaRPr lang="en-US"/>
        </a:p>
      </dgm:t>
    </dgm:pt>
    <dgm:pt modelId="{36441672-7496-4E52-A6CE-8023EDE73E30}" type="sibTrans" cxnId="{E5543C2C-96C7-4B39-A689-8A25331E62F4}">
      <dgm:prSet/>
      <dgm:spPr/>
      <dgm:t>
        <a:bodyPr/>
        <a:lstStyle/>
        <a:p>
          <a:endParaRPr lang="en-US"/>
        </a:p>
      </dgm:t>
    </dgm:pt>
    <dgm:pt modelId="{9A81C029-CD53-4EB9-8ECF-658D83F4E7C2}">
      <dgm:prSet phldrT="[Text]"/>
      <dgm:spPr/>
      <dgm:t>
        <a:bodyPr/>
        <a:lstStyle/>
        <a:p>
          <a:r>
            <a:rPr lang="en-US" dirty="0" smtClean="0"/>
            <a:t>Chemotherapy + Radiotherapy + Surgery</a:t>
          </a:r>
        </a:p>
      </dgm:t>
    </dgm:pt>
    <dgm:pt modelId="{0079F783-6CF7-479C-B9E8-5C03DB3BCE45}" type="parTrans" cxnId="{4FA836ED-62E6-48A8-8C69-1F243AE794DB}">
      <dgm:prSet/>
      <dgm:spPr/>
      <dgm:t>
        <a:bodyPr/>
        <a:lstStyle/>
        <a:p>
          <a:endParaRPr lang="en-US"/>
        </a:p>
      </dgm:t>
    </dgm:pt>
    <dgm:pt modelId="{A0F923A3-B1E1-4046-B375-242ED754BC4D}" type="sibTrans" cxnId="{4FA836ED-62E6-48A8-8C69-1F243AE794DB}">
      <dgm:prSet/>
      <dgm:spPr/>
      <dgm:t>
        <a:bodyPr/>
        <a:lstStyle/>
        <a:p>
          <a:endParaRPr lang="en-US"/>
        </a:p>
      </dgm:t>
    </dgm:pt>
    <dgm:pt modelId="{B8D9B6AB-CBA8-48AF-AB7D-6DBD74B8099E}">
      <dgm:prSet phldrT="[Text]" custT="1"/>
      <dgm:spPr/>
      <dgm:t>
        <a:bodyPr/>
        <a:lstStyle/>
        <a:p>
          <a:r>
            <a:rPr lang="en-US" sz="4000" dirty="0" smtClean="0"/>
            <a:t>Fractionation</a:t>
          </a:r>
          <a:endParaRPr lang="en-US" sz="4000" dirty="0"/>
        </a:p>
      </dgm:t>
    </dgm:pt>
    <dgm:pt modelId="{A618C44A-6070-4A53-AEF7-6E2271E84739}" type="parTrans" cxnId="{88B4CEB3-1CC5-47C7-A45C-523366D5E0C4}">
      <dgm:prSet/>
      <dgm:spPr/>
      <dgm:t>
        <a:bodyPr/>
        <a:lstStyle/>
        <a:p>
          <a:endParaRPr lang="en-US"/>
        </a:p>
      </dgm:t>
    </dgm:pt>
    <dgm:pt modelId="{857F094E-3A69-4DAC-B5BF-54F0406160BA}" type="sibTrans" cxnId="{88B4CEB3-1CC5-47C7-A45C-523366D5E0C4}">
      <dgm:prSet/>
      <dgm:spPr/>
      <dgm:t>
        <a:bodyPr/>
        <a:lstStyle/>
        <a:p>
          <a:endParaRPr lang="en-US"/>
        </a:p>
      </dgm:t>
    </dgm:pt>
    <dgm:pt modelId="{8CC195D0-5557-42F3-A998-ED7FF9C58654}" type="pres">
      <dgm:prSet presAssocID="{70273780-DA8F-479E-B44C-79E645282FE4}" presName="diagram" presStyleCnt="0">
        <dgm:presLayoutVars>
          <dgm:dir/>
          <dgm:resizeHandles val="exact"/>
        </dgm:presLayoutVars>
      </dgm:prSet>
      <dgm:spPr/>
    </dgm:pt>
    <dgm:pt modelId="{A02087AC-330A-44AE-AECB-6D0A08931861}" type="pres">
      <dgm:prSet presAssocID="{847641B9-58A3-484F-BE57-D94B9AD3E658}" presName="node" presStyleLbl="node1" presStyleIdx="0" presStyleCnt="3">
        <dgm:presLayoutVars>
          <dgm:bulletEnabled val="1"/>
        </dgm:presLayoutVars>
      </dgm:prSet>
      <dgm:spPr/>
      <dgm:t>
        <a:bodyPr/>
        <a:lstStyle/>
        <a:p>
          <a:endParaRPr lang="en-US"/>
        </a:p>
      </dgm:t>
    </dgm:pt>
    <dgm:pt modelId="{71B2BE4E-3335-487B-A730-8E101953687D}" type="pres">
      <dgm:prSet presAssocID="{36441672-7496-4E52-A6CE-8023EDE73E30}" presName="sibTrans" presStyleCnt="0"/>
      <dgm:spPr/>
    </dgm:pt>
    <dgm:pt modelId="{1A331782-626A-4237-9832-CAB2A4883AD8}" type="pres">
      <dgm:prSet presAssocID="{9A81C029-CD53-4EB9-8ECF-658D83F4E7C2}" presName="node" presStyleLbl="node1" presStyleIdx="1" presStyleCnt="3">
        <dgm:presLayoutVars>
          <dgm:bulletEnabled val="1"/>
        </dgm:presLayoutVars>
      </dgm:prSet>
      <dgm:spPr/>
      <dgm:t>
        <a:bodyPr/>
        <a:lstStyle/>
        <a:p>
          <a:endParaRPr lang="en-US"/>
        </a:p>
      </dgm:t>
    </dgm:pt>
    <dgm:pt modelId="{965DC171-5BBF-4D10-9572-AB9CD36849F1}" type="pres">
      <dgm:prSet presAssocID="{A0F923A3-B1E1-4046-B375-242ED754BC4D}" presName="sibTrans" presStyleCnt="0"/>
      <dgm:spPr/>
    </dgm:pt>
    <dgm:pt modelId="{4BBE52BA-80B2-4391-B217-0D32C0A09A3F}" type="pres">
      <dgm:prSet presAssocID="{B8D9B6AB-CBA8-48AF-AB7D-6DBD74B8099E}" presName="node" presStyleLbl="node1" presStyleIdx="2" presStyleCnt="3">
        <dgm:presLayoutVars>
          <dgm:bulletEnabled val="1"/>
        </dgm:presLayoutVars>
      </dgm:prSet>
      <dgm:spPr/>
      <dgm:t>
        <a:bodyPr/>
        <a:lstStyle/>
        <a:p>
          <a:endParaRPr lang="en-US"/>
        </a:p>
      </dgm:t>
    </dgm:pt>
  </dgm:ptLst>
  <dgm:cxnLst>
    <dgm:cxn modelId="{67608915-0E5B-4146-A9BB-2E8855FD12E5}" type="presOf" srcId="{847641B9-58A3-484F-BE57-D94B9AD3E658}" destId="{A02087AC-330A-44AE-AECB-6D0A08931861}" srcOrd="0" destOrd="0" presId="urn:microsoft.com/office/officeart/2005/8/layout/default"/>
    <dgm:cxn modelId="{FBE8241A-92D1-42A9-B452-14F00CE20FCC}" type="presOf" srcId="{70273780-DA8F-479E-B44C-79E645282FE4}" destId="{8CC195D0-5557-42F3-A998-ED7FF9C58654}" srcOrd="0" destOrd="0" presId="urn:microsoft.com/office/officeart/2005/8/layout/default"/>
    <dgm:cxn modelId="{E5543C2C-96C7-4B39-A689-8A25331E62F4}" srcId="{70273780-DA8F-479E-B44C-79E645282FE4}" destId="{847641B9-58A3-484F-BE57-D94B9AD3E658}" srcOrd="0" destOrd="0" parTransId="{C8B8717F-CE8F-4826-A37E-EEC78BF56BB4}" sibTransId="{36441672-7496-4E52-A6CE-8023EDE73E30}"/>
    <dgm:cxn modelId="{A0AB6D52-EEE8-42DB-93B4-981CFFC0AAE4}" type="presOf" srcId="{9A81C029-CD53-4EB9-8ECF-658D83F4E7C2}" destId="{1A331782-626A-4237-9832-CAB2A4883AD8}" srcOrd="0" destOrd="0" presId="urn:microsoft.com/office/officeart/2005/8/layout/default"/>
    <dgm:cxn modelId="{3ED16F3A-5AA9-42EB-AD04-0C2A8D57ECA4}" type="presOf" srcId="{B8D9B6AB-CBA8-48AF-AB7D-6DBD74B8099E}" destId="{4BBE52BA-80B2-4391-B217-0D32C0A09A3F}" srcOrd="0" destOrd="0" presId="urn:microsoft.com/office/officeart/2005/8/layout/default"/>
    <dgm:cxn modelId="{88B4CEB3-1CC5-47C7-A45C-523366D5E0C4}" srcId="{70273780-DA8F-479E-B44C-79E645282FE4}" destId="{B8D9B6AB-CBA8-48AF-AB7D-6DBD74B8099E}" srcOrd="2" destOrd="0" parTransId="{A618C44A-6070-4A53-AEF7-6E2271E84739}" sibTransId="{857F094E-3A69-4DAC-B5BF-54F0406160BA}"/>
    <dgm:cxn modelId="{4FA836ED-62E6-48A8-8C69-1F243AE794DB}" srcId="{70273780-DA8F-479E-B44C-79E645282FE4}" destId="{9A81C029-CD53-4EB9-8ECF-658D83F4E7C2}" srcOrd="1" destOrd="0" parTransId="{0079F783-6CF7-479C-B9E8-5C03DB3BCE45}" sibTransId="{A0F923A3-B1E1-4046-B375-242ED754BC4D}"/>
    <dgm:cxn modelId="{A131AD3C-3C7E-4D28-8446-5B4B02522523}" type="presParOf" srcId="{8CC195D0-5557-42F3-A998-ED7FF9C58654}" destId="{A02087AC-330A-44AE-AECB-6D0A08931861}" srcOrd="0" destOrd="0" presId="urn:microsoft.com/office/officeart/2005/8/layout/default"/>
    <dgm:cxn modelId="{B569BC41-0C30-49BD-ADE4-E31A5E73BC9C}" type="presParOf" srcId="{8CC195D0-5557-42F3-A998-ED7FF9C58654}" destId="{71B2BE4E-3335-487B-A730-8E101953687D}" srcOrd="1" destOrd="0" presId="urn:microsoft.com/office/officeart/2005/8/layout/default"/>
    <dgm:cxn modelId="{74646D96-7452-4025-B0D4-ECCD3C66D8FD}" type="presParOf" srcId="{8CC195D0-5557-42F3-A998-ED7FF9C58654}" destId="{1A331782-626A-4237-9832-CAB2A4883AD8}" srcOrd="2" destOrd="0" presId="urn:microsoft.com/office/officeart/2005/8/layout/default"/>
    <dgm:cxn modelId="{544FC147-F44B-4122-AE45-4B91BB8D1909}" type="presParOf" srcId="{8CC195D0-5557-42F3-A998-ED7FF9C58654}" destId="{965DC171-5BBF-4D10-9572-AB9CD36849F1}" srcOrd="3" destOrd="0" presId="urn:microsoft.com/office/officeart/2005/8/layout/default"/>
    <dgm:cxn modelId="{7AD930FC-C718-4A1E-B3BC-B170CD614A58}" type="presParOf" srcId="{8CC195D0-5557-42F3-A998-ED7FF9C58654}" destId="{4BBE52BA-80B2-4391-B217-0D32C0A09A3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70C08A-2B3C-4932-B1D9-C1BB48F8143F}" type="doc">
      <dgm:prSet loTypeId="urn:microsoft.com/office/officeart/2005/8/layout/default" loCatId="list" qsTypeId="urn:microsoft.com/office/officeart/2005/8/quickstyle/3d1" qsCatId="3D" csTypeId="urn:microsoft.com/office/officeart/2005/8/colors/accent2_4" csCatId="accent2" phldr="1"/>
      <dgm:spPr/>
      <dgm:t>
        <a:bodyPr/>
        <a:lstStyle/>
        <a:p>
          <a:endParaRPr lang="en-US"/>
        </a:p>
      </dgm:t>
    </dgm:pt>
    <dgm:pt modelId="{27635BFF-86C1-467A-B0BE-8D9E4969F796}">
      <dgm:prSet phldrT="[Text]"/>
      <dgm:spPr/>
      <dgm:t>
        <a:bodyPr/>
        <a:lstStyle/>
        <a:p>
          <a:r>
            <a:rPr lang="en-US" dirty="0" smtClean="0">
              <a:solidFill>
                <a:srgbClr val="FFFFFF"/>
              </a:solidFill>
            </a:rPr>
            <a:t>2 </a:t>
          </a:r>
          <a:r>
            <a:rPr lang="en-US" dirty="0" err="1" smtClean="0">
              <a:solidFill>
                <a:srgbClr val="FFFFFF"/>
              </a:solidFill>
            </a:rPr>
            <a:t>Gy</a:t>
          </a:r>
          <a:r>
            <a:rPr lang="en-US" dirty="0" smtClean="0">
              <a:solidFill>
                <a:srgbClr val="FFFFFF"/>
              </a:solidFill>
            </a:rPr>
            <a:t> is delivered daily for a total weekly exposure of 10 </a:t>
          </a:r>
          <a:r>
            <a:rPr lang="en-US" dirty="0" err="1" smtClean="0">
              <a:solidFill>
                <a:srgbClr val="FFFFFF"/>
              </a:solidFill>
            </a:rPr>
            <a:t>Gy</a:t>
          </a:r>
          <a:endParaRPr lang="en-US" dirty="0">
            <a:solidFill>
              <a:srgbClr val="FFFFFF"/>
            </a:solidFill>
          </a:endParaRPr>
        </a:p>
      </dgm:t>
    </dgm:pt>
    <dgm:pt modelId="{E8973697-5D3B-4D69-A5FC-D864727678E9}" type="parTrans" cxnId="{34C7F0FC-76CA-45B4-8F52-6865CA65EF01}">
      <dgm:prSet/>
      <dgm:spPr/>
      <dgm:t>
        <a:bodyPr/>
        <a:lstStyle/>
        <a:p>
          <a:endParaRPr lang="en-US"/>
        </a:p>
      </dgm:t>
    </dgm:pt>
    <dgm:pt modelId="{BF1A4770-13C1-4F9A-9C62-18D1E335A7BF}" type="sibTrans" cxnId="{34C7F0FC-76CA-45B4-8F52-6865CA65EF01}">
      <dgm:prSet/>
      <dgm:spPr/>
      <dgm:t>
        <a:bodyPr/>
        <a:lstStyle/>
        <a:p>
          <a:endParaRPr lang="en-US"/>
        </a:p>
      </dgm:t>
    </dgm:pt>
    <dgm:pt modelId="{F89D971C-31ED-4465-A587-96E645B5F8A9}">
      <dgm:prSet phldrT="[Text]"/>
      <dgm:spPr/>
      <dgm:t>
        <a:bodyPr/>
        <a:lstStyle/>
        <a:p>
          <a:r>
            <a:rPr lang="en-US" dirty="0" smtClean="0"/>
            <a:t>Course continues for 6 – 7 weeks and a total of 60 to 70 </a:t>
          </a:r>
          <a:r>
            <a:rPr lang="en-US" dirty="0" err="1" smtClean="0"/>
            <a:t>Gy</a:t>
          </a:r>
          <a:r>
            <a:rPr lang="en-US" dirty="0" smtClean="0"/>
            <a:t> is administered</a:t>
          </a:r>
          <a:endParaRPr lang="en-US" dirty="0"/>
        </a:p>
      </dgm:t>
    </dgm:pt>
    <dgm:pt modelId="{DA2C346E-99B2-433D-ACDA-31C272762C35}" type="parTrans" cxnId="{AE64355D-CB12-4EAB-8F67-59ECB525A353}">
      <dgm:prSet/>
      <dgm:spPr/>
      <dgm:t>
        <a:bodyPr/>
        <a:lstStyle/>
        <a:p>
          <a:endParaRPr lang="en-US"/>
        </a:p>
      </dgm:t>
    </dgm:pt>
    <dgm:pt modelId="{83CFB912-5292-4804-A3A5-A463BEEFABB6}" type="sibTrans" cxnId="{AE64355D-CB12-4EAB-8F67-59ECB525A353}">
      <dgm:prSet/>
      <dgm:spPr/>
      <dgm:t>
        <a:bodyPr/>
        <a:lstStyle/>
        <a:p>
          <a:endParaRPr lang="en-US"/>
        </a:p>
      </dgm:t>
    </dgm:pt>
    <dgm:pt modelId="{A21754CF-9C59-4E23-B73B-E5CA66DA22F5}" type="pres">
      <dgm:prSet presAssocID="{1C70C08A-2B3C-4932-B1D9-C1BB48F8143F}" presName="diagram" presStyleCnt="0">
        <dgm:presLayoutVars>
          <dgm:dir/>
          <dgm:resizeHandles val="exact"/>
        </dgm:presLayoutVars>
      </dgm:prSet>
      <dgm:spPr/>
    </dgm:pt>
    <dgm:pt modelId="{6F5984EF-8235-4C8A-9F6B-C26D6DF664BB}" type="pres">
      <dgm:prSet presAssocID="{27635BFF-86C1-467A-B0BE-8D9E4969F796}" presName="node" presStyleLbl="node1" presStyleIdx="0" presStyleCnt="2" custLinFactNeighborX="2258" custLinFactNeighborY="-43229">
        <dgm:presLayoutVars>
          <dgm:bulletEnabled val="1"/>
        </dgm:presLayoutVars>
      </dgm:prSet>
      <dgm:spPr/>
      <dgm:t>
        <a:bodyPr/>
        <a:lstStyle/>
        <a:p>
          <a:endParaRPr lang="en-US"/>
        </a:p>
      </dgm:t>
    </dgm:pt>
    <dgm:pt modelId="{5F0EBB73-D949-4E5D-BA08-213B01A34D0D}" type="pres">
      <dgm:prSet presAssocID="{BF1A4770-13C1-4F9A-9C62-18D1E335A7BF}" presName="sibTrans" presStyleCnt="0"/>
      <dgm:spPr/>
    </dgm:pt>
    <dgm:pt modelId="{180EF2D1-3574-442C-BD5B-6CF591D4F041}" type="pres">
      <dgm:prSet presAssocID="{F89D971C-31ED-4465-A587-96E645B5F8A9}" presName="node" presStyleLbl="node1" presStyleIdx="1" presStyleCnt="2" custLinFactNeighborX="-2717" custLinFactNeighborY="-43229">
        <dgm:presLayoutVars>
          <dgm:bulletEnabled val="1"/>
        </dgm:presLayoutVars>
      </dgm:prSet>
      <dgm:spPr/>
    </dgm:pt>
  </dgm:ptLst>
  <dgm:cxnLst>
    <dgm:cxn modelId="{8EB2355F-6EDA-4836-BB0C-63F8C80E29A6}" type="presOf" srcId="{27635BFF-86C1-467A-B0BE-8D9E4969F796}" destId="{6F5984EF-8235-4C8A-9F6B-C26D6DF664BB}" srcOrd="0" destOrd="0" presId="urn:microsoft.com/office/officeart/2005/8/layout/default"/>
    <dgm:cxn modelId="{AE64355D-CB12-4EAB-8F67-59ECB525A353}" srcId="{1C70C08A-2B3C-4932-B1D9-C1BB48F8143F}" destId="{F89D971C-31ED-4465-A587-96E645B5F8A9}" srcOrd="1" destOrd="0" parTransId="{DA2C346E-99B2-433D-ACDA-31C272762C35}" sibTransId="{83CFB912-5292-4804-A3A5-A463BEEFABB6}"/>
    <dgm:cxn modelId="{34C7F0FC-76CA-45B4-8F52-6865CA65EF01}" srcId="{1C70C08A-2B3C-4932-B1D9-C1BB48F8143F}" destId="{27635BFF-86C1-467A-B0BE-8D9E4969F796}" srcOrd="0" destOrd="0" parTransId="{E8973697-5D3B-4D69-A5FC-D864727678E9}" sibTransId="{BF1A4770-13C1-4F9A-9C62-18D1E335A7BF}"/>
    <dgm:cxn modelId="{DE84E477-E256-473E-80E7-4E6D43E72252}" type="presOf" srcId="{F89D971C-31ED-4465-A587-96E645B5F8A9}" destId="{180EF2D1-3574-442C-BD5B-6CF591D4F041}" srcOrd="0" destOrd="0" presId="urn:microsoft.com/office/officeart/2005/8/layout/default"/>
    <dgm:cxn modelId="{AA90A4C1-7E70-48A5-9D66-BB563B458E78}" type="presOf" srcId="{1C70C08A-2B3C-4932-B1D9-C1BB48F8143F}" destId="{A21754CF-9C59-4E23-B73B-E5CA66DA22F5}" srcOrd="0" destOrd="0" presId="urn:microsoft.com/office/officeart/2005/8/layout/default"/>
    <dgm:cxn modelId="{B05F6902-B65C-4F33-8248-7DC3AD192348}" type="presParOf" srcId="{A21754CF-9C59-4E23-B73B-E5CA66DA22F5}" destId="{6F5984EF-8235-4C8A-9F6B-C26D6DF664BB}" srcOrd="0" destOrd="0" presId="urn:microsoft.com/office/officeart/2005/8/layout/default"/>
    <dgm:cxn modelId="{229BB6FC-499B-4B6D-B435-4269D8941E03}" type="presParOf" srcId="{A21754CF-9C59-4E23-B73B-E5CA66DA22F5}" destId="{5F0EBB73-D949-4E5D-BA08-213B01A34D0D}" srcOrd="1" destOrd="0" presId="urn:microsoft.com/office/officeart/2005/8/layout/default"/>
    <dgm:cxn modelId="{6292E50D-EDF8-46FE-97BD-3F6CB043C52E}" type="presParOf" srcId="{A21754CF-9C59-4E23-B73B-E5CA66DA22F5}" destId="{180EF2D1-3574-442C-BD5B-6CF591D4F04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07DA9-5B7D-41A8-B4F5-74539896BA20}">
      <dsp:nvSpPr>
        <dsp:cNvPr id="0" name=""/>
        <dsp:cNvSpPr/>
      </dsp:nvSpPr>
      <dsp:spPr>
        <a:xfrm>
          <a:off x="607575" y="0"/>
          <a:ext cx="6885860" cy="3622675"/>
        </a:xfrm>
        <a:prstGeom prst="rightArrow">
          <a:avLst/>
        </a:prstGeom>
        <a:gradFill rotWithShape="0">
          <a:gsLst>
            <a:gs pos="0">
              <a:schemeClr val="accent5">
                <a:tint val="40000"/>
                <a:hueOff val="0"/>
                <a:satOff val="0"/>
                <a:lumOff val="0"/>
                <a:alphaOff val="0"/>
              </a:schemeClr>
            </a:gs>
            <a:gs pos="100000">
              <a:schemeClr val="accent5">
                <a:tint val="40000"/>
                <a:hueOff val="0"/>
                <a:satOff val="0"/>
                <a:lumOff val="0"/>
                <a:alphaOff val="0"/>
                <a:shade val="75000"/>
                <a:satMod val="120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9D7DE6B-3509-43D6-9A0B-AD1783562B4A}">
      <dsp:nvSpPr>
        <dsp:cNvPr id="0" name=""/>
        <dsp:cNvSpPr/>
      </dsp:nvSpPr>
      <dsp:spPr>
        <a:xfrm>
          <a:off x="3560" y="1086802"/>
          <a:ext cx="1556517" cy="1449070"/>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X- RAY PHOTON</a:t>
          </a:r>
          <a:endParaRPr lang="en-US" sz="1700" kern="1200" dirty="0"/>
        </a:p>
      </dsp:txBody>
      <dsp:txXfrm>
        <a:off x="74298" y="1157540"/>
        <a:ext cx="1415041" cy="1307594"/>
      </dsp:txXfrm>
    </dsp:sp>
    <dsp:sp modelId="{4EB84798-F734-4E1E-AAE1-046CADF30C2F}">
      <dsp:nvSpPr>
        <dsp:cNvPr id="0" name=""/>
        <dsp:cNvSpPr/>
      </dsp:nvSpPr>
      <dsp:spPr>
        <a:xfrm>
          <a:off x="1637903" y="1086802"/>
          <a:ext cx="1556517" cy="1449070"/>
        </a:xfrm>
        <a:prstGeom prst="roundRect">
          <a:avLst/>
        </a:prstGeom>
        <a:gradFill rotWithShape="0">
          <a:gsLst>
            <a:gs pos="0">
              <a:schemeClr val="accent5">
                <a:hueOff val="-2483469"/>
                <a:satOff val="9953"/>
                <a:lumOff val="2157"/>
                <a:alphaOff val="0"/>
              </a:schemeClr>
            </a:gs>
            <a:gs pos="100000">
              <a:schemeClr val="accent5">
                <a:hueOff val="-2483469"/>
                <a:satOff val="9953"/>
                <a:lumOff val="2157"/>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MATTER</a:t>
          </a:r>
          <a:endParaRPr lang="en-US" sz="1700" kern="1200" dirty="0"/>
        </a:p>
      </dsp:txBody>
      <dsp:txXfrm>
        <a:off x="1708641" y="1157540"/>
        <a:ext cx="1415041" cy="1307594"/>
      </dsp:txXfrm>
    </dsp:sp>
    <dsp:sp modelId="{099A2E19-AB23-4735-BE4E-EE2F16D828D1}">
      <dsp:nvSpPr>
        <dsp:cNvPr id="0" name=""/>
        <dsp:cNvSpPr/>
      </dsp:nvSpPr>
      <dsp:spPr>
        <a:xfrm>
          <a:off x="3272247" y="1086802"/>
          <a:ext cx="1556517" cy="1449070"/>
        </a:xfrm>
        <a:prstGeom prst="roundRect">
          <a:avLst/>
        </a:prstGeom>
        <a:gradFill rotWithShape="0">
          <a:gsLst>
            <a:gs pos="0">
              <a:schemeClr val="accent5">
                <a:hueOff val="-4966938"/>
                <a:satOff val="19906"/>
                <a:lumOff val="4314"/>
                <a:alphaOff val="0"/>
              </a:schemeClr>
            </a:gs>
            <a:gs pos="100000">
              <a:schemeClr val="accent5">
                <a:hueOff val="-4966938"/>
                <a:satOff val="19906"/>
                <a:lumOff val="4314"/>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TRANSFER OF ENERGY TO THE ATOM</a:t>
          </a:r>
          <a:endParaRPr lang="en-US" sz="1700" kern="1200" dirty="0"/>
        </a:p>
      </dsp:txBody>
      <dsp:txXfrm>
        <a:off x="3342985" y="1157540"/>
        <a:ext cx="1415041" cy="1307594"/>
      </dsp:txXfrm>
    </dsp:sp>
    <dsp:sp modelId="{19F77D9B-C201-450B-850A-8E829B0853A1}">
      <dsp:nvSpPr>
        <dsp:cNvPr id="0" name=""/>
        <dsp:cNvSpPr/>
      </dsp:nvSpPr>
      <dsp:spPr>
        <a:xfrm>
          <a:off x="4906590" y="1086802"/>
          <a:ext cx="1556517" cy="1449070"/>
        </a:xfrm>
        <a:prstGeom prst="roundRect">
          <a:avLst/>
        </a:prstGeom>
        <a:gradFill rotWithShape="0">
          <a:gsLst>
            <a:gs pos="0">
              <a:schemeClr val="accent5">
                <a:hueOff val="-7450407"/>
                <a:satOff val="29858"/>
                <a:lumOff val="6471"/>
                <a:alphaOff val="0"/>
              </a:schemeClr>
            </a:gs>
            <a:gs pos="100000">
              <a:schemeClr val="accent5">
                <a:hueOff val="-7450407"/>
                <a:satOff val="29858"/>
                <a:lumOff val="6471"/>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REMOVAL OF THE ELECTRON</a:t>
          </a:r>
          <a:endParaRPr lang="en-US" sz="1700" kern="1200" dirty="0"/>
        </a:p>
      </dsp:txBody>
      <dsp:txXfrm>
        <a:off x="4977328" y="1157540"/>
        <a:ext cx="1415041" cy="1307594"/>
      </dsp:txXfrm>
    </dsp:sp>
    <dsp:sp modelId="{A00CE007-4F6B-421E-8AB2-388AEF414430}">
      <dsp:nvSpPr>
        <dsp:cNvPr id="0" name=""/>
        <dsp:cNvSpPr/>
      </dsp:nvSpPr>
      <dsp:spPr>
        <a:xfrm>
          <a:off x="6540934" y="1086802"/>
          <a:ext cx="1556517" cy="1449070"/>
        </a:xfrm>
        <a:prstGeom prst="roundRect">
          <a:avLst/>
        </a:prstGeom>
        <a:gradFill rotWithShape="0">
          <a:gsLst>
            <a:gs pos="0">
              <a:schemeClr val="accent5">
                <a:hueOff val="-9933876"/>
                <a:satOff val="39811"/>
                <a:lumOff val="8628"/>
                <a:alphaOff val="0"/>
              </a:schemeClr>
            </a:gs>
            <a:gs pos="100000">
              <a:schemeClr val="accent5">
                <a:hueOff val="-9933876"/>
                <a:satOff val="39811"/>
                <a:lumOff val="862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IONIZATION OF THE ATOM</a:t>
          </a:r>
          <a:endParaRPr lang="en-US" sz="1700" kern="1200" dirty="0"/>
        </a:p>
      </dsp:txBody>
      <dsp:txXfrm>
        <a:off x="6611672" y="1157540"/>
        <a:ext cx="1415041" cy="13075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20ADE-58B2-465B-8C91-AF60EA54FCE1}">
      <dsp:nvSpPr>
        <dsp:cNvPr id="0" name=""/>
        <dsp:cNvSpPr/>
      </dsp:nvSpPr>
      <dsp:spPr>
        <a:xfrm>
          <a:off x="512444" y="0"/>
          <a:ext cx="5807710" cy="4635500"/>
        </a:xfrm>
        <a:prstGeom prst="rightArrow">
          <a:avLst/>
        </a:prstGeom>
        <a:gradFill rotWithShape="0">
          <a:gsLst>
            <a:gs pos="0">
              <a:schemeClr val="accent5">
                <a:tint val="40000"/>
                <a:hueOff val="0"/>
                <a:satOff val="0"/>
                <a:lumOff val="0"/>
                <a:alphaOff val="0"/>
              </a:schemeClr>
            </a:gs>
            <a:gs pos="100000">
              <a:schemeClr val="accent5">
                <a:tint val="40000"/>
                <a:hueOff val="0"/>
                <a:satOff val="0"/>
                <a:lumOff val="0"/>
                <a:alphaOff val="0"/>
                <a:shade val="75000"/>
                <a:satMod val="120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2C43819-2BA0-4545-AD6B-77437C34063D}">
      <dsp:nvSpPr>
        <dsp:cNvPr id="0" name=""/>
        <dsp:cNvSpPr/>
      </dsp:nvSpPr>
      <dsp:spPr>
        <a:xfrm>
          <a:off x="7339" y="1390649"/>
          <a:ext cx="2199243" cy="1854200"/>
        </a:xfrm>
        <a:prstGeom prst="roundRect">
          <a:avLst/>
        </a:prstGeom>
        <a:gradFill rotWithShape="0">
          <a:gsLst>
            <a:gs pos="0">
              <a:schemeClr val="accent5">
                <a:alpha val="90000"/>
                <a:hueOff val="0"/>
                <a:satOff val="0"/>
                <a:lumOff val="0"/>
                <a:alphaOff val="0"/>
              </a:schemeClr>
            </a:gs>
            <a:gs pos="100000">
              <a:schemeClr val="accent5">
                <a:alpha val="9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Oral mucosa contains basal layer composed of rapidly dividing, radiosensitive stem cells</a:t>
          </a:r>
          <a:endParaRPr lang="en-US" sz="1900" kern="1200" dirty="0"/>
        </a:p>
      </dsp:txBody>
      <dsp:txXfrm>
        <a:off x="97854" y="1481164"/>
        <a:ext cx="2018213" cy="1673170"/>
      </dsp:txXfrm>
    </dsp:sp>
    <dsp:sp modelId="{FD97A630-DB4F-45EB-94E2-7C274FF26FED}">
      <dsp:nvSpPr>
        <dsp:cNvPr id="0" name=""/>
        <dsp:cNvSpPr/>
      </dsp:nvSpPr>
      <dsp:spPr>
        <a:xfrm>
          <a:off x="2316678" y="1390649"/>
          <a:ext cx="2199243" cy="1854200"/>
        </a:xfrm>
        <a:prstGeom prst="roundRect">
          <a:avLst/>
        </a:prstGeom>
        <a:gradFill rotWithShape="0">
          <a:gsLst>
            <a:gs pos="0">
              <a:schemeClr val="accent5">
                <a:alpha val="90000"/>
                <a:hueOff val="0"/>
                <a:satOff val="0"/>
                <a:lumOff val="0"/>
                <a:alphaOff val="-20000"/>
              </a:schemeClr>
            </a:gs>
            <a:gs pos="100000">
              <a:schemeClr val="accent5">
                <a:alpha val="90000"/>
                <a:hueOff val="0"/>
                <a:satOff val="0"/>
                <a:lumOff val="0"/>
                <a:alphaOff val="-2000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Appearance of white to yellow pseudo-membrane</a:t>
          </a:r>
          <a:endParaRPr lang="en-US" sz="1900" kern="1200" dirty="0"/>
        </a:p>
      </dsp:txBody>
      <dsp:txXfrm>
        <a:off x="2407193" y="1481164"/>
        <a:ext cx="2018213" cy="1673170"/>
      </dsp:txXfrm>
    </dsp:sp>
    <dsp:sp modelId="{2182FB21-0CF5-4950-B18D-08866D50B173}">
      <dsp:nvSpPr>
        <dsp:cNvPr id="0" name=""/>
        <dsp:cNvSpPr/>
      </dsp:nvSpPr>
      <dsp:spPr>
        <a:xfrm>
          <a:off x="4626017" y="1390649"/>
          <a:ext cx="2199243" cy="1854200"/>
        </a:xfrm>
        <a:prstGeom prst="roundRect">
          <a:avLst/>
        </a:prstGeom>
        <a:gradFill rotWithShape="0">
          <a:gsLst>
            <a:gs pos="0">
              <a:schemeClr val="accent5">
                <a:alpha val="90000"/>
                <a:hueOff val="0"/>
                <a:satOff val="0"/>
                <a:lumOff val="0"/>
                <a:alphaOff val="-40000"/>
              </a:schemeClr>
            </a:gs>
            <a:gs pos="100000">
              <a:schemeClr val="accent5">
                <a:alpha val="90000"/>
                <a:hueOff val="0"/>
                <a:satOff val="0"/>
                <a:lumOff val="0"/>
                <a:alphaOff val="-4000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At the end of therapy, mucositis is most severe</a:t>
          </a:r>
          <a:endParaRPr lang="en-US" sz="1900" kern="1200" dirty="0"/>
        </a:p>
      </dsp:txBody>
      <dsp:txXfrm>
        <a:off x="4716532" y="1481164"/>
        <a:ext cx="2018213" cy="16731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A21E2-E6DF-48EC-87D6-DE10328D8CC8}">
      <dsp:nvSpPr>
        <dsp:cNvPr id="0" name=""/>
        <dsp:cNvSpPr/>
      </dsp:nvSpPr>
      <dsp:spPr>
        <a:xfrm>
          <a:off x="965200" y="0"/>
          <a:ext cx="5232400" cy="5232400"/>
        </a:xfrm>
        <a:prstGeom prst="diamond">
          <a:avLst/>
        </a:prstGeom>
        <a:gradFill rotWithShape="0">
          <a:gsLst>
            <a:gs pos="0">
              <a:schemeClr val="accent5">
                <a:tint val="40000"/>
                <a:hueOff val="0"/>
                <a:satOff val="0"/>
                <a:lumOff val="0"/>
                <a:alphaOff val="0"/>
              </a:schemeClr>
            </a:gs>
            <a:gs pos="100000">
              <a:schemeClr val="accent5">
                <a:tint val="40000"/>
                <a:hueOff val="0"/>
                <a:satOff val="0"/>
                <a:lumOff val="0"/>
                <a:alphaOff val="0"/>
                <a:shade val="75000"/>
                <a:satMod val="120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57E5C6F-7014-4892-A38E-0F22FB76A5AE}">
      <dsp:nvSpPr>
        <dsp:cNvPr id="0" name=""/>
        <dsp:cNvSpPr/>
      </dsp:nvSpPr>
      <dsp:spPr>
        <a:xfrm>
          <a:off x="1462278" y="497077"/>
          <a:ext cx="2040636" cy="2040636"/>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Parotid gland </a:t>
          </a:r>
          <a14:m xmlns:a14="http://schemas.microsoft.com/office/drawing/2010/main">
            <m:oMath xmlns:m="http://schemas.openxmlformats.org/officeDocument/2006/math">
              <m:r>
                <a:rPr lang="en-US" sz="1600" i="1" kern="1200" smtClean="0">
                  <a:latin typeface="Cambria Math"/>
                </a:rPr>
                <m:t>&gt;</m:t>
              </m:r>
              <m:r>
                <a:rPr lang="en-US" sz="1600" b="0" i="1" kern="1200" smtClean="0">
                  <a:latin typeface="Cambria Math"/>
                </a:rPr>
                <m:t> </m:t>
              </m:r>
            </m:oMath>
          </a14:m>
          <a:r>
            <a:rPr lang="en-US" sz="1600" kern="1200" dirty="0" smtClean="0"/>
            <a:t>Submandibular/ sublingual</a:t>
          </a:r>
          <a:endParaRPr lang="en-US" sz="1600" kern="1200" dirty="0"/>
        </a:p>
      </dsp:txBody>
      <dsp:txXfrm>
        <a:off x="1561894" y="596693"/>
        <a:ext cx="1841404" cy="1841404"/>
      </dsp:txXfrm>
    </dsp:sp>
    <dsp:sp modelId="{3F54370E-8B9F-4680-8AB6-36C9AF1DA295}">
      <dsp:nvSpPr>
        <dsp:cNvPr id="0" name=""/>
        <dsp:cNvSpPr/>
      </dsp:nvSpPr>
      <dsp:spPr>
        <a:xfrm>
          <a:off x="3659886" y="497077"/>
          <a:ext cx="2040636" cy="2040636"/>
        </a:xfrm>
        <a:prstGeom prst="roundRect">
          <a:avLst/>
        </a:prstGeom>
        <a:gradFill rotWithShape="0">
          <a:gsLst>
            <a:gs pos="0">
              <a:schemeClr val="accent5">
                <a:hueOff val="-3311292"/>
                <a:satOff val="13270"/>
                <a:lumOff val="2876"/>
                <a:alphaOff val="0"/>
              </a:schemeClr>
            </a:gs>
            <a:gs pos="100000">
              <a:schemeClr val="accent5">
                <a:hueOff val="-3311292"/>
                <a:satOff val="13270"/>
                <a:lumOff val="2876"/>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Months after RT inflammatory response is chronic and the glands demonstrate marked loss of </a:t>
          </a:r>
          <a:r>
            <a:rPr lang="en-US" sz="1600" kern="1200" dirty="0" err="1" smtClean="0"/>
            <a:t>acini</a:t>
          </a:r>
          <a:r>
            <a:rPr lang="en-US" sz="1600" kern="1200" dirty="0" smtClean="0"/>
            <a:t> and progressive fibrosis</a:t>
          </a:r>
          <a:endParaRPr lang="en-US" sz="1600" kern="1200" dirty="0"/>
        </a:p>
      </dsp:txBody>
      <dsp:txXfrm>
        <a:off x="3759502" y="596693"/>
        <a:ext cx="1841404" cy="1841404"/>
      </dsp:txXfrm>
    </dsp:sp>
    <dsp:sp modelId="{5EB25392-119B-4332-9BC0-31C1D68C6D17}">
      <dsp:nvSpPr>
        <dsp:cNvPr id="0" name=""/>
        <dsp:cNvSpPr/>
      </dsp:nvSpPr>
      <dsp:spPr>
        <a:xfrm>
          <a:off x="1462278" y="2694685"/>
          <a:ext cx="2040636" cy="2040636"/>
        </a:xfrm>
        <a:prstGeom prst="roundRect">
          <a:avLst/>
        </a:prstGeom>
        <a:gradFill rotWithShape="0">
          <a:gsLst>
            <a:gs pos="0">
              <a:schemeClr val="accent5">
                <a:hueOff val="-6622584"/>
                <a:satOff val="26541"/>
                <a:lumOff val="5752"/>
                <a:alphaOff val="0"/>
              </a:schemeClr>
            </a:gs>
            <a:gs pos="100000">
              <a:schemeClr val="accent5">
                <a:hueOff val="-6622584"/>
                <a:satOff val="26541"/>
                <a:lumOff val="5752"/>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Serous cells </a:t>
          </a:r>
          <a14:m xmlns:a14="http://schemas.microsoft.com/office/drawing/2010/main">
            <m:oMath xmlns:m="http://schemas.openxmlformats.org/officeDocument/2006/math">
              <m:r>
                <a:rPr lang="en-US" sz="1600" i="1" kern="1200" smtClean="0">
                  <a:latin typeface="Cambria Math"/>
                </a:rPr>
                <m:t>&gt;</m:t>
              </m:r>
            </m:oMath>
          </a14:m>
          <a:r>
            <a:rPr lang="en-US" sz="1600" kern="1200" dirty="0" smtClean="0"/>
            <a:t> Mucous cells  </a:t>
          </a:r>
          <a:endParaRPr lang="en-US" sz="1600" kern="1200" dirty="0"/>
        </a:p>
      </dsp:txBody>
      <dsp:txXfrm>
        <a:off x="1561894" y="2794301"/>
        <a:ext cx="1841404" cy="1841404"/>
      </dsp:txXfrm>
    </dsp:sp>
    <dsp:sp modelId="{7D3EEBD6-DB72-4EA3-BF16-D55617239CF4}">
      <dsp:nvSpPr>
        <dsp:cNvPr id="0" name=""/>
        <dsp:cNvSpPr/>
      </dsp:nvSpPr>
      <dsp:spPr>
        <a:xfrm>
          <a:off x="3659886" y="2694685"/>
          <a:ext cx="2040636" cy="2040636"/>
        </a:xfrm>
        <a:prstGeom prst="roundRect">
          <a:avLst/>
        </a:prstGeom>
        <a:gradFill rotWithShape="0">
          <a:gsLst>
            <a:gs pos="0">
              <a:schemeClr val="accent5">
                <a:hueOff val="-9933876"/>
                <a:satOff val="39811"/>
                <a:lumOff val="8628"/>
                <a:alphaOff val="0"/>
              </a:schemeClr>
            </a:gs>
            <a:gs pos="100000">
              <a:schemeClr val="accent5">
                <a:hueOff val="-9933876"/>
                <a:satOff val="39811"/>
                <a:lumOff val="8628"/>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pH decreases</a:t>
          </a:r>
        </a:p>
        <a:p>
          <a:pPr lvl="0" algn="ctr" defTabSz="711200">
            <a:lnSpc>
              <a:spcPct val="90000"/>
            </a:lnSpc>
            <a:spcBef>
              <a:spcPct val="0"/>
            </a:spcBef>
            <a:spcAft>
              <a:spcPct val="35000"/>
            </a:spcAft>
          </a:pPr>
          <a:r>
            <a:rPr lang="en-US" sz="1600" kern="1200" dirty="0" smtClean="0"/>
            <a:t>Buffering capacity decreases</a:t>
          </a:r>
          <a:endParaRPr lang="en-US" sz="1600" kern="1200" dirty="0"/>
        </a:p>
      </dsp:txBody>
      <dsp:txXfrm>
        <a:off x="3759502" y="2794301"/>
        <a:ext cx="1841404" cy="18414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A65E3-E98D-405D-82A4-7843B2CBDC28}">
      <dsp:nvSpPr>
        <dsp:cNvPr id="0" name=""/>
        <dsp:cNvSpPr/>
      </dsp:nvSpPr>
      <dsp:spPr>
        <a:xfrm>
          <a:off x="0" y="990589"/>
          <a:ext cx="3579467" cy="2147680"/>
        </a:xfrm>
        <a:prstGeom prst="rect">
          <a:avLst/>
        </a:prstGeom>
        <a:solidFill>
          <a:schemeClr val="accent4"/>
        </a:solidFill>
        <a:ln w="22225" cap="flat"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bg1"/>
              </a:solidFill>
              <a:cs typeface="Arial"/>
            </a:rPr>
            <a:t>may develop due </a:t>
          </a:r>
          <a:r>
            <a:rPr lang="en-US" sz="2400" kern="1200" spc="-5" dirty="0" smtClean="0">
              <a:solidFill>
                <a:schemeClr val="bg1"/>
              </a:solidFill>
              <a:cs typeface="Arial"/>
            </a:rPr>
            <a:t>to tumor </a:t>
          </a:r>
          <a:r>
            <a:rPr lang="en-US" sz="2400" kern="1200" dirty="0" smtClean="0">
              <a:solidFill>
                <a:schemeClr val="bg1"/>
              </a:solidFill>
              <a:cs typeface="Arial"/>
            </a:rPr>
            <a:t>invasion of </a:t>
          </a:r>
          <a:r>
            <a:rPr lang="en-US" sz="2400" kern="1200" spc="-5" dirty="0" smtClean="0">
              <a:solidFill>
                <a:schemeClr val="bg1"/>
              </a:solidFill>
              <a:cs typeface="Arial"/>
            </a:rPr>
            <a:t>the</a:t>
          </a:r>
          <a:r>
            <a:rPr lang="en-US" sz="2400" kern="1200" spc="15" dirty="0" smtClean="0">
              <a:solidFill>
                <a:schemeClr val="bg1"/>
              </a:solidFill>
              <a:cs typeface="Arial"/>
            </a:rPr>
            <a:t> </a:t>
          </a:r>
          <a:r>
            <a:rPr lang="en-US" sz="2400" kern="1200" spc="-5" dirty="0" smtClean="0">
              <a:solidFill>
                <a:schemeClr val="bg1"/>
              </a:solidFill>
              <a:cs typeface="Arial"/>
            </a:rPr>
            <a:t>masticatory </a:t>
          </a:r>
          <a:r>
            <a:rPr lang="en-US" sz="2400" kern="1200" dirty="0" smtClean="0">
              <a:solidFill>
                <a:schemeClr val="bg1"/>
              </a:solidFill>
              <a:cs typeface="Arial"/>
            </a:rPr>
            <a:t>muscles </a:t>
          </a:r>
          <a:r>
            <a:rPr lang="en-US" sz="2400" kern="1200" spc="-5" dirty="0" smtClean="0">
              <a:solidFill>
                <a:schemeClr val="bg1"/>
              </a:solidFill>
              <a:cs typeface="Arial"/>
            </a:rPr>
            <a:t>and/or the TMJ</a:t>
          </a:r>
          <a:endParaRPr lang="en-US" sz="2400" kern="1200" dirty="0">
            <a:solidFill>
              <a:schemeClr val="bg1"/>
            </a:solidFill>
          </a:endParaRPr>
        </a:p>
      </dsp:txBody>
      <dsp:txXfrm>
        <a:off x="0" y="990589"/>
        <a:ext cx="3579467" cy="2147680"/>
      </dsp:txXfrm>
    </dsp:sp>
    <dsp:sp modelId="{01250F9E-BF12-4B63-8771-99B9F62549D0}">
      <dsp:nvSpPr>
        <dsp:cNvPr id="0" name=""/>
        <dsp:cNvSpPr/>
      </dsp:nvSpPr>
      <dsp:spPr>
        <a:xfrm>
          <a:off x="3938331" y="958159"/>
          <a:ext cx="3579467" cy="2147680"/>
        </a:xfrm>
        <a:prstGeom prst="rect">
          <a:avLst/>
        </a:prstGeom>
        <a:solidFill>
          <a:schemeClr val="accent1"/>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pc="-5" dirty="0" smtClean="0">
              <a:solidFill>
                <a:schemeClr val="bg1"/>
              </a:solidFill>
              <a:cs typeface="Arial"/>
            </a:rPr>
            <a:t>the </a:t>
          </a:r>
          <a:r>
            <a:rPr lang="en-US" sz="2400" kern="1200" dirty="0" smtClean="0">
              <a:solidFill>
                <a:schemeClr val="bg1"/>
              </a:solidFill>
              <a:cs typeface="Arial"/>
            </a:rPr>
            <a:t>result of </a:t>
          </a:r>
          <a:r>
            <a:rPr lang="en-US" sz="2400" kern="1200" spc="-5" dirty="0" smtClean="0">
              <a:solidFill>
                <a:schemeClr val="bg1"/>
              </a:solidFill>
              <a:cs typeface="Arial"/>
            </a:rPr>
            <a:t>radiotherapy </a:t>
          </a:r>
          <a:r>
            <a:rPr lang="en-US" sz="2400" kern="1200" dirty="0" smtClean="0">
              <a:solidFill>
                <a:schemeClr val="bg1"/>
              </a:solidFill>
              <a:cs typeface="Arial"/>
            </a:rPr>
            <a:t>if </a:t>
          </a:r>
          <a:r>
            <a:rPr lang="en-US" sz="2400" kern="1200" spc="-5" dirty="0" smtClean="0">
              <a:solidFill>
                <a:schemeClr val="bg1"/>
              </a:solidFill>
              <a:cs typeface="Arial"/>
            </a:rPr>
            <a:t>masticatory </a:t>
          </a:r>
          <a:r>
            <a:rPr lang="en-US" sz="2400" kern="1200" dirty="0" smtClean="0">
              <a:solidFill>
                <a:schemeClr val="bg1"/>
              </a:solidFill>
              <a:cs typeface="Arial"/>
            </a:rPr>
            <a:t>muscles </a:t>
          </a:r>
          <a:r>
            <a:rPr lang="en-US" sz="2400" kern="1200" spc="-5" dirty="0" smtClean="0">
              <a:solidFill>
                <a:schemeClr val="bg1"/>
              </a:solidFill>
              <a:cs typeface="Arial"/>
            </a:rPr>
            <a:t>and/or the TMJ </a:t>
          </a:r>
          <a:r>
            <a:rPr lang="en-US" sz="2400" kern="1200" dirty="0" smtClean="0">
              <a:solidFill>
                <a:schemeClr val="bg1"/>
              </a:solidFill>
              <a:cs typeface="Arial"/>
            </a:rPr>
            <a:t>is included in </a:t>
          </a:r>
          <a:r>
            <a:rPr lang="en-US" sz="2400" kern="1200" spc="-5" dirty="0" smtClean="0">
              <a:solidFill>
                <a:schemeClr val="bg1"/>
              </a:solidFill>
              <a:cs typeface="Arial"/>
            </a:rPr>
            <a:t>the field </a:t>
          </a:r>
          <a:r>
            <a:rPr lang="en-US" sz="2400" kern="1200" dirty="0" smtClean="0">
              <a:solidFill>
                <a:schemeClr val="bg1"/>
              </a:solidFill>
              <a:cs typeface="Arial"/>
            </a:rPr>
            <a:t>of </a:t>
          </a:r>
          <a:r>
            <a:rPr lang="en-US" sz="2400" kern="1200" spc="-5" dirty="0" smtClean="0">
              <a:solidFill>
                <a:schemeClr val="bg1"/>
              </a:solidFill>
              <a:cs typeface="Arial"/>
            </a:rPr>
            <a:t>radiation, </a:t>
          </a:r>
          <a:r>
            <a:rPr lang="en-US" sz="2400" kern="1200" dirty="0" smtClean="0">
              <a:solidFill>
                <a:schemeClr val="bg1"/>
              </a:solidFill>
              <a:cs typeface="Arial"/>
            </a:rPr>
            <a:t>or a </a:t>
          </a:r>
          <a:r>
            <a:rPr lang="en-US" sz="2400" kern="1200" spc="-5" dirty="0" smtClean="0">
              <a:solidFill>
                <a:schemeClr val="bg1"/>
              </a:solidFill>
              <a:cs typeface="Arial"/>
            </a:rPr>
            <a:t>combination </a:t>
          </a:r>
          <a:r>
            <a:rPr lang="en-US" sz="2400" kern="1200" dirty="0" smtClean="0">
              <a:solidFill>
                <a:schemeClr val="bg1"/>
              </a:solidFill>
              <a:cs typeface="Arial"/>
            </a:rPr>
            <a:t>of</a:t>
          </a:r>
          <a:r>
            <a:rPr lang="en-US" sz="2400" kern="1200" spc="10" dirty="0" smtClean="0">
              <a:solidFill>
                <a:schemeClr val="bg1"/>
              </a:solidFill>
              <a:cs typeface="Arial"/>
            </a:rPr>
            <a:t> </a:t>
          </a:r>
          <a:r>
            <a:rPr lang="en-US" sz="2400" kern="1200" spc="-5" dirty="0" smtClean="0">
              <a:solidFill>
                <a:schemeClr val="bg1"/>
              </a:solidFill>
              <a:cs typeface="Arial"/>
            </a:rPr>
            <a:t>both</a:t>
          </a:r>
          <a:endParaRPr lang="en-US" sz="2400" kern="1200" dirty="0">
            <a:solidFill>
              <a:schemeClr val="bg1"/>
            </a:solidFill>
          </a:endParaRPr>
        </a:p>
      </dsp:txBody>
      <dsp:txXfrm>
        <a:off x="3938331" y="958159"/>
        <a:ext cx="3579467" cy="2147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CBF8C-2F03-4B04-B856-7369A1DA7782}">
      <dsp:nvSpPr>
        <dsp:cNvPr id="0" name=""/>
        <dsp:cNvSpPr/>
      </dsp:nvSpPr>
      <dsp:spPr>
        <a:xfrm rot="5400000">
          <a:off x="4827258" y="-1710054"/>
          <a:ext cx="1434107" cy="521817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Height</a:t>
          </a:r>
          <a:endParaRPr lang="en-US" sz="2700" kern="1200" dirty="0"/>
        </a:p>
        <a:p>
          <a:pPr marL="228600" lvl="1" indent="-228600" algn="l" defTabSz="1200150">
            <a:lnSpc>
              <a:spcPct val="90000"/>
            </a:lnSpc>
            <a:spcBef>
              <a:spcPct val="0"/>
            </a:spcBef>
            <a:spcAft>
              <a:spcPct val="15000"/>
            </a:spcAft>
            <a:buChar char="••"/>
          </a:pPr>
          <a:r>
            <a:rPr lang="en-US" sz="2700" kern="1200" dirty="0" smtClean="0"/>
            <a:t>Weight</a:t>
          </a:r>
          <a:endParaRPr lang="en-US" sz="2700" kern="1200" dirty="0"/>
        </a:p>
        <a:p>
          <a:pPr marL="228600" lvl="1" indent="-228600" algn="l" defTabSz="1200150">
            <a:lnSpc>
              <a:spcPct val="90000"/>
            </a:lnSpc>
            <a:spcBef>
              <a:spcPct val="0"/>
            </a:spcBef>
            <a:spcAft>
              <a:spcPct val="15000"/>
            </a:spcAft>
            <a:buChar char="••"/>
          </a:pPr>
          <a:r>
            <a:rPr lang="en-US" sz="2700" kern="1200" dirty="0" smtClean="0"/>
            <a:t>Skeletal development</a:t>
          </a:r>
          <a:endParaRPr lang="en-US" sz="2700" kern="1200" dirty="0"/>
        </a:p>
      </dsp:txBody>
      <dsp:txXfrm rot="-5400000">
        <a:off x="2935224" y="251987"/>
        <a:ext cx="5148169" cy="1294093"/>
      </dsp:txXfrm>
    </dsp:sp>
    <dsp:sp modelId="{8DDAC7B4-BBC2-4F52-B4F4-877A5839A6F6}">
      <dsp:nvSpPr>
        <dsp:cNvPr id="0" name=""/>
        <dsp:cNvSpPr/>
      </dsp:nvSpPr>
      <dsp:spPr>
        <a:xfrm>
          <a:off x="0" y="2716"/>
          <a:ext cx="2935224" cy="1792634"/>
        </a:xfrm>
        <a:prstGeom prst="round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spc="-5" smtClean="0">
              <a:latin typeface="Arial"/>
              <a:cs typeface="Arial"/>
            </a:rPr>
            <a:t>Growth </a:t>
          </a:r>
          <a:r>
            <a:rPr lang="en-US" sz="3200" kern="1200" smtClean="0">
              <a:latin typeface="Arial"/>
              <a:cs typeface="Arial"/>
            </a:rPr>
            <a:t>&amp;</a:t>
          </a:r>
          <a:r>
            <a:rPr lang="en-US" sz="3200" kern="1200" spc="-70" smtClean="0">
              <a:latin typeface="Arial"/>
              <a:cs typeface="Arial"/>
            </a:rPr>
            <a:t> </a:t>
          </a:r>
          <a:r>
            <a:rPr lang="en-US" sz="3200" kern="1200" smtClean="0">
              <a:latin typeface="Arial"/>
              <a:cs typeface="Arial"/>
            </a:rPr>
            <a:t>development</a:t>
          </a:r>
          <a:endParaRPr lang="en-US" sz="3200" kern="1200" dirty="0"/>
        </a:p>
      </dsp:txBody>
      <dsp:txXfrm>
        <a:off x="87509" y="90225"/>
        <a:ext cx="2760206" cy="1617616"/>
      </dsp:txXfrm>
    </dsp:sp>
    <dsp:sp modelId="{78465A2C-224D-458C-BC1F-D39BCF3E4CBB}">
      <dsp:nvSpPr>
        <dsp:cNvPr id="0" name=""/>
        <dsp:cNvSpPr/>
      </dsp:nvSpPr>
      <dsp:spPr>
        <a:xfrm rot="5400000">
          <a:off x="4827258" y="172211"/>
          <a:ext cx="1434107" cy="5218176"/>
        </a:xfrm>
        <a:prstGeom prst="round2SameRect">
          <a:avLst/>
        </a:prstGeom>
        <a:solidFill>
          <a:schemeClr val="accent3">
            <a:tint val="40000"/>
            <a:alpha val="90000"/>
            <a:hueOff val="3433939"/>
            <a:satOff val="34495"/>
            <a:lumOff val="6222"/>
            <a:alphaOff val="0"/>
          </a:schemeClr>
        </a:solidFill>
        <a:ln w="9525" cap="flat" cmpd="sng" algn="ctr">
          <a:solidFill>
            <a:schemeClr val="accent3">
              <a:tint val="40000"/>
              <a:alpha val="90000"/>
              <a:hueOff val="3433939"/>
              <a:satOff val="34495"/>
              <a:lumOff val="6222"/>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a:p>
      </dsp:txBody>
      <dsp:txXfrm rot="-5400000">
        <a:off x="2935224" y="2134253"/>
        <a:ext cx="5148169" cy="1294093"/>
      </dsp:txXfrm>
    </dsp:sp>
    <dsp:sp modelId="{F53D11AA-FBEC-4630-AA03-8572AC917E40}">
      <dsp:nvSpPr>
        <dsp:cNvPr id="0" name=""/>
        <dsp:cNvSpPr/>
      </dsp:nvSpPr>
      <dsp:spPr>
        <a:xfrm>
          <a:off x="0" y="1884982"/>
          <a:ext cx="2935224" cy="1792634"/>
        </a:xfrm>
        <a:prstGeom prst="roundRect">
          <a:avLst/>
        </a:prstGeom>
        <a:gradFill rotWithShape="0">
          <a:gsLst>
            <a:gs pos="0">
              <a:schemeClr val="accent3">
                <a:hueOff val="3574811"/>
                <a:satOff val="29060"/>
                <a:lumOff val="21373"/>
                <a:alphaOff val="0"/>
              </a:schemeClr>
            </a:gs>
            <a:gs pos="100000">
              <a:schemeClr val="accent3">
                <a:hueOff val="3574811"/>
                <a:satOff val="29060"/>
                <a:lumOff val="2137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spc="-5" smtClean="0">
              <a:latin typeface="Arial"/>
              <a:cs typeface="Arial"/>
            </a:rPr>
            <a:t>Cataracts</a:t>
          </a:r>
          <a:endParaRPr lang="en-US" sz="3200" kern="1200" dirty="0"/>
        </a:p>
      </dsp:txBody>
      <dsp:txXfrm>
        <a:off x="87509" y="1972491"/>
        <a:ext cx="2760206" cy="1617616"/>
      </dsp:txXfrm>
    </dsp:sp>
    <dsp:sp modelId="{CF923B96-A840-4893-A990-59B945731ACC}">
      <dsp:nvSpPr>
        <dsp:cNvPr id="0" name=""/>
        <dsp:cNvSpPr/>
      </dsp:nvSpPr>
      <dsp:spPr>
        <a:xfrm rot="5400000">
          <a:off x="4827258" y="2054478"/>
          <a:ext cx="1434107" cy="5218176"/>
        </a:xfrm>
        <a:prstGeom prst="round2SameRect">
          <a:avLst/>
        </a:prstGeom>
        <a:solidFill>
          <a:schemeClr val="accent3">
            <a:tint val="40000"/>
            <a:alpha val="90000"/>
            <a:hueOff val="6867877"/>
            <a:satOff val="68990"/>
            <a:lumOff val="12443"/>
            <a:alphaOff val="0"/>
          </a:schemeClr>
        </a:solidFill>
        <a:ln w="9525" cap="flat" cmpd="sng" algn="ctr">
          <a:solidFill>
            <a:schemeClr val="accent3">
              <a:tint val="40000"/>
              <a:alpha val="90000"/>
              <a:hueOff val="6867877"/>
              <a:satOff val="68990"/>
              <a:lumOff val="12443"/>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Increased frequency of heart disease, stroke and non cancer diseases</a:t>
          </a:r>
          <a:endParaRPr lang="en-US" sz="2700" kern="1200" dirty="0"/>
        </a:p>
      </dsp:txBody>
      <dsp:txXfrm rot="-5400000">
        <a:off x="2935224" y="4016520"/>
        <a:ext cx="5148169" cy="1294093"/>
      </dsp:txXfrm>
    </dsp:sp>
    <dsp:sp modelId="{F441797A-E87D-4DA6-8FDF-CA195D484FFC}">
      <dsp:nvSpPr>
        <dsp:cNvPr id="0" name=""/>
        <dsp:cNvSpPr/>
      </dsp:nvSpPr>
      <dsp:spPr>
        <a:xfrm>
          <a:off x="0" y="3767249"/>
          <a:ext cx="2935224" cy="1792634"/>
        </a:xfrm>
        <a:prstGeom prst="roundRect">
          <a:avLst/>
        </a:prstGeom>
        <a:gradFill rotWithShape="0">
          <a:gsLst>
            <a:gs pos="0">
              <a:schemeClr val="accent3">
                <a:hueOff val="7149623"/>
                <a:satOff val="58120"/>
                <a:lumOff val="42745"/>
                <a:alphaOff val="0"/>
              </a:schemeClr>
            </a:gs>
            <a:gs pos="100000">
              <a:schemeClr val="accent3">
                <a:hueOff val="7149623"/>
                <a:satOff val="58120"/>
                <a:lumOff val="4274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spc="-5" dirty="0" smtClean="0">
              <a:latin typeface="Arial"/>
              <a:cs typeface="Arial"/>
            </a:rPr>
            <a:t>Shortened life</a:t>
          </a:r>
          <a:r>
            <a:rPr lang="en-US" sz="3200" kern="1200" spc="-10" dirty="0" smtClean="0">
              <a:latin typeface="Arial"/>
              <a:cs typeface="Arial"/>
            </a:rPr>
            <a:t> </a:t>
          </a:r>
          <a:r>
            <a:rPr lang="en-US" sz="3200" kern="1200" dirty="0" smtClean="0">
              <a:latin typeface="Arial"/>
              <a:cs typeface="Arial"/>
            </a:rPr>
            <a:t>span</a:t>
          </a:r>
          <a:endParaRPr lang="en-US" sz="3200" kern="1200" dirty="0"/>
        </a:p>
      </dsp:txBody>
      <dsp:txXfrm>
        <a:off x="87509" y="3854758"/>
        <a:ext cx="2760206" cy="16176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161E0-19EA-48A3-948E-CF64C3FAC1A3}">
      <dsp:nvSpPr>
        <dsp:cNvPr id="0" name=""/>
        <dsp:cNvSpPr/>
      </dsp:nvSpPr>
      <dsp:spPr>
        <a:xfrm>
          <a:off x="1554955" y="0"/>
          <a:ext cx="4229100" cy="4229100"/>
        </a:xfrm>
        <a:prstGeom prst="diamond">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068EE98E-A15E-403A-B9CF-58F0AE3048F6}">
      <dsp:nvSpPr>
        <dsp:cNvPr id="0" name=""/>
        <dsp:cNvSpPr/>
      </dsp:nvSpPr>
      <dsp:spPr>
        <a:xfrm>
          <a:off x="1136070" y="401764"/>
          <a:ext cx="2209995" cy="1649349"/>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Candidiasis</a:t>
          </a:r>
          <a:endParaRPr lang="en-US" sz="2400" b="1" kern="1200" dirty="0">
            <a:solidFill>
              <a:schemeClr val="tx1"/>
            </a:solidFill>
          </a:endParaRPr>
        </a:p>
      </dsp:txBody>
      <dsp:txXfrm>
        <a:off x="1216585" y="482279"/>
        <a:ext cx="2048965" cy="1488319"/>
      </dsp:txXfrm>
    </dsp:sp>
    <dsp:sp modelId="{EB9D970F-069C-474F-8C77-67D14A48AAAD}">
      <dsp:nvSpPr>
        <dsp:cNvPr id="0" name=""/>
        <dsp:cNvSpPr/>
      </dsp:nvSpPr>
      <dsp:spPr>
        <a:xfrm>
          <a:off x="3808614" y="401764"/>
          <a:ext cx="2363583" cy="1649349"/>
        </a:xfrm>
        <a:prstGeom prst="roundRect">
          <a:avLst/>
        </a:prstGeom>
        <a:gradFill rotWithShape="0">
          <a:gsLst>
            <a:gs pos="0">
              <a:schemeClr val="accent5">
                <a:hueOff val="-3311292"/>
                <a:satOff val="13270"/>
                <a:lumOff val="2876"/>
                <a:alphaOff val="0"/>
              </a:schemeClr>
            </a:gs>
            <a:gs pos="100000">
              <a:schemeClr val="accent5">
                <a:hueOff val="-3311292"/>
                <a:satOff val="13270"/>
                <a:lumOff val="2876"/>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3311292"/>
              <a:satOff val="13270"/>
              <a:lumOff val="287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Alopecia</a:t>
          </a:r>
          <a:endParaRPr lang="en-US" sz="2400" b="1" kern="1200" dirty="0">
            <a:solidFill>
              <a:schemeClr val="tx1"/>
            </a:solidFill>
          </a:endParaRPr>
        </a:p>
      </dsp:txBody>
      <dsp:txXfrm>
        <a:off x="3889129" y="482279"/>
        <a:ext cx="2202553" cy="1488319"/>
      </dsp:txXfrm>
    </dsp:sp>
    <dsp:sp modelId="{784FA2FD-238E-4564-8531-10B737637CC4}">
      <dsp:nvSpPr>
        <dsp:cNvPr id="0" name=""/>
        <dsp:cNvSpPr/>
      </dsp:nvSpPr>
      <dsp:spPr>
        <a:xfrm>
          <a:off x="1212262" y="2177986"/>
          <a:ext cx="2140541" cy="1649349"/>
        </a:xfrm>
        <a:prstGeom prst="roundRect">
          <a:avLst/>
        </a:prstGeom>
        <a:gradFill rotWithShape="0">
          <a:gsLst>
            <a:gs pos="0">
              <a:schemeClr val="accent5">
                <a:hueOff val="-6622584"/>
                <a:satOff val="26541"/>
                <a:lumOff val="5752"/>
                <a:alphaOff val="0"/>
              </a:schemeClr>
            </a:gs>
            <a:gs pos="100000">
              <a:schemeClr val="accent5">
                <a:hueOff val="-6622584"/>
                <a:satOff val="26541"/>
                <a:lumOff val="5752"/>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6622584"/>
              <a:satOff val="26541"/>
              <a:lumOff val="575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Mucositis</a:t>
          </a:r>
          <a:r>
            <a:rPr lang="en-US" sz="2400" b="1" kern="1200" baseline="0" dirty="0" smtClean="0">
              <a:solidFill>
                <a:schemeClr val="tx1"/>
              </a:solidFill>
            </a:rPr>
            <a:t> </a:t>
          </a:r>
          <a:endParaRPr lang="en-US" sz="2400" b="1" kern="1200" dirty="0">
            <a:solidFill>
              <a:schemeClr val="tx1"/>
            </a:solidFill>
          </a:endParaRPr>
        </a:p>
      </dsp:txBody>
      <dsp:txXfrm>
        <a:off x="1292777" y="2258501"/>
        <a:ext cx="1979511" cy="1488319"/>
      </dsp:txXfrm>
    </dsp:sp>
    <dsp:sp modelId="{60FDE2DF-1E2A-4EFB-8083-E1F962921B82}">
      <dsp:nvSpPr>
        <dsp:cNvPr id="0" name=""/>
        <dsp:cNvSpPr/>
      </dsp:nvSpPr>
      <dsp:spPr>
        <a:xfrm>
          <a:off x="3808614" y="2177986"/>
          <a:ext cx="2363583" cy="1649349"/>
        </a:xfrm>
        <a:prstGeom prst="roundRect">
          <a:avLst/>
        </a:prstGeom>
        <a:gradFill rotWithShape="0">
          <a:gsLst>
            <a:gs pos="0">
              <a:schemeClr val="accent5">
                <a:hueOff val="-9933876"/>
                <a:satOff val="39811"/>
                <a:lumOff val="8628"/>
                <a:alphaOff val="0"/>
              </a:schemeClr>
            </a:gs>
            <a:gs pos="100000">
              <a:schemeClr val="accent5">
                <a:hueOff val="-9933876"/>
                <a:satOff val="39811"/>
                <a:lumOff val="862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9933876"/>
              <a:satOff val="39811"/>
              <a:lumOff val="862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Xerostomia</a:t>
          </a:r>
          <a:endParaRPr lang="en-US" sz="2400" b="1" kern="1200" dirty="0">
            <a:solidFill>
              <a:schemeClr val="tx1"/>
            </a:solidFill>
          </a:endParaRPr>
        </a:p>
      </dsp:txBody>
      <dsp:txXfrm>
        <a:off x="3889129" y="2258501"/>
        <a:ext cx="2202553" cy="14883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161E0-19EA-48A3-948E-CF64C3FAC1A3}">
      <dsp:nvSpPr>
        <dsp:cNvPr id="0" name=""/>
        <dsp:cNvSpPr/>
      </dsp:nvSpPr>
      <dsp:spPr>
        <a:xfrm>
          <a:off x="1554955" y="0"/>
          <a:ext cx="4229100" cy="4229100"/>
        </a:xfrm>
        <a:prstGeom prst="diamond">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068EE98E-A15E-403A-B9CF-58F0AE3048F6}">
      <dsp:nvSpPr>
        <dsp:cNvPr id="0" name=""/>
        <dsp:cNvSpPr/>
      </dsp:nvSpPr>
      <dsp:spPr>
        <a:xfrm>
          <a:off x="1136070" y="401764"/>
          <a:ext cx="2209995" cy="1649349"/>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Bone</a:t>
          </a:r>
          <a:r>
            <a:rPr lang="en-US" sz="2400" b="1" kern="1200" baseline="0" dirty="0" smtClean="0">
              <a:solidFill>
                <a:schemeClr val="tx1"/>
              </a:solidFill>
            </a:rPr>
            <a:t> defects</a:t>
          </a:r>
          <a:endParaRPr lang="en-US" sz="2400" b="1" kern="1200" dirty="0">
            <a:solidFill>
              <a:schemeClr val="tx1"/>
            </a:solidFill>
          </a:endParaRPr>
        </a:p>
      </dsp:txBody>
      <dsp:txXfrm>
        <a:off x="1216585" y="482279"/>
        <a:ext cx="2048965" cy="1488319"/>
      </dsp:txXfrm>
    </dsp:sp>
    <dsp:sp modelId="{EB9D970F-069C-474F-8C77-67D14A48AAAD}">
      <dsp:nvSpPr>
        <dsp:cNvPr id="0" name=""/>
        <dsp:cNvSpPr/>
      </dsp:nvSpPr>
      <dsp:spPr>
        <a:xfrm>
          <a:off x="3808614" y="401764"/>
          <a:ext cx="2363583" cy="1649349"/>
        </a:xfrm>
        <a:prstGeom prst="roundRect">
          <a:avLst/>
        </a:prstGeom>
        <a:gradFill rotWithShape="0">
          <a:gsLst>
            <a:gs pos="0">
              <a:schemeClr val="accent5">
                <a:hueOff val="-3311292"/>
                <a:satOff val="13270"/>
                <a:lumOff val="2876"/>
                <a:alphaOff val="0"/>
              </a:schemeClr>
            </a:gs>
            <a:gs pos="100000">
              <a:schemeClr val="accent5">
                <a:hueOff val="-3311292"/>
                <a:satOff val="13270"/>
                <a:lumOff val="2876"/>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3311292"/>
              <a:satOff val="13270"/>
              <a:lumOff val="287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Fibrosis of salivary glands</a:t>
          </a:r>
          <a:endParaRPr lang="en-US" sz="2400" b="1" kern="1200" dirty="0">
            <a:solidFill>
              <a:schemeClr val="tx1"/>
            </a:solidFill>
          </a:endParaRPr>
        </a:p>
      </dsp:txBody>
      <dsp:txXfrm>
        <a:off x="3889129" y="482279"/>
        <a:ext cx="2202553" cy="1488319"/>
      </dsp:txXfrm>
    </dsp:sp>
    <dsp:sp modelId="{784FA2FD-238E-4564-8531-10B737637CC4}">
      <dsp:nvSpPr>
        <dsp:cNvPr id="0" name=""/>
        <dsp:cNvSpPr/>
      </dsp:nvSpPr>
      <dsp:spPr>
        <a:xfrm>
          <a:off x="1212262" y="2177986"/>
          <a:ext cx="2140541" cy="1649349"/>
        </a:xfrm>
        <a:prstGeom prst="roundRect">
          <a:avLst/>
        </a:prstGeom>
        <a:gradFill rotWithShape="0">
          <a:gsLst>
            <a:gs pos="0">
              <a:schemeClr val="accent5">
                <a:hueOff val="-6622584"/>
                <a:satOff val="26541"/>
                <a:lumOff val="5752"/>
                <a:alphaOff val="0"/>
              </a:schemeClr>
            </a:gs>
            <a:gs pos="100000">
              <a:schemeClr val="accent5">
                <a:hueOff val="-6622584"/>
                <a:satOff val="26541"/>
                <a:lumOff val="5752"/>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6622584"/>
              <a:satOff val="26541"/>
              <a:lumOff val="575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Decreased flow of saliva</a:t>
          </a:r>
          <a:endParaRPr lang="en-US" sz="2400" b="1" kern="1200" dirty="0">
            <a:solidFill>
              <a:schemeClr val="tx1"/>
            </a:solidFill>
          </a:endParaRPr>
        </a:p>
      </dsp:txBody>
      <dsp:txXfrm>
        <a:off x="1292777" y="2258501"/>
        <a:ext cx="1979511" cy="1488319"/>
      </dsp:txXfrm>
    </dsp:sp>
    <dsp:sp modelId="{60FDE2DF-1E2A-4EFB-8083-E1F962921B82}">
      <dsp:nvSpPr>
        <dsp:cNvPr id="0" name=""/>
        <dsp:cNvSpPr/>
      </dsp:nvSpPr>
      <dsp:spPr>
        <a:xfrm>
          <a:off x="3808614" y="2177986"/>
          <a:ext cx="2363583" cy="1649349"/>
        </a:xfrm>
        <a:prstGeom prst="roundRect">
          <a:avLst/>
        </a:prstGeom>
        <a:gradFill rotWithShape="0">
          <a:gsLst>
            <a:gs pos="0">
              <a:schemeClr val="accent5">
                <a:hueOff val="-9933876"/>
                <a:satOff val="39811"/>
                <a:lumOff val="8628"/>
                <a:alphaOff val="0"/>
              </a:schemeClr>
            </a:gs>
            <a:gs pos="100000">
              <a:schemeClr val="accent5">
                <a:hueOff val="-9933876"/>
                <a:satOff val="39811"/>
                <a:lumOff val="862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9933876"/>
              <a:satOff val="39811"/>
              <a:lumOff val="862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Low pH of saliva</a:t>
          </a:r>
          <a:endParaRPr lang="en-US" sz="2400" b="1" kern="1200" dirty="0">
            <a:solidFill>
              <a:schemeClr val="tx1"/>
            </a:solidFill>
          </a:endParaRPr>
        </a:p>
      </dsp:txBody>
      <dsp:txXfrm>
        <a:off x="3889129" y="2258501"/>
        <a:ext cx="2202553" cy="14883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161E0-19EA-48A3-948E-CF64C3FAC1A3}">
      <dsp:nvSpPr>
        <dsp:cNvPr id="0" name=""/>
        <dsp:cNvSpPr/>
      </dsp:nvSpPr>
      <dsp:spPr>
        <a:xfrm>
          <a:off x="1554955" y="0"/>
          <a:ext cx="4229100" cy="4229100"/>
        </a:xfrm>
        <a:prstGeom prst="diamond">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068EE98E-A15E-403A-B9CF-58F0AE3048F6}">
      <dsp:nvSpPr>
        <dsp:cNvPr id="0" name=""/>
        <dsp:cNvSpPr/>
      </dsp:nvSpPr>
      <dsp:spPr>
        <a:xfrm>
          <a:off x="1136070" y="401764"/>
          <a:ext cx="2209995" cy="1649349"/>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Undergoes</a:t>
          </a:r>
          <a:r>
            <a:rPr lang="en-US" sz="2400" b="1" kern="1200" baseline="0" dirty="0" smtClean="0">
              <a:solidFill>
                <a:schemeClr val="tx1"/>
              </a:solidFill>
            </a:rPr>
            <a:t> necrosis</a:t>
          </a:r>
          <a:endParaRPr lang="en-US" sz="2400" b="1" kern="1200" dirty="0">
            <a:solidFill>
              <a:schemeClr val="tx1"/>
            </a:solidFill>
          </a:endParaRPr>
        </a:p>
      </dsp:txBody>
      <dsp:txXfrm>
        <a:off x="1216585" y="482279"/>
        <a:ext cx="2048965" cy="1488319"/>
      </dsp:txXfrm>
    </dsp:sp>
    <dsp:sp modelId="{EB9D970F-069C-474F-8C77-67D14A48AAAD}">
      <dsp:nvSpPr>
        <dsp:cNvPr id="0" name=""/>
        <dsp:cNvSpPr/>
      </dsp:nvSpPr>
      <dsp:spPr>
        <a:xfrm>
          <a:off x="3808614" y="401764"/>
          <a:ext cx="2363583" cy="1649349"/>
        </a:xfrm>
        <a:prstGeom prst="roundRect">
          <a:avLst/>
        </a:prstGeom>
        <a:gradFill rotWithShape="0">
          <a:gsLst>
            <a:gs pos="0">
              <a:schemeClr val="accent5">
                <a:hueOff val="-3311292"/>
                <a:satOff val="13270"/>
                <a:lumOff val="2876"/>
                <a:alphaOff val="0"/>
              </a:schemeClr>
            </a:gs>
            <a:gs pos="100000">
              <a:schemeClr val="accent5">
                <a:hueOff val="-3311292"/>
                <a:satOff val="13270"/>
                <a:lumOff val="2876"/>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3311292"/>
              <a:satOff val="13270"/>
              <a:lumOff val="287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Becomes</a:t>
          </a:r>
          <a:r>
            <a:rPr lang="en-US" sz="2400" b="1" kern="1200" baseline="0" dirty="0" smtClean="0">
              <a:solidFill>
                <a:schemeClr val="tx1"/>
              </a:solidFill>
            </a:rPr>
            <a:t> atrophic</a:t>
          </a:r>
          <a:endParaRPr lang="en-US" sz="2400" b="1" kern="1200" dirty="0">
            <a:solidFill>
              <a:schemeClr val="tx1"/>
            </a:solidFill>
          </a:endParaRPr>
        </a:p>
      </dsp:txBody>
      <dsp:txXfrm>
        <a:off x="3889129" y="482279"/>
        <a:ext cx="2202553" cy="1488319"/>
      </dsp:txXfrm>
    </dsp:sp>
    <dsp:sp modelId="{784FA2FD-238E-4564-8531-10B737637CC4}">
      <dsp:nvSpPr>
        <dsp:cNvPr id="0" name=""/>
        <dsp:cNvSpPr/>
      </dsp:nvSpPr>
      <dsp:spPr>
        <a:xfrm>
          <a:off x="1212262" y="2177986"/>
          <a:ext cx="2140541" cy="1649349"/>
        </a:xfrm>
        <a:prstGeom prst="roundRect">
          <a:avLst/>
        </a:prstGeom>
        <a:gradFill rotWithShape="0">
          <a:gsLst>
            <a:gs pos="0">
              <a:schemeClr val="accent5">
                <a:hueOff val="-6622584"/>
                <a:satOff val="26541"/>
                <a:lumOff val="5752"/>
                <a:alphaOff val="0"/>
              </a:schemeClr>
            </a:gs>
            <a:gs pos="100000">
              <a:schemeClr val="accent5">
                <a:hueOff val="-6622584"/>
                <a:satOff val="26541"/>
                <a:lumOff val="5752"/>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6622584"/>
              <a:satOff val="26541"/>
              <a:lumOff val="575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Develops</a:t>
          </a:r>
          <a:r>
            <a:rPr lang="en-US" sz="2400" b="1" kern="1200" baseline="0" dirty="0" smtClean="0">
              <a:solidFill>
                <a:schemeClr val="tx1"/>
              </a:solidFill>
            </a:rPr>
            <a:t> candidiasis</a:t>
          </a:r>
          <a:endParaRPr lang="en-US" sz="2400" b="1" kern="1200" dirty="0">
            <a:solidFill>
              <a:schemeClr val="tx1"/>
            </a:solidFill>
          </a:endParaRPr>
        </a:p>
      </dsp:txBody>
      <dsp:txXfrm>
        <a:off x="1292777" y="2258501"/>
        <a:ext cx="1979511" cy="1488319"/>
      </dsp:txXfrm>
    </dsp:sp>
    <dsp:sp modelId="{60FDE2DF-1E2A-4EFB-8083-E1F962921B82}">
      <dsp:nvSpPr>
        <dsp:cNvPr id="0" name=""/>
        <dsp:cNvSpPr/>
      </dsp:nvSpPr>
      <dsp:spPr>
        <a:xfrm>
          <a:off x="3808614" y="2177986"/>
          <a:ext cx="2363583" cy="1649349"/>
        </a:xfrm>
        <a:prstGeom prst="roundRect">
          <a:avLst/>
        </a:prstGeom>
        <a:gradFill rotWithShape="0">
          <a:gsLst>
            <a:gs pos="0">
              <a:schemeClr val="accent5">
                <a:hueOff val="-9933876"/>
                <a:satOff val="39811"/>
                <a:lumOff val="8628"/>
                <a:alphaOff val="0"/>
              </a:schemeClr>
            </a:gs>
            <a:gs pos="100000">
              <a:schemeClr val="accent5">
                <a:hueOff val="-9933876"/>
                <a:satOff val="39811"/>
                <a:lumOff val="862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9933876"/>
              <a:satOff val="39811"/>
              <a:lumOff val="862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Develops</a:t>
          </a:r>
          <a:r>
            <a:rPr lang="en-US" sz="2400" b="1" kern="1200" baseline="0" dirty="0" smtClean="0">
              <a:solidFill>
                <a:schemeClr val="tx1"/>
              </a:solidFill>
            </a:rPr>
            <a:t> </a:t>
          </a:r>
          <a:r>
            <a:rPr lang="en-US" sz="2400" b="1" kern="1200" baseline="0" dirty="0" err="1" smtClean="0">
              <a:solidFill>
                <a:schemeClr val="tx1"/>
              </a:solidFill>
            </a:rPr>
            <a:t>granulomatosis</a:t>
          </a:r>
          <a:endParaRPr lang="en-US" sz="2400" b="1" kern="1200" dirty="0">
            <a:solidFill>
              <a:schemeClr val="tx1"/>
            </a:solidFill>
          </a:endParaRPr>
        </a:p>
      </dsp:txBody>
      <dsp:txXfrm>
        <a:off x="3889129" y="2258501"/>
        <a:ext cx="2202553" cy="14883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161E0-19EA-48A3-948E-CF64C3FAC1A3}">
      <dsp:nvSpPr>
        <dsp:cNvPr id="0" name=""/>
        <dsp:cNvSpPr/>
      </dsp:nvSpPr>
      <dsp:spPr>
        <a:xfrm>
          <a:off x="1554955" y="0"/>
          <a:ext cx="4229100" cy="4229100"/>
        </a:xfrm>
        <a:prstGeom prst="diamond">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068EE98E-A15E-403A-B9CF-58F0AE3048F6}">
      <dsp:nvSpPr>
        <dsp:cNvPr id="0" name=""/>
        <dsp:cNvSpPr/>
      </dsp:nvSpPr>
      <dsp:spPr>
        <a:xfrm>
          <a:off x="1136070" y="401764"/>
          <a:ext cx="2209995" cy="1649349"/>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Proportional to the dose</a:t>
          </a:r>
          <a:endParaRPr lang="en-US" sz="2400" b="1" kern="1200" dirty="0">
            <a:solidFill>
              <a:schemeClr val="tx1"/>
            </a:solidFill>
          </a:endParaRPr>
        </a:p>
      </dsp:txBody>
      <dsp:txXfrm>
        <a:off x="1216585" y="482279"/>
        <a:ext cx="2048965" cy="1488319"/>
      </dsp:txXfrm>
    </dsp:sp>
    <dsp:sp modelId="{EB9D970F-069C-474F-8C77-67D14A48AAAD}">
      <dsp:nvSpPr>
        <dsp:cNvPr id="0" name=""/>
        <dsp:cNvSpPr/>
      </dsp:nvSpPr>
      <dsp:spPr>
        <a:xfrm>
          <a:off x="3808614" y="401764"/>
          <a:ext cx="2363583" cy="1649349"/>
        </a:xfrm>
        <a:prstGeom prst="roundRect">
          <a:avLst/>
        </a:prstGeom>
        <a:gradFill rotWithShape="0">
          <a:gsLst>
            <a:gs pos="0">
              <a:schemeClr val="accent5">
                <a:hueOff val="-3311292"/>
                <a:satOff val="13270"/>
                <a:lumOff val="2876"/>
                <a:alphaOff val="0"/>
              </a:schemeClr>
            </a:gs>
            <a:gs pos="100000">
              <a:schemeClr val="accent5">
                <a:hueOff val="-3311292"/>
                <a:satOff val="13270"/>
                <a:lumOff val="2876"/>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3311292"/>
              <a:satOff val="13270"/>
              <a:lumOff val="287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I</a:t>
          </a:r>
          <a:r>
            <a:rPr lang="en-US" sz="2400" b="1" kern="1200" baseline="0" dirty="0" smtClean="0">
              <a:solidFill>
                <a:schemeClr val="tx1"/>
              </a:solidFill>
            </a:rPr>
            <a:t>s determined by the operator</a:t>
          </a:r>
          <a:endParaRPr lang="en-US" sz="2400" b="1" kern="1200" dirty="0">
            <a:solidFill>
              <a:schemeClr val="tx1"/>
            </a:solidFill>
          </a:endParaRPr>
        </a:p>
      </dsp:txBody>
      <dsp:txXfrm>
        <a:off x="3889129" y="482279"/>
        <a:ext cx="2202553" cy="1488319"/>
      </dsp:txXfrm>
    </dsp:sp>
    <dsp:sp modelId="{784FA2FD-238E-4564-8531-10B737637CC4}">
      <dsp:nvSpPr>
        <dsp:cNvPr id="0" name=""/>
        <dsp:cNvSpPr/>
      </dsp:nvSpPr>
      <dsp:spPr>
        <a:xfrm>
          <a:off x="1212262" y="2177986"/>
          <a:ext cx="2140541" cy="1649349"/>
        </a:xfrm>
        <a:prstGeom prst="roundRect">
          <a:avLst/>
        </a:prstGeom>
        <a:gradFill rotWithShape="0">
          <a:gsLst>
            <a:gs pos="0">
              <a:schemeClr val="accent5">
                <a:hueOff val="-6622584"/>
                <a:satOff val="26541"/>
                <a:lumOff val="5752"/>
                <a:alphaOff val="0"/>
              </a:schemeClr>
            </a:gs>
            <a:gs pos="100000">
              <a:schemeClr val="accent5">
                <a:hueOff val="-6622584"/>
                <a:satOff val="26541"/>
                <a:lumOff val="5752"/>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6622584"/>
              <a:satOff val="26541"/>
              <a:lumOff val="575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Depends on composition of the tissues</a:t>
          </a:r>
          <a:endParaRPr lang="en-US" sz="2400" b="1" kern="1200" dirty="0">
            <a:solidFill>
              <a:schemeClr val="tx1"/>
            </a:solidFill>
          </a:endParaRPr>
        </a:p>
      </dsp:txBody>
      <dsp:txXfrm>
        <a:off x="1292777" y="2258501"/>
        <a:ext cx="1979511" cy="1488319"/>
      </dsp:txXfrm>
    </dsp:sp>
    <dsp:sp modelId="{60FDE2DF-1E2A-4EFB-8083-E1F962921B82}">
      <dsp:nvSpPr>
        <dsp:cNvPr id="0" name=""/>
        <dsp:cNvSpPr/>
      </dsp:nvSpPr>
      <dsp:spPr>
        <a:xfrm>
          <a:off x="3808614" y="2177986"/>
          <a:ext cx="2363583" cy="1649349"/>
        </a:xfrm>
        <a:prstGeom prst="roundRect">
          <a:avLst/>
        </a:prstGeom>
        <a:gradFill rotWithShape="0">
          <a:gsLst>
            <a:gs pos="0">
              <a:schemeClr val="accent5">
                <a:hueOff val="-9933876"/>
                <a:satOff val="39811"/>
                <a:lumOff val="8628"/>
                <a:alphaOff val="0"/>
              </a:schemeClr>
            </a:gs>
            <a:gs pos="100000">
              <a:schemeClr val="accent5">
                <a:hueOff val="-9933876"/>
                <a:satOff val="39811"/>
                <a:lumOff val="862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9933876"/>
              <a:satOff val="39811"/>
              <a:lumOff val="862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Depends on volume of exposed tissue</a:t>
          </a:r>
          <a:endParaRPr lang="en-US" sz="2400" b="1" kern="1200" dirty="0">
            <a:solidFill>
              <a:schemeClr val="tx1"/>
            </a:solidFill>
          </a:endParaRPr>
        </a:p>
      </dsp:txBody>
      <dsp:txXfrm>
        <a:off x="3889129" y="2258501"/>
        <a:ext cx="2202553" cy="14883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161E0-19EA-48A3-948E-CF64C3FAC1A3}">
      <dsp:nvSpPr>
        <dsp:cNvPr id="0" name=""/>
        <dsp:cNvSpPr/>
      </dsp:nvSpPr>
      <dsp:spPr>
        <a:xfrm>
          <a:off x="1554955" y="0"/>
          <a:ext cx="4229100" cy="4229100"/>
        </a:xfrm>
        <a:prstGeom prst="diamond">
          <a:avLst/>
        </a:prstGeom>
        <a:solidFill>
          <a:schemeClr val="accent5">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068EE98E-A15E-403A-B9CF-58F0AE3048F6}">
      <dsp:nvSpPr>
        <dsp:cNvPr id="0" name=""/>
        <dsp:cNvSpPr/>
      </dsp:nvSpPr>
      <dsp:spPr>
        <a:xfrm>
          <a:off x="1136070" y="401764"/>
          <a:ext cx="2209995" cy="1649349"/>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Stratum</a:t>
          </a:r>
          <a:r>
            <a:rPr lang="en-US" sz="2400" b="1" kern="1200" baseline="0" dirty="0" smtClean="0">
              <a:solidFill>
                <a:schemeClr val="tx1"/>
              </a:solidFill>
            </a:rPr>
            <a:t> </a:t>
          </a:r>
          <a:r>
            <a:rPr lang="en-US" sz="2400" b="1" kern="1200" baseline="0" dirty="0" err="1" smtClean="0">
              <a:solidFill>
                <a:schemeClr val="tx1"/>
              </a:solidFill>
            </a:rPr>
            <a:t>spinosum</a:t>
          </a:r>
          <a:endParaRPr lang="en-US" sz="2400" b="1" kern="1200" dirty="0">
            <a:solidFill>
              <a:schemeClr val="tx1"/>
            </a:solidFill>
          </a:endParaRPr>
        </a:p>
      </dsp:txBody>
      <dsp:txXfrm>
        <a:off x="1216585" y="482279"/>
        <a:ext cx="2048965" cy="1488319"/>
      </dsp:txXfrm>
    </dsp:sp>
    <dsp:sp modelId="{EB9D970F-069C-474F-8C77-67D14A48AAAD}">
      <dsp:nvSpPr>
        <dsp:cNvPr id="0" name=""/>
        <dsp:cNvSpPr/>
      </dsp:nvSpPr>
      <dsp:spPr>
        <a:xfrm>
          <a:off x="3808614" y="401764"/>
          <a:ext cx="2363583" cy="1649349"/>
        </a:xfrm>
        <a:prstGeom prst="roundRect">
          <a:avLst/>
        </a:prstGeom>
        <a:gradFill rotWithShape="0">
          <a:gsLst>
            <a:gs pos="0">
              <a:schemeClr val="accent5">
                <a:hueOff val="-3311292"/>
                <a:satOff val="13270"/>
                <a:lumOff val="2876"/>
                <a:alphaOff val="0"/>
              </a:schemeClr>
            </a:gs>
            <a:gs pos="100000">
              <a:schemeClr val="accent5">
                <a:hueOff val="-3311292"/>
                <a:satOff val="13270"/>
                <a:lumOff val="2876"/>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3311292"/>
              <a:satOff val="13270"/>
              <a:lumOff val="287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Stratum</a:t>
          </a:r>
          <a:r>
            <a:rPr lang="en-US" sz="2400" b="1" kern="1200" baseline="0" dirty="0" smtClean="0">
              <a:solidFill>
                <a:schemeClr val="tx1"/>
              </a:solidFill>
            </a:rPr>
            <a:t> </a:t>
          </a:r>
          <a:r>
            <a:rPr lang="en-US" sz="2400" b="1" kern="1200" baseline="0" dirty="0" err="1" smtClean="0">
              <a:solidFill>
                <a:schemeClr val="tx1"/>
              </a:solidFill>
            </a:rPr>
            <a:t>granulosum</a:t>
          </a:r>
          <a:endParaRPr lang="en-US" sz="2400" b="1" kern="1200" dirty="0">
            <a:solidFill>
              <a:schemeClr val="tx1"/>
            </a:solidFill>
          </a:endParaRPr>
        </a:p>
      </dsp:txBody>
      <dsp:txXfrm>
        <a:off x="3889129" y="482279"/>
        <a:ext cx="2202553" cy="1488319"/>
      </dsp:txXfrm>
    </dsp:sp>
    <dsp:sp modelId="{784FA2FD-238E-4564-8531-10B737637CC4}">
      <dsp:nvSpPr>
        <dsp:cNvPr id="0" name=""/>
        <dsp:cNvSpPr/>
      </dsp:nvSpPr>
      <dsp:spPr>
        <a:xfrm>
          <a:off x="1212262" y="2177986"/>
          <a:ext cx="2140541" cy="1649349"/>
        </a:xfrm>
        <a:prstGeom prst="roundRect">
          <a:avLst/>
        </a:prstGeom>
        <a:gradFill rotWithShape="0">
          <a:gsLst>
            <a:gs pos="0">
              <a:schemeClr val="accent5">
                <a:hueOff val="-6622584"/>
                <a:satOff val="26541"/>
                <a:lumOff val="5752"/>
                <a:alphaOff val="0"/>
              </a:schemeClr>
            </a:gs>
            <a:gs pos="100000">
              <a:schemeClr val="accent5">
                <a:hueOff val="-6622584"/>
                <a:satOff val="26541"/>
                <a:lumOff val="5752"/>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6622584"/>
              <a:satOff val="26541"/>
              <a:lumOff val="575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Stratum</a:t>
          </a:r>
          <a:r>
            <a:rPr lang="en-US" sz="2400" b="1" kern="1200" baseline="0" dirty="0" smtClean="0">
              <a:solidFill>
                <a:schemeClr val="tx1"/>
              </a:solidFill>
            </a:rPr>
            <a:t> </a:t>
          </a:r>
          <a:r>
            <a:rPr lang="en-US" sz="2400" b="1" kern="1200" baseline="0" dirty="0" err="1" smtClean="0">
              <a:solidFill>
                <a:schemeClr val="tx1"/>
              </a:solidFill>
            </a:rPr>
            <a:t>corneum</a:t>
          </a:r>
          <a:endParaRPr lang="en-US" sz="2400" b="1" kern="1200" dirty="0">
            <a:solidFill>
              <a:schemeClr val="tx1"/>
            </a:solidFill>
          </a:endParaRPr>
        </a:p>
      </dsp:txBody>
      <dsp:txXfrm>
        <a:off x="1292777" y="2258501"/>
        <a:ext cx="1979511" cy="1488319"/>
      </dsp:txXfrm>
    </dsp:sp>
    <dsp:sp modelId="{60FDE2DF-1E2A-4EFB-8083-E1F962921B82}">
      <dsp:nvSpPr>
        <dsp:cNvPr id="0" name=""/>
        <dsp:cNvSpPr/>
      </dsp:nvSpPr>
      <dsp:spPr>
        <a:xfrm>
          <a:off x="3808614" y="2177986"/>
          <a:ext cx="2363583" cy="1649349"/>
        </a:xfrm>
        <a:prstGeom prst="roundRect">
          <a:avLst/>
        </a:prstGeom>
        <a:gradFill rotWithShape="0">
          <a:gsLst>
            <a:gs pos="0">
              <a:schemeClr val="accent5">
                <a:hueOff val="-9933876"/>
                <a:satOff val="39811"/>
                <a:lumOff val="8628"/>
                <a:alphaOff val="0"/>
              </a:schemeClr>
            </a:gs>
            <a:gs pos="100000">
              <a:schemeClr val="accent5">
                <a:hueOff val="-9933876"/>
                <a:satOff val="39811"/>
                <a:lumOff val="862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9933876"/>
              <a:satOff val="39811"/>
              <a:lumOff val="862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Stratum</a:t>
          </a:r>
          <a:r>
            <a:rPr lang="en-US" sz="2400" b="1" kern="1200" baseline="0" dirty="0" smtClean="0">
              <a:solidFill>
                <a:schemeClr val="tx1"/>
              </a:solidFill>
            </a:rPr>
            <a:t> </a:t>
          </a:r>
          <a:r>
            <a:rPr lang="en-US" sz="2400" b="1" kern="1200" baseline="0" dirty="0" err="1" smtClean="0">
              <a:solidFill>
                <a:schemeClr val="tx1"/>
              </a:solidFill>
            </a:rPr>
            <a:t>basale</a:t>
          </a:r>
          <a:endParaRPr lang="en-US" sz="2400" b="1" kern="1200" dirty="0">
            <a:solidFill>
              <a:schemeClr val="tx1"/>
            </a:solidFill>
          </a:endParaRPr>
        </a:p>
      </dsp:txBody>
      <dsp:txXfrm>
        <a:off x="3889129" y="2258501"/>
        <a:ext cx="2202553" cy="1488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F5AA9-99DA-461D-88D8-EE16A19BC9B6}">
      <dsp:nvSpPr>
        <dsp:cNvPr id="0" name=""/>
        <dsp:cNvSpPr/>
      </dsp:nvSpPr>
      <dsp:spPr>
        <a:xfrm rot="4396374">
          <a:off x="963770" y="1076587"/>
          <a:ext cx="4670405" cy="3257025"/>
        </a:xfrm>
        <a:prstGeom prst="swooshArrow">
          <a:avLst>
            <a:gd name="adj1" fmla="val 16310"/>
            <a:gd name="adj2" fmla="val 3137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09E95582-736C-41BA-AAB8-CA92DB206B73}">
      <dsp:nvSpPr>
        <dsp:cNvPr id="0" name=""/>
        <dsp:cNvSpPr/>
      </dsp:nvSpPr>
      <dsp:spPr>
        <a:xfrm>
          <a:off x="2713318" y="1501871"/>
          <a:ext cx="117942" cy="117942"/>
        </a:xfrm>
        <a:prstGeom prst="ellipse">
          <a:avLst/>
        </a:prstGeom>
        <a:gradFill rotWithShape="0">
          <a:gsLst>
            <a:gs pos="0">
              <a:schemeClr val="accent5">
                <a:tint val="40000"/>
                <a:hueOff val="0"/>
                <a:satOff val="0"/>
                <a:lumOff val="0"/>
                <a:alphaOff val="0"/>
              </a:schemeClr>
            </a:gs>
            <a:gs pos="100000">
              <a:schemeClr val="accent5">
                <a:tint val="4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tint val="40000"/>
              <a:hueOff val="0"/>
              <a:satOff val="0"/>
              <a:lumOff val="0"/>
              <a:alphaOff val="0"/>
              <a:shade val="30000"/>
            </a:schemeClr>
          </a:contourClr>
        </a:sp3d>
      </dsp:spPr>
      <dsp:style>
        <a:lnRef idx="0">
          <a:scrgbClr r="0" g="0" b="0"/>
        </a:lnRef>
        <a:fillRef idx="3">
          <a:scrgbClr r="0" g="0" b="0"/>
        </a:fillRef>
        <a:effectRef idx="3">
          <a:scrgbClr r="0" g="0" b="0"/>
        </a:effectRef>
        <a:fontRef idx="minor"/>
      </dsp:style>
    </dsp:sp>
    <dsp:sp modelId="{540659AF-8A72-4E23-AC16-F912C3ACC475}">
      <dsp:nvSpPr>
        <dsp:cNvPr id="0" name=""/>
        <dsp:cNvSpPr/>
      </dsp:nvSpPr>
      <dsp:spPr>
        <a:xfrm>
          <a:off x="3520899" y="2153259"/>
          <a:ext cx="117942" cy="117942"/>
        </a:xfrm>
        <a:prstGeom prst="ellipse">
          <a:avLst/>
        </a:prstGeom>
        <a:gradFill rotWithShape="0">
          <a:gsLst>
            <a:gs pos="0">
              <a:schemeClr val="accent5">
                <a:tint val="40000"/>
                <a:hueOff val="0"/>
                <a:satOff val="0"/>
                <a:lumOff val="0"/>
                <a:alphaOff val="0"/>
              </a:schemeClr>
            </a:gs>
            <a:gs pos="100000">
              <a:schemeClr val="accent5">
                <a:tint val="4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tint val="40000"/>
              <a:hueOff val="0"/>
              <a:satOff val="0"/>
              <a:lumOff val="0"/>
              <a:alphaOff val="0"/>
              <a:shade val="30000"/>
            </a:schemeClr>
          </a:contourClr>
        </a:sp3d>
      </dsp:spPr>
      <dsp:style>
        <a:lnRef idx="0">
          <a:scrgbClr r="0" g="0" b="0"/>
        </a:lnRef>
        <a:fillRef idx="3">
          <a:scrgbClr r="0" g="0" b="0"/>
        </a:fillRef>
        <a:effectRef idx="3">
          <a:scrgbClr r="0" g="0" b="0"/>
        </a:effectRef>
        <a:fontRef idx="minor"/>
      </dsp:style>
    </dsp:sp>
    <dsp:sp modelId="{3B334D72-B061-4A40-9E52-436394D8B834}">
      <dsp:nvSpPr>
        <dsp:cNvPr id="0" name=""/>
        <dsp:cNvSpPr/>
      </dsp:nvSpPr>
      <dsp:spPr>
        <a:xfrm>
          <a:off x="4126138" y="2915015"/>
          <a:ext cx="117942" cy="117942"/>
        </a:xfrm>
        <a:prstGeom prst="ellipse">
          <a:avLst/>
        </a:prstGeom>
        <a:gradFill rotWithShape="0">
          <a:gsLst>
            <a:gs pos="0">
              <a:schemeClr val="accent5">
                <a:tint val="40000"/>
                <a:hueOff val="0"/>
                <a:satOff val="0"/>
                <a:lumOff val="0"/>
                <a:alphaOff val="0"/>
              </a:schemeClr>
            </a:gs>
            <a:gs pos="100000">
              <a:schemeClr val="accent5">
                <a:tint val="40000"/>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tint val="40000"/>
              <a:hueOff val="0"/>
              <a:satOff val="0"/>
              <a:lumOff val="0"/>
              <a:alphaOff val="0"/>
              <a:shade val="30000"/>
            </a:schemeClr>
          </a:contourClr>
        </a:sp3d>
      </dsp:spPr>
      <dsp:style>
        <a:lnRef idx="0">
          <a:scrgbClr r="0" g="0" b="0"/>
        </a:lnRef>
        <a:fillRef idx="3">
          <a:scrgbClr r="0" g="0" b="0"/>
        </a:fillRef>
        <a:effectRef idx="3">
          <a:scrgbClr r="0" g="0" b="0"/>
        </a:effectRef>
        <a:fontRef idx="minor"/>
      </dsp:style>
    </dsp:sp>
    <dsp:sp modelId="{F67B10E1-AB93-4F58-B7D8-EA3FEB138A62}">
      <dsp:nvSpPr>
        <dsp:cNvPr id="0" name=""/>
        <dsp:cNvSpPr/>
      </dsp:nvSpPr>
      <dsp:spPr>
        <a:xfrm>
          <a:off x="0" y="76201"/>
          <a:ext cx="1912857" cy="810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b" anchorCtr="0">
          <a:noAutofit/>
        </a:bodyPr>
        <a:lstStyle/>
        <a:p>
          <a:pPr lvl="0" algn="ctr" defTabSz="844550">
            <a:lnSpc>
              <a:spcPct val="90000"/>
            </a:lnSpc>
            <a:spcBef>
              <a:spcPct val="0"/>
            </a:spcBef>
            <a:spcAft>
              <a:spcPct val="35000"/>
            </a:spcAft>
          </a:pPr>
          <a:r>
            <a:rPr lang="en-US" sz="1900" b="1" kern="1200" dirty="0" smtClean="0">
              <a:solidFill>
                <a:schemeClr val="bg1"/>
              </a:solidFill>
            </a:rPr>
            <a:t>RADIATION</a:t>
          </a:r>
          <a:endParaRPr lang="en-US" sz="1900" b="1" kern="1200" dirty="0">
            <a:solidFill>
              <a:schemeClr val="bg1"/>
            </a:solidFill>
          </a:endParaRPr>
        </a:p>
      </dsp:txBody>
      <dsp:txXfrm>
        <a:off x="0" y="76201"/>
        <a:ext cx="1912857" cy="810768"/>
      </dsp:txXfrm>
    </dsp:sp>
    <dsp:sp modelId="{E4044E22-AA10-4AE1-AEAA-3A9E1FFE8F09}">
      <dsp:nvSpPr>
        <dsp:cNvPr id="0" name=""/>
        <dsp:cNvSpPr/>
      </dsp:nvSpPr>
      <dsp:spPr>
        <a:xfrm>
          <a:off x="2095659" y="914397"/>
          <a:ext cx="4863519"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pc="-5" dirty="0" smtClean="0">
              <a:latin typeface="Arial"/>
              <a:cs typeface="Arial"/>
            </a:rPr>
            <a:t>INTERACT WITH  </a:t>
          </a:r>
          <a:r>
            <a:rPr lang="en-US" sz="1900" b="1" kern="1200" spc="-25" dirty="0" smtClean="0">
              <a:latin typeface="Arial"/>
              <a:cs typeface="Arial"/>
            </a:rPr>
            <a:t>MATTER </a:t>
          </a:r>
          <a:r>
            <a:rPr lang="en-US" sz="1900" b="1" kern="1200" dirty="0" smtClean="0">
              <a:latin typeface="Arial"/>
              <a:cs typeface="Arial"/>
            </a:rPr>
            <a:t>:</a:t>
          </a:r>
          <a:r>
            <a:rPr lang="en-US" sz="1900" b="1" kern="1200" spc="-50" dirty="0" smtClean="0">
              <a:latin typeface="Arial"/>
              <a:cs typeface="Arial"/>
            </a:rPr>
            <a:t> </a:t>
          </a:r>
          <a:r>
            <a:rPr lang="en-US" sz="1900" b="1" kern="1200" spc="-10" dirty="0" smtClean="0">
              <a:latin typeface="Arial"/>
              <a:cs typeface="Arial"/>
            </a:rPr>
            <a:t>COMPTON  </a:t>
          </a:r>
          <a:r>
            <a:rPr lang="en-US" sz="1900" b="1" kern="1200" spc="-5" dirty="0" smtClean="0">
              <a:latin typeface="Arial"/>
              <a:cs typeface="Arial"/>
            </a:rPr>
            <a:t>PROCESS </a:t>
          </a:r>
          <a:r>
            <a:rPr lang="en-US" sz="1900" b="1" kern="1200" dirty="0" smtClean="0">
              <a:latin typeface="Arial"/>
              <a:cs typeface="Arial"/>
            </a:rPr>
            <a:t>AND  </a:t>
          </a:r>
          <a:r>
            <a:rPr lang="en-US" sz="1900" b="1" kern="1200" spc="-5" dirty="0" smtClean="0">
              <a:latin typeface="Arial"/>
              <a:cs typeface="Arial"/>
            </a:rPr>
            <a:t>PHOTOELECTRIC  PROCESS</a:t>
          </a:r>
          <a:endParaRPr lang="en-US" sz="1900" b="1" kern="1200" dirty="0"/>
        </a:p>
      </dsp:txBody>
      <dsp:txXfrm>
        <a:off x="2095659" y="914397"/>
        <a:ext cx="4863519" cy="865632"/>
      </dsp:txXfrm>
    </dsp:sp>
    <dsp:sp modelId="{BD5BD0EE-C8AC-49E5-8904-97F777D63622}">
      <dsp:nvSpPr>
        <dsp:cNvPr id="0" name=""/>
        <dsp:cNvSpPr/>
      </dsp:nvSpPr>
      <dsp:spPr>
        <a:xfrm>
          <a:off x="114461" y="1752597"/>
          <a:ext cx="3626444"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pc="-10" dirty="0" smtClean="0">
              <a:latin typeface="Arial"/>
              <a:cs typeface="Arial"/>
            </a:rPr>
            <a:t>PHOTONS  </a:t>
          </a:r>
          <a:r>
            <a:rPr lang="en-US" sz="1800" b="1" kern="1200" spc="-5" dirty="0" smtClean="0">
              <a:latin typeface="Arial"/>
              <a:cs typeface="Arial"/>
            </a:rPr>
            <a:t>I</a:t>
          </a:r>
          <a:r>
            <a:rPr lang="en-US" sz="1800" b="1" kern="1200" dirty="0" smtClean="0">
              <a:latin typeface="Arial"/>
              <a:cs typeface="Arial"/>
            </a:rPr>
            <a:t>N</a:t>
          </a:r>
          <a:r>
            <a:rPr lang="en-US" sz="1800" b="1" kern="1200" spc="-5" dirty="0" smtClean="0">
              <a:latin typeface="Arial"/>
              <a:cs typeface="Arial"/>
            </a:rPr>
            <a:t>T</a:t>
          </a:r>
          <a:r>
            <a:rPr lang="en-US" sz="1800" b="1" kern="1200" dirty="0" smtClean="0">
              <a:latin typeface="Arial"/>
              <a:cs typeface="Arial"/>
            </a:rPr>
            <a:t>ERAC</a:t>
          </a:r>
          <a:r>
            <a:rPr lang="en-US" sz="1800" b="1" kern="1200" spc="-5" dirty="0" smtClean="0">
              <a:latin typeface="Arial"/>
              <a:cs typeface="Arial"/>
            </a:rPr>
            <a:t>TIO</a:t>
          </a:r>
          <a:r>
            <a:rPr lang="en-US" sz="1800" b="1" kern="1200" dirty="0" smtClean="0">
              <a:latin typeface="Arial"/>
              <a:cs typeface="Arial"/>
            </a:rPr>
            <a:t>N  WITH  </a:t>
          </a:r>
          <a:r>
            <a:rPr lang="en-US" sz="1800" b="1" kern="1200" spc="-5" dirty="0" smtClean="0">
              <a:latin typeface="Arial"/>
              <a:cs typeface="Arial"/>
            </a:rPr>
            <a:t>BIOLOGICAL  MOLECULES</a:t>
          </a:r>
          <a:endParaRPr lang="en-US" sz="1800" b="1" kern="1200" dirty="0"/>
        </a:p>
      </dsp:txBody>
      <dsp:txXfrm>
        <a:off x="114461" y="1752597"/>
        <a:ext cx="3626444" cy="865632"/>
      </dsp:txXfrm>
    </dsp:sp>
    <dsp:sp modelId="{67082C53-0950-4316-A105-AC5E6EE39BFA}">
      <dsp:nvSpPr>
        <dsp:cNvPr id="0" name=""/>
        <dsp:cNvSpPr/>
      </dsp:nvSpPr>
      <dsp:spPr>
        <a:xfrm>
          <a:off x="4343392" y="2563365"/>
          <a:ext cx="1963902" cy="865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b="1" kern="1200" spc="-5" dirty="0" smtClean="0">
              <a:latin typeface="Arial"/>
              <a:cs typeface="Arial"/>
            </a:rPr>
            <a:t>FREE</a:t>
          </a:r>
          <a:r>
            <a:rPr lang="en-US" sz="1800" b="1" kern="1200" spc="-55" dirty="0" smtClean="0">
              <a:latin typeface="Arial"/>
              <a:cs typeface="Arial"/>
            </a:rPr>
            <a:t> </a:t>
          </a:r>
          <a:r>
            <a:rPr lang="en-US" sz="1800" b="1" kern="1200" spc="-5" dirty="0" smtClean="0">
              <a:latin typeface="Arial"/>
              <a:cs typeface="Arial"/>
            </a:rPr>
            <a:t>RADICAL </a:t>
          </a:r>
          <a:r>
            <a:rPr lang="en-US" sz="1800" b="1" kern="1200" dirty="0" smtClean="0">
              <a:latin typeface="Arial"/>
              <a:cs typeface="Arial"/>
            </a:rPr>
            <a:t> </a:t>
          </a:r>
          <a:r>
            <a:rPr lang="en-US" sz="1800" b="1" kern="1200" spc="-5" dirty="0" smtClean="0">
              <a:latin typeface="Arial"/>
              <a:cs typeface="Arial"/>
            </a:rPr>
            <a:t>PRODUCTION</a:t>
          </a:r>
          <a:endParaRPr lang="en-US" sz="1800" b="1" kern="1200" dirty="0"/>
        </a:p>
      </dsp:txBody>
      <dsp:txXfrm>
        <a:off x="4343392" y="2563365"/>
        <a:ext cx="1963902" cy="865632"/>
      </dsp:txXfrm>
    </dsp:sp>
    <dsp:sp modelId="{D69DC369-E4BC-4C21-ACB0-1BFAFFD7F081}">
      <dsp:nvSpPr>
        <dsp:cNvPr id="0" name=""/>
        <dsp:cNvSpPr/>
      </dsp:nvSpPr>
      <dsp:spPr>
        <a:xfrm>
          <a:off x="4125418" y="4724398"/>
          <a:ext cx="1901176" cy="408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en-US" sz="1800" b="1" kern="1200" dirty="0" smtClean="0">
              <a:solidFill>
                <a:srgbClr val="FF0000"/>
              </a:solidFill>
            </a:rPr>
            <a:t>EFFECT</a:t>
          </a:r>
          <a:endParaRPr lang="en-US" sz="1800" b="1" kern="1200" dirty="0">
            <a:solidFill>
              <a:srgbClr val="FF0000"/>
            </a:solidFill>
          </a:endParaRPr>
        </a:p>
      </dsp:txBody>
      <dsp:txXfrm>
        <a:off x="4125418" y="4724398"/>
        <a:ext cx="1901176" cy="4084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3D386-BCEA-4BE1-BE12-1CA1AA798D83}">
      <dsp:nvSpPr>
        <dsp:cNvPr id="0" name=""/>
        <dsp:cNvSpPr/>
      </dsp:nvSpPr>
      <dsp:spPr>
        <a:xfrm rot="5400000">
          <a:off x="5394531" y="-2015472"/>
          <a:ext cx="1335881" cy="5705856"/>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solidFill>
              <a:schemeClr val="bg2"/>
            </a:solidFill>
          </a:endParaRPr>
        </a:p>
        <a:p>
          <a:pPr marL="228600" lvl="2" indent="-114300" algn="l" defTabSz="577850">
            <a:lnSpc>
              <a:spcPct val="90000"/>
            </a:lnSpc>
            <a:spcBef>
              <a:spcPct val="0"/>
            </a:spcBef>
            <a:spcAft>
              <a:spcPct val="15000"/>
            </a:spcAft>
            <a:buChar char="••"/>
          </a:pPr>
          <a:r>
            <a:rPr lang="en-US" sz="1300" kern="1200" spc="-5" smtClean="0">
              <a:latin typeface="Arial"/>
              <a:cs typeface="Arial"/>
            </a:rPr>
            <a:t>The severity </a:t>
          </a:r>
          <a:r>
            <a:rPr lang="en-US" sz="1300" kern="1200" smtClean="0">
              <a:latin typeface="Arial"/>
              <a:cs typeface="Arial"/>
            </a:rPr>
            <a:t>of </a:t>
          </a:r>
          <a:r>
            <a:rPr lang="en-US" sz="1300" kern="1200" spc="-5" smtClean="0">
              <a:latin typeface="Arial"/>
              <a:cs typeface="Arial"/>
            </a:rPr>
            <a:t>deterministic </a:t>
          </a:r>
          <a:r>
            <a:rPr lang="en-US" sz="1300" kern="1200" smtClean="0">
              <a:latin typeface="Arial"/>
              <a:cs typeface="Arial"/>
            </a:rPr>
            <a:t>damage seen in </a:t>
          </a:r>
          <a:r>
            <a:rPr lang="en-US" sz="1300" kern="1200" spc="-5" smtClean="0">
              <a:latin typeface="Arial"/>
              <a:cs typeface="Arial"/>
            </a:rPr>
            <a:t>irradiated  tissues </a:t>
          </a:r>
          <a:r>
            <a:rPr lang="en-US" sz="1300" kern="1200" smtClean="0">
              <a:latin typeface="Arial"/>
              <a:cs typeface="Arial"/>
            </a:rPr>
            <a:t>or organs depends on </a:t>
          </a:r>
          <a:r>
            <a:rPr lang="en-US" sz="1300" kern="1200" spc="-5" smtClean="0">
              <a:latin typeface="Arial"/>
              <a:cs typeface="Arial"/>
            </a:rPr>
            <a:t>the </a:t>
          </a:r>
          <a:r>
            <a:rPr lang="en-US" sz="1300" kern="1200" smtClean="0">
              <a:latin typeface="Arial"/>
              <a:cs typeface="Arial"/>
            </a:rPr>
            <a:t>amount of </a:t>
          </a:r>
          <a:r>
            <a:rPr lang="en-US" sz="1300" kern="1200" spc="-5" smtClean="0">
              <a:latin typeface="Arial"/>
              <a:cs typeface="Arial"/>
            </a:rPr>
            <a:t>radiation  </a:t>
          </a:r>
          <a:r>
            <a:rPr lang="en-US" sz="1300" kern="1200" smtClean="0">
              <a:latin typeface="Arial"/>
              <a:cs typeface="Arial"/>
            </a:rPr>
            <a:t>received</a:t>
          </a:r>
          <a:endParaRPr lang="en-US" sz="1300" kern="1200" dirty="0">
            <a:latin typeface="Arial"/>
            <a:cs typeface="Arial"/>
          </a:endParaRPr>
        </a:p>
        <a:p>
          <a:pPr marL="114300" lvl="1" indent="-114300" algn="l" defTabSz="577850">
            <a:lnSpc>
              <a:spcPct val="90000"/>
            </a:lnSpc>
            <a:spcBef>
              <a:spcPct val="0"/>
            </a:spcBef>
            <a:spcAft>
              <a:spcPct val="15000"/>
            </a:spcAft>
            <a:buChar char="••"/>
          </a:pPr>
          <a:endParaRPr lang="en-US" sz="1300" kern="1200" dirty="0">
            <a:solidFill>
              <a:schemeClr val="bg2"/>
            </a:solidFill>
            <a:latin typeface="Arial"/>
            <a:cs typeface="Arial"/>
          </a:endParaRPr>
        </a:p>
        <a:p>
          <a:pPr marL="228600" lvl="2" indent="-114300" algn="l" defTabSz="577850">
            <a:lnSpc>
              <a:spcPct val="90000"/>
            </a:lnSpc>
            <a:spcBef>
              <a:spcPct val="0"/>
            </a:spcBef>
            <a:spcAft>
              <a:spcPct val="15000"/>
            </a:spcAft>
            <a:buChar char="••"/>
          </a:pPr>
          <a:r>
            <a:rPr lang="en-US" sz="1300" kern="1200" dirty="0" smtClean="0">
              <a:latin typeface="Arial"/>
              <a:cs typeface="Arial"/>
            </a:rPr>
            <a:t>All individuals receiving </a:t>
          </a:r>
          <a:r>
            <a:rPr lang="en-US" sz="1300" b="1" u="sng" kern="1200" dirty="0" smtClean="0">
              <a:solidFill>
                <a:srgbClr val="FF0000"/>
              </a:solidFill>
              <a:latin typeface="Arial"/>
              <a:cs typeface="Arial"/>
            </a:rPr>
            <a:t>doses above </a:t>
          </a:r>
          <a:r>
            <a:rPr lang="en-US" sz="1300" b="1" u="sng" kern="1200" spc="-5" dirty="0" smtClean="0">
              <a:solidFill>
                <a:srgbClr val="FF0000"/>
              </a:solidFill>
              <a:latin typeface="Arial"/>
              <a:cs typeface="Arial"/>
            </a:rPr>
            <a:t>the threshold</a:t>
          </a:r>
          <a:r>
            <a:rPr lang="en-US" sz="1300" b="1" u="sng" kern="1200" spc="-55" dirty="0" smtClean="0">
              <a:solidFill>
                <a:srgbClr val="FF0000"/>
              </a:solidFill>
              <a:latin typeface="Arial"/>
              <a:cs typeface="Arial"/>
            </a:rPr>
            <a:t> </a:t>
          </a:r>
          <a:r>
            <a:rPr lang="en-US" sz="1300" b="1" u="sng" kern="1200" dirty="0" smtClean="0">
              <a:solidFill>
                <a:srgbClr val="FF0000"/>
              </a:solidFill>
              <a:latin typeface="Arial"/>
              <a:cs typeface="Arial"/>
            </a:rPr>
            <a:t>level</a:t>
          </a:r>
          <a:r>
            <a:rPr lang="en-US" sz="1300" kern="1200" dirty="0" smtClean="0">
              <a:latin typeface="Arial"/>
              <a:cs typeface="Arial"/>
            </a:rPr>
            <a:t>  show damage in </a:t>
          </a:r>
          <a:r>
            <a:rPr lang="en-US" sz="1300" kern="1200" spc="-5" dirty="0" smtClean="0">
              <a:latin typeface="Arial"/>
              <a:cs typeface="Arial"/>
            </a:rPr>
            <a:t>proportion to the</a:t>
          </a:r>
          <a:r>
            <a:rPr lang="en-US" sz="1300" kern="1200" dirty="0" smtClean="0">
              <a:latin typeface="Arial"/>
              <a:cs typeface="Arial"/>
            </a:rPr>
            <a:t> dose</a:t>
          </a:r>
          <a:endParaRPr lang="en-US" sz="1300" kern="1200" dirty="0">
            <a:latin typeface="Arial"/>
            <a:cs typeface="Arial"/>
          </a:endParaRPr>
        </a:p>
      </dsp:txBody>
      <dsp:txXfrm rot="-5400000">
        <a:off x="3209544" y="234727"/>
        <a:ext cx="5640644" cy="1205457"/>
      </dsp:txXfrm>
    </dsp:sp>
    <dsp:sp modelId="{CFD83F90-EA31-4950-8DFF-C2CABFA60BF5}">
      <dsp:nvSpPr>
        <dsp:cNvPr id="0" name=""/>
        <dsp:cNvSpPr/>
      </dsp:nvSpPr>
      <dsp:spPr>
        <a:xfrm>
          <a:off x="0" y="2530"/>
          <a:ext cx="3209544" cy="166985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DOSE</a:t>
          </a:r>
          <a:endParaRPr lang="en-US" sz="4700" kern="1200" dirty="0"/>
        </a:p>
      </dsp:txBody>
      <dsp:txXfrm>
        <a:off x="81515" y="84045"/>
        <a:ext cx="3046514" cy="1506821"/>
      </dsp:txXfrm>
    </dsp:sp>
    <dsp:sp modelId="{000130DC-A36A-4B02-838C-A2EA05E4711C}">
      <dsp:nvSpPr>
        <dsp:cNvPr id="0" name=""/>
        <dsp:cNvSpPr/>
      </dsp:nvSpPr>
      <dsp:spPr>
        <a:xfrm rot="5400000">
          <a:off x="5394531" y="-262128"/>
          <a:ext cx="1335881" cy="5705856"/>
        </a:xfrm>
        <a:prstGeom prst="round2SameRect">
          <a:avLst/>
        </a:prstGeom>
        <a:solidFill>
          <a:schemeClr val="accent5">
            <a:tint val="40000"/>
            <a:alpha val="90000"/>
            <a:hueOff val="-5370241"/>
            <a:satOff val="24126"/>
            <a:lumOff val="1658"/>
            <a:alphaOff val="0"/>
          </a:schemeClr>
        </a:solidFill>
        <a:ln w="15875"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smtClean="0">
              <a:latin typeface="Arial"/>
              <a:cs typeface="Arial"/>
            </a:rPr>
            <a:t>High dose </a:t>
          </a:r>
          <a:r>
            <a:rPr lang="en-US" sz="1300" kern="1200" spc="-5" smtClean="0">
              <a:latin typeface="Arial"/>
              <a:cs typeface="Arial"/>
            </a:rPr>
            <a:t>rate </a:t>
          </a:r>
          <a:r>
            <a:rPr lang="en-US" sz="1300" kern="1200" smtClean="0">
              <a:latin typeface="Arial"/>
              <a:cs typeface="Arial"/>
            </a:rPr>
            <a:t>causes more  damage </a:t>
          </a:r>
          <a:r>
            <a:rPr lang="en-US" sz="1300" kern="1200" spc="-5" smtClean="0">
              <a:latin typeface="Arial"/>
              <a:cs typeface="Arial"/>
            </a:rPr>
            <a:t>than </a:t>
          </a:r>
          <a:r>
            <a:rPr lang="en-US" sz="1300" kern="1200" smtClean="0">
              <a:latin typeface="Arial"/>
              <a:cs typeface="Arial"/>
            </a:rPr>
            <a:t>exposure </a:t>
          </a:r>
          <a:r>
            <a:rPr lang="en-US" sz="1300" kern="1200" spc="-5" smtClean="0">
              <a:latin typeface="Arial"/>
              <a:cs typeface="Arial"/>
            </a:rPr>
            <a:t>to</a:t>
          </a:r>
          <a:r>
            <a:rPr lang="en-US" sz="1300" kern="1200" spc="-65" smtClean="0">
              <a:latin typeface="Arial"/>
              <a:cs typeface="Arial"/>
            </a:rPr>
            <a:t> </a:t>
          </a:r>
          <a:r>
            <a:rPr lang="en-US" sz="1300" kern="1200" spc="-5" smtClean="0">
              <a:latin typeface="Arial"/>
              <a:cs typeface="Arial"/>
            </a:rPr>
            <a:t>the  </a:t>
          </a:r>
          <a:r>
            <a:rPr lang="en-US" sz="1300" kern="1200" smtClean="0">
              <a:latin typeface="Arial"/>
              <a:cs typeface="Arial"/>
            </a:rPr>
            <a:t>same </a:t>
          </a:r>
          <a:r>
            <a:rPr lang="en-US" sz="1300" kern="1200" spc="-5" smtClean="0">
              <a:latin typeface="Arial"/>
              <a:cs typeface="Arial"/>
            </a:rPr>
            <a:t>total </a:t>
          </a:r>
          <a:r>
            <a:rPr lang="en-US" sz="1300" kern="1200" smtClean="0">
              <a:latin typeface="Arial"/>
              <a:cs typeface="Arial"/>
            </a:rPr>
            <a:t>dose given at a  lower dose</a:t>
          </a:r>
          <a:r>
            <a:rPr lang="en-US" sz="1300" kern="1200" spc="-15" smtClean="0">
              <a:latin typeface="Arial"/>
              <a:cs typeface="Arial"/>
            </a:rPr>
            <a:t> </a:t>
          </a:r>
          <a:r>
            <a:rPr lang="en-US" sz="1300" kern="1200" spc="-5" smtClean="0">
              <a:latin typeface="Arial"/>
              <a:cs typeface="Arial"/>
            </a:rPr>
            <a:t>rate</a:t>
          </a:r>
          <a:endParaRPr lang="en-US" sz="1300" kern="1200" dirty="0"/>
        </a:p>
        <a:p>
          <a:pPr marL="114300" lvl="1" indent="-114300" algn="l" defTabSz="577850">
            <a:lnSpc>
              <a:spcPct val="90000"/>
            </a:lnSpc>
            <a:spcBef>
              <a:spcPct val="0"/>
            </a:spcBef>
            <a:spcAft>
              <a:spcPct val="15000"/>
            </a:spcAft>
            <a:buChar char="••"/>
          </a:pPr>
          <a:endParaRPr lang="en-US" sz="1300" kern="1200" dirty="0">
            <a:solidFill>
              <a:schemeClr val="bg2"/>
            </a:solidFill>
          </a:endParaRPr>
        </a:p>
        <a:p>
          <a:pPr marL="114300" lvl="1" indent="-114300" algn="l" defTabSz="577850">
            <a:lnSpc>
              <a:spcPct val="90000"/>
            </a:lnSpc>
            <a:spcBef>
              <a:spcPct val="0"/>
            </a:spcBef>
            <a:spcAft>
              <a:spcPct val="15000"/>
            </a:spcAft>
            <a:buChar char="••"/>
          </a:pPr>
          <a:r>
            <a:rPr lang="en-US" sz="1300" kern="1200" spc="-5" smtClean="0">
              <a:latin typeface="Arial"/>
              <a:cs typeface="Arial"/>
            </a:rPr>
            <a:t>When </a:t>
          </a:r>
          <a:r>
            <a:rPr lang="en-US" sz="1300" kern="1200" smtClean="0">
              <a:latin typeface="Arial"/>
              <a:cs typeface="Arial"/>
            </a:rPr>
            <a:t>organisms are</a:t>
          </a:r>
          <a:r>
            <a:rPr lang="en-US" sz="1300" kern="1200" spc="-85" smtClean="0">
              <a:latin typeface="Arial"/>
              <a:cs typeface="Arial"/>
            </a:rPr>
            <a:t> </a:t>
          </a:r>
          <a:r>
            <a:rPr lang="en-US" sz="1300" kern="1200" smtClean="0">
              <a:latin typeface="Arial"/>
              <a:cs typeface="Arial"/>
            </a:rPr>
            <a:t>exposed  at lower dose </a:t>
          </a:r>
          <a:r>
            <a:rPr lang="en-US" sz="1300" kern="1200" spc="-5" smtClean="0">
              <a:latin typeface="Arial"/>
              <a:cs typeface="Arial"/>
            </a:rPr>
            <a:t>rates, </a:t>
          </a:r>
          <a:r>
            <a:rPr lang="en-US" sz="1300" kern="1200" smtClean="0">
              <a:latin typeface="Arial"/>
              <a:cs typeface="Arial"/>
            </a:rPr>
            <a:t>a </a:t>
          </a:r>
          <a:r>
            <a:rPr lang="en-US" sz="1300" kern="1200" spc="-5" smtClean="0">
              <a:latin typeface="Arial"/>
              <a:cs typeface="Arial"/>
            </a:rPr>
            <a:t>greater  opportunity exists for </a:t>
          </a:r>
          <a:r>
            <a:rPr lang="en-US" sz="1300" kern="1200" smtClean="0">
              <a:latin typeface="Arial"/>
              <a:cs typeface="Arial"/>
            </a:rPr>
            <a:t>repair of  damage, </a:t>
          </a:r>
          <a:r>
            <a:rPr lang="en-US" sz="1300" kern="1200" spc="-5" smtClean="0">
              <a:latin typeface="Arial"/>
              <a:cs typeface="Arial"/>
            </a:rPr>
            <a:t>thereby resulting </a:t>
          </a:r>
          <a:r>
            <a:rPr lang="en-US" sz="1300" kern="1200" smtClean="0">
              <a:latin typeface="Arial"/>
              <a:cs typeface="Arial"/>
            </a:rPr>
            <a:t>in  less net</a:t>
          </a:r>
          <a:r>
            <a:rPr lang="en-US" sz="1300" kern="1200" spc="-20" smtClean="0">
              <a:latin typeface="Arial"/>
              <a:cs typeface="Arial"/>
            </a:rPr>
            <a:t> </a:t>
          </a:r>
          <a:r>
            <a:rPr lang="en-US" sz="1300" kern="1200" smtClean="0">
              <a:latin typeface="Arial"/>
              <a:cs typeface="Arial"/>
            </a:rPr>
            <a:t>damage</a:t>
          </a:r>
          <a:endParaRPr lang="en-US" sz="1300" kern="1200" dirty="0"/>
        </a:p>
      </dsp:txBody>
      <dsp:txXfrm rot="-5400000">
        <a:off x="3209544" y="1988071"/>
        <a:ext cx="5640644" cy="1205457"/>
      </dsp:txXfrm>
    </dsp:sp>
    <dsp:sp modelId="{02CD3492-DD63-43FD-8CDC-94FFFBB0F14F}">
      <dsp:nvSpPr>
        <dsp:cNvPr id="0" name=""/>
        <dsp:cNvSpPr/>
      </dsp:nvSpPr>
      <dsp:spPr>
        <a:xfrm>
          <a:off x="0" y="1755874"/>
          <a:ext cx="3209544" cy="1669851"/>
        </a:xfrm>
        <a:prstGeom prst="roundRect">
          <a:avLst/>
        </a:prstGeom>
        <a:solidFill>
          <a:schemeClr val="accent5">
            <a:hueOff val="-4966938"/>
            <a:satOff val="19906"/>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DOSE RATE</a:t>
          </a:r>
          <a:endParaRPr lang="en-US" sz="4700" kern="1200" dirty="0"/>
        </a:p>
      </dsp:txBody>
      <dsp:txXfrm>
        <a:off x="81515" y="1837389"/>
        <a:ext cx="3046514" cy="1506821"/>
      </dsp:txXfrm>
    </dsp:sp>
    <dsp:sp modelId="{7D088FF8-4CDF-49F1-88D7-49C157937982}">
      <dsp:nvSpPr>
        <dsp:cNvPr id="0" name=""/>
        <dsp:cNvSpPr/>
      </dsp:nvSpPr>
      <dsp:spPr>
        <a:xfrm rot="5400000">
          <a:off x="5394531" y="1491216"/>
          <a:ext cx="1335881" cy="5705856"/>
        </a:xfrm>
        <a:prstGeom prst="round2SameRect">
          <a:avLst/>
        </a:prstGeom>
        <a:solidFill>
          <a:schemeClr val="accent5">
            <a:tint val="40000"/>
            <a:alpha val="90000"/>
            <a:hueOff val="-10740482"/>
            <a:satOff val="48253"/>
            <a:lumOff val="3317"/>
            <a:alphaOff val="0"/>
          </a:schemeClr>
        </a:solidFill>
        <a:ln w="15875"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latin typeface="Arial"/>
              <a:cs typeface="Arial"/>
            </a:rPr>
            <a:t>Presence of oxygen</a:t>
          </a:r>
          <a:r>
            <a:rPr lang="en-US" sz="1300" kern="1200" spc="-80" dirty="0" smtClean="0">
              <a:latin typeface="Arial"/>
              <a:cs typeface="Arial"/>
            </a:rPr>
            <a:t> </a:t>
          </a:r>
          <a:r>
            <a:rPr lang="en-US" sz="1300" kern="1200" spc="-5" dirty="0" smtClean="0">
              <a:latin typeface="Arial"/>
              <a:cs typeface="Arial"/>
            </a:rPr>
            <a:t>alters  </a:t>
          </a:r>
          <a:r>
            <a:rPr lang="en-US" sz="1300" kern="1200" dirty="0" smtClean="0">
              <a:latin typeface="Arial"/>
              <a:cs typeface="Arial"/>
            </a:rPr>
            <a:t>how cells process </a:t>
          </a:r>
          <a:r>
            <a:rPr lang="en-US" sz="1300" kern="1200" spc="-5" dirty="0" smtClean="0">
              <a:latin typeface="Arial"/>
              <a:cs typeface="Arial"/>
            </a:rPr>
            <a:t>free  </a:t>
          </a:r>
          <a:r>
            <a:rPr lang="en-US" sz="1300" kern="1200" dirty="0" smtClean="0">
              <a:latin typeface="Arial"/>
              <a:cs typeface="Arial"/>
            </a:rPr>
            <a:t>radicals</a:t>
          </a:r>
          <a:endParaRPr lang="en-US" sz="1300" kern="1200" dirty="0"/>
        </a:p>
        <a:p>
          <a:pPr marL="114300" lvl="1" indent="-114300" algn="l" defTabSz="577850">
            <a:lnSpc>
              <a:spcPct val="90000"/>
            </a:lnSpc>
            <a:spcBef>
              <a:spcPct val="0"/>
            </a:spcBef>
            <a:spcAft>
              <a:spcPct val="15000"/>
            </a:spcAft>
            <a:buChar char="••"/>
          </a:pPr>
          <a:r>
            <a:rPr lang="en-US" sz="1300" kern="1200" spc="-5" smtClean="0">
              <a:latin typeface="Arial"/>
              <a:cs typeface="Arial"/>
            </a:rPr>
            <a:t>In </a:t>
          </a:r>
          <a:r>
            <a:rPr lang="en-US" sz="1300" kern="1200" smtClean="0">
              <a:latin typeface="Arial"/>
              <a:cs typeface="Arial"/>
            </a:rPr>
            <a:t>presence of oxygen</a:t>
          </a:r>
          <a:r>
            <a:rPr lang="en-US" sz="1300" kern="1200" spc="-80" smtClean="0">
              <a:latin typeface="Arial"/>
              <a:cs typeface="Arial"/>
            </a:rPr>
            <a:t> </a:t>
          </a:r>
          <a:r>
            <a:rPr lang="en-US" sz="1300" kern="1200" spc="-5" smtClean="0">
              <a:latin typeface="Arial"/>
              <a:cs typeface="Arial"/>
            </a:rPr>
            <a:t>free  </a:t>
          </a:r>
          <a:r>
            <a:rPr lang="en-US" sz="1300" kern="1200" smtClean="0">
              <a:latin typeface="Arial"/>
              <a:cs typeface="Arial"/>
            </a:rPr>
            <a:t>radicals lead </a:t>
          </a:r>
          <a:r>
            <a:rPr lang="en-US" sz="1300" kern="1200" spc="-5" smtClean="0">
              <a:latin typeface="Arial"/>
              <a:cs typeface="Arial"/>
            </a:rPr>
            <a:t>to </a:t>
          </a:r>
          <a:r>
            <a:rPr lang="en-US" sz="1300" kern="1200" smtClean="0">
              <a:latin typeface="Arial"/>
              <a:cs typeface="Arial"/>
            </a:rPr>
            <a:t>irreparable  </a:t>
          </a:r>
          <a:r>
            <a:rPr lang="en-US" sz="1300" kern="1200" spc="-5" smtClean="0">
              <a:latin typeface="Arial"/>
              <a:cs typeface="Arial"/>
            </a:rPr>
            <a:t>lethal </a:t>
          </a:r>
          <a:r>
            <a:rPr lang="en-US" sz="1300" kern="1200" smtClean="0">
              <a:latin typeface="Arial"/>
              <a:cs typeface="Arial"/>
            </a:rPr>
            <a:t>changes</a:t>
          </a:r>
          <a:endParaRPr lang="en-US" sz="1300" kern="1200" dirty="0"/>
        </a:p>
      </dsp:txBody>
      <dsp:txXfrm rot="-5400000">
        <a:off x="3209544" y="3741415"/>
        <a:ext cx="5640644" cy="1205457"/>
      </dsp:txXfrm>
    </dsp:sp>
    <dsp:sp modelId="{CE4D2C53-03C9-4153-8ECD-9678C635A873}">
      <dsp:nvSpPr>
        <dsp:cNvPr id="0" name=""/>
        <dsp:cNvSpPr/>
      </dsp:nvSpPr>
      <dsp:spPr>
        <a:xfrm>
          <a:off x="0" y="3509218"/>
          <a:ext cx="3209544" cy="1669851"/>
        </a:xfrm>
        <a:prstGeom prst="roundRect">
          <a:avLst/>
        </a:prstGeom>
        <a:solidFill>
          <a:schemeClr val="accent5">
            <a:hueOff val="-9933876"/>
            <a:satOff val="39811"/>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OXYGEN</a:t>
          </a:r>
          <a:endParaRPr lang="en-US" sz="4700" kern="1200" dirty="0"/>
        </a:p>
      </dsp:txBody>
      <dsp:txXfrm>
        <a:off x="81515" y="3590733"/>
        <a:ext cx="3046514" cy="15068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087AC-330A-44AE-AECB-6D0A08931861}">
      <dsp:nvSpPr>
        <dsp:cNvPr id="0" name=""/>
        <dsp:cNvSpPr/>
      </dsp:nvSpPr>
      <dsp:spPr>
        <a:xfrm>
          <a:off x="254570" y="1562"/>
          <a:ext cx="3748980" cy="2249388"/>
        </a:xfrm>
        <a:prstGeom prst="rect">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kern="1200" dirty="0" smtClean="0"/>
            <a:t>Radiosensitive lesion,</a:t>
          </a:r>
        </a:p>
        <a:p>
          <a:pPr lvl="0" algn="just" defTabSz="1155700">
            <a:lnSpc>
              <a:spcPct val="90000"/>
            </a:lnSpc>
            <a:spcBef>
              <a:spcPct val="0"/>
            </a:spcBef>
            <a:spcAft>
              <a:spcPct val="35000"/>
            </a:spcAft>
          </a:pPr>
          <a:r>
            <a:rPr lang="en-US" sz="2600" kern="1200" dirty="0" smtClean="0"/>
            <a:t>Advanced or deeply invasive, </a:t>
          </a:r>
        </a:p>
        <a:p>
          <a:pPr lvl="0" algn="just" defTabSz="1155700">
            <a:lnSpc>
              <a:spcPct val="90000"/>
            </a:lnSpc>
            <a:spcBef>
              <a:spcPct val="0"/>
            </a:spcBef>
            <a:spcAft>
              <a:spcPct val="35000"/>
            </a:spcAft>
          </a:pPr>
          <a:r>
            <a:rPr lang="en-US" sz="2600" kern="1200" dirty="0" smtClean="0"/>
            <a:t>Cannot be approached surgically</a:t>
          </a:r>
          <a:endParaRPr lang="en-US" sz="2600" kern="1200" dirty="0"/>
        </a:p>
      </dsp:txBody>
      <dsp:txXfrm>
        <a:off x="254570" y="1562"/>
        <a:ext cx="3748980" cy="2249388"/>
      </dsp:txXfrm>
    </dsp:sp>
    <dsp:sp modelId="{1A331782-626A-4237-9832-CAB2A4883AD8}">
      <dsp:nvSpPr>
        <dsp:cNvPr id="0" name=""/>
        <dsp:cNvSpPr/>
      </dsp:nvSpPr>
      <dsp:spPr>
        <a:xfrm>
          <a:off x="4378449" y="1562"/>
          <a:ext cx="3748980" cy="2249388"/>
        </a:xfrm>
        <a:prstGeom prst="rect">
          <a:avLst/>
        </a:prstGeom>
        <a:solidFill>
          <a:schemeClr val="accent5">
            <a:hueOff val="-4966938"/>
            <a:satOff val="19906"/>
            <a:lumOff val="4314"/>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Chemotherapy + Radiotherapy + Surgery</a:t>
          </a:r>
        </a:p>
      </dsp:txBody>
      <dsp:txXfrm>
        <a:off x="4378449" y="1562"/>
        <a:ext cx="3748980" cy="2249388"/>
      </dsp:txXfrm>
    </dsp:sp>
    <dsp:sp modelId="{4BBE52BA-80B2-4391-B217-0D32C0A09A3F}">
      <dsp:nvSpPr>
        <dsp:cNvPr id="0" name=""/>
        <dsp:cNvSpPr/>
      </dsp:nvSpPr>
      <dsp:spPr>
        <a:xfrm>
          <a:off x="2316509" y="2625849"/>
          <a:ext cx="3748980" cy="2249388"/>
        </a:xfrm>
        <a:prstGeom prst="rect">
          <a:avLst/>
        </a:prstGeom>
        <a:solidFill>
          <a:schemeClr val="accent5">
            <a:hueOff val="-9933876"/>
            <a:satOff val="39811"/>
            <a:lumOff val="862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Fractionation</a:t>
          </a:r>
          <a:endParaRPr lang="en-US" sz="4000" kern="1200" dirty="0"/>
        </a:p>
      </dsp:txBody>
      <dsp:txXfrm>
        <a:off x="2316509" y="2625849"/>
        <a:ext cx="3748980" cy="2249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984EF-8235-4C8A-9F6B-C26D6DF664BB}">
      <dsp:nvSpPr>
        <dsp:cNvPr id="0" name=""/>
        <dsp:cNvSpPr/>
      </dsp:nvSpPr>
      <dsp:spPr>
        <a:xfrm>
          <a:off x="76215" y="0"/>
          <a:ext cx="3337470" cy="2002482"/>
        </a:xfrm>
        <a:prstGeom prst="rect">
          <a:avLst/>
        </a:prstGeom>
        <a:gradFill rotWithShape="0">
          <a:gsLst>
            <a:gs pos="0">
              <a:schemeClr val="accent2">
                <a:shade val="50000"/>
                <a:hueOff val="0"/>
                <a:satOff val="0"/>
                <a:lumOff val="0"/>
                <a:alphaOff val="0"/>
              </a:schemeClr>
            </a:gs>
            <a:gs pos="100000">
              <a:schemeClr val="accent2">
                <a:shade val="5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solidFill>
                <a:srgbClr val="FFFFFF"/>
              </a:solidFill>
            </a:rPr>
            <a:t>2 </a:t>
          </a:r>
          <a:r>
            <a:rPr lang="en-US" sz="3100" kern="1200" dirty="0" err="1" smtClean="0">
              <a:solidFill>
                <a:srgbClr val="FFFFFF"/>
              </a:solidFill>
            </a:rPr>
            <a:t>Gy</a:t>
          </a:r>
          <a:r>
            <a:rPr lang="en-US" sz="3100" kern="1200" dirty="0" smtClean="0">
              <a:solidFill>
                <a:srgbClr val="FFFFFF"/>
              </a:solidFill>
            </a:rPr>
            <a:t> is delivered daily for a total weekly exposure of 10 </a:t>
          </a:r>
          <a:r>
            <a:rPr lang="en-US" sz="3100" kern="1200" dirty="0" err="1" smtClean="0">
              <a:solidFill>
                <a:srgbClr val="FFFFFF"/>
              </a:solidFill>
            </a:rPr>
            <a:t>Gy</a:t>
          </a:r>
          <a:endParaRPr lang="en-US" sz="3100" kern="1200" dirty="0">
            <a:solidFill>
              <a:srgbClr val="FFFFFF"/>
            </a:solidFill>
          </a:endParaRPr>
        </a:p>
      </dsp:txBody>
      <dsp:txXfrm>
        <a:off x="76215" y="0"/>
        <a:ext cx="3337470" cy="2002482"/>
      </dsp:txXfrm>
    </dsp:sp>
    <dsp:sp modelId="{180EF2D1-3574-442C-BD5B-6CF591D4F041}">
      <dsp:nvSpPr>
        <dsp:cNvPr id="0" name=""/>
        <dsp:cNvSpPr/>
      </dsp:nvSpPr>
      <dsp:spPr>
        <a:xfrm>
          <a:off x="3581394" y="0"/>
          <a:ext cx="3337470" cy="2002482"/>
        </a:xfrm>
        <a:prstGeom prst="rect">
          <a:avLst/>
        </a:prstGeom>
        <a:gradFill rotWithShape="0">
          <a:gsLst>
            <a:gs pos="0">
              <a:schemeClr val="accent2">
                <a:shade val="50000"/>
                <a:hueOff val="-41484"/>
                <a:satOff val="-8409"/>
                <a:lumOff val="46251"/>
                <a:alphaOff val="0"/>
              </a:schemeClr>
            </a:gs>
            <a:gs pos="100000">
              <a:schemeClr val="accent2">
                <a:shade val="50000"/>
                <a:hueOff val="-41484"/>
                <a:satOff val="-8409"/>
                <a:lumOff val="46251"/>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Course continues for 6 – 7 weeks and a total of 60 to 70 </a:t>
          </a:r>
          <a:r>
            <a:rPr lang="en-US" sz="3100" kern="1200" dirty="0" err="1" smtClean="0"/>
            <a:t>Gy</a:t>
          </a:r>
          <a:r>
            <a:rPr lang="en-US" sz="3100" kern="1200" dirty="0" smtClean="0"/>
            <a:t> is administered</a:t>
          </a:r>
          <a:endParaRPr lang="en-US" sz="3100" kern="1200" dirty="0"/>
        </a:p>
      </dsp:txBody>
      <dsp:txXfrm>
        <a:off x="3581394" y="0"/>
        <a:ext cx="3337470" cy="20024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B6BAA1E-6403-45B4-B913-F7D577146AAE}" type="datetimeFigureOut">
              <a:rPr lang="en-US" smtClean="0"/>
              <a:t>9/23/2021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6A5D1B73-1A21-433B-AEB1-4E71DB3BBC06}" type="slidenum">
              <a:rPr lang="en-US" smtClean="0"/>
              <a:t>‹#›</a:t>
            </a:fld>
            <a:endParaRPr lang="en-US"/>
          </a:p>
        </p:txBody>
      </p:sp>
    </p:spTree>
    <p:extLst>
      <p:ext uri="{BB962C8B-B14F-4D97-AF65-F5344CB8AC3E}">
        <p14:creationId xmlns:p14="http://schemas.microsoft.com/office/powerpoint/2010/main" val="197603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NUCLEUS IS COMPOSED OF MANY SUBATOMIC PARTICLES, BUT</a:t>
            </a:r>
            <a:r>
              <a:rPr lang="en-US" baseline="0" dirty="0" smtClean="0"/>
              <a:t> WE ARE ONLY CONCERNED WITH PROTONS(POSITIVELY CHARGED NUCLEONS) AND NEUTRONS (NO CHARGE); COLLECTIVELY CALLED NUCLEONS</a:t>
            </a:r>
          </a:p>
          <a:p>
            <a:endParaRPr lang="en-US" baseline="0" dirty="0" smtClean="0"/>
          </a:p>
          <a:p>
            <a:r>
              <a:rPr lang="en-US" baseline="0" dirty="0" smtClean="0"/>
              <a:t>THE CHARGE OF THE PROTON IS EQUAL TO BUT OPPPOSITE TO THAT OF THE ELECTRON IMMATERIAL OS THE SUBSTANCE. THE PROTO AND THE NEUTRON HAVE APPROXIMATELY THE SAME MASS WHICH IS ABOUT 1840 TIMES GREATER THAN THE MASS OF THE ELECTRON.</a:t>
            </a:r>
            <a:endParaRPr lang="en-US" dirty="0"/>
          </a:p>
        </p:txBody>
      </p:sp>
      <p:sp>
        <p:nvSpPr>
          <p:cNvPr id="4" name="Slide Number Placeholder 3"/>
          <p:cNvSpPr>
            <a:spLocks noGrp="1"/>
          </p:cNvSpPr>
          <p:nvPr>
            <p:ph type="sldNum" sz="quarter" idx="10"/>
          </p:nvPr>
        </p:nvSpPr>
        <p:spPr/>
        <p:txBody>
          <a:bodyPr/>
          <a:lstStyle/>
          <a:p>
            <a:fld id="{6A5D1B73-1A21-433B-AEB1-4E71DB3BBC06}" type="slidenum">
              <a:rPr lang="en-US" smtClean="0"/>
              <a:t>6</a:t>
            </a:fld>
            <a:endParaRPr lang="en-US"/>
          </a:p>
        </p:txBody>
      </p:sp>
    </p:spTree>
    <p:extLst>
      <p:ext uri="{BB962C8B-B14F-4D97-AF65-F5344CB8AC3E}">
        <p14:creationId xmlns:p14="http://schemas.microsoft.com/office/powerpoint/2010/main" val="70482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gn="just">
              <a:lnSpc>
                <a:spcPct val="100000"/>
              </a:lnSpc>
              <a:spcBef>
                <a:spcPts val="1260"/>
              </a:spcBef>
            </a:pPr>
            <a:r>
              <a:rPr lang="en-US" sz="1200" b="1" spc="-20" dirty="0" smtClean="0">
                <a:solidFill>
                  <a:srgbClr val="FFFFFF"/>
                </a:solidFill>
                <a:latin typeface="Trebuchet MS"/>
                <a:cs typeface="Trebuchet MS"/>
              </a:rPr>
              <a:t>Failure</a:t>
            </a:r>
            <a:r>
              <a:rPr lang="en-US" sz="1200" b="1" spc="-5" dirty="0" smtClean="0">
                <a:solidFill>
                  <a:srgbClr val="FFFFFF"/>
                </a:solidFill>
                <a:latin typeface="Trebuchet MS"/>
                <a:cs typeface="Trebuchet MS"/>
              </a:rPr>
              <a:t> </a:t>
            </a:r>
            <a:r>
              <a:rPr lang="en-US" sz="1200" b="1" dirty="0" smtClean="0">
                <a:solidFill>
                  <a:srgbClr val="FFFFFF"/>
                </a:solidFill>
                <a:latin typeface="Trebuchet MS"/>
                <a:cs typeface="Trebuchet MS"/>
              </a:rPr>
              <a:t>:</a:t>
            </a:r>
            <a:endParaRPr lang="en-US" sz="1200" dirty="0" smtClean="0">
              <a:latin typeface="Trebuchet MS"/>
              <a:cs typeface="Trebuchet MS"/>
            </a:endParaRPr>
          </a:p>
          <a:p>
            <a:pPr marL="469900" marR="5080" indent="-457200" algn="just">
              <a:lnSpc>
                <a:spcPct val="147700"/>
              </a:lnSpc>
              <a:buChar char="-"/>
              <a:tabLst>
                <a:tab pos="469265" algn="l"/>
                <a:tab pos="469900" algn="l"/>
                <a:tab pos="1539875" algn="l"/>
                <a:tab pos="1969770" algn="l"/>
                <a:tab pos="3778885" algn="l"/>
                <a:tab pos="5099685" algn="l"/>
                <a:tab pos="6332220" algn="l"/>
                <a:tab pos="6741795" algn="l"/>
              </a:tabLst>
            </a:pPr>
            <a:r>
              <a:rPr lang="en-US" sz="1200" b="1" spc="-105" dirty="0" smtClean="0">
                <a:solidFill>
                  <a:srgbClr val="FFFFFF"/>
                </a:solidFill>
                <a:latin typeface="Trebuchet MS"/>
                <a:cs typeface="Trebuchet MS"/>
              </a:rPr>
              <a:t>F</a:t>
            </a:r>
            <a:r>
              <a:rPr lang="en-US" sz="1200" b="1" spc="-5" dirty="0" smtClean="0">
                <a:solidFill>
                  <a:srgbClr val="FFFFFF"/>
                </a:solidFill>
                <a:latin typeface="Trebuchet MS"/>
                <a:cs typeface="Trebuchet MS"/>
              </a:rPr>
              <a:t>a</a:t>
            </a:r>
            <a:r>
              <a:rPr lang="en-US" sz="1200" b="1" dirty="0" smtClean="0">
                <a:solidFill>
                  <a:srgbClr val="FFFFFF"/>
                </a:solidFill>
                <a:latin typeface="Trebuchet MS"/>
                <a:cs typeface="Trebuchet MS"/>
              </a:rPr>
              <a:t>i</a:t>
            </a:r>
            <a:r>
              <a:rPr lang="en-US" sz="1200" b="1" spc="-5" dirty="0" smtClean="0">
                <a:solidFill>
                  <a:srgbClr val="FFFFFF"/>
                </a:solidFill>
                <a:latin typeface="Trebuchet MS"/>
                <a:cs typeface="Trebuchet MS"/>
              </a:rPr>
              <a:t>lu</a:t>
            </a:r>
            <a:r>
              <a:rPr lang="en-US" sz="1200" b="1" dirty="0" smtClean="0">
                <a:solidFill>
                  <a:srgbClr val="FFFFFF"/>
                </a:solidFill>
                <a:latin typeface="Trebuchet MS"/>
                <a:cs typeface="Trebuchet MS"/>
              </a:rPr>
              <a:t>re	to	d</a:t>
            </a:r>
            <a:r>
              <a:rPr lang="en-US" sz="1200" b="1" spc="-5" dirty="0" smtClean="0">
                <a:solidFill>
                  <a:srgbClr val="FFFFFF"/>
                </a:solidFill>
                <a:latin typeface="Trebuchet MS"/>
                <a:cs typeface="Trebuchet MS"/>
              </a:rPr>
              <a:t>e</a:t>
            </a:r>
            <a:r>
              <a:rPr lang="en-US" sz="1200" b="1" dirty="0" smtClean="0">
                <a:solidFill>
                  <a:srgbClr val="FFFFFF"/>
                </a:solidFill>
                <a:latin typeface="Trebuchet MS"/>
                <a:cs typeface="Trebuchet MS"/>
              </a:rPr>
              <a:t>m</a:t>
            </a:r>
            <a:r>
              <a:rPr lang="en-US" sz="1200" b="1" spc="-5" dirty="0" smtClean="0">
                <a:solidFill>
                  <a:srgbClr val="FFFFFF"/>
                </a:solidFill>
                <a:latin typeface="Trebuchet MS"/>
                <a:cs typeface="Trebuchet MS"/>
              </a:rPr>
              <a:t>o</a:t>
            </a:r>
            <a:r>
              <a:rPr lang="en-US" sz="1200" b="1" dirty="0" smtClean="0">
                <a:solidFill>
                  <a:srgbClr val="FFFFFF"/>
                </a:solidFill>
                <a:latin typeface="Trebuchet MS"/>
                <a:cs typeface="Trebuchet MS"/>
              </a:rPr>
              <a:t>n</a:t>
            </a:r>
            <a:r>
              <a:rPr lang="en-US" sz="1200" b="1" spc="-5" dirty="0" smtClean="0">
                <a:solidFill>
                  <a:srgbClr val="FFFFFF"/>
                </a:solidFill>
                <a:latin typeface="Trebuchet MS"/>
                <a:cs typeface="Trebuchet MS"/>
              </a:rPr>
              <a:t>s</a:t>
            </a:r>
            <a:r>
              <a:rPr lang="en-US" sz="1200" b="1" dirty="0" smtClean="0">
                <a:solidFill>
                  <a:srgbClr val="FFFFFF"/>
                </a:solidFill>
                <a:latin typeface="Trebuchet MS"/>
                <a:cs typeface="Trebuchet MS"/>
              </a:rPr>
              <a:t>t</a:t>
            </a:r>
            <a:r>
              <a:rPr lang="en-US" sz="1200" b="1" spc="-70" dirty="0" smtClean="0">
                <a:solidFill>
                  <a:srgbClr val="FFFFFF"/>
                </a:solidFill>
                <a:latin typeface="Trebuchet MS"/>
                <a:cs typeface="Trebuchet MS"/>
              </a:rPr>
              <a:t>r</a:t>
            </a:r>
            <a:r>
              <a:rPr lang="en-US" sz="1200" b="1" spc="-5" dirty="0" smtClean="0">
                <a:solidFill>
                  <a:srgbClr val="FFFFFF"/>
                </a:solidFill>
                <a:latin typeface="Trebuchet MS"/>
                <a:cs typeface="Trebuchet MS"/>
              </a:rPr>
              <a:t>a</a:t>
            </a:r>
            <a:r>
              <a:rPr lang="en-US" sz="1200" b="1" dirty="0" smtClean="0">
                <a:solidFill>
                  <a:srgbClr val="FFFFFF"/>
                </a:solidFill>
                <a:latin typeface="Trebuchet MS"/>
                <a:cs typeface="Trebuchet MS"/>
              </a:rPr>
              <a:t>te	b</a:t>
            </a:r>
            <a:r>
              <a:rPr lang="en-US" sz="1200" b="1" spc="-5" dirty="0" smtClean="0">
                <a:solidFill>
                  <a:srgbClr val="FFFFFF"/>
                </a:solidFill>
                <a:latin typeface="Trebuchet MS"/>
                <a:cs typeface="Trebuchet MS"/>
              </a:rPr>
              <a:t>ac</a:t>
            </a:r>
            <a:r>
              <a:rPr lang="en-US" sz="1200" b="1" dirty="0" smtClean="0">
                <a:solidFill>
                  <a:srgbClr val="FFFFFF"/>
                </a:solidFill>
                <a:latin typeface="Trebuchet MS"/>
                <a:cs typeface="Trebuchet MS"/>
              </a:rPr>
              <a:t>t</a:t>
            </a:r>
            <a:r>
              <a:rPr lang="en-US" sz="1200" b="1" spc="-5" dirty="0" smtClean="0">
                <a:solidFill>
                  <a:srgbClr val="FFFFFF"/>
                </a:solidFill>
                <a:latin typeface="Trebuchet MS"/>
                <a:cs typeface="Trebuchet MS"/>
              </a:rPr>
              <a:t>e</a:t>
            </a:r>
            <a:r>
              <a:rPr lang="en-US" sz="1200" b="1" dirty="0" smtClean="0">
                <a:solidFill>
                  <a:srgbClr val="FFFFFF"/>
                </a:solidFill>
                <a:latin typeface="Trebuchet MS"/>
                <a:cs typeface="Trebuchet MS"/>
              </a:rPr>
              <a:t>ri</a:t>
            </a:r>
            <a:r>
              <a:rPr lang="en-US" sz="1200" b="1" spc="-5" dirty="0" smtClean="0">
                <a:solidFill>
                  <a:srgbClr val="FFFFFF"/>
                </a:solidFill>
                <a:latin typeface="Trebuchet MS"/>
                <a:cs typeface="Trebuchet MS"/>
              </a:rPr>
              <a:t>a</a:t>
            </a:r>
            <a:r>
              <a:rPr lang="en-US" sz="1200" b="1" dirty="0" smtClean="0">
                <a:solidFill>
                  <a:srgbClr val="FFFFFF"/>
                </a:solidFill>
                <a:latin typeface="Trebuchet MS"/>
                <a:cs typeface="Trebuchet MS"/>
              </a:rPr>
              <a:t>l	inv</a:t>
            </a:r>
            <a:r>
              <a:rPr lang="en-US" sz="1200" b="1" spc="-5" dirty="0" smtClean="0">
                <a:solidFill>
                  <a:srgbClr val="FFFFFF"/>
                </a:solidFill>
                <a:latin typeface="Trebuchet MS"/>
                <a:cs typeface="Trebuchet MS"/>
              </a:rPr>
              <a:t>as</a:t>
            </a:r>
            <a:r>
              <a:rPr lang="en-US" sz="1200" b="1" dirty="0" smtClean="0">
                <a:solidFill>
                  <a:srgbClr val="FFFFFF"/>
                </a:solidFill>
                <a:latin typeface="Trebuchet MS"/>
                <a:cs typeface="Trebuchet MS"/>
              </a:rPr>
              <a:t>i</a:t>
            </a:r>
            <a:r>
              <a:rPr lang="en-US" sz="1200" b="1" spc="-5" dirty="0" smtClean="0">
                <a:solidFill>
                  <a:srgbClr val="FFFFFF"/>
                </a:solidFill>
                <a:latin typeface="Trebuchet MS"/>
                <a:cs typeface="Trebuchet MS"/>
              </a:rPr>
              <a:t>o</a:t>
            </a:r>
            <a:r>
              <a:rPr lang="en-US" sz="1200" b="1" dirty="0" smtClean="0">
                <a:solidFill>
                  <a:srgbClr val="FFFFFF"/>
                </a:solidFill>
                <a:latin typeface="Trebuchet MS"/>
                <a:cs typeface="Trebuchet MS"/>
              </a:rPr>
              <a:t>n	in	</a:t>
            </a:r>
            <a:r>
              <a:rPr lang="en-US" sz="1200" b="1" spc="-5" dirty="0" smtClean="0">
                <a:solidFill>
                  <a:srgbClr val="FFFFFF"/>
                </a:solidFill>
                <a:latin typeface="Trebuchet MS"/>
                <a:cs typeface="Trebuchet MS"/>
              </a:rPr>
              <a:t>co</a:t>
            </a:r>
            <a:r>
              <a:rPr lang="en-US" sz="1200" b="1" dirty="0" smtClean="0">
                <a:solidFill>
                  <a:srgbClr val="FFFFFF"/>
                </a:solidFill>
                <a:latin typeface="Trebuchet MS"/>
                <a:cs typeface="Trebuchet MS"/>
              </a:rPr>
              <a:t>mpr</a:t>
            </a:r>
            <a:r>
              <a:rPr lang="en-US" sz="1200" b="1" spc="-5" dirty="0" smtClean="0">
                <a:solidFill>
                  <a:srgbClr val="FFFFFF"/>
                </a:solidFill>
                <a:latin typeface="Trebuchet MS"/>
                <a:cs typeface="Trebuchet MS"/>
              </a:rPr>
              <a:t>o</a:t>
            </a:r>
            <a:r>
              <a:rPr lang="en-US" sz="1200" b="1" dirty="0" smtClean="0">
                <a:solidFill>
                  <a:srgbClr val="FFFFFF"/>
                </a:solidFill>
                <a:latin typeface="Trebuchet MS"/>
                <a:cs typeface="Trebuchet MS"/>
              </a:rPr>
              <a:t>mi</a:t>
            </a:r>
            <a:r>
              <a:rPr lang="en-US" sz="1200" b="1" spc="-5" dirty="0" smtClean="0">
                <a:solidFill>
                  <a:srgbClr val="FFFFFF"/>
                </a:solidFill>
                <a:latin typeface="Trebuchet MS"/>
                <a:cs typeface="Trebuchet MS"/>
              </a:rPr>
              <a:t>se</a:t>
            </a:r>
            <a:r>
              <a:rPr lang="en-US" sz="1200" b="1" dirty="0" smtClean="0">
                <a:solidFill>
                  <a:srgbClr val="FFFFFF"/>
                </a:solidFill>
                <a:latin typeface="Trebuchet MS"/>
                <a:cs typeface="Trebuchet MS"/>
              </a:rPr>
              <a:t>d  </a:t>
            </a:r>
            <a:r>
              <a:rPr lang="en-US" sz="1200" b="1" spc="-5" dirty="0" smtClean="0">
                <a:solidFill>
                  <a:srgbClr val="FFFFFF"/>
                </a:solidFill>
                <a:latin typeface="Trebuchet MS"/>
                <a:cs typeface="Trebuchet MS"/>
              </a:rPr>
              <a:t>bone</a:t>
            </a:r>
            <a:endParaRPr lang="en-US" sz="1200" dirty="0" smtClean="0">
              <a:latin typeface="Trebuchet MS"/>
              <a:cs typeface="Trebuchet MS"/>
            </a:endParaRPr>
          </a:p>
          <a:p>
            <a:pPr marL="553720" indent="-541655" algn="just">
              <a:lnSpc>
                <a:spcPct val="100000"/>
              </a:lnSpc>
              <a:spcBef>
                <a:spcPts val="1260"/>
              </a:spcBef>
              <a:buChar char="-"/>
              <a:tabLst>
                <a:tab pos="553720" algn="l"/>
                <a:tab pos="554355" algn="l"/>
              </a:tabLst>
            </a:pPr>
            <a:r>
              <a:rPr lang="en-US" sz="1200" b="1" spc="-5" dirty="0" smtClean="0">
                <a:solidFill>
                  <a:srgbClr val="FFFFFF"/>
                </a:solidFill>
                <a:latin typeface="Trebuchet MS"/>
                <a:cs typeface="Trebuchet MS"/>
              </a:rPr>
              <a:t>ORN can occur without any definable </a:t>
            </a:r>
            <a:r>
              <a:rPr lang="en-US" sz="1200" b="1" spc="-15" dirty="0" smtClean="0">
                <a:solidFill>
                  <a:srgbClr val="FFFFFF"/>
                </a:solidFill>
                <a:latin typeface="Trebuchet MS"/>
                <a:cs typeface="Trebuchet MS"/>
              </a:rPr>
              <a:t>traumatic </a:t>
            </a:r>
            <a:r>
              <a:rPr lang="en-US" sz="1200" b="1" spc="-5" dirty="0" smtClean="0">
                <a:solidFill>
                  <a:srgbClr val="FFFFFF"/>
                </a:solidFill>
                <a:latin typeface="Trebuchet MS"/>
                <a:cs typeface="Trebuchet MS"/>
              </a:rPr>
              <a:t>event</a:t>
            </a:r>
            <a:endParaRPr lang="en-US" sz="1200" dirty="0" smtClean="0">
              <a:latin typeface="Trebuchet MS"/>
              <a:cs typeface="Trebuchet MS"/>
            </a:endParaRPr>
          </a:p>
          <a:p>
            <a:pPr marL="553720" indent="-541655" algn="just">
              <a:lnSpc>
                <a:spcPct val="100000"/>
              </a:lnSpc>
              <a:spcBef>
                <a:spcPts val="1260"/>
              </a:spcBef>
              <a:buChar char="-"/>
              <a:tabLst>
                <a:tab pos="553720" algn="l"/>
                <a:tab pos="554355" algn="l"/>
              </a:tabLst>
            </a:pPr>
            <a:r>
              <a:rPr lang="en-US" sz="1200" b="1" spc="-5" dirty="0" smtClean="0">
                <a:solidFill>
                  <a:srgbClr val="FFFFFF"/>
                </a:solidFill>
                <a:latin typeface="Trebuchet MS"/>
                <a:cs typeface="Trebuchet MS"/>
              </a:rPr>
              <a:t>poor response to treatment with antibiotic</a:t>
            </a:r>
            <a:r>
              <a:rPr lang="en-US" sz="1200" b="1" spc="-10" dirty="0" smtClean="0">
                <a:solidFill>
                  <a:srgbClr val="FFFFFF"/>
                </a:solidFill>
                <a:latin typeface="Trebuchet MS"/>
                <a:cs typeface="Trebuchet MS"/>
              </a:rPr>
              <a:t> </a:t>
            </a:r>
            <a:r>
              <a:rPr lang="en-US" sz="1200" b="1" spc="-15" dirty="0" smtClean="0">
                <a:solidFill>
                  <a:srgbClr val="FFFFFF"/>
                </a:solidFill>
                <a:latin typeface="Trebuchet MS"/>
                <a:cs typeface="Trebuchet MS"/>
              </a:rPr>
              <a:t>therapy</a:t>
            </a:r>
            <a:endParaRPr lang="en-US" sz="1200" dirty="0" smtClean="0">
              <a:latin typeface="Trebuchet MS"/>
              <a:cs typeface="Trebuchet MS"/>
            </a:endParaRPr>
          </a:p>
          <a:p>
            <a:endParaRPr lang="en-US" dirty="0"/>
          </a:p>
        </p:txBody>
      </p:sp>
      <p:sp>
        <p:nvSpPr>
          <p:cNvPr id="4" name="Slide Number Placeholder 3"/>
          <p:cNvSpPr>
            <a:spLocks noGrp="1"/>
          </p:cNvSpPr>
          <p:nvPr>
            <p:ph type="sldNum" sz="quarter" idx="10"/>
          </p:nvPr>
        </p:nvSpPr>
        <p:spPr/>
        <p:txBody>
          <a:bodyPr/>
          <a:lstStyle/>
          <a:p>
            <a:fld id="{6A5D1B73-1A21-433B-AEB1-4E71DB3BBC06}" type="slidenum">
              <a:rPr lang="en-US" smtClean="0"/>
              <a:t>92</a:t>
            </a:fld>
            <a:endParaRPr lang="en-US"/>
          </a:p>
        </p:txBody>
      </p:sp>
    </p:spTree>
    <p:extLst>
      <p:ext uri="{BB962C8B-B14F-4D97-AF65-F5344CB8AC3E}">
        <p14:creationId xmlns:p14="http://schemas.microsoft.com/office/powerpoint/2010/main" val="217694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t>9/23/2021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9/23/2021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9/23/2021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t>9/23/2021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8.gi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8.gif"/><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58.gif"/><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58.gif"/><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8.gif"/><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tional Indian Academy Of Oral Medicine And Radiology Pg Convention |  Dental Events 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85" y="1295400"/>
            <a:ext cx="2091615" cy="2091616"/>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38500" dist="50800" dir="5400000" sy="-100000" algn="bl" rotWithShape="0"/>
          </a:effectLst>
          <a:scene3d>
            <a:camera prst="orthographicFront"/>
            <a:lightRig rig="contrasting" dir="t">
              <a:rot lat="0" lon="0" rev="3000000"/>
            </a:lightRig>
          </a:scene3d>
          <a:sp3d contourW="7620">
            <a:contourClr>
              <a:srgbClr val="333333"/>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76800" y="3500735"/>
            <a:ext cx="3082215"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smtClean="0">
                <a:solidFill>
                  <a:schemeClr val="bg1"/>
                </a:solidFill>
              </a:rPr>
              <a:t>Dr. Pratima Soni</a:t>
            </a:r>
            <a:endParaRPr lang="en-US" sz="2400" b="1" dirty="0">
              <a:solidFill>
                <a:schemeClr val="bg1"/>
              </a:solidFill>
            </a:endParaRPr>
          </a:p>
        </p:txBody>
      </p:sp>
      <p:sp>
        <p:nvSpPr>
          <p:cNvPr id="10" name="Rectangle 9"/>
          <p:cNvSpPr/>
          <p:nvPr/>
        </p:nvSpPr>
        <p:spPr>
          <a:xfrm>
            <a:off x="5148830" y="1066800"/>
            <a:ext cx="2547370" cy="2362200"/>
          </a:xfrm>
          <a:prstGeom prst="rect">
            <a:avLst/>
          </a:prstGeom>
          <a:noFill/>
        </p:spPr>
        <p:txBody>
          <a:bodyPr wrap="none" lIns="91440" tIns="45720" rIns="91440" bIns="457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effectLst/>
              </a:rPr>
              <a:t>Department </a:t>
            </a:r>
          </a:p>
          <a:p>
            <a:pPr algn="ctr"/>
            <a:r>
              <a:rPr lang="en-US" sz="4000" b="1" cap="all" dirty="0" smtClean="0">
                <a:ln w="0"/>
                <a:effectLst/>
              </a:rPr>
              <a:t>of </a:t>
            </a:r>
          </a:p>
          <a:p>
            <a:pPr algn="ctr"/>
            <a:r>
              <a:rPr lang="en-US" sz="4000" b="1" cap="all" dirty="0" smtClean="0">
                <a:ln w="0"/>
                <a:effectLst/>
              </a:rPr>
              <a:t>Oral Medicine and Radiology</a:t>
            </a:r>
            <a:endParaRPr lang="en-US" sz="4000" b="1" cap="all" dirty="0">
              <a:ln w="0"/>
              <a:effectLst/>
            </a:endParaRPr>
          </a:p>
        </p:txBody>
      </p:sp>
      <p:sp>
        <p:nvSpPr>
          <p:cNvPr id="11" name="Title 1"/>
          <p:cNvSpPr>
            <a:spLocks noGrp="1"/>
          </p:cNvSpPr>
          <p:nvPr>
            <p:ph type="ctrTitle"/>
          </p:nvPr>
        </p:nvSpPr>
        <p:spPr>
          <a:xfrm>
            <a:off x="533400" y="4120661"/>
            <a:ext cx="7620000" cy="2051539"/>
          </a:xfrm>
          <a:ln/>
        </p:spPr>
        <p:style>
          <a:lnRef idx="0">
            <a:schemeClr val="accent2"/>
          </a:lnRef>
          <a:fillRef idx="3">
            <a:schemeClr val="accent2"/>
          </a:fillRef>
          <a:effectRef idx="3">
            <a:schemeClr val="accent2"/>
          </a:effectRef>
          <a:fontRef idx="minor">
            <a:schemeClr val="lt1"/>
          </a:fontRef>
        </p:style>
        <p:txBody>
          <a:bodyPr anchor="ctr">
            <a:noAutofit/>
          </a:bodyPr>
          <a:lstStyle/>
          <a:p>
            <a:pPr marL="182880" indent="0" algn="ctr">
              <a:buNone/>
            </a:pPr>
            <a:r>
              <a:rPr lang="en-US" sz="6000" b="1" dirty="0" smtClean="0">
                <a:solidFill>
                  <a:schemeClr val="accent4"/>
                </a:solidFill>
                <a:latin typeface="Algerian" pitchFamily="82" charset="0"/>
              </a:rPr>
              <a:t>RADIATION BIOLOGY</a:t>
            </a:r>
            <a:br>
              <a:rPr lang="en-US" sz="6000" b="1" dirty="0" smtClean="0">
                <a:solidFill>
                  <a:schemeClr val="accent4"/>
                </a:solidFill>
                <a:latin typeface="Algerian" pitchFamily="82" charset="0"/>
              </a:rPr>
            </a:br>
            <a:r>
              <a:rPr lang="en-US" sz="2400" b="1" dirty="0" smtClean="0">
                <a:solidFill>
                  <a:schemeClr val="accent4"/>
                </a:solidFill>
                <a:latin typeface="Algerian" pitchFamily="82" charset="0"/>
              </a:rPr>
              <a:t>Part - 1</a:t>
            </a:r>
            <a:endParaRPr lang="en-US" sz="2400" b="1" dirty="0">
              <a:solidFill>
                <a:schemeClr val="accent4"/>
              </a:solidFill>
              <a:latin typeface="Algerian" pitchFamily="82" charset="0"/>
            </a:endParaRPr>
          </a:p>
        </p:txBody>
      </p:sp>
    </p:spTree>
    <p:extLst>
      <p:ext uri="{BB962C8B-B14F-4D97-AF65-F5344CB8AC3E}">
        <p14:creationId xmlns:p14="http://schemas.microsoft.com/office/powerpoint/2010/main" val="3205492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5749771"/>
            <a:ext cx="7619999" cy="1184429"/>
          </a:xfrm>
        </p:spPr>
        <p:txBody>
          <a:bodyPr>
            <a:normAutofit/>
          </a:bodyPr>
          <a:lstStyle/>
          <a:p>
            <a:pPr marL="68580" indent="0" algn="ctr">
              <a:buNone/>
            </a:pPr>
            <a:r>
              <a:rPr lang="en-US" dirty="0" smtClean="0"/>
              <a:t>The balance between the electrostatic and the centrifugal forces keeps the electrons in orbit around the nucleus</a:t>
            </a:r>
            <a:endParaRPr lang="en-US" dirty="0"/>
          </a:p>
        </p:txBody>
      </p:sp>
      <p:sp>
        <p:nvSpPr>
          <p:cNvPr id="4" name="Oval 3"/>
          <p:cNvSpPr/>
          <p:nvPr/>
        </p:nvSpPr>
        <p:spPr>
          <a:xfrm>
            <a:off x="2895600" y="1676400"/>
            <a:ext cx="4191000" cy="4038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95800" y="32004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51076" y="19812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6"/>
          <p:cNvSpPr/>
          <p:nvPr/>
        </p:nvSpPr>
        <p:spPr>
          <a:xfrm>
            <a:off x="4724400" y="3429000"/>
            <a:ext cx="6096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6324600" y="2286000"/>
            <a:ext cx="457200" cy="381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0" y="2743200"/>
            <a:ext cx="533400" cy="369332"/>
          </a:xfrm>
          <a:prstGeom prst="rect">
            <a:avLst/>
          </a:prstGeom>
          <a:noFill/>
        </p:spPr>
        <p:txBody>
          <a:bodyPr wrap="square" rtlCol="0">
            <a:spAutoFit/>
          </a:bodyPr>
          <a:lstStyle/>
          <a:p>
            <a:r>
              <a:rPr lang="en-US" dirty="0" smtClean="0"/>
              <a:t>EF</a:t>
            </a:r>
            <a:endParaRPr lang="en-US" dirty="0"/>
          </a:p>
        </p:txBody>
      </p:sp>
      <p:sp>
        <p:nvSpPr>
          <p:cNvPr id="10" name="TextBox 9"/>
          <p:cNvSpPr txBox="1"/>
          <p:nvPr/>
        </p:nvSpPr>
        <p:spPr>
          <a:xfrm>
            <a:off x="6934200" y="1600200"/>
            <a:ext cx="609600" cy="369332"/>
          </a:xfrm>
          <a:prstGeom prst="rect">
            <a:avLst/>
          </a:prstGeom>
          <a:solidFill>
            <a:schemeClr val="tx2"/>
          </a:solidFill>
        </p:spPr>
        <p:txBody>
          <a:bodyPr wrap="square" rtlCol="0">
            <a:spAutoFit/>
          </a:bodyPr>
          <a:lstStyle/>
          <a:p>
            <a:pPr algn="ctr"/>
            <a:r>
              <a:rPr lang="en-US" dirty="0" smtClean="0"/>
              <a:t>CF</a:t>
            </a:r>
            <a:endParaRPr lang="en-US" dirty="0"/>
          </a:p>
        </p:txBody>
      </p:sp>
      <p:sp>
        <p:nvSpPr>
          <p:cNvPr id="11" name="TextBox 10"/>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28124695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796781"/>
            <a:ext cx="7772400" cy="5070619"/>
          </a:xfrm>
          <a:prstGeom prst="rect">
            <a:avLst/>
          </a:prstGeom>
        </p:spPr>
        <p:txBody>
          <a:bodyPr vert="horz" wrap="square" lIns="0" tIns="172720" rIns="0" bIns="0" rtlCol="0">
            <a:spAutoFit/>
          </a:bodyPr>
          <a:lstStyle/>
          <a:p>
            <a:pPr marL="12700" algn="just">
              <a:lnSpc>
                <a:spcPct val="150000"/>
              </a:lnSpc>
              <a:spcBef>
                <a:spcPts val="1360"/>
              </a:spcBef>
            </a:pPr>
            <a:r>
              <a:rPr sz="2200" b="1" dirty="0">
                <a:solidFill>
                  <a:srgbClr val="FFFF00"/>
                </a:solidFill>
                <a:cs typeface="Trebuchet MS"/>
              </a:rPr>
              <a:t>PREVENTION </a:t>
            </a:r>
            <a:r>
              <a:rPr sz="2200" b="1" spc="-5" dirty="0">
                <a:solidFill>
                  <a:srgbClr val="FFFF00"/>
                </a:solidFill>
                <a:cs typeface="Trebuchet MS"/>
              </a:rPr>
              <a:t>OF ORN:</a:t>
            </a:r>
            <a:endParaRPr sz="2200" b="1" dirty="0">
              <a:solidFill>
                <a:srgbClr val="FFFF00"/>
              </a:solidFill>
              <a:cs typeface="Trebuchet MS"/>
            </a:endParaRPr>
          </a:p>
          <a:p>
            <a:pPr marL="12700" algn="just">
              <a:lnSpc>
                <a:spcPct val="150000"/>
              </a:lnSpc>
              <a:spcBef>
                <a:spcPts val="1260"/>
              </a:spcBef>
            </a:pPr>
            <a:r>
              <a:rPr sz="2200" b="1" spc="-5" dirty="0">
                <a:solidFill>
                  <a:srgbClr val="FFFFFF"/>
                </a:solidFill>
                <a:cs typeface="Trebuchet MS"/>
              </a:rPr>
              <a:t>-Recommendations given by Sleeper and</a:t>
            </a:r>
            <a:r>
              <a:rPr sz="2200" b="1" spc="20" dirty="0">
                <a:solidFill>
                  <a:srgbClr val="FFFFFF"/>
                </a:solidFill>
                <a:cs typeface="Trebuchet MS"/>
              </a:rPr>
              <a:t> </a:t>
            </a:r>
            <a:r>
              <a:rPr sz="2200" b="1" dirty="0">
                <a:solidFill>
                  <a:srgbClr val="FFFFFF"/>
                </a:solidFill>
                <a:cs typeface="Trebuchet MS"/>
              </a:rPr>
              <a:t>Meyer</a:t>
            </a:r>
            <a:endParaRPr sz="2200" dirty="0">
              <a:cs typeface="Trebuchet MS"/>
            </a:endParaRPr>
          </a:p>
          <a:p>
            <a:pPr marL="469900" marR="5080" indent="-457200" algn="just">
              <a:lnSpc>
                <a:spcPct val="150000"/>
              </a:lnSpc>
              <a:buAutoNum type="arabicPeriod"/>
              <a:tabLst>
                <a:tab pos="469265" algn="l"/>
                <a:tab pos="469900" algn="l"/>
              </a:tabLst>
            </a:pPr>
            <a:r>
              <a:rPr sz="2200" b="1" dirty="0">
                <a:solidFill>
                  <a:srgbClr val="FFFFFF"/>
                </a:solidFill>
                <a:cs typeface="Trebuchet MS"/>
              </a:rPr>
              <a:t>Mouth should </a:t>
            </a:r>
            <a:r>
              <a:rPr sz="2200" b="1" spc="-5" dirty="0">
                <a:solidFill>
                  <a:srgbClr val="FFFFFF"/>
                </a:solidFill>
                <a:cs typeface="Trebuchet MS"/>
              </a:rPr>
              <a:t>be </a:t>
            </a:r>
            <a:r>
              <a:rPr sz="2200" b="1" dirty="0">
                <a:solidFill>
                  <a:srgbClr val="FFFFFF"/>
                </a:solidFill>
                <a:cs typeface="Trebuchet MS"/>
              </a:rPr>
              <a:t>made as clean as </a:t>
            </a:r>
            <a:r>
              <a:rPr sz="2200" b="1" spc="-5" dirty="0">
                <a:solidFill>
                  <a:srgbClr val="FFFFFF"/>
                </a:solidFill>
                <a:cs typeface="Trebuchet MS"/>
              </a:rPr>
              <a:t>possible with scaling and  irrigation</a:t>
            </a:r>
            <a:endParaRPr sz="2200" dirty="0">
              <a:cs typeface="Trebuchet MS"/>
            </a:endParaRPr>
          </a:p>
          <a:p>
            <a:pPr marL="469900" indent="-457200" algn="just">
              <a:lnSpc>
                <a:spcPct val="150000"/>
              </a:lnSpc>
              <a:spcBef>
                <a:spcPts val="1260"/>
              </a:spcBef>
              <a:buAutoNum type="arabicPeriod"/>
              <a:tabLst>
                <a:tab pos="469265" algn="l"/>
                <a:tab pos="469900" algn="l"/>
              </a:tabLst>
            </a:pPr>
            <a:r>
              <a:rPr sz="2200" b="1" spc="-5" dirty="0">
                <a:solidFill>
                  <a:srgbClr val="FFFFFF"/>
                </a:solidFill>
                <a:cs typeface="Trebuchet MS"/>
              </a:rPr>
              <a:t>All infections should be</a:t>
            </a:r>
            <a:r>
              <a:rPr sz="2200" b="1" spc="-10" dirty="0">
                <a:solidFill>
                  <a:srgbClr val="FFFFFF"/>
                </a:solidFill>
                <a:cs typeface="Trebuchet MS"/>
              </a:rPr>
              <a:t> </a:t>
            </a:r>
            <a:r>
              <a:rPr sz="2200" b="1" spc="-5" dirty="0">
                <a:solidFill>
                  <a:srgbClr val="FFFFFF"/>
                </a:solidFill>
                <a:cs typeface="Trebuchet MS"/>
              </a:rPr>
              <a:t>eliminated</a:t>
            </a:r>
            <a:endParaRPr sz="2200" dirty="0">
              <a:cs typeface="Trebuchet MS"/>
            </a:endParaRPr>
          </a:p>
          <a:p>
            <a:pPr marL="469900" indent="-457200" algn="just">
              <a:lnSpc>
                <a:spcPct val="150000"/>
              </a:lnSpc>
              <a:spcBef>
                <a:spcPts val="1260"/>
              </a:spcBef>
              <a:buAutoNum type="arabicPeriod"/>
              <a:tabLst>
                <a:tab pos="469265" algn="l"/>
                <a:tab pos="469900" algn="l"/>
              </a:tabLst>
            </a:pPr>
            <a:r>
              <a:rPr sz="2200" b="1" spc="-5" dirty="0">
                <a:solidFill>
                  <a:srgbClr val="FFFFFF"/>
                </a:solidFill>
                <a:cs typeface="Trebuchet MS"/>
              </a:rPr>
              <a:t>All infected and non </a:t>
            </a:r>
            <a:r>
              <a:rPr sz="2200" b="1" spc="10" dirty="0">
                <a:solidFill>
                  <a:srgbClr val="FFFFFF"/>
                </a:solidFill>
                <a:cs typeface="Trebuchet MS"/>
              </a:rPr>
              <a:t>vital </a:t>
            </a:r>
            <a:r>
              <a:rPr sz="2200" b="1" spc="-5" dirty="0">
                <a:solidFill>
                  <a:srgbClr val="FFFFFF"/>
                </a:solidFill>
                <a:cs typeface="Trebuchet MS"/>
              </a:rPr>
              <a:t>teeth should be</a:t>
            </a:r>
            <a:r>
              <a:rPr sz="2200" b="1" spc="-25" dirty="0">
                <a:solidFill>
                  <a:srgbClr val="FFFFFF"/>
                </a:solidFill>
                <a:cs typeface="Trebuchet MS"/>
              </a:rPr>
              <a:t> </a:t>
            </a:r>
            <a:r>
              <a:rPr sz="2200" b="1" spc="-15" dirty="0">
                <a:solidFill>
                  <a:srgbClr val="FFFFFF"/>
                </a:solidFill>
                <a:cs typeface="Trebuchet MS"/>
              </a:rPr>
              <a:t>extracted</a:t>
            </a:r>
            <a:endParaRPr sz="2200" dirty="0">
              <a:cs typeface="Trebuchet MS"/>
            </a:endParaRPr>
          </a:p>
          <a:p>
            <a:pPr marL="469900" indent="-457200" algn="just">
              <a:lnSpc>
                <a:spcPct val="150000"/>
              </a:lnSpc>
              <a:spcBef>
                <a:spcPts val="1260"/>
              </a:spcBef>
              <a:buAutoNum type="arabicPeriod"/>
              <a:tabLst>
                <a:tab pos="469265" algn="l"/>
                <a:tab pos="469900" algn="l"/>
              </a:tabLst>
            </a:pPr>
            <a:r>
              <a:rPr sz="2200" b="1" spc="-5" dirty="0">
                <a:solidFill>
                  <a:srgbClr val="FFFFFF"/>
                </a:solidFill>
                <a:cs typeface="Trebuchet MS"/>
              </a:rPr>
              <a:t>All periodontally compromised teeth should be</a:t>
            </a:r>
            <a:r>
              <a:rPr sz="2200" b="1" spc="15" dirty="0">
                <a:solidFill>
                  <a:srgbClr val="FFFFFF"/>
                </a:solidFill>
                <a:cs typeface="Trebuchet MS"/>
              </a:rPr>
              <a:t> </a:t>
            </a:r>
            <a:r>
              <a:rPr sz="2200" b="1" spc="-15" dirty="0" smtClean="0">
                <a:solidFill>
                  <a:srgbClr val="FFFFFF"/>
                </a:solidFill>
                <a:cs typeface="Trebuchet MS"/>
              </a:rPr>
              <a:t>extracted</a:t>
            </a:r>
            <a:endParaRPr lang="en-US" sz="2200" dirty="0">
              <a:cs typeface="Trebuchet MS"/>
            </a:endParaRPr>
          </a:p>
          <a:p>
            <a:pPr marL="469900" indent="-457200" algn="just">
              <a:lnSpc>
                <a:spcPct val="150000"/>
              </a:lnSpc>
              <a:spcBef>
                <a:spcPts val="1260"/>
              </a:spcBef>
              <a:buAutoNum type="arabicPeriod"/>
              <a:tabLst>
                <a:tab pos="469265" algn="l"/>
                <a:tab pos="469900" algn="l"/>
              </a:tabLst>
            </a:pPr>
            <a:r>
              <a:rPr lang="en-US" sz="2200" b="1" dirty="0">
                <a:solidFill>
                  <a:srgbClr val="FFFFFF"/>
                </a:solidFill>
                <a:cs typeface="Trebuchet MS"/>
              </a:rPr>
              <a:t>A</a:t>
            </a:r>
            <a:r>
              <a:rPr sz="2200" b="1" dirty="0" smtClean="0">
                <a:solidFill>
                  <a:srgbClr val="FFFFFF"/>
                </a:solidFill>
                <a:cs typeface="Trebuchet MS"/>
              </a:rPr>
              <a:t>ll </a:t>
            </a:r>
            <a:r>
              <a:rPr sz="2200" b="1" dirty="0">
                <a:solidFill>
                  <a:srgbClr val="FFFFFF"/>
                </a:solidFill>
                <a:cs typeface="Trebuchet MS"/>
              </a:rPr>
              <a:t>teeth </a:t>
            </a:r>
            <a:r>
              <a:rPr sz="2200" b="1" spc="-5" dirty="0">
                <a:solidFill>
                  <a:srgbClr val="FFFFFF"/>
                </a:solidFill>
                <a:cs typeface="Trebuchet MS"/>
              </a:rPr>
              <a:t>in line </a:t>
            </a:r>
            <a:r>
              <a:rPr sz="2200" b="1" dirty="0">
                <a:solidFill>
                  <a:srgbClr val="FFFFFF"/>
                </a:solidFill>
                <a:cs typeface="Trebuchet MS"/>
              </a:rPr>
              <a:t>of </a:t>
            </a:r>
            <a:r>
              <a:rPr sz="2200" b="1" spc="-10" dirty="0">
                <a:solidFill>
                  <a:srgbClr val="FFFFFF"/>
                </a:solidFill>
                <a:cs typeface="Trebuchet MS"/>
              </a:rPr>
              <a:t>irradiation </a:t>
            </a:r>
            <a:r>
              <a:rPr sz="2200" b="1" spc="-5" dirty="0">
                <a:solidFill>
                  <a:srgbClr val="FFFFFF"/>
                </a:solidFill>
                <a:cs typeface="Trebuchet MS"/>
              </a:rPr>
              <a:t>(good </a:t>
            </a:r>
            <a:r>
              <a:rPr sz="2200" b="1" dirty="0">
                <a:solidFill>
                  <a:srgbClr val="FFFFFF"/>
                </a:solidFill>
                <a:cs typeface="Trebuchet MS"/>
              </a:rPr>
              <a:t>or</a:t>
            </a:r>
            <a:r>
              <a:rPr sz="2200" b="1" spc="15" dirty="0">
                <a:solidFill>
                  <a:srgbClr val="FFFFFF"/>
                </a:solidFill>
                <a:cs typeface="Trebuchet MS"/>
              </a:rPr>
              <a:t> </a:t>
            </a:r>
            <a:r>
              <a:rPr sz="2200" b="1" spc="-5" dirty="0">
                <a:solidFill>
                  <a:srgbClr val="FFFFFF"/>
                </a:solidFill>
                <a:cs typeface="Trebuchet MS"/>
              </a:rPr>
              <a:t>bad)</a:t>
            </a:r>
            <a:endParaRPr sz="2200" dirty="0">
              <a:cs typeface="Trebuchet MS"/>
            </a:endParaRPr>
          </a:p>
        </p:txBody>
      </p:sp>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990600"/>
            <a:ext cx="7087870" cy="467359"/>
          </a:xfrm>
          <a:prstGeom prst="rect">
            <a:avLst/>
          </a:prstGeom>
        </p:spPr>
        <p:txBody>
          <a:bodyPr vert="horz" wrap="square" lIns="0" tIns="12700" rIns="0" bIns="0" rtlCol="0">
            <a:spAutoFit/>
          </a:bodyPr>
          <a:lstStyle/>
          <a:p>
            <a:pPr marL="12700" algn="ctr">
              <a:lnSpc>
                <a:spcPct val="100000"/>
              </a:lnSpc>
              <a:spcBef>
                <a:spcPts val="100"/>
              </a:spcBef>
            </a:pPr>
            <a:r>
              <a:rPr lang="en-US" sz="2900" b="1" dirty="0" smtClean="0">
                <a:solidFill>
                  <a:srgbClr val="FFFF00"/>
                </a:solidFill>
                <a:latin typeface="Trebuchet MS"/>
                <a:cs typeface="Trebuchet MS"/>
              </a:rPr>
              <a:t>MANAGEMENT </a:t>
            </a:r>
            <a:r>
              <a:rPr lang="en-US" sz="2900" b="1" spc="-5" dirty="0" smtClean="0">
                <a:solidFill>
                  <a:srgbClr val="FFFF00"/>
                </a:solidFill>
                <a:latin typeface="Trebuchet MS"/>
                <a:cs typeface="Trebuchet MS"/>
              </a:rPr>
              <a:t>OF</a:t>
            </a:r>
            <a:r>
              <a:rPr lang="en-US" sz="2900" b="1" spc="-150" dirty="0" smtClean="0">
                <a:solidFill>
                  <a:srgbClr val="FFFF00"/>
                </a:solidFill>
                <a:latin typeface="Trebuchet MS"/>
                <a:cs typeface="Trebuchet MS"/>
              </a:rPr>
              <a:t> </a:t>
            </a:r>
            <a:r>
              <a:rPr lang="en-US" sz="2900" b="1" spc="-5" dirty="0" smtClean="0">
                <a:solidFill>
                  <a:srgbClr val="FFFF00"/>
                </a:solidFill>
                <a:latin typeface="Trebuchet MS"/>
                <a:cs typeface="Trebuchet MS"/>
              </a:rPr>
              <a:t>OSTEORADIONECROSIS:</a:t>
            </a:r>
            <a:endParaRPr lang="en-US" sz="2900" dirty="0">
              <a:solidFill>
                <a:srgbClr val="FFFF00"/>
              </a:solidFill>
              <a:latin typeface="Trebuchet MS"/>
              <a:cs typeface="Trebuchet MS"/>
            </a:endParaRPr>
          </a:p>
        </p:txBody>
      </p:sp>
      <p:sp>
        <p:nvSpPr>
          <p:cNvPr id="3" name="object 3"/>
          <p:cNvSpPr txBox="1"/>
          <p:nvPr/>
        </p:nvSpPr>
        <p:spPr>
          <a:xfrm>
            <a:off x="609600" y="1819726"/>
            <a:ext cx="7924800" cy="4352474"/>
          </a:xfrm>
          <a:prstGeom prst="rect">
            <a:avLst/>
          </a:prstGeom>
        </p:spPr>
        <p:txBody>
          <a:bodyPr vert="horz" wrap="square" lIns="0" tIns="198120" rIns="0" bIns="0" rtlCol="0">
            <a:spAutoFit/>
          </a:bodyPr>
          <a:lstStyle/>
          <a:p>
            <a:pPr marL="12700" algn="just">
              <a:lnSpc>
                <a:spcPct val="100000"/>
              </a:lnSpc>
              <a:spcBef>
                <a:spcPts val="1560"/>
              </a:spcBef>
            </a:pPr>
            <a:r>
              <a:rPr sz="2700" b="1" spc="-5" dirty="0" smtClean="0">
                <a:solidFill>
                  <a:srgbClr val="FFFFFF"/>
                </a:solidFill>
                <a:latin typeface="Trebuchet MS"/>
                <a:cs typeface="Trebuchet MS"/>
              </a:rPr>
              <a:t>-</a:t>
            </a:r>
            <a:r>
              <a:rPr lang="en-US" sz="2700" b="1" spc="-5" dirty="0" smtClean="0">
                <a:solidFill>
                  <a:srgbClr val="FFFFFF"/>
                </a:solidFill>
                <a:latin typeface="Trebuchet MS"/>
                <a:cs typeface="Trebuchet MS"/>
              </a:rPr>
              <a:t> </a:t>
            </a:r>
            <a:r>
              <a:rPr sz="2700" b="1" spc="-5" dirty="0" smtClean="0">
                <a:solidFill>
                  <a:srgbClr val="FFFFFF"/>
                </a:solidFill>
                <a:latin typeface="Trebuchet MS"/>
                <a:cs typeface="Trebuchet MS"/>
              </a:rPr>
              <a:t>Control </a:t>
            </a:r>
            <a:r>
              <a:rPr sz="2700" b="1" spc="-5" dirty="0">
                <a:solidFill>
                  <a:srgbClr val="FFFFFF"/>
                </a:solidFill>
                <a:latin typeface="Trebuchet MS"/>
                <a:cs typeface="Trebuchet MS"/>
              </a:rPr>
              <a:t>of infection </a:t>
            </a:r>
            <a:r>
              <a:rPr sz="2700" b="1" dirty="0">
                <a:solidFill>
                  <a:srgbClr val="FFFFFF"/>
                </a:solidFill>
                <a:latin typeface="Trebuchet MS"/>
                <a:cs typeface="Trebuchet MS"/>
              </a:rPr>
              <a:t>if</a:t>
            </a:r>
            <a:r>
              <a:rPr sz="2700" b="1" spc="5" dirty="0">
                <a:solidFill>
                  <a:srgbClr val="FFFFFF"/>
                </a:solidFill>
                <a:latin typeface="Trebuchet MS"/>
                <a:cs typeface="Trebuchet MS"/>
              </a:rPr>
              <a:t> </a:t>
            </a:r>
            <a:r>
              <a:rPr sz="2700" b="1" dirty="0">
                <a:solidFill>
                  <a:srgbClr val="FFFFFF"/>
                </a:solidFill>
                <a:latin typeface="Trebuchet MS"/>
                <a:cs typeface="Trebuchet MS"/>
              </a:rPr>
              <a:t>present</a:t>
            </a:r>
            <a:endParaRPr sz="2700" dirty="0">
              <a:latin typeface="Trebuchet MS"/>
              <a:cs typeface="Trebuchet MS"/>
            </a:endParaRPr>
          </a:p>
          <a:p>
            <a:pPr marL="242570" indent="-230504" algn="just">
              <a:lnSpc>
                <a:spcPct val="100000"/>
              </a:lnSpc>
              <a:spcBef>
                <a:spcPts val="1460"/>
              </a:spcBef>
              <a:buChar char="-"/>
              <a:tabLst>
                <a:tab pos="243204" algn="l"/>
              </a:tabLst>
            </a:pPr>
            <a:r>
              <a:rPr lang="en-US" sz="2700" b="1" spc="-5" dirty="0">
                <a:solidFill>
                  <a:srgbClr val="FFFFFF"/>
                </a:solidFill>
                <a:latin typeface="Trebuchet MS"/>
                <a:cs typeface="Trebuchet MS"/>
              </a:rPr>
              <a:t>R</a:t>
            </a:r>
            <a:r>
              <a:rPr sz="2700" b="1" spc="-5" dirty="0" smtClean="0">
                <a:solidFill>
                  <a:srgbClr val="FFFFFF"/>
                </a:solidFill>
                <a:latin typeface="Trebuchet MS"/>
                <a:cs typeface="Trebuchet MS"/>
              </a:rPr>
              <a:t>emove </a:t>
            </a:r>
            <a:r>
              <a:rPr sz="2700" b="1" spc="-5" dirty="0">
                <a:solidFill>
                  <a:srgbClr val="FFFFFF"/>
                </a:solidFill>
                <a:latin typeface="Trebuchet MS"/>
                <a:cs typeface="Trebuchet MS"/>
              </a:rPr>
              <a:t>debris and gentle</a:t>
            </a:r>
            <a:r>
              <a:rPr sz="2700" b="1" spc="10" dirty="0">
                <a:solidFill>
                  <a:srgbClr val="FFFFFF"/>
                </a:solidFill>
                <a:latin typeface="Trebuchet MS"/>
                <a:cs typeface="Trebuchet MS"/>
              </a:rPr>
              <a:t> </a:t>
            </a:r>
            <a:r>
              <a:rPr sz="2700" b="1" spc="-5" dirty="0">
                <a:solidFill>
                  <a:srgbClr val="FFFFFF"/>
                </a:solidFill>
                <a:latin typeface="Trebuchet MS"/>
                <a:cs typeface="Trebuchet MS"/>
              </a:rPr>
              <a:t>irrigation</a:t>
            </a:r>
            <a:endParaRPr sz="2700" dirty="0">
              <a:latin typeface="Trebuchet MS"/>
              <a:cs typeface="Trebuchet MS"/>
            </a:endParaRPr>
          </a:p>
          <a:p>
            <a:pPr marL="12700" marR="5080" algn="just">
              <a:lnSpc>
                <a:spcPts val="4700"/>
              </a:lnSpc>
              <a:spcBef>
                <a:spcPts val="300"/>
              </a:spcBef>
              <a:buChar char="-"/>
              <a:tabLst>
                <a:tab pos="340360" algn="l"/>
                <a:tab pos="340995" algn="l"/>
                <a:tab pos="2247265" algn="l"/>
                <a:tab pos="4076700" algn="l"/>
                <a:tab pos="4987290" algn="l"/>
                <a:tab pos="6068060" algn="l"/>
                <a:tab pos="6469380" algn="l"/>
                <a:tab pos="7304405" algn="l"/>
                <a:tab pos="8186420" algn="l"/>
              </a:tabLst>
            </a:pPr>
            <a:r>
              <a:rPr lang="en-US" sz="2700" b="1" dirty="0" smtClean="0">
                <a:solidFill>
                  <a:srgbClr val="FFFFFF"/>
                </a:solidFill>
                <a:latin typeface="Trebuchet MS"/>
                <a:cs typeface="Trebuchet MS"/>
              </a:rPr>
              <a:t> </a:t>
            </a:r>
            <a:r>
              <a:rPr lang="en-US" sz="2700" b="1" dirty="0">
                <a:solidFill>
                  <a:srgbClr val="FFFFFF"/>
                </a:solidFill>
                <a:latin typeface="Trebuchet MS"/>
                <a:cs typeface="Trebuchet MS"/>
              </a:rPr>
              <a:t>S</a:t>
            </a:r>
            <a:r>
              <a:rPr sz="2700" b="1" spc="-5" dirty="0" smtClean="0">
                <a:solidFill>
                  <a:srgbClr val="FFFFFF"/>
                </a:solidFill>
                <a:latin typeface="Trebuchet MS"/>
                <a:cs typeface="Trebuchet MS"/>
              </a:rPr>
              <a:t>upp</a:t>
            </a:r>
            <a:r>
              <a:rPr sz="2700" b="1" dirty="0" smtClean="0">
                <a:solidFill>
                  <a:srgbClr val="FFFFFF"/>
                </a:solidFill>
                <a:latin typeface="Trebuchet MS"/>
                <a:cs typeface="Trebuchet MS"/>
              </a:rPr>
              <a:t>o</a:t>
            </a:r>
            <a:r>
              <a:rPr sz="2700" b="1" spc="-5" dirty="0" smtClean="0">
                <a:solidFill>
                  <a:srgbClr val="FFFFFF"/>
                </a:solidFill>
                <a:latin typeface="Trebuchet MS"/>
                <a:cs typeface="Trebuchet MS"/>
              </a:rPr>
              <a:t>r</a:t>
            </a:r>
            <a:r>
              <a:rPr sz="2700" b="1" dirty="0" smtClean="0">
                <a:solidFill>
                  <a:srgbClr val="FFFFFF"/>
                </a:solidFill>
                <a:latin typeface="Trebuchet MS"/>
                <a:cs typeface="Trebuchet MS"/>
              </a:rPr>
              <a:t>t</a:t>
            </a:r>
            <a:r>
              <a:rPr sz="2700" b="1" spc="-5" dirty="0" smtClean="0">
                <a:solidFill>
                  <a:srgbClr val="FFFFFF"/>
                </a:solidFill>
                <a:latin typeface="Trebuchet MS"/>
                <a:cs typeface="Trebuchet MS"/>
              </a:rPr>
              <a:t>iv</a:t>
            </a:r>
            <a:r>
              <a:rPr sz="2700" b="1" dirty="0" smtClean="0">
                <a:solidFill>
                  <a:srgbClr val="FFFFFF"/>
                </a:solidFill>
                <a:latin typeface="Trebuchet MS"/>
                <a:cs typeface="Trebuchet MS"/>
              </a:rPr>
              <a:t>e</a:t>
            </a:r>
            <a:r>
              <a:rPr sz="2700" b="1" dirty="0">
                <a:solidFill>
                  <a:srgbClr val="FFFFFF"/>
                </a:solidFill>
                <a:latin typeface="Trebuchet MS"/>
                <a:cs typeface="Trebuchet MS"/>
              </a:rPr>
              <a:t>	t</a:t>
            </a:r>
            <a:r>
              <a:rPr sz="2700" b="1" spc="-5" dirty="0">
                <a:solidFill>
                  <a:srgbClr val="FFFFFF"/>
                </a:solidFill>
                <a:latin typeface="Trebuchet MS"/>
                <a:cs typeface="Trebuchet MS"/>
              </a:rPr>
              <a:t>r</a:t>
            </a:r>
            <a:r>
              <a:rPr sz="2700" b="1" dirty="0">
                <a:solidFill>
                  <a:srgbClr val="FFFFFF"/>
                </a:solidFill>
                <a:latin typeface="Trebuchet MS"/>
                <a:cs typeface="Trebuchet MS"/>
              </a:rPr>
              <a:t>eatme</a:t>
            </a:r>
            <a:r>
              <a:rPr sz="2700" b="1" spc="-5" dirty="0">
                <a:solidFill>
                  <a:srgbClr val="FFFFFF"/>
                </a:solidFill>
                <a:latin typeface="Trebuchet MS"/>
                <a:cs typeface="Trebuchet MS"/>
              </a:rPr>
              <a:t>n</a:t>
            </a:r>
            <a:r>
              <a:rPr sz="2700" b="1" dirty="0">
                <a:solidFill>
                  <a:srgbClr val="FFFFFF"/>
                </a:solidFill>
                <a:latin typeface="Trebuchet MS"/>
                <a:cs typeface="Trebuchet MS"/>
              </a:rPr>
              <a:t>t	w</a:t>
            </a:r>
            <a:r>
              <a:rPr sz="2700" b="1" spc="-5" dirty="0">
                <a:solidFill>
                  <a:srgbClr val="FFFFFF"/>
                </a:solidFill>
                <a:latin typeface="Trebuchet MS"/>
                <a:cs typeface="Trebuchet MS"/>
              </a:rPr>
              <a:t>i</a:t>
            </a:r>
            <a:r>
              <a:rPr sz="2700" b="1" dirty="0">
                <a:solidFill>
                  <a:srgbClr val="FFFFFF"/>
                </a:solidFill>
                <a:latin typeface="Trebuchet MS"/>
                <a:cs typeface="Trebuchet MS"/>
              </a:rPr>
              <a:t>th	</a:t>
            </a:r>
            <a:r>
              <a:rPr sz="2700" b="1" spc="-5" dirty="0">
                <a:solidFill>
                  <a:srgbClr val="FFFFFF"/>
                </a:solidFill>
                <a:latin typeface="Trebuchet MS"/>
                <a:cs typeface="Trebuchet MS"/>
              </a:rPr>
              <a:t>flui</a:t>
            </a:r>
            <a:r>
              <a:rPr sz="2700" b="1" dirty="0">
                <a:solidFill>
                  <a:srgbClr val="FFFFFF"/>
                </a:solidFill>
                <a:latin typeface="Trebuchet MS"/>
                <a:cs typeface="Trebuchet MS"/>
              </a:rPr>
              <a:t>ds	+	</a:t>
            </a:r>
            <a:r>
              <a:rPr sz="2700" b="1" dirty="0" smtClean="0">
                <a:solidFill>
                  <a:srgbClr val="FFFFFF"/>
                </a:solidFill>
                <a:latin typeface="Trebuchet MS"/>
                <a:cs typeface="Trebuchet MS"/>
              </a:rPr>
              <a:t>d</a:t>
            </a:r>
            <a:r>
              <a:rPr sz="2700" b="1" spc="-5" dirty="0" smtClean="0">
                <a:solidFill>
                  <a:srgbClr val="FFFFFF"/>
                </a:solidFill>
                <a:latin typeface="Trebuchet MS"/>
                <a:cs typeface="Trebuchet MS"/>
              </a:rPr>
              <a:t>i</a:t>
            </a:r>
            <a:r>
              <a:rPr sz="2700" b="1" dirty="0" smtClean="0">
                <a:solidFill>
                  <a:srgbClr val="FFFFFF"/>
                </a:solidFill>
                <a:latin typeface="Trebuchet MS"/>
                <a:cs typeface="Trebuchet MS"/>
              </a:rPr>
              <a:t>et</a:t>
            </a:r>
            <a:r>
              <a:rPr lang="en-US" sz="2700" b="1" dirty="0" smtClean="0">
                <a:solidFill>
                  <a:srgbClr val="FFFFFF"/>
                </a:solidFill>
                <a:latin typeface="Trebuchet MS"/>
                <a:cs typeface="Trebuchet MS"/>
              </a:rPr>
              <a:t> </a:t>
            </a:r>
            <a:r>
              <a:rPr sz="2700" b="1" dirty="0" smtClean="0">
                <a:solidFill>
                  <a:srgbClr val="FFFFFF"/>
                </a:solidFill>
                <a:latin typeface="Trebuchet MS"/>
                <a:cs typeface="Trebuchet MS"/>
              </a:rPr>
              <a:t>h</a:t>
            </a:r>
            <a:r>
              <a:rPr sz="2700" b="1" spc="-5" dirty="0" smtClean="0">
                <a:solidFill>
                  <a:srgbClr val="FFFFFF"/>
                </a:solidFill>
                <a:latin typeface="Trebuchet MS"/>
                <a:cs typeface="Trebuchet MS"/>
              </a:rPr>
              <a:t>i</a:t>
            </a:r>
            <a:r>
              <a:rPr sz="2700" b="1" dirty="0" smtClean="0">
                <a:solidFill>
                  <a:srgbClr val="FFFFFF"/>
                </a:solidFill>
                <a:latin typeface="Trebuchet MS"/>
                <a:cs typeface="Trebuchet MS"/>
              </a:rPr>
              <a:t>gh</a:t>
            </a:r>
            <a:r>
              <a:rPr lang="en-US" sz="2700" b="1" dirty="0" smtClean="0">
                <a:solidFill>
                  <a:srgbClr val="FFFFFF"/>
                </a:solidFill>
                <a:latin typeface="Trebuchet MS"/>
                <a:cs typeface="Trebuchet MS"/>
              </a:rPr>
              <a:t> </a:t>
            </a:r>
            <a:r>
              <a:rPr sz="2700" b="1" spc="-5" dirty="0" smtClean="0">
                <a:solidFill>
                  <a:srgbClr val="FFFFFF"/>
                </a:solidFill>
                <a:latin typeface="Trebuchet MS"/>
                <a:cs typeface="Trebuchet MS"/>
              </a:rPr>
              <a:t>i</a:t>
            </a:r>
            <a:r>
              <a:rPr sz="2700" b="1" dirty="0" smtClean="0">
                <a:solidFill>
                  <a:srgbClr val="FFFFFF"/>
                </a:solidFill>
                <a:latin typeface="Trebuchet MS"/>
                <a:cs typeface="Trebuchet MS"/>
              </a:rPr>
              <a:t>n  </a:t>
            </a:r>
            <a:r>
              <a:rPr sz="2700" b="1" spc="-5" dirty="0" smtClean="0">
                <a:solidFill>
                  <a:srgbClr val="FFFFFF"/>
                </a:solidFill>
                <a:latin typeface="Trebuchet MS"/>
                <a:cs typeface="Trebuchet MS"/>
              </a:rPr>
              <a:t>protein</a:t>
            </a:r>
            <a:r>
              <a:rPr lang="en-US" sz="2700" dirty="0" smtClean="0">
                <a:latin typeface="Trebuchet MS"/>
                <a:cs typeface="Trebuchet MS"/>
              </a:rPr>
              <a:t>\</a:t>
            </a:r>
          </a:p>
          <a:p>
            <a:pPr marL="12700" marR="5080" algn="just">
              <a:lnSpc>
                <a:spcPts val="4700"/>
              </a:lnSpc>
              <a:spcBef>
                <a:spcPts val="300"/>
              </a:spcBef>
              <a:buChar char="-"/>
              <a:tabLst>
                <a:tab pos="340360" algn="l"/>
                <a:tab pos="340995" algn="l"/>
                <a:tab pos="2247265" algn="l"/>
                <a:tab pos="4076700" algn="l"/>
                <a:tab pos="4987290" algn="l"/>
                <a:tab pos="6068060" algn="l"/>
                <a:tab pos="6469380" algn="l"/>
                <a:tab pos="7304405" algn="l"/>
                <a:tab pos="8186420" algn="l"/>
              </a:tabLst>
            </a:pPr>
            <a:r>
              <a:rPr lang="en-US" sz="2700" b="1" spc="-5" dirty="0" smtClean="0">
                <a:solidFill>
                  <a:srgbClr val="FFFFFF"/>
                </a:solidFill>
                <a:latin typeface="Trebuchet MS"/>
                <a:cs typeface="Trebuchet MS"/>
              </a:rPr>
              <a:t> P</a:t>
            </a:r>
            <a:r>
              <a:rPr sz="2700" b="1" dirty="0" smtClean="0">
                <a:solidFill>
                  <a:srgbClr val="FFFFFF"/>
                </a:solidFill>
                <a:latin typeface="Trebuchet MS"/>
                <a:cs typeface="Trebuchet MS"/>
              </a:rPr>
              <a:t>a</a:t>
            </a:r>
            <a:r>
              <a:rPr sz="2700" b="1" spc="-5" dirty="0" smtClean="0">
                <a:solidFill>
                  <a:srgbClr val="FFFFFF"/>
                </a:solidFill>
                <a:latin typeface="Trebuchet MS"/>
                <a:cs typeface="Trebuchet MS"/>
              </a:rPr>
              <a:t>i</a:t>
            </a:r>
            <a:r>
              <a:rPr sz="2700" b="1" dirty="0" smtClean="0">
                <a:solidFill>
                  <a:srgbClr val="FFFFFF"/>
                </a:solidFill>
                <a:latin typeface="Trebuchet MS"/>
                <a:cs typeface="Trebuchet MS"/>
              </a:rPr>
              <a:t>n</a:t>
            </a:r>
            <a:r>
              <a:rPr lang="en-US" sz="2700" b="1" dirty="0" smtClean="0">
                <a:solidFill>
                  <a:srgbClr val="FFFFFF"/>
                </a:solidFill>
                <a:latin typeface="Trebuchet MS"/>
                <a:cs typeface="Trebuchet MS"/>
              </a:rPr>
              <a:t> </a:t>
            </a:r>
            <a:r>
              <a:rPr sz="2700" b="1" dirty="0" smtClean="0">
                <a:solidFill>
                  <a:srgbClr val="FFFFFF"/>
                </a:solidFill>
                <a:latin typeface="Trebuchet MS"/>
                <a:cs typeface="Trebuchet MS"/>
              </a:rPr>
              <a:t>ma</a:t>
            </a:r>
            <a:r>
              <a:rPr sz="2700" b="1" spc="-5" dirty="0" smtClean="0">
                <a:solidFill>
                  <a:srgbClr val="FFFFFF"/>
                </a:solidFill>
                <a:latin typeface="Trebuchet MS"/>
                <a:cs typeface="Trebuchet MS"/>
              </a:rPr>
              <a:t>n</a:t>
            </a:r>
            <a:r>
              <a:rPr sz="2700" b="1" dirty="0" smtClean="0">
                <a:solidFill>
                  <a:srgbClr val="FFFFFF"/>
                </a:solidFill>
                <a:latin typeface="Trebuchet MS"/>
                <a:cs typeface="Trebuchet MS"/>
              </a:rPr>
              <a:t>ag</a:t>
            </a:r>
            <a:r>
              <a:rPr sz="2700" b="1" spc="-5" dirty="0" smtClean="0">
                <a:solidFill>
                  <a:srgbClr val="FFFFFF"/>
                </a:solidFill>
                <a:latin typeface="Trebuchet MS"/>
                <a:cs typeface="Trebuchet MS"/>
              </a:rPr>
              <a:t>e</a:t>
            </a:r>
            <a:r>
              <a:rPr sz="2700" b="1" dirty="0" smtClean="0">
                <a:solidFill>
                  <a:srgbClr val="FFFFFF"/>
                </a:solidFill>
                <a:latin typeface="Trebuchet MS"/>
                <a:cs typeface="Trebuchet MS"/>
              </a:rPr>
              <a:t>me</a:t>
            </a:r>
            <a:r>
              <a:rPr sz="2700" b="1" spc="-5" dirty="0" smtClean="0">
                <a:solidFill>
                  <a:srgbClr val="FFFFFF"/>
                </a:solidFill>
                <a:latin typeface="Trebuchet MS"/>
                <a:cs typeface="Trebuchet MS"/>
              </a:rPr>
              <a:t>n</a:t>
            </a:r>
            <a:r>
              <a:rPr sz="2700" b="1" dirty="0" smtClean="0">
                <a:solidFill>
                  <a:srgbClr val="FFFFFF"/>
                </a:solidFill>
                <a:latin typeface="Trebuchet MS"/>
                <a:cs typeface="Trebuchet MS"/>
              </a:rPr>
              <a:t>t</a:t>
            </a:r>
            <a:r>
              <a:rPr lang="en-US" sz="2700" b="1" dirty="0">
                <a:solidFill>
                  <a:srgbClr val="FFFFFF"/>
                </a:solidFill>
                <a:latin typeface="Trebuchet MS"/>
                <a:cs typeface="Trebuchet MS"/>
              </a:rPr>
              <a:t> </a:t>
            </a:r>
            <a:r>
              <a:rPr lang="en-US" sz="2700" b="1" dirty="0" smtClean="0">
                <a:solidFill>
                  <a:srgbClr val="FFFFFF"/>
                </a:solidFill>
                <a:latin typeface="Trebuchet MS"/>
                <a:cs typeface="Trebuchet MS"/>
              </a:rPr>
              <a:t>– Narcotic analgesics, Nerve Blocks</a:t>
            </a:r>
          </a:p>
          <a:p>
            <a:pPr marL="12700" marR="5080" algn="just">
              <a:lnSpc>
                <a:spcPts val="4700"/>
              </a:lnSpc>
              <a:spcBef>
                <a:spcPts val="300"/>
              </a:spcBef>
              <a:buChar char="-"/>
              <a:tabLst>
                <a:tab pos="340360" algn="l"/>
                <a:tab pos="340995" algn="l"/>
                <a:tab pos="2247265" algn="l"/>
                <a:tab pos="4076700" algn="l"/>
                <a:tab pos="4987290" algn="l"/>
                <a:tab pos="6068060" algn="l"/>
                <a:tab pos="6469380" algn="l"/>
                <a:tab pos="7304405" algn="l"/>
                <a:tab pos="8186420" algn="l"/>
              </a:tabLst>
            </a:pPr>
            <a:r>
              <a:rPr lang="en-US" sz="2700" b="1" spc="-5" dirty="0" smtClean="0">
                <a:solidFill>
                  <a:srgbClr val="FFFFFF"/>
                </a:solidFill>
                <a:latin typeface="Trebuchet MS"/>
                <a:cs typeface="Trebuchet MS"/>
              </a:rPr>
              <a:t>H</a:t>
            </a:r>
            <a:r>
              <a:rPr sz="2700" b="1" spc="-5" dirty="0" smtClean="0">
                <a:solidFill>
                  <a:srgbClr val="FFFFFF"/>
                </a:solidFill>
                <a:latin typeface="Trebuchet MS"/>
                <a:cs typeface="Trebuchet MS"/>
              </a:rPr>
              <a:t>yperbaric </a:t>
            </a:r>
            <a:r>
              <a:rPr sz="2700" b="1" spc="-5" dirty="0">
                <a:solidFill>
                  <a:srgbClr val="FFFFFF"/>
                </a:solidFill>
                <a:latin typeface="Trebuchet MS"/>
                <a:cs typeface="Trebuchet MS"/>
              </a:rPr>
              <a:t>oxygen</a:t>
            </a:r>
            <a:r>
              <a:rPr sz="2700" b="1" dirty="0">
                <a:solidFill>
                  <a:srgbClr val="FFFFFF"/>
                </a:solidFill>
                <a:latin typeface="Trebuchet MS"/>
                <a:cs typeface="Trebuchet MS"/>
              </a:rPr>
              <a:t> </a:t>
            </a:r>
            <a:r>
              <a:rPr sz="2700" b="1" spc="-15" dirty="0">
                <a:solidFill>
                  <a:srgbClr val="FFFFFF"/>
                </a:solidFill>
                <a:latin typeface="Trebuchet MS"/>
                <a:cs typeface="Trebuchet MS"/>
              </a:rPr>
              <a:t>therapy</a:t>
            </a:r>
            <a:endParaRPr sz="2700" dirty="0">
              <a:latin typeface="Trebuchet MS"/>
              <a:cs typeface="Trebuchet MS"/>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739141"/>
            <a:ext cx="5611495" cy="467359"/>
          </a:xfrm>
          <a:prstGeom prst="rect">
            <a:avLst/>
          </a:prstGeom>
        </p:spPr>
        <p:txBody>
          <a:bodyPr vert="horz" wrap="square" lIns="0" tIns="12700" rIns="0" bIns="0" rtlCol="0">
            <a:spAutoFit/>
          </a:bodyPr>
          <a:lstStyle/>
          <a:p>
            <a:pPr marL="12700">
              <a:lnSpc>
                <a:spcPct val="100000"/>
              </a:lnSpc>
              <a:spcBef>
                <a:spcPts val="100"/>
              </a:spcBef>
            </a:pPr>
            <a:r>
              <a:rPr sz="2900" b="1" spc="-5" dirty="0">
                <a:solidFill>
                  <a:srgbClr val="FFFF00"/>
                </a:solidFill>
                <a:latin typeface="Trebuchet MS"/>
                <a:cs typeface="Trebuchet MS"/>
              </a:rPr>
              <a:t>HYPERBARIC OXYGEN THERAPY</a:t>
            </a:r>
            <a:r>
              <a:rPr sz="2900" b="1" spc="-125" dirty="0">
                <a:solidFill>
                  <a:srgbClr val="FFFF00"/>
                </a:solidFill>
                <a:latin typeface="Trebuchet MS"/>
                <a:cs typeface="Trebuchet MS"/>
              </a:rPr>
              <a:t> </a:t>
            </a:r>
            <a:r>
              <a:rPr sz="2900" b="1" dirty="0">
                <a:solidFill>
                  <a:srgbClr val="FFFF00"/>
                </a:solidFill>
                <a:latin typeface="Trebuchet MS"/>
                <a:cs typeface="Trebuchet MS"/>
              </a:rPr>
              <a:t>:</a:t>
            </a:r>
            <a:endParaRPr sz="2900" dirty="0">
              <a:solidFill>
                <a:srgbClr val="FFFF00"/>
              </a:solidFill>
              <a:latin typeface="Trebuchet MS"/>
              <a:cs typeface="Trebuchet MS"/>
            </a:endParaRPr>
          </a:p>
        </p:txBody>
      </p:sp>
      <p:sp>
        <p:nvSpPr>
          <p:cNvPr id="3" name="object 3"/>
          <p:cNvSpPr txBox="1"/>
          <p:nvPr/>
        </p:nvSpPr>
        <p:spPr>
          <a:xfrm>
            <a:off x="317500" y="1206500"/>
            <a:ext cx="8034655" cy="1676400"/>
          </a:xfrm>
          <a:prstGeom prst="rect">
            <a:avLst/>
          </a:prstGeom>
        </p:spPr>
        <p:txBody>
          <a:bodyPr vert="horz" wrap="square" lIns="0" tIns="6350" rIns="0" bIns="0" rtlCol="0">
            <a:spAutoFit/>
          </a:bodyPr>
          <a:lstStyle/>
          <a:p>
            <a:pPr marL="12700" marR="5080" algn="just">
              <a:lnSpc>
                <a:spcPct val="145000"/>
              </a:lnSpc>
              <a:spcBef>
                <a:spcPts val="50"/>
              </a:spcBef>
            </a:pPr>
            <a:r>
              <a:rPr sz="2500" spc="-5" dirty="0">
                <a:solidFill>
                  <a:srgbClr val="FFFFFF"/>
                </a:solidFill>
                <a:latin typeface="Trebuchet MS"/>
                <a:cs typeface="Trebuchet MS"/>
              </a:rPr>
              <a:t>-Consist of exposing </a:t>
            </a:r>
            <a:r>
              <a:rPr sz="2500" dirty="0">
                <a:solidFill>
                  <a:srgbClr val="FFFFFF"/>
                </a:solidFill>
                <a:latin typeface="Trebuchet MS"/>
                <a:cs typeface="Trebuchet MS"/>
              </a:rPr>
              <a:t>a </a:t>
            </a:r>
            <a:r>
              <a:rPr sz="2500" spc="-5" dirty="0">
                <a:solidFill>
                  <a:srgbClr val="FFFFFF"/>
                </a:solidFill>
                <a:latin typeface="Trebuchet MS"/>
                <a:cs typeface="Trebuchet MS"/>
              </a:rPr>
              <a:t>patient </a:t>
            </a:r>
            <a:r>
              <a:rPr sz="2500" dirty="0">
                <a:solidFill>
                  <a:srgbClr val="FFFFFF"/>
                </a:solidFill>
                <a:latin typeface="Trebuchet MS"/>
                <a:cs typeface="Trebuchet MS"/>
              </a:rPr>
              <a:t>to intermittent </a:t>
            </a:r>
            <a:r>
              <a:rPr sz="2500" spc="-5" dirty="0">
                <a:solidFill>
                  <a:srgbClr val="FFFFFF"/>
                </a:solidFill>
                <a:latin typeface="Trebuchet MS"/>
                <a:cs typeface="Trebuchet MS"/>
              </a:rPr>
              <a:t>short  </a:t>
            </a:r>
            <a:r>
              <a:rPr sz="2500" dirty="0">
                <a:solidFill>
                  <a:srgbClr val="FFFFFF"/>
                </a:solidFill>
                <a:latin typeface="Trebuchet MS"/>
                <a:cs typeface="Trebuchet MS"/>
              </a:rPr>
              <a:t>term 100% </a:t>
            </a:r>
            <a:r>
              <a:rPr sz="2500" spc="-5" dirty="0">
                <a:solidFill>
                  <a:srgbClr val="FFFFFF"/>
                </a:solidFill>
                <a:latin typeface="Trebuchet MS"/>
                <a:cs typeface="Trebuchet MS"/>
              </a:rPr>
              <a:t>oxygen inhalation </a:t>
            </a:r>
            <a:r>
              <a:rPr sz="2500" dirty="0">
                <a:solidFill>
                  <a:srgbClr val="FFFFFF"/>
                </a:solidFill>
                <a:latin typeface="Trebuchet MS"/>
                <a:cs typeface="Trebuchet MS"/>
              </a:rPr>
              <a:t>at a </a:t>
            </a:r>
            <a:r>
              <a:rPr sz="2500" spc="-5" dirty="0">
                <a:solidFill>
                  <a:srgbClr val="FFFFFF"/>
                </a:solidFill>
                <a:latin typeface="Trebuchet MS"/>
                <a:cs typeface="Trebuchet MS"/>
              </a:rPr>
              <a:t>pressure greater </a:t>
            </a:r>
            <a:r>
              <a:rPr sz="2500" dirty="0">
                <a:solidFill>
                  <a:srgbClr val="FFFFFF"/>
                </a:solidFill>
                <a:latin typeface="Trebuchet MS"/>
                <a:cs typeface="Trebuchet MS"/>
              </a:rPr>
              <a:t>than  1</a:t>
            </a:r>
            <a:r>
              <a:rPr sz="2500" spc="-10" dirty="0">
                <a:solidFill>
                  <a:srgbClr val="FFFFFF"/>
                </a:solidFill>
                <a:latin typeface="Trebuchet MS"/>
                <a:cs typeface="Trebuchet MS"/>
              </a:rPr>
              <a:t> </a:t>
            </a:r>
            <a:r>
              <a:rPr sz="2500" spc="-5" dirty="0">
                <a:solidFill>
                  <a:srgbClr val="FFFFFF"/>
                </a:solidFill>
                <a:latin typeface="Trebuchet MS"/>
                <a:cs typeface="Trebuchet MS"/>
              </a:rPr>
              <a:t>atmosphere</a:t>
            </a:r>
            <a:endParaRPr sz="2500" dirty="0">
              <a:latin typeface="Trebuchet MS"/>
              <a:cs typeface="Trebuchet MS"/>
            </a:endParaRPr>
          </a:p>
        </p:txBody>
      </p:sp>
      <p:sp>
        <p:nvSpPr>
          <p:cNvPr id="4" name="object 4"/>
          <p:cNvSpPr txBox="1"/>
          <p:nvPr/>
        </p:nvSpPr>
        <p:spPr>
          <a:xfrm>
            <a:off x="5989428" y="3022600"/>
            <a:ext cx="2360295" cy="406400"/>
          </a:xfrm>
          <a:prstGeom prst="rect">
            <a:avLst/>
          </a:prstGeom>
        </p:spPr>
        <p:txBody>
          <a:bodyPr vert="horz" wrap="square" lIns="0" tIns="12700" rIns="0" bIns="0" rtlCol="0">
            <a:spAutoFit/>
          </a:bodyPr>
          <a:lstStyle/>
          <a:p>
            <a:pPr marL="12700">
              <a:lnSpc>
                <a:spcPct val="100000"/>
              </a:lnSpc>
              <a:spcBef>
                <a:spcPts val="100"/>
              </a:spcBef>
              <a:tabLst>
                <a:tab pos="2035810" algn="l"/>
              </a:tabLst>
            </a:pPr>
            <a:r>
              <a:rPr sz="2500" dirty="0">
                <a:solidFill>
                  <a:srgbClr val="FFFFFF"/>
                </a:solidFill>
                <a:latin typeface="Trebuchet MS"/>
                <a:cs typeface="Trebuchet MS"/>
              </a:rPr>
              <a:t>p</a:t>
            </a:r>
            <a:r>
              <a:rPr sz="2500" spc="-5" dirty="0">
                <a:solidFill>
                  <a:srgbClr val="FFFFFF"/>
                </a:solidFill>
                <a:latin typeface="Trebuchet MS"/>
                <a:cs typeface="Trebuchet MS"/>
              </a:rPr>
              <a:t>ro</a:t>
            </a:r>
            <a:r>
              <a:rPr sz="2500" dirty="0">
                <a:solidFill>
                  <a:srgbClr val="FFFFFF"/>
                </a:solidFill>
                <a:latin typeface="Trebuchet MS"/>
                <a:cs typeface="Trebuchet MS"/>
              </a:rPr>
              <a:t>li</a:t>
            </a:r>
            <a:r>
              <a:rPr sz="2500" spc="-5" dirty="0">
                <a:solidFill>
                  <a:srgbClr val="FFFFFF"/>
                </a:solidFill>
                <a:latin typeface="Trebuchet MS"/>
                <a:cs typeface="Trebuchet MS"/>
              </a:rPr>
              <a:t>feratio</a:t>
            </a:r>
            <a:r>
              <a:rPr sz="2500" dirty="0">
                <a:solidFill>
                  <a:srgbClr val="FFFFFF"/>
                </a:solidFill>
                <a:latin typeface="Trebuchet MS"/>
                <a:cs typeface="Trebuchet MS"/>
              </a:rPr>
              <a:t>n	</a:t>
            </a:r>
            <a:r>
              <a:rPr sz="2500" dirty="0">
                <a:solidFill>
                  <a:srgbClr val="FFFFFF"/>
                </a:solidFill>
                <a:latin typeface="Wingdings"/>
                <a:cs typeface="Wingdings"/>
              </a:rPr>
              <a:t></a:t>
            </a:r>
            <a:endParaRPr sz="2500">
              <a:latin typeface="Wingdings"/>
              <a:cs typeface="Wingdings"/>
            </a:endParaRPr>
          </a:p>
        </p:txBody>
      </p:sp>
      <p:sp>
        <p:nvSpPr>
          <p:cNvPr id="5" name="object 5"/>
          <p:cNvSpPr txBox="1"/>
          <p:nvPr/>
        </p:nvSpPr>
        <p:spPr>
          <a:xfrm>
            <a:off x="317500" y="2844800"/>
            <a:ext cx="5472430" cy="3898900"/>
          </a:xfrm>
          <a:prstGeom prst="rect">
            <a:avLst/>
          </a:prstGeom>
        </p:spPr>
        <p:txBody>
          <a:bodyPr vert="horz" wrap="square" lIns="0" tIns="12700" rIns="0" bIns="0" rtlCol="0">
            <a:spAutoFit/>
          </a:bodyPr>
          <a:lstStyle/>
          <a:p>
            <a:pPr marL="12700" marR="5080">
              <a:lnSpc>
                <a:spcPct val="146700"/>
              </a:lnSpc>
              <a:spcBef>
                <a:spcPts val="100"/>
              </a:spcBef>
              <a:buChar char="-"/>
              <a:tabLst>
                <a:tab pos="351790" algn="l"/>
                <a:tab pos="352425" algn="l"/>
                <a:tab pos="1178560" algn="l"/>
                <a:tab pos="1936750" algn="l"/>
                <a:tab pos="3107055" algn="l"/>
                <a:tab pos="4940935" algn="l"/>
              </a:tabLst>
            </a:pPr>
            <a:r>
              <a:rPr sz="2500" spc="-5" dirty="0">
                <a:solidFill>
                  <a:srgbClr val="FFFFFF"/>
                </a:solidFill>
                <a:latin typeface="Trebuchet MS"/>
                <a:cs typeface="Trebuchet MS"/>
              </a:rPr>
              <a:t>HB</a:t>
            </a:r>
            <a:r>
              <a:rPr sz="2500" dirty="0">
                <a:solidFill>
                  <a:srgbClr val="FFFFFF"/>
                </a:solidFill>
                <a:latin typeface="Trebuchet MS"/>
                <a:cs typeface="Trebuchet MS"/>
              </a:rPr>
              <a:t>O	</a:t>
            </a:r>
            <a:r>
              <a:rPr sz="2500" dirty="0">
                <a:solidFill>
                  <a:srgbClr val="FFFFFF"/>
                </a:solidFill>
                <a:latin typeface="Wingdings"/>
                <a:cs typeface="Wingdings"/>
              </a:rPr>
              <a:t></a:t>
            </a:r>
            <a:r>
              <a:rPr sz="2500" dirty="0">
                <a:solidFill>
                  <a:srgbClr val="FFFFFF"/>
                </a:solidFill>
                <a:latin typeface="Times New Roman"/>
                <a:cs typeface="Times New Roman"/>
              </a:rPr>
              <a:t>	</a:t>
            </a:r>
            <a:r>
              <a:rPr sz="2500" spc="-5" dirty="0">
                <a:solidFill>
                  <a:srgbClr val="FFFFFF"/>
                </a:solidFill>
                <a:latin typeface="Trebuchet MS"/>
                <a:cs typeface="Trebuchet MS"/>
              </a:rPr>
              <a:t>induc</a:t>
            </a:r>
            <a:r>
              <a:rPr sz="2500" dirty="0">
                <a:solidFill>
                  <a:srgbClr val="FFFFFF"/>
                </a:solidFill>
                <a:latin typeface="Trebuchet MS"/>
                <a:cs typeface="Trebuchet MS"/>
              </a:rPr>
              <a:t>e	</a:t>
            </a:r>
            <a:r>
              <a:rPr sz="2500" spc="-5" dirty="0">
                <a:solidFill>
                  <a:srgbClr val="FFFFFF"/>
                </a:solidFill>
                <a:latin typeface="Trebuchet MS"/>
                <a:cs typeface="Trebuchet MS"/>
              </a:rPr>
              <a:t>endothelia</a:t>
            </a:r>
            <a:r>
              <a:rPr sz="2500" dirty="0">
                <a:solidFill>
                  <a:srgbClr val="FFFFFF"/>
                </a:solidFill>
                <a:latin typeface="Trebuchet MS"/>
                <a:cs typeface="Trebuchet MS"/>
              </a:rPr>
              <a:t>l	</a:t>
            </a:r>
            <a:r>
              <a:rPr sz="2500" spc="-5" dirty="0">
                <a:solidFill>
                  <a:srgbClr val="FFFFFF"/>
                </a:solidFill>
                <a:latin typeface="Trebuchet MS"/>
                <a:cs typeface="Trebuchet MS"/>
              </a:rPr>
              <a:t>cell  neovascularization</a:t>
            </a:r>
            <a:endParaRPr sz="2500" dirty="0">
              <a:latin typeface="Trebuchet MS"/>
              <a:cs typeface="Trebuchet MS"/>
            </a:endParaRPr>
          </a:p>
          <a:p>
            <a:pPr marL="12700">
              <a:lnSpc>
                <a:spcPct val="100000"/>
              </a:lnSpc>
              <a:spcBef>
                <a:spcPts val="1300"/>
              </a:spcBef>
            </a:pPr>
            <a:r>
              <a:rPr sz="2500" u="heavy" spc="-5" dirty="0">
                <a:solidFill>
                  <a:srgbClr val="FFFFFF"/>
                </a:solidFill>
                <a:uFill>
                  <a:solidFill>
                    <a:srgbClr val="FFFFFF"/>
                  </a:solidFill>
                </a:uFill>
                <a:latin typeface="Trebuchet MS"/>
                <a:cs typeface="Trebuchet MS"/>
              </a:rPr>
              <a:t>Contraindications:</a:t>
            </a:r>
            <a:r>
              <a:rPr sz="2500" u="heavy" spc="40" dirty="0">
                <a:solidFill>
                  <a:srgbClr val="FFFFFF"/>
                </a:solidFill>
                <a:uFill>
                  <a:solidFill>
                    <a:srgbClr val="FFFFFF"/>
                  </a:solidFill>
                </a:uFill>
                <a:latin typeface="Trebuchet MS"/>
                <a:cs typeface="Trebuchet MS"/>
              </a:rPr>
              <a:t> </a:t>
            </a:r>
            <a:endParaRPr sz="2500" dirty="0">
              <a:latin typeface="Trebuchet MS"/>
              <a:cs typeface="Trebuchet MS"/>
            </a:endParaRPr>
          </a:p>
          <a:p>
            <a:pPr marL="12700">
              <a:lnSpc>
                <a:spcPct val="100000"/>
              </a:lnSpc>
              <a:spcBef>
                <a:spcPts val="1400"/>
              </a:spcBef>
            </a:pPr>
            <a:r>
              <a:rPr sz="2500" spc="-10" dirty="0">
                <a:solidFill>
                  <a:srgbClr val="FFFFFF"/>
                </a:solidFill>
                <a:latin typeface="Trebuchet MS"/>
                <a:cs typeface="Trebuchet MS"/>
              </a:rPr>
              <a:t>-Untreated </a:t>
            </a:r>
            <a:r>
              <a:rPr sz="2500" spc="-5" dirty="0">
                <a:solidFill>
                  <a:srgbClr val="FFFFFF"/>
                </a:solidFill>
                <a:latin typeface="Trebuchet MS"/>
                <a:cs typeface="Trebuchet MS"/>
              </a:rPr>
              <a:t>pneumothorax</a:t>
            </a:r>
            <a:endParaRPr sz="2500" dirty="0">
              <a:latin typeface="Trebuchet MS"/>
              <a:cs typeface="Trebuchet MS"/>
            </a:endParaRPr>
          </a:p>
          <a:p>
            <a:pPr marL="222250" indent="-210185">
              <a:lnSpc>
                <a:spcPct val="100000"/>
              </a:lnSpc>
              <a:spcBef>
                <a:spcPts val="1300"/>
              </a:spcBef>
              <a:buChar char="-"/>
              <a:tabLst>
                <a:tab pos="222885" algn="l"/>
              </a:tabLst>
            </a:pPr>
            <a:r>
              <a:rPr sz="2500" spc="-5" dirty="0">
                <a:solidFill>
                  <a:srgbClr val="FFFFFF"/>
                </a:solidFill>
                <a:latin typeface="Trebuchet MS"/>
                <a:cs typeface="Trebuchet MS"/>
              </a:rPr>
              <a:t>pregnancy</a:t>
            </a:r>
            <a:endParaRPr sz="2500" dirty="0">
              <a:latin typeface="Trebuchet MS"/>
              <a:cs typeface="Trebuchet MS"/>
            </a:endParaRPr>
          </a:p>
          <a:p>
            <a:pPr marL="222250" indent="-210185">
              <a:lnSpc>
                <a:spcPct val="100000"/>
              </a:lnSpc>
              <a:spcBef>
                <a:spcPts val="1400"/>
              </a:spcBef>
              <a:buChar char="-"/>
              <a:tabLst>
                <a:tab pos="222885" algn="l"/>
              </a:tabLst>
            </a:pPr>
            <a:r>
              <a:rPr sz="2500" spc="-5" dirty="0">
                <a:solidFill>
                  <a:srgbClr val="FFFFFF"/>
                </a:solidFill>
                <a:latin typeface="Trebuchet MS"/>
                <a:cs typeface="Trebuchet MS"/>
              </a:rPr>
              <a:t>emphysema</a:t>
            </a:r>
            <a:endParaRPr sz="2500" dirty="0">
              <a:latin typeface="Trebuchet MS"/>
              <a:cs typeface="Trebuchet MS"/>
            </a:endParaRPr>
          </a:p>
          <a:p>
            <a:pPr marL="222250" indent="-210185">
              <a:lnSpc>
                <a:spcPct val="100000"/>
              </a:lnSpc>
              <a:spcBef>
                <a:spcPts val="1300"/>
              </a:spcBef>
              <a:buChar char="-"/>
              <a:tabLst>
                <a:tab pos="222885" algn="l"/>
              </a:tabLst>
            </a:pPr>
            <a:r>
              <a:rPr sz="2500" spc="-25" dirty="0">
                <a:solidFill>
                  <a:srgbClr val="FFFFFF"/>
                </a:solidFill>
                <a:latin typeface="Trebuchet MS"/>
                <a:cs typeface="Trebuchet MS"/>
              </a:rPr>
              <a:t>URTI, </a:t>
            </a:r>
            <a:r>
              <a:rPr sz="2500" spc="-5" dirty="0">
                <a:solidFill>
                  <a:srgbClr val="FFFFFF"/>
                </a:solidFill>
                <a:latin typeface="Trebuchet MS"/>
                <a:cs typeface="Trebuchet MS"/>
              </a:rPr>
              <a:t>optic neuritis </a:t>
            </a:r>
            <a:r>
              <a:rPr sz="2500" dirty="0">
                <a:solidFill>
                  <a:srgbClr val="FFFFFF"/>
                </a:solidFill>
                <a:latin typeface="Trebuchet MS"/>
                <a:cs typeface="Trebuchet MS"/>
              </a:rPr>
              <a:t>, </a:t>
            </a:r>
            <a:r>
              <a:rPr sz="2500" spc="-5" dirty="0">
                <a:solidFill>
                  <a:srgbClr val="FFFFFF"/>
                </a:solidFill>
                <a:latin typeface="Trebuchet MS"/>
                <a:cs typeface="Trebuchet MS"/>
              </a:rPr>
              <a:t>ear</a:t>
            </a:r>
            <a:r>
              <a:rPr sz="2500" spc="-35" dirty="0">
                <a:solidFill>
                  <a:srgbClr val="FFFFFF"/>
                </a:solidFill>
                <a:latin typeface="Trebuchet MS"/>
                <a:cs typeface="Trebuchet MS"/>
              </a:rPr>
              <a:t> </a:t>
            </a:r>
            <a:r>
              <a:rPr sz="2500" spc="-5" dirty="0">
                <a:solidFill>
                  <a:srgbClr val="FFFFFF"/>
                </a:solidFill>
                <a:latin typeface="Trebuchet MS"/>
                <a:cs typeface="Trebuchet MS"/>
              </a:rPr>
              <a:t>problems</a:t>
            </a:r>
            <a:endParaRPr sz="2500" dirty="0">
              <a:latin typeface="Trebuchet MS"/>
              <a:cs typeface="Trebuchet MS"/>
            </a:endParaRPr>
          </a:p>
        </p:txBody>
      </p:sp>
      <p:sp>
        <p:nvSpPr>
          <p:cNvPr id="6" name="TextBox 5"/>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9409" y="563116"/>
            <a:ext cx="6223635" cy="2180084"/>
          </a:xfrm>
          <a:prstGeom prst="rect">
            <a:avLst/>
          </a:prstGeom>
        </p:spPr>
        <p:txBody>
          <a:bodyPr vert="horz" wrap="square" lIns="0" tIns="63500" rIns="0" bIns="0" rtlCol="0">
            <a:spAutoFit/>
          </a:bodyPr>
          <a:lstStyle/>
          <a:p>
            <a:pPr marL="12700" marR="5080" algn="ctr">
              <a:lnSpc>
                <a:spcPts val="5500"/>
              </a:lnSpc>
              <a:spcBef>
                <a:spcPts val="500"/>
              </a:spcBef>
              <a:tabLst>
                <a:tab pos="2959100" algn="l"/>
              </a:tabLst>
            </a:pPr>
            <a:r>
              <a:rPr sz="4800" spc="-5" dirty="0">
                <a:solidFill>
                  <a:srgbClr val="FFFF00"/>
                </a:solidFill>
              </a:rPr>
              <a:t>DETERMINISTIC  EFFECTS	OF</a:t>
            </a:r>
            <a:r>
              <a:rPr sz="4800" spc="-85" dirty="0">
                <a:solidFill>
                  <a:srgbClr val="FFFF00"/>
                </a:solidFill>
              </a:rPr>
              <a:t> </a:t>
            </a:r>
            <a:r>
              <a:rPr sz="4800" spc="-5" dirty="0">
                <a:solidFill>
                  <a:srgbClr val="FFFF00"/>
                </a:solidFill>
              </a:rPr>
              <a:t>WHOLE  BODY</a:t>
            </a:r>
            <a:r>
              <a:rPr sz="4800" spc="-100" dirty="0">
                <a:solidFill>
                  <a:srgbClr val="FFFF00"/>
                </a:solidFill>
              </a:rPr>
              <a:t> </a:t>
            </a:r>
            <a:r>
              <a:rPr sz="4800" spc="-45" dirty="0">
                <a:solidFill>
                  <a:srgbClr val="FFFF00"/>
                </a:solidFill>
              </a:rPr>
              <a:t>RADIATION</a:t>
            </a:r>
            <a:endParaRPr sz="4800" dirty="0">
              <a:solidFill>
                <a:srgbClr val="FFFF00"/>
              </a:solidFill>
            </a:endParaRPr>
          </a:p>
        </p:txBody>
      </p:sp>
      <p:sp>
        <p:nvSpPr>
          <p:cNvPr id="4" name="Round Diagonal Corner Rectangle 3"/>
          <p:cNvSpPr/>
          <p:nvPr/>
        </p:nvSpPr>
        <p:spPr>
          <a:xfrm>
            <a:off x="1524000" y="3429000"/>
            <a:ext cx="2590800" cy="22098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dirty="0"/>
              <a:t>ACUTE RADIATION SYNDROME	</a:t>
            </a:r>
            <a:endParaRPr lang="en-US" sz="2400" b="1" dirty="0"/>
          </a:p>
        </p:txBody>
      </p:sp>
      <p:sp>
        <p:nvSpPr>
          <p:cNvPr id="5" name="Round Diagonal Corner Rectangle 4"/>
          <p:cNvSpPr/>
          <p:nvPr/>
        </p:nvSpPr>
        <p:spPr>
          <a:xfrm>
            <a:off x="4495800" y="3411940"/>
            <a:ext cx="2590800" cy="22098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dirty="0"/>
              <a:t>LATE EFFECTS / CHRONIC</a:t>
            </a:r>
            <a:endParaRPr lang="en-US" sz="2400" b="1" dirty="0"/>
          </a:p>
        </p:txBody>
      </p:sp>
      <p:sp>
        <p:nvSpPr>
          <p:cNvPr id="6" name="TextBox 5"/>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6669" y="1066800"/>
            <a:ext cx="7950200" cy="1118896"/>
          </a:xfrm>
          <a:prstGeom prst="rect">
            <a:avLst/>
          </a:prstGeom>
        </p:spPr>
        <p:txBody>
          <a:bodyPr vert="horz" wrap="square" lIns="0" tIns="41275" rIns="0" bIns="0" rtlCol="0">
            <a:spAutoFit/>
          </a:bodyPr>
          <a:lstStyle/>
          <a:p>
            <a:pPr marL="165100" marR="5080" indent="-152400" algn="just">
              <a:lnSpc>
                <a:spcPts val="2800"/>
              </a:lnSpc>
              <a:spcBef>
                <a:spcPts val="325"/>
              </a:spcBef>
              <a:buClr>
                <a:srgbClr val="DC9E1F"/>
              </a:buClr>
              <a:buSzPct val="95918"/>
              <a:buFont typeface="WenQuanYi Micro Hei"/>
              <a:buChar char="▪"/>
              <a:tabLst>
                <a:tab pos="172085" algn="l"/>
              </a:tabLst>
            </a:pPr>
            <a:r>
              <a:rPr sz="2450" spc="5" dirty="0" smtClean="0">
                <a:solidFill>
                  <a:srgbClr val="FFFFFF"/>
                </a:solidFill>
                <a:latin typeface="Arial"/>
                <a:cs typeface="Arial"/>
              </a:rPr>
              <a:t>The </a:t>
            </a:r>
            <a:r>
              <a:rPr sz="2450" spc="5" dirty="0">
                <a:solidFill>
                  <a:srgbClr val="FFFFFF"/>
                </a:solidFill>
                <a:latin typeface="Arial"/>
                <a:cs typeface="Arial"/>
              </a:rPr>
              <a:t>acute radiation  syndrome is a collection of signs and symptoms  experienced by individuals </a:t>
            </a:r>
            <a:r>
              <a:rPr sz="2450" dirty="0">
                <a:solidFill>
                  <a:srgbClr val="FFFFFF"/>
                </a:solidFill>
                <a:latin typeface="Arial"/>
                <a:cs typeface="Arial"/>
              </a:rPr>
              <a:t>after </a:t>
            </a:r>
            <a:r>
              <a:rPr sz="2450" spc="5" dirty="0">
                <a:solidFill>
                  <a:srgbClr val="FFFFFF"/>
                </a:solidFill>
                <a:latin typeface="Arial"/>
                <a:cs typeface="Arial"/>
              </a:rPr>
              <a:t>a brief</a:t>
            </a:r>
            <a:r>
              <a:rPr sz="2450" spc="-40" dirty="0">
                <a:solidFill>
                  <a:srgbClr val="FFFFFF"/>
                </a:solidFill>
                <a:latin typeface="Arial"/>
                <a:cs typeface="Arial"/>
              </a:rPr>
              <a:t> </a:t>
            </a:r>
            <a:r>
              <a:rPr sz="2450" spc="5" dirty="0">
                <a:solidFill>
                  <a:srgbClr val="FFFFFF"/>
                </a:solidFill>
                <a:latin typeface="Arial"/>
                <a:cs typeface="Arial"/>
              </a:rPr>
              <a:t>whole-body  exposure </a:t>
            </a:r>
            <a:r>
              <a:rPr sz="2450" dirty="0">
                <a:solidFill>
                  <a:srgbClr val="FFFFFF"/>
                </a:solidFill>
                <a:latin typeface="Arial"/>
                <a:cs typeface="Arial"/>
              </a:rPr>
              <a:t>to</a:t>
            </a:r>
            <a:r>
              <a:rPr sz="2450" spc="-10" dirty="0">
                <a:solidFill>
                  <a:srgbClr val="FFFFFF"/>
                </a:solidFill>
                <a:latin typeface="Arial"/>
                <a:cs typeface="Arial"/>
              </a:rPr>
              <a:t> </a:t>
            </a:r>
            <a:r>
              <a:rPr sz="2450" spc="5" dirty="0">
                <a:solidFill>
                  <a:srgbClr val="FFFFFF"/>
                </a:solidFill>
                <a:latin typeface="Arial"/>
                <a:cs typeface="Arial"/>
              </a:rPr>
              <a:t>radiation</a:t>
            </a:r>
            <a:endParaRPr sz="2450" dirty="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2898803409"/>
              </p:ext>
            </p:extLst>
          </p:nvPr>
        </p:nvGraphicFramePr>
        <p:xfrm>
          <a:off x="1001963" y="2590800"/>
          <a:ext cx="7494905" cy="3424829"/>
        </p:xfrm>
        <a:graphic>
          <a:graphicData uri="http://schemas.openxmlformats.org/drawingml/2006/table">
            <a:tbl>
              <a:tblPr firstRow="1" bandRow="1">
                <a:tableStyleId>{5FD0F851-EC5A-4D38-B0AD-8093EC10F338}</a:tableStyleId>
              </a:tblPr>
              <a:tblGrid>
                <a:gridCol w="2259494"/>
                <a:gridCol w="5235411"/>
              </a:tblGrid>
              <a:tr h="533400">
                <a:tc>
                  <a:txBody>
                    <a:bodyPr/>
                    <a:lstStyle/>
                    <a:p>
                      <a:pPr marL="63500" algn="ctr">
                        <a:lnSpc>
                          <a:spcPct val="100000"/>
                        </a:lnSpc>
                        <a:spcBef>
                          <a:spcPts val="200"/>
                        </a:spcBef>
                      </a:pPr>
                      <a:r>
                        <a:rPr lang="en-US" sz="2800" b="1" dirty="0" smtClean="0">
                          <a:solidFill>
                            <a:srgbClr val="00B0F0"/>
                          </a:solidFill>
                        </a:rPr>
                        <a:t>DOSE </a:t>
                      </a:r>
                      <a:r>
                        <a:rPr lang="en-US" sz="2800" b="1" spc="-5" dirty="0" smtClean="0">
                          <a:solidFill>
                            <a:srgbClr val="00B0F0"/>
                          </a:solidFill>
                        </a:rPr>
                        <a:t>IN</a:t>
                      </a:r>
                      <a:r>
                        <a:rPr lang="en-US" sz="2800" b="1" spc="-55" dirty="0" smtClean="0">
                          <a:solidFill>
                            <a:srgbClr val="00B0F0"/>
                          </a:solidFill>
                        </a:rPr>
                        <a:t> </a:t>
                      </a:r>
                      <a:r>
                        <a:rPr lang="en-US" sz="2800" b="1" dirty="0" err="1" smtClean="0">
                          <a:solidFill>
                            <a:srgbClr val="00B0F0"/>
                          </a:solidFill>
                        </a:rPr>
                        <a:t>Gy</a:t>
                      </a:r>
                      <a:endParaRPr lang="en-US" sz="2800" b="1" dirty="0">
                        <a:solidFill>
                          <a:srgbClr val="00B0F0"/>
                        </a:solidFill>
                        <a:latin typeface="Times New Roman"/>
                        <a:cs typeface="Times New Roman"/>
                      </a:endParaRPr>
                    </a:p>
                  </a:txBody>
                  <a:tcPr marL="0" marR="0" marT="25400" marB="0"/>
                </a:tc>
                <a:tc>
                  <a:txBody>
                    <a:bodyPr/>
                    <a:lstStyle/>
                    <a:p>
                      <a:pPr marL="48260" algn="ctr">
                        <a:lnSpc>
                          <a:spcPct val="100000"/>
                        </a:lnSpc>
                        <a:spcBef>
                          <a:spcPts val="200"/>
                        </a:spcBef>
                      </a:pPr>
                      <a:r>
                        <a:rPr lang="en-US" sz="2800" b="1" spc="-5" dirty="0" smtClean="0">
                          <a:solidFill>
                            <a:srgbClr val="00B0F0"/>
                          </a:solidFill>
                        </a:rPr>
                        <a:t>MANIFESTATIONS</a:t>
                      </a:r>
                      <a:endParaRPr lang="en-US" sz="2800" b="1" dirty="0">
                        <a:solidFill>
                          <a:srgbClr val="00B0F0"/>
                        </a:solidFill>
                        <a:latin typeface="Times New Roman"/>
                        <a:cs typeface="Times New Roman"/>
                      </a:endParaRPr>
                    </a:p>
                  </a:txBody>
                  <a:tcPr marL="0" marR="0" marT="25400" marB="0"/>
                </a:tc>
              </a:tr>
              <a:tr h="495418">
                <a:tc>
                  <a:txBody>
                    <a:bodyPr/>
                    <a:lstStyle/>
                    <a:p>
                      <a:pPr marL="14604" algn="ctr">
                        <a:lnSpc>
                          <a:spcPct val="100000"/>
                        </a:lnSpc>
                        <a:spcBef>
                          <a:spcPts val="65"/>
                        </a:spcBef>
                      </a:pPr>
                      <a:r>
                        <a:rPr sz="2800" b="1" dirty="0">
                          <a:solidFill>
                            <a:srgbClr val="FFFFFF"/>
                          </a:solidFill>
                        </a:rPr>
                        <a:t>1-2</a:t>
                      </a:r>
                      <a:endParaRPr sz="2800" b="1" dirty="0">
                        <a:solidFill>
                          <a:srgbClr val="FFFFFF"/>
                        </a:solidFill>
                        <a:latin typeface="Times New Roman"/>
                        <a:cs typeface="Times New Roman"/>
                      </a:endParaRPr>
                    </a:p>
                  </a:txBody>
                  <a:tcPr marL="0" marR="0" marT="8255" marB="0"/>
                </a:tc>
                <a:tc>
                  <a:txBody>
                    <a:bodyPr/>
                    <a:lstStyle/>
                    <a:p>
                      <a:pPr marL="48260">
                        <a:lnSpc>
                          <a:spcPct val="100000"/>
                        </a:lnSpc>
                        <a:spcBef>
                          <a:spcPts val="65"/>
                        </a:spcBef>
                      </a:pPr>
                      <a:r>
                        <a:rPr sz="2800" b="1" spc="-5" dirty="0">
                          <a:solidFill>
                            <a:srgbClr val="FFFFFF"/>
                          </a:solidFill>
                        </a:rPr>
                        <a:t>Prodromal</a:t>
                      </a:r>
                      <a:r>
                        <a:rPr sz="2800" b="1" spc="-10" dirty="0">
                          <a:solidFill>
                            <a:srgbClr val="FFFFFF"/>
                          </a:solidFill>
                        </a:rPr>
                        <a:t> </a:t>
                      </a:r>
                      <a:r>
                        <a:rPr sz="2800" b="1" spc="-5" dirty="0">
                          <a:solidFill>
                            <a:srgbClr val="FFFFFF"/>
                          </a:solidFill>
                        </a:rPr>
                        <a:t>symptoms</a:t>
                      </a:r>
                      <a:endParaRPr sz="2800" b="1" dirty="0">
                        <a:solidFill>
                          <a:srgbClr val="FFFFFF"/>
                        </a:solidFill>
                        <a:latin typeface="Times New Roman"/>
                        <a:cs typeface="Times New Roman"/>
                      </a:endParaRPr>
                    </a:p>
                  </a:txBody>
                  <a:tcPr marL="0" marR="0" marT="8255" marB="0"/>
                </a:tc>
              </a:tr>
              <a:tr h="495419">
                <a:tc>
                  <a:txBody>
                    <a:bodyPr/>
                    <a:lstStyle/>
                    <a:p>
                      <a:pPr marL="14604" algn="ctr">
                        <a:lnSpc>
                          <a:spcPct val="100000"/>
                        </a:lnSpc>
                        <a:spcBef>
                          <a:spcPts val="65"/>
                        </a:spcBef>
                      </a:pPr>
                      <a:r>
                        <a:rPr sz="2800" b="1" dirty="0">
                          <a:solidFill>
                            <a:srgbClr val="FFFFFF"/>
                          </a:solidFill>
                        </a:rPr>
                        <a:t>2-4</a:t>
                      </a:r>
                      <a:endParaRPr sz="2800" b="1">
                        <a:solidFill>
                          <a:srgbClr val="FFFFFF"/>
                        </a:solidFill>
                        <a:latin typeface="Times New Roman"/>
                        <a:cs typeface="Times New Roman"/>
                      </a:endParaRPr>
                    </a:p>
                  </a:txBody>
                  <a:tcPr marL="0" marR="0" marT="8255" marB="0"/>
                </a:tc>
                <a:tc>
                  <a:txBody>
                    <a:bodyPr/>
                    <a:lstStyle/>
                    <a:p>
                      <a:pPr marL="48260">
                        <a:lnSpc>
                          <a:spcPct val="100000"/>
                        </a:lnSpc>
                        <a:spcBef>
                          <a:spcPts val="65"/>
                        </a:spcBef>
                      </a:pPr>
                      <a:r>
                        <a:rPr sz="2800" b="1" spc="-5" dirty="0">
                          <a:solidFill>
                            <a:srgbClr val="FFFFFF"/>
                          </a:solidFill>
                        </a:rPr>
                        <a:t>Mild hematopoietic</a:t>
                      </a:r>
                      <a:r>
                        <a:rPr sz="2800" b="1" spc="-10" dirty="0">
                          <a:solidFill>
                            <a:srgbClr val="FFFFFF"/>
                          </a:solidFill>
                        </a:rPr>
                        <a:t> </a:t>
                      </a:r>
                      <a:r>
                        <a:rPr sz="2800" b="1" spc="-5" dirty="0">
                          <a:solidFill>
                            <a:srgbClr val="FFFFFF"/>
                          </a:solidFill>
                        </a:rPr>
                        <a:t>symptoms</a:t>
                      </a:r>
                      <a:endParaRPr sz="2800" b="1" dirty="0">
                        <a:solidFill>
                          <a:srgbClr val="FFFFFF"/>
                        </a:solidFill>
                        <a:latin typeface="Times New Roman"/>
                        <a:cs typeface="Times New Roman"/>
                      </a:endParaRPr>
                    </a:p>
                  </a:txBody>
                  <a:tcPr marL="0" marR="0" marT="8255" marB="0"/>
                </a:tc>
              </a:tr>
              <a:tr h="495414">
                <a:tc>
                  <a:txBody>
                    <a:bodyPr/>
                    <a:lstStyle/>
                    <a:p>
                      <a:pPr marL="14604" algn="ctr">
                        <a:lnSpc>
                          <a:spcPct val="100000"/>
                        </a:lnSpc>
                        <a:spcBef>
                          <a:spcPts val="65"/>
                        </a:spcBef>
                      </a:pPr>
                      <a:r>
                        <a:rPr sz="2800" b="1" dirty="0">
                          <a:solidFill>
                            <a:srgbClr val="FFFFFF"/>
                          </a:solidFill>
                        </a:rPr>
                        <a:t>4-7</a:t>
                      </a:r>
                      <a:endParaRPr sz="2800" b="1" dirty="0">
                        <a:solidFill>
                          <a:srgbClr val="FFFFFF"/>
                        </a:solidFill>
                        <a:latin typeface="Times New Roman"/>
                        <a:cs typeface="Times New Roman"/>
                      </a:endParaRPr>
                    </a:p>
                  </a:txBody>
                  <a:tcPr marL="0" marR="0" marT="8255" marB="0"/>
                </a:tc>
                <a:tc>
                  <a:txBody>
                    <a:bodyPr/>
                    <a:lstStyle/>
                    <a:p>
                      <a:pPr marL="48260">
                        <a:lnSpc>
                          <a:spcPct val="100000"/>
                        </a:lnSpc>
                        <a:spcBef>
                          <a:spcPts val="65"/>
                        </a:spcBef>
                      </a:pPr>
                      <a:r>
                        <a:rPr sz="2800" b="1" spc="-5" dirty="0">
                          <a:solidFill>
                            <a:srgbClr val="FFFFFF"/>
                          </a:solidFill>
                        </a:rPr>
                        <a:t>Severe hematopoietic</a:t>
                      </a:r>
                      <a:r>
                        <a:rPr sz="2800" b="1" spc="-15" dirty="0">
                          <a:solidFill>
                            <a:srgbClr val="FFFFFF"/>
                          </a:solidFill>
                        </a:rPr>
                        <a:t> </a:t>
                      </a:r>
                      <a:r>
                        <a:rPr sz="2800" b="1" spc="-5" dirty="0">
                          <a:solidFill>
                            <a:srgbClr val="FFFFFF"/>
                          </a:solidFill>
                        </a:rPr>
                        <a:t>symptoms</a:t>
                      </a:r>
                      <a:endParaRPr sz="2800" b="1" dirty="0">
                        <a:solidFill>
                          <a:srgbClr val="FFFFFF"/>
                        </a:solidFill>
                        <a:latin typeface="Times New Roman"/>
                        <a:cs typeface="Times New Roman"/>
                      </a:endParaRPr>
                    </a:p>
                  </a:txBody>
                  <a:tcPr marL="0" marR="0" marT="8255" marB="0"/>
                </a:tc>
              </a:tr>
              <a:tr h="495414">
                <a:tc>
                  <a:txBody>
                    <a:bodyPr/>
                    <a:lstStyle/>
                    <a:p>
                      <a:pPr marL="609600" algn="ctr">
                        <a:lnSpc>
                          <a:spcPct val="100000"/>
                        </a:lnSpc>
                        <a:spcBef>
                          <a:spcPts val="65"/>
                        </a:spcBef>
                      </a:pPr>
                      <a:r>
                        <a:rPr lang="en-US" sz="2800" b="1" dirty="0" smtClean="0">
                          <a:solidFill>
                            <a:srgbClr val="FFFFFF"/>
                          </a:solidFill>
                          <a:latin typeface="Times New Roman"/>
                          <a:cs typeface="Times New Roman"/>
                        </a:rPr>
                        <a:t>7-15</a:t>
                      </a:r>
                      <a:endParaRPr sz="2800" b="1" dirty="0">
                        <a:solidFill>
                          <a:srgbClr val="FFFFFF"/>
                        </a:solidFill>
                        <a:latin typeface="Times New Roman"/>
                        <a:cs typeface="Times New Roman"/>
                      </a:endParaRPr>
                    </a:p>
                  </a:txBody>
                  <a:tcPr marL="0" marR="0" marT="8255" marB="0"/>
                </a:tc>
                <a:tc>
                  <a:txBody>
                    <a:bodyPr/>
                    <a:lstStyle/>
                    <a:p>
                      <a:pPr marL="48260">
                        <a:lnSpc>
                          <a:spcPct val="100000"/>
                        </a:lnSpc>
                        <a:spcBef>
                          <a:spcPts val="65"/>
                        </a:spcBef>
                      </a:pPr>
                      <a:r>
                        <a:rPr sz="2800" b="1" spc="-5" dirty="0">
                          <a:solidFill>
                            <a:srgbClr val="FFFFFF"/>
                          </a:solidFill>
                        </a:rPr>
                        <a:t>Gastrointestinal</a:t>
                      </a:r>
                      <a:r>
                        <a:rPr sz="2800" b="1" spc="-10" dirty="0">
                          <a:solidFill>
                            <a:srgbClr val="FFFFFF"/>
                          </a:solidFill>
                        </a:rPr>
                        <a:t> </a:t>
                      </a:r>
                      <a:r>
                        <a:rPr sz="2800" b="1" spc="-5" dirty="0">
                          <a:solidFill>
                            <a:srgbClr val="FFFFFF"/>
                          </a:solidFill>
                        </a:rPr>
                        <a:t>symptoms</a:t>
                      </a:r>
                      <a:endParaRPr sz="2800" b="1" dirty="0">
                        <a:solidFill>
                          <a:srgbClr val="FFFFFF"/>
                        </a:solidFill>
                        <a:latin typeface="Times New Roman"/>
                        <a:cs typeface="Times New Roman"/>
                      </a:endParaRPr>
                    </a:p>
                  </a:txBody>
                  <a:tcPr marL="0" marR="0" marT="8255" marB="0"/>
                </a:tc>
              </a:tr>
              <a:tr h="909764">
                <a:tc>
                  <a:txBody>
                    <a:bodyPr/>
                    <a:lstStyle/>
                    <a:p>
                      <a:pPr algn="ctr">
                        <a:lnSpc>
                          <a:spcPct val="100000"/>
                        </a:lnSpc>
                        <a:spcBef>
                          <a:spcPts val="65"/>
                        </a:spcBef>
                      </a:pPr>
                      <a:r>
                        <a:rPr sz="2800" b="1" spc="-5" dirty="0">
                          <a:solidFill>
                            <a:srgbClr val="FFFFFF"/>
                          </a:solidFill>
                        </a:rPr>
                        <a:t>&gt;50</a:t>
                      </a:r>
                      <a:endParaRPr sz="2800" b="1" dirty="0">
                        <a:solidFill>
                          <a:srgbClr val="FFFFFF"/>
                        </a:solidFill>
                        <a:latin typeface="Times New Roman"/>
                        <a:cs typeface="Times New Roman"/>
                      </a:endParaRPr>
                    </a:p>
                  </a:txBody>
                  <a:tcPr marL="0" marR="0" marT="8255" marB="0"/>
                </a:tc>
                <a:tc>
                  <a:txBody>
                    <a:bodyPr/>
                    <a:lstStyle/>
                    <a:p>
                      <a:pPr marL="48260" marR="1591310">
                        <a:lnSpc>
                          <a:spcPts val="3200"/>
                        </a:lnSpc>
                        <a:spcBef>
                          <a:spcPts val="305"/>
                        </a:spcBef>
                      </a:pPr>
                      <a:r>
                        <a:rPr sz="2800" b="1" spc="-5" dirty="0">
                          <a:solidFill>
                            <a:srgbClr val="FFFFFF"/>
                          </a:solidFill>
                        </a:rPr>
                        <a:t>Cardiovascular and </a:t>
                      </a:r>
                      <a:r>
                        <a:rPr sz="2800" b="1" dirty="0">
                          <a:solidFill>
                            <a:srgbClr val="FFFFFF"/>
                          </a:solidFill>
                        </a:rPr>
                        <a:t>CNS  </a:t>
                      </a:r>
                      <a:r>
                        <a:rPr sz="2800" b="1" spc="-5" dirty="0">
                          <a:solidFill>
                            <a:srgbClr val="FFFFFF"/>
                          </a:solidFill>
                        </a:rPr>
                        <a:t>symptoms</a:t>
                      </a:r>
                      <a:endParaRPr sz="2800" b="1" dirty="0">
                        <a:solidFill>
                          <a:srgbClr val="FFFFFF"/>
                        </a:solidFill>
                        <a:latin typeface="Times New Roman"/>
                        <a:cs typeface="Times New Roman"/>
                      </a:endParaRPr>
                    </a:p>
                  </a:txBody>
                  <a:tcPr marL="0" marR="0" marT="38735" marB="0"/>
                </a:tc>
              </a:tr>
            </a:tbl>
          </a:graphicData>
        </a:graphic>
      </p:graphicFrame>
      <p:sp>
        <p:nvSpPr>
          <p:cNvPr id="5" name="Title 4"/>
          <p:cNvSpPr>
            <a:spLocks noGrp="1"/>
          </p:cNvSpPr>
          <p:nvPr>
            <p:ph type="title"/>
          </p:nvPr>
        </p:nvSpPr>
        <p:spPr>
          <a:xfrm>
            <a:off x="546669" y="152400"/>
            <a:ext cx="8153400" cy="838200"/>
          </a:xfrm>
        </p:spPr>
        <p:style>
          <a:lnRef idx="0">
            <a:schemeClr val="accent6"/>
          </a:lnRef>
          <a:fillRef idx="3">
            <a:schemeClr val="accent6"/>
          </a:fillRef>
          <a:effectRef idx="3">
            <a:schemeClr val="accent6"/>
          </a:effectRef>
          <a:fontRef idx="minor">
            <a:schemeClr val="lt1"/>
          </a:fontRef>
        </p:style>
        <p:txBody>
          <a:bodyPr/>
          <a:lstStyle/>
          <a:p>
            <a:pPr algn="ctr"/>
            <a:r>
              <a:rPr lang="en-US" b="1" spc="5" dirty="0" smtClean="0">
                <a:solidFill>
                  <a:schemeClr val="tx1"/>
                </a:solidFill>
                <a:latin typeface="+mj-lt"/>
                <a:cs typeface="Arial"/>
              </a:rPr>
              <a:t>ACUTE </a:t>
            </a:r>
            <a:r>
              <a:rPr lang="en-US" b="1" dirty="0" smtClean="0">
                <a:solidFill>
                  <a:schemeClr val="tx1"/>
                </a:solidFill>
                <a:latin typeface="+mj-lt"/>
                <a:cs typeface="Arial"/>
              </a:rPr>
              <a:t>RADIATION </a:t>
            </a:r>
            <a:r>
              <a:rPr lang="en-US" b="1" spc="5" dirty="0" smtClean="0">
                <a:solidFill>
                  <a:schemeClr val="tx1"/>
                </a:solidFill>
                <a:latin typeface="+mj-lt"/>
                <a:cs typeface="Arial"/>
              </a:rPr>
              <a:t>SYNDROME</a:t>
            </a:r>
            <a:endParaRPr lang="en-US" dirty="0">
              <a:solidFill>
                <a:schemeClr val="tx1"/>
              </a:solidFill>
              <a:latin typeface="+mj-lt"/>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399" y="1343085"/>
            <a:ext cx="8001001" cy="4524315"/>
          </a:xfrm>
          <a:prstGeom prst="rect">
            <a:avLst/>
          </a:prstGeom>
        </p:spPr>
        <p:txBody>
          <a:bodyPr vert="horz" wrap="square" lIns="0" tIns="12700" rIns="0" bIns="0" rtlCol="0">
            <a:spAutoFit/>
          </a:bodyPr>
          <a:lstStyle/>
          <a:p>
            <a:pPr marL="190500" indent="-177800">
              <a:lnSpc>
                <a:spcPts val="3170"/>
              </a:lnSpc>
              <a:spcBef>
                <a:spcPts val="100"/>
              </a:spcBef>
              <a:buClr>
                <a:srgbClr val="DC9E1F"/>
              </a:buClr>
              <a:buSzPct val="96296"/>
              <a:buFont typeface="WenQuanYi Micro Hei"/>
              <a:buChar char="▪"/>
              <a:tabLst>
                <a:tab pos="190500" algn="l"/>
              </a:tabLst>
            </a:pPr>
            <a:r>
              <a:rPr sz="3600" b="1" spc="-5" dirty="0">
                <a:solidFill>
                  <a:srgbClr val="FFFF00"/>
                </a:solidFill>
                <a:cs typeface="Arial"/>
              </a:rPr>
              <a:t>Prodromal</a:t>
            </a:r>
            <a:r>
              <a:rPr sz="3600" b="1" spc="-10" dirty="0">
                <a:solidFill>
                  <a:srgbClr val="FFFF00"/>
                </a:solidFill>
                <a:cs typeface="Arial"/>
              </a:rPr>
              <a:t> </a:t>
            </a:r>
            <a:r>
              <a:rPr sz="3600" b="1" spc="-5" dirty="0" smtClean="0">
                <a:solidFill>
                  <a:srgbClr val="FFFF00"/>
                </a:solidFill>
                <a:cs typeface="Arial"/>
              </a:rPr>
              <a:t>symptoms</a:t>
            </a:r>
            <a:endParaRPr lang="en-US" sz="3600" dirty="0">
              <a:solidFill>
                <a:srgbClr val="FFFF00"/>
              </a:solidFill>
              <a:cs typeface="Arial"/>
            </a:endParaRPr>
          </a:p>
          <a:p>
            <a:pPr marL="190500" indent="-177800">
              <a:lnSpc>
                <a:spcPts val="3170"/>
              </a:lnSpc>
              <a:spcBef>
                <a:spcPts val="100"/>
              </a:spcBef>
              <a:buClr>
                <a:srgbClr val="DC9E1F"/>
              </a:buClr>
              <a:buSzPct val="96296"/>
              <a:buFont typeface="WenQuanYi Micro Hei"/>
              <a:buChar char="▪"/>
              <a:tabLst>
                <a:tab pos="190500" algn="l"/>
              </a:tabLst>
            </a:pPr>
            <a:r>
              <a:rPr sz="2400" spc="-5" dirty="0" smtClean="0">
                <a:solidFill>
                  <a:srgbClr val="FFFFFF"/>
                </a:solidFill>
                <a:cs typeface="Arial"/>
              </a:rPr>
              <a:t>Minutes </a:t>
            </a:r>
            <a:r>
              <a:rPr sz="2400" spc="-5" dirty="0">
                <a:solidFill>
                  <a:srgbClr val="FFFFFF"/>
                </a:solidFill>
                <a:cs typeface="Arial"/>
              </a:rPr>
              <a:t>to </a:t>
            </a:r>
            <a:r>
              <a:rPr sz="2400" dirty="0">
                <a:solidFill>
                  <a:srgbClr val="FFFFFF"/>
                </a:solidFill>
                <a:cs typeface="Arial"/>
              </a:rPr>
              <a:t>hours </a:t>
            </a:r>
            <a:r>
              <a:rPr sz="2400" spc="-5" dirty="0">
                <a:solidFill>
                  <a:srgbClr val="FFFFFF"/>
                </a:solidFill>
                <a:cs typeface="Arial"/>
              </a:rPr>
              <a:t>after</a:t>
            </a:r>
            <a:r>
              <a:rPr sz="2400" spc="-20" dirty="0">
                <a:solidFill>
                  <a:srgbClr val="FFFFFF"/>
                </a:solidFill>
                <a:cs typeface="Arial"/>
              </a:rPr>
              <a:t> </a:t>
            </a:r>
            <a:r>
              <a:rPr sz="2400" dirty="0" smtClean="0">
                <a:solidFill>
                  <a:srgbClr val="FFFFFF"/>
                </a:solidFill>
                <a:cs typeface="Arial"/>
              </a:rPr>
              <a:t>exposure</a:t>
            </a:r>
            <a:endParaRPr lang="en-US" sz="2400" dirty="0">
              <a:cs typeface="Arial"/>
            </a:endParaRPr>
          </a:p>
          <a:p>
            <a:pPr marL="190500" indent="-177800">
              <a:lnSpc>
                <a:spcPts val="3170"/>
              </a:lnSpc>
              <a:spcBef>
                <a:spcPts val="100"/>
              </a:spcBef>
              <a:buClr>
                <a:srgbClr val="DC9E1F"/>
              </a:buClr>
              <a:buSzPct val="96296"/>
              <a:buFont typeface="WenQuanYi Micro Hei"/>
              <a:buChar char="▪"/>
              <a:tabLst>
                <a:tab pos="190500" algn="l"/>
              </a:tabLst>
            </a:pPr>
            <a:r>
              <a:rPr sz="2400" dirty="0" smtClean="0">
                <a:solidFill>
                  <a:srgbClr val="FFFFFF"/>
                </a:solidFill>
                <a:cs typeface="Arial"/>
              </a:rPr>
              <a:t>Anorexia</a:t>
            </a:r>
            <a:r>
              <a:rPr sz="2400" dirty="0">
                <a:solidFill>
                  <a:srgbClr val="FFFFFF"/>
                </a:solidFill>
                <a:cs typeface="Arial"/>
              </a:rPr>
              <a:t>, nausea, </a:t>
            </a:r>
            <a:r>
              <a:rPr sz="2400" spc="-5" dirty="0">
                <a:solidFill>
                  <a:srgbClr val="FFFFFF"/>
                </a:solidFill>
                <a:cs typeface="Arial"/>
              </a:rPr>
              <a:t>vomiting,</a:t>
            </a:r>
            <a:r>
              <a:rPr sz="2400" spc="-75" dirty="0">
                <a:solidFill>
                  <a:srgbClr val="FFFFFF"/>
                </a:solidFill>
                <a:cs typeface="Arial"/>
              </a:rPr>
              <a:t> </a:t>
            </a:r>
            <a:r>
              <a:rPr sz="2400" dirty="0">
                <a:solidFill>
                  <a:srgbClr val="FFFFFF"/>
                </a:solidFill>
                <a:cs typeface="Arial"/>
              </a:rPr>
              <a:t>diarrhea,  </a:t>
            </a:r>
            <a:r>
              <a:rPr sz="2400" spc="-5" dirty="0">
                <a:solidFill>
                  <a:srgbClr val="FFFFFF"/>
                </a:solidFill>
                <a:cs typeface="Arial"/>
              </a:rPr>
              <a:t>fatigue </a:t>
            </a:r>
            <a:r>
              <a:rPr sz="2400" dirty="0" smtClean="0">
                <a:solidFill>
                  <a:srgbClr val="FFFFFF"/>
                </a:solidFill>
                <a:cs typeface="Arial"/>
              </a:rPr>
              <a:t>and</a:t>
            </a:r>
            <a:r>
              <a:rPr lang="en-US" sz="2400" dirty="0" smtClean="0">
                <a:solidFill>
                  <a:srgbClr val="FFFFFF"/>
                </a:solidFill>
                <a:cs typeface="Arial"/>
              </a:rPr>
              <a:t> </a:t>
            </a:r>
            <a:r>
              <a:rPr sz="2400" dirty="0" smtClean="0">
                <a:solidFill>
                  <a:srgbClr val="FFFFFF"/>
                </a:solidFill>
                <a:cs typeface="Arial"/>
              </a:rPr>
              <a:t>weakness</a:t>
            </a:r>
            <a:endParaRPr lang="en-US" sz="2400" dirty="0">
              <a:cs typeface="Arial"/>
            </a:endParaRPr>
          </a:p>
          <a:p>
            <a:pPr marL="190500" indent="-177800">
              <a:lnSpc>
                <a:spcPts val="3170"/>
              </a:lnSpc>
              <a:spcBef>
                <a:spcPts val="100"/>
              </a:spcBef>
              <a:buClr>
                <a:srgbClr val="DC9E1F"/>
              </a:buClr>
              <a:buSzPct val="96296"/>
              <a:buFont typeface="WenQuanYi Micro Hei"/>
              <a:buChar char="▪"/>
              <a:tabLst>
                <a:tab pos="190500" algn="l"/>
              </a:tabLst>
            </a:pPr>
            <a:r>
              <a:rPr sz="2400" dirty="0" smtClean="0">
                <a:solidFill>
                  <a:srgbClr val="FFFFFF"/>
                </a:solidFill>
                <a:cs typeface="Arial"/>
              </a:rPr>
              <a:t>Higher </a:t>
            </a:r>
            <a:r>
              <a:rPr sz="2400" spc="-5" dirty="0">
                <a:solidFill>
                  <a:srgbClr val="FFFFFF"/>
                </a:solidFill>
                <a:cs typeface="Arial"/>
              </a:rPr>
              <a:t>the </a:t>
            </a:r>
            <a:r>
              <a:rPr sz="2400" dirty="0">
                <a:solidFill>
                  <a:srgbClr val="FFFFFF"/>
                </a:solidFill>
                <a:cs typeface="Arial"/>
              </a:rPr>
              <a:t>dose , </a:t>
            </a:r>
            <a:r>
              <a:rPr sz="2400" spc="-5" dirty="0">
                <a:solidFill>
                  <a:srgbClr val="FFFFFF"/>
                </a:solidFill>
                <a:cs typeface="Arial"/>
              </a:rPr>
              <a:t>the </a:t>
            </a:r>
            <a:r>
              <a:rPr sz="2400" dirty="0">
                <a:solidFill>
                  <a:srgbClr val="FFFFFF"/>
                </a:solidFill>
                <a:cs typeface="Arial"/>
              </a:rPr>
              <a:t>more rapid</a:t>
            </a:r>
            <a:r>
              <a:rPr sz="2400" spc="-70" dirty="0">
                <a:solidFill>
                  <a:srgbClr val="FFFFFF"/>
                </a:solidFill>
                <a:cs typeface="Arial"/>
              </a:rPr>
              <a:t> </a:t>
            </a:r>
            <a:r>
              <a:rPr sz="2400" spc="-5" dirty="0">
                <a:solidFill>
                  <a:srgbClr val="FFFFFF"/>
                </a:solidFill>
                <a:cs typeface="Arial"/>
              </a:rPr>
              <a:t>the  </a:t>
            </a:r>
            <a:r>
              <a:rPr sz="2400" dirty="0">
                <a:solidFill>
                  <a:srgbClr val="FFFFFF"/>
                </a:solidFill>
                <a:cs typeface="Arial"/>
              </a:rPr>
              <a:t>onset and </a:t>
            </a:r>
            <a:r>
              <a:rPr sz="2400" spc="-5" dirty="0">
                <a:solidFill>
                  <a:srgbClr val="FFFFFF"/>
                </a:solidFill>
                <a:cs typeface="Arial"/>
              </a:rPr>
              <a:t>greater </a:t>
            </a:r>
            <a:r>
              <a:rPr sz="2400" dirty="0">
                <a:solidFill>
                  <a:srgbClr val="FFFFFF"/>
                </a:solidFill>
                <a:cs typeface="Arial"/>
              </a:rPr>
              <a:t>will be </a:t>
            </a:r>
            <a:r>
              <a:rPr sz="2400" spc="-5" dirty="0">
                <a:solidFill>
                  <a:srgbClr val="FFFFFF"/>
                </a:solidFill>
                <a:cs typeface="Arial"/>
              </a:rPr>
              <a:t>severity </a:t>
            </a:r>
            <a:r>
              <a:rPr sz="2400" dirty="0">
                <a:solidFill>
                  <a:srgbClr val="FFFFFF"/>
                </a:solidFill>
                <a:cs typeface="Arial"/>
              </a:rPr>
              <a:t>of  </a:t>
            </a:r>
            <a:r>
              <a:rPr sz="2400" spc="-5" dirty="0">
                <a:solidFill>
                  <a:srgbClr val="FFFFFF"/>
                </a:solidFill>
                <a:cs typeface="Arial"/>
              </a:rPr>
              <a:t>symptoms</a:t>
            </a:r>
            <a:endParaRPr sz="2400" dirty="0">
              <a:cs typeface="Arial"/>
            </a:endParaRPr>
          </a:p>
          <a:p>
            <a:pPr marL="285750" indent="-285750">
              <a:lnSpc>
                <a:spcPct val="100000"/>
              </a:lnSpc>
              <a:spcBef>
                <a:spcPts val="30"/>
              </a:spcBef>
              <a:buFont typeface="Arial" pitchFamily="34" charset="0"/>
              <a:buChar char="•"/>
            </a:pPr>
            <a:endParaRPr sz="2400" dirty="0">
              <a:cs typeface="Arial"/>
            </a:endParaRPr>
          </a:p>
          <a:p>
            <a:pPr marL="190500" indent="-177800">
              <a:lnSpc>
                <a:spcPts val="3170"/>
              </a:lnSpc>
              <a:buClr>
                <a:srgbClr val="DC9E1F"/>
              </a:buClr>
              <a:buSzPct val="96296"/>
              <a:buFont typeface="WenQuanYi Micro Hei"/>
              <a:buChar char="▪"/>
              <a:tabLst>
                <a:tab pos="190500" algn="l"/>
              </a:tabLst>
            </a:pPr>
            <a:r>
              <a:rPr sz="3200" b="1" spc="-5" dirty="0">
                <a:solidFill>
                  <a:srgbClr val="FFFF00"/>
                </a:solidFill>
                <a:cs typeface="Arial"/>
              </a:rPr>
              <a:t>Latent</a:t>
            </a:r>
            <a:r>
              <a:rPr sz="3200" b="1" spc="-10" dirty="0">
                <a:solidFill>
                  <a:srgbClr val="FFFF00"/>
                </a:solidFill>
                <a:cs typeface="Arial"/>
              </a:rPr>
              <a:t> </a:t>
            </a:r>
            <a:r>
              <a:rPr sz="3200" b="1" spc="-5" dirty="0" smtClean="0">
                <a:solidFill>
                  <a:srgbClr val="FFFF00"/>
                </a:solidFill>
                <a:cs typeface="Arial"/>
              </a:rPr>
              <a:t>period</a:t>
            </a:r>
            <a:endParaRPr lang="en-US" sz="3200" b="1" spc="-5" dirty="0" smtClean="0">
              <a:solidFill>
                <a:srgbClr val="FFFF00"/>
              </a:solidFill>
              <a:cs typeface="Arial"/>
            </a:endParaRPr>
          </a:p>
          <a:p>
            <a:pPr marL="190500" indent="-177800">
              <a:lnSpc>
                <a:spcPts val="3170"/>
              </a:lnSpc>
              <a:buClr>
                <a:srgbClr val="DC9E1F"/>
              </a:buClr>
              <a:buSzPct val="96296"/>
              <a:buFont typeface="WenQuanYi Micro Hei"/>
              <a:buChar char="▪"/>
              <a:tabLst>
                <a:tab pos="190500" algn="l"/>
              </a:tabLst>
            </a:pPr>
            <a:r>
              <a:rPr lang="en-US" sz="2400" b="1" spc="-5" dirty="0" smtClean="0">
                <a:solidFill>
                  <a:srgbClr val="FFFFFF"/>
                </a:solidFill>
                <a:cs typeface="Arial"/>
              </a:rPr>
              <a:t>Lasting hours or days after supra-lethal exposures (approx. &gt; 5 </a:t>
            </a:r>
            <a:r>
              <a:rPr lang="en-US" sz="2400" b="1" spc="-5" dirty="0" err="1" smtClean="0">
                <a:solidFill>
                  <a:srgbClr val="FFFFFF"/>
                </a:solidFill>
                <a:cs typeface="Arial"/>
              </a:rPr>
              <a:t>Gy</a:t>
            </a:r>
            <a:r>
              <a:rPr lang="en-US" sz="2400" b="1" spc="-5" dirty="0" smtClean="0">
                <a:solidFill>
                  <a:srgbClr val="FFFFFF"/>
                </a:solidFill>
                <a:cs typeface="Arial"/>
              </a:rPr>
              <a:t>)  to few weeks after exposure of about 2 </a:t>
            </a:r>
            <a:r>
              <a:rPr lang="en-US" sz="2400" b="1" spc="-5" dirty="0" err="1" smtClean="0">
                <a:solidFill>
                  <a:srgbClr val="FFFFFF"/>
                </a:solidFill>
                <a:cs typeface="Arial"/>
              </a:rPr>
              <a:t>Gy</a:t>
            </a:r>
            <a:endParaRPr lang="en-US" sz="2400" b="1" spc="-5" dirty="0" smtClean="0">
              <a:solidFill>
                <a:srgbClr val="FFFFFF"/>
              </a:solidFill>
              <a:cs typeface="Arial"/>
            </a:endParaRPr>
          </a:p>
          <a:p>
            <a:pPr marL="190500" indent="-177800">
              <a:lnSpc>
                <a:spcPts val="3170"/>
              </a:lnSpc>
              <a:buClr>
                <a:srgbClr val="DC9E1F"/>
              </a:buClr>
              <a:buSzPct val="96296"/>
              <a:buFont typeface="WenQuanYi Micro Hei"/>
              <a:buChar char="▪"/>
              <a:tabLst>
                <a:tab pos="190500" algn="l"/>
              </a:tabLst>
            </a:pPr>
            <a:endParaRPr lang="en-US" sz="2400" b="1" spc="-5" dirty="0">
              <a:solidFill>
                <a:srgbClr val="FFFFFF"/>
              </a:solidFill>
              <a:cs typeface="Arial"/>
            </a:endParaRPr>
          </a:p>
          <a:p>
            <a:pPr marL="190500" indent="-177800">
              <a:lnSpc>
                <a:spcPts val="3170"/>
              </a:lnSpc>
              <a:buClr>
                <a:srgbClr val="DC9E1F"/>
              </a:buClr>
              <a:buSzPct val="96296"/>
              <a:buFont typeface="WenQuanYi Micro Hei"/>
              <a:buChar char="▪"/>
              <a:tabLst>
                <a:tab pos="190500" algn="l"/>
              </a:tabLst>
            </a:pPr>
            <a:endParaRPr lang="en-US" sz="2400" dirty="0">
              <a:solidFill>
                <a:srgbClr val="FFFFFF"/>
              </a:solidFill>
              <a:cs typeface="Arial"/>
            </a:endParaRPr>
          </a:p>
        </p:txBody>
      </p:sp>
      <p:sp>
        <p:nvSpPr>
          <p:cNvPr id="3" name="object 3"/>
          <p:cNvSpPr txBox="1">
            <a:spLocks noGrp="1"/>
          </p:cNvSpPr>
          <p:nvPr>
            <p:ph type="title"/>
          </p:nvPr>
        </p:nvSpPr>
        <p:spPr>
          <a:xfrm>
            <a:off x="304800" y="57423"/>
            <a:ext cx="8610600" cy="628377"/>
          </a:xfrm>
          <a:prstGeom prst="rect">
            <a:avLst/>
          </a:prstGeom>
        </p:spPr>
        <p:style>
          <a:lnRef idx="0">
            <a:schemeClr val="accent6"/>
          </a:lnRef>
          <a:fillRef idx="3">
            <a:schemeClr val="accent6"/>
          </a:fillRef>
          <a:effectRef idx="3">
            <a:schemeClr val="accent6"/>
          </a:effectRef>
          <a:fontRef idx="minor">
            <a:schemeClr val="lt1"/>
          </a:fontRef>
        </p:style>
        <p:txBody>
          <a:bodyPr vert="horz" wrap="square" lIns="0" tIns="12700" rIns="0" bIns="0" rtlCol="0">
            <a:spAutoFit/>
          </a:bodyPr>
          <a:lstStyle/>
          <a:p>
            <a:pPr marL="12700" algn="ctr">
              <a:lnSpc>
                <a:spcPct val="100000"/>
              </a:lnSpc>
              <a:spcBef>
                <a:spcPts val="100"/>
              </a:spcBef>
            </a:pPr>
            <a:r>
              <a:rPr lang="en-US" b="1" spc="-5" dirty="0" smtClean="0">
                <a:solidFill>
                  <a:schemeClr val="bg2"/>
                </a:solidFill>
                <a:latin typeface="+mn-lt"/>
                <a:cs typeface="Arial"/>
              </a:rPr>
              <a:t>ACUTE RADIATION</a:t>
            </a:r>
            <a:r>
              <a:rPr lang="en-US" b="1" spc="-30" dirty="0" smtClean="0">
                <a:solidFill>
                  <a:schemeClr val="bg2"/>
                </a:solidFill>
                <a:latin typeface="+mn-lt"/>
                <a:cs typeface="Arial"/>
              </a:rPr>
              <a:t> </a:t>
            </a:r>
            <a:r>
              <a:rPr lang="en-US" b="1" spc="-5" dirty="0" smtClean="0">
                <a:solidFill>
                  <a:schemeClr val="bg2"/>
                </a:solidFill>
                <a:latin typeface="+mn-lt"/>
                <a:cs typeface="Arial"/>
              </a:rPr>
              <a:t>SYNDROME</a:t>
            </a:r>
            <a:endParaRPr lang="en-US" b="1" spc="-5" dirty="0">
              <a:solidFill>
                <a:schemeClr val="bg2"/>
              </a:solidFill>
              <a:latin typeface="+mn-lt"/>
              <a:cs typeface="Aria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0999" y="685800"/>
            <a:ext cx="8391525" cy="5527154"/>
          </a:xfrm>
          <a:prstGeom prst="rect">
            <a:avLst/>
          </a:prstGeom>
        </p:spPr>
        <p:txBody>
          <a:bodyPr vert="horz" wrap="square" lIns="0" tIns="43180" rIns="0" bIns="0" rtlCol="0">
            <a:spAutoFit/>
          </a:bodyPr>
          <a:lstStyle/>
          <a:p>
            <a:pPr marL="291465" marR="5080" indent="-291465">
              <a:lnSpc>
                <a:spcPts val="3200"/>
              </a:lnSpc>
              <a:spcBef>
                <a:spcPts val="340"/>
              </a:spcBef>
              <a:buChar char="•"/>
              <a:tabLst>
                <a:tab pos="291465" algn="l"/>
                <a:tab pos="292100" algn="l"/>
              </a:tabLst>
            </a:pPr>
            <a:r>
              <a:rPr sz="2800" spc="-5" dirty="0">
                <a:solidFill>
                  <a:srgbClr val="FFFFFF"/>
                </a:solidFill>
                <a:cs typeface="Arial"/>
              </a:rPr>
              <a:t>Radiation </a:t>
            </a:r>
            <a:r>
              <a:rPr sz="2800" dirty="0">
                <a:solidFill>
                  <a:srgbClr val="FFFFFF"/>
                </a:solidFill>
                <a:cs typeface="Arial"/>
              </a:rPr>
              <a:t>causes damage </a:t>
            </a:r>
            <a:r>
              <a:rPr sz="2800" spc="-5" dirty="0">
                <a:solidFill>
                  <a:srgbClr val="FFFFFF"/>
                </a:solidFill>
                <a:cs typeface="Arial"/>
              </a:rPr>
              <a:t>to hematopoietic </a:t>
            </a:r>
            <a:r>
              <a:rPr sz="2800" dirty="0">
                <a:solidFill>
                  <a:srgbClr val="FFFFFF"/>
                </a:solidFill>
                <a:cs typeface="Arial"/>
              </a:rPr>
              <a:t>cells of  bone marrow &amp;</a:t>
            </a:r>
            <a:r>
              <a:rPr sz="2800" spc="-10" dirty="0">
                <a:solidFill>
                  <a:srgbClr val="FFFFFF"/>
                </a:solidFill>
                <a:cs typeface="Arial"/>
              </a:rPr>
              <a:t> </a:t>
            </a:r>
            <a:r>
              <a:rPr sz="2800" dirty="0" smtClean="0">
                <a:solidFill>
                  <a:srgbClr val="FFFFFF"/>
                </a:solidFill>
                <a:cs typeface="Arial"/>
              </a:rPr>
              <a:t>spleen</a:t>
            </a:r>
            <a:endParaRPr lang="en-US" sz="2800" dirty="0" smtClean="0">
              <a:solidFill>
                <a:srgbClr val="FFFFFF"/>
              </a:solidFill>
              <a:cs typeface="Arial"/>
            </a:endParaRPr>
          </a:p>
          <a:p>
            <a:pPr marL="291465" marR="5080" indent="-291465">
              <a:lnSpc>
                <a:spcPts val="3200"/>
              </a:lnSpc>
              <a:spcBef>
                <a:spcPts val="340"/>
              </a:spcBef>
              <a:buChar char="•"/>
              <a:tabLst>
                <a:tab pos="291465" algn="l"/>
                <a:tab pos="292100" algn="l"/>
              </a:tabLst>
            </a:pPr>
            <a:endParaRPr sz="2800" dirty="0">
              <a:cs typeface="Arial"/>
            </a:endParaRPr>
          </a:p>
          <a:p>
            <a:pPr marL="291465" marR="5080" indent="-291465">
              <a:lnSpc>
                <a:spcPts val="3200"/>
              </a:lnSpc>
              <a:spcBef>
                <a:spcPts val="600"/>
              </a:spcBef>
              <a:buChar char="•"/>
              <a:tabLst>
                <a:tab pos="291465" algn="l"/>
                <a:tab pos="292100" algn="l"/>
              </a:tabLst>
            </a:pPr>
            <a:r>
              <a:rPr sz="2800" dirty="0">
                <a:solidFill>
                  <a:srgbClr val="FFFFFF"/>
                </a:solidFill>
                <a:cs typeface="Arial"/>
              </a:rPr>
              <a:t>Remarkable </a:t>
            </a:r>
            <a:r>
              <a:rPr sz="2800" spc="-5" dirty="0">
                <a:solidFill>
                  <a:srgbClr val="FFFFFF"/>
                </a:solidFill>
                <a:cs typeface="Arial"/>
              </a:rPr>
              <a:t>fall </a:t>
            </a:r>
            <a:r>
              <a:rPr sz="2800" dirty="0">
                <a:solidFill>
                  <a:srgbClr val="FFFFFF"/>
                </a:solidFill>
                <a:cs typeface="Arial"/>
              </a:rPr>
              <a:t>in </a:t>
            </a:r>
            <a:r>
              <a:rPr sz="2800" spc="-5" dirty="0">
                <a:solidFill>
                  <a:srgbClr val="FFFFFF"/>
                </a:solidFill>
                <a:cs typeface="Arial"/>
              </a:rPr>
              <a:t>the </a:t>
            </a:r>
            <a:r>
              <a:rPr sz="2800" dirty="0">
                <a:solidFill>
                  <a:srgbClr val="FFFFFF"/>
                </a:solidFill>
                <a:cs typeface="Arial"/>
              </a:rPr>
              <a:t>no. of </a:t>
            </a:r>
            <a:r>
              <a:rPr sz="2800" spc="-5" dirty="0">
                <a:solidFill>
                  <a:srgbClr val="FFFFFF"/>
                </a:solidFill>
                <a:cs typeface="Arial"/>
              </a:rPr>
              <a:t>granulocytes, platelets  </a:t>
            </a:r>
            <a:r>
              <a:rPr sz="2800" dirty="0">
                <a:solidFill>
                  <a:srgbClr val="FFFFFF"/>
                </a:solidFill>
                <a:cs typeface="Arial"/>
              </a:rPr>
              <a:t>and</a:t>
            </a:r>
            <a:r>
              <a:rPr sz="2800" spc="-5" dirty="0">
                <a:solidFill>
                  <a:srgbClr val="FFFFFF"/>
                </a:solidFill>
                <a:cs typeface="Arial"/>
              </a:rPr>
              <a:t> erythrocytes</a:t>
            </a:r>
            <a:endParaRPr sz="2800" dirty="0">
              <a:cs typeface="Arial"/>
            </a:endParaRPr>
          </a:p>
          <a:p>
            <a:pPr>
              <a:lnSpc>
                <a:spcPct val="100000"/>
              </a:lnSpc>
              <a:spcBef>
                <a:spcPts val="20"/>
              </a:spcBef>
              <a:buClr>
                <a:srgbClr val="FFFFFF"/>
              </a:buClr>
              <a:buFont typeface="Arial"/>
              <a:buChar char="•"/>
            </a:pPr>
            <a:endParaRPr sz="3600" dirty="0">
              <a:cs typeface="Arial"/>
            </a:endParaRPr>
          </a:p>
          <a:p>
            <a:pPr marL="292100" indent="-279400">
              <a:lnSpc>
                <a:spcPct val="100000"/>
              </a:lnSpc>
              <a:buChar char="•"/>
              <a:tabLst>
                <a:tab pos="291465" algn="l"/>
                <a:tab pos="292100" algn="l"/>
              </a:tabLst>
            </a:pPr>
            <a:r>
              <a:rPr sz="2800" dirty="0">
                <a:solidFill>
                  <a:srgbClr val="FFFFFF"/>
                </a:solidFill>
                <a:cs typeface="Arial"/>
              </a:rPr>
              <a:t>Clinical signs: </a:t>
            </a:r>
            <a:r>
              <a:rPr sz="2800" spc="-5" dirty="0">
                <a:solidFill>
                  <a:srgbClr val="FFFFFF"/>
                </a:solidFill>
                <a:cs typeface="Arial"/>
              </a:rPr>
              <a:t>Infection, </a:t>
            </a:r>
            <a:r>
              <a:rPr sz="2800" dirty="0">
                <a:solidFill>
                  <a:srgbClr val="FFFFFF"/>
                </a:solidFill>
                <a:cs typeface="Arial"/>
              </a:rPr>
              <a:t>hemorrhage &amp;</a:t>
            </a:r>
            <a:r>
              <a:rPr sz="2800" spc="-35" dirty="0">
                <a:solidFill>
                  <a:srgbClr val="FFFFFF"/>
                </a:solidFill>
                <a:cs typeface="Arial"/>
              </a:rPr>
              <a:t> </a:t>
            </a:r>
            <a:r>
              <a:rPr sz="2800" dirty="0" smtClean="0">
                <a:solidFill>
                  <a:srgbClr val="FFFFFF"/>
                </a:solidFill>
                <a:cs typeface="Arial"/>
              </a:rPr>
              <a:t>anemia</a:t>
            </a:r>
            <a:endParaRPr lang="en-US" sz="2800" dirty="0" smtClean="0">
              <a:solidFill>
                <a:srgbClr val="FFFFFF"/>
              </a:solidFill>
              <a:cs typeface="Arial"/>
            </a:endParaRPr>
          </a:p>
          <a:p>
            <a:pPr marL="292100" indent="-279400">
              <a:lnSpc>
                <a:spcPct val="100000"/>
              </a:lnSpc>
              <a:buChar char="•"/>
              <a:tabLst>
                <a:tab pos="291465" algn="l"/>
                <a:tab pos="292100" algn="l"/>
              </a:tabLst>
            </a:pPr>
            <a:endParaRPr sz="2800" dirty="0">
              <a:cs typeface="Arial"/>
            </a:endParaRPr>
          </a:p>
          <a:p>
            <a:pPr marL="292100" indent="-279400">
              <a:lnSpc>
                <a:spcPct val="100000"/>
              </a:lnSpc>
              <a:spcBef>
                <a:spcPts val="540"/>
              </a:spcBef>
              <a:buChar char="•"/>
              <a:tabLst>
                <a:tab pos="291465" algn="l"/>
                <a:tab pos="292100" algn="l"/>
              </a:tabLst>
            </a:pPr>
            <a:r>
              <a:rPr sz="2800" spc="-5" dirty="0">
                <a:solidFill>
                  <a:srgbClr val="FFFFFF"/>
                </a:solidFill>
                <a:cs typeface="Arial"/>
              </a:rPr>
              <a:t>Death </a:t>
            </a:r>
            <a:r>
              <a:rPr sz="2800" dirty="0">
                <a:solidFill>
                  <a:srgbClr val="FFFFFF"/>
                </a:solidFill>
                <a:cs typeface="Arial"/>
              </a:rPr>
              <a:t>may occur 10 </a:t>
            </a:r>
            <a:r>
              <a:rPr sz="2800" spc="-5" dirty="0">
                <a:solidFill>
                  <a:srgbClr val="FFFFFF"/>
                </a:solidFill>
                <a:cs typeface="Arial"/>
              </a:rPr>
              <a:t>to </a:t>
            </a:r>
            <a:r>
              <a:rPr sz="2800" dirty="0">
                <a:solidFill>
                  <a:srgbClr val="FFFFFF"/>
                </a:solidFill>
                <a:cs typeface="Arial"/>
              </a:rPr>
              <a:t>30 days </a:t>
            </a:r>
            <a:r>
              <a:rPr sz="2800" spc="-5" dirty="0">
                <a:solidFill>
                  <a:srgbClr val="FFFFFF"/>
                </a:solidFill>
                <a:cs typeface="Arial"/>
              </a:rPr>
              <a:t>after</a:t>
            </a:r>
            <a:r>
              <a:rPr sz="2800" spc="-20" dirty="0">
                <a:solidFill>
                  <a:srgbClr val="FFFFFF"/>
                </a:solidFill>
                <a:cs typeface="Arial"/>
              </a:rPr>
              <a:t> </a:t>
            </a:r>
            <a:r>
              <a:rPr sz="2800" spc="-5" dirty="0">
                <a:solidFill>
                  <a:srgbClr val="FFFFFF"/>
                </a:solidFill>
                <a:cs typeface="Arial"/>
              </a:rPr>
              <a:t>radiation</a:t>
            </a:r>
            <a:endParaRPr sz="2800" dirty="0">
              <a:cs typeface="Arial"/>
            </a:endParaRPr>
          </a:p>
          <a:p>
            <a:pPr>
              <a:lnSpc>
                <a:spcPct val="100000"/>
              </a:lnSpc>
              <a:spcBef>
                <a:spcPts val="10"/>
              </a:spcBef>
              <a:buClr>
                <a:srgbClr val="FFFFFF"/>
              </a:buClr>
              <a:buFont typeface="Arial"/>
              <a:buChar char="•"/>
            </a:pPr>
            <a:endParaRPr sz="3800" dirty="0">
              <a:cs typeface="Arial"/>
            </a:endParaRPr>
          </a:p>
          <a:p>
            <a:pPr marL="291465" marR="5080" indent="-291465">
              <a:lnSpc>
                <a:spcPts val="3200"/>
              </a:lnSpc>
              <a:buFont typeface="Arial"/>
              <a:buChar char="•"/>
              <a:tabLst>
                <a:tab pos="291465" algn="l"/>
                <a:tab pos="292100" algn="l"/>
                <a:tab pos="2821305" algn="l"/>
                <a:tab pos="4344035" algn="l"/>
                <a:tab pos="4897755" algn="l"/>
                <a:tab pos="6400800" algn="l"/>
                <a:tab pos="6955155" algn="l"/>
              </a:tabLst>
            </a:pPr>
            <a:r>
              <a:rPr sz="3200" b="1" dirty="0">
                <a:solidFill>
                  <a:srgbClr val="FFFF00"/>
                </a:solidFill>
                <a:uFill>
                  <a:solidFill>
                    <a:srgbClr val="FFFFFF"/>
                  </a:solidFill>
                </a:uFill>
                <a:cs typeface="Arial"/>
              </a:rPr>
              <a:t>Ma</a:t>
            </a:r>
            <a:r>
              <a:rPr sz="3200" b="1" spc="-5" dirty="0">
                <a:solidFill>
                  <a:srgbClr val="FFFF00"/>
                </a:solidFill>
                <a:uFill>
                  <a:solidFill>
                    <a:srgbClr val="FFFFFF"/>
                  </a:solidFill>
                </a:uFill>
                <a:cs typeface="Arial"/>
              </a:rPr>
              <a:t>n</a:t>
            </a:r>
            <a:r>
              <a:rPr sz="3200" b="1" dirty="0">
                <a:solidFill>
                  <a:srgbClr val="FFFF00"/>
                </a:solidFill>
                <a:uFill>
                  <a:solidFill>
                    <a:srgbClr val="FFFFFF"/>
                  </a:solidFill>
                </a:uFill>
                <a:cs typeface="Arial"/>
              </a:rPr>
              <a:t>a</a:t>
            </a:r>
            <a:r>
              <a:rPr sz="3200" b="1" spc="-5" dirty="0">
                <a:solidFill>
                  <a:srgbClr val="FFFF00"/>
                </a:solidFill>
                <a:uFill>
                  <a:solidFill>
                    <a:srgbClr val="FFFFFF"/>
                  </a:solidFill>
                </a:uFill>
                <a:cs typeface="Arial"/>
              </a:rPr>
              <a:t>g</a:t>
            </a:r>
            <a:r>
              <a:rPr sz="3200" b="1" dirty="0">
                <a:solidFill>
                  <a:srgbClr val="FFFF00"/>
                </a:solidFill>
                <a:uFill>
                  <a:solidFill>
                    <a:srgbClr val="FFFFFF"/>
                  </a:solidFill>
                </a:uFill>
                <a:cs typeface="Arial"/>
              </a:rPr>
              <a:t>eme</a:t>
            </a:r>
            <a:r>
              <a:rPr sz="3200" b="1" spc="-5" dirty="0">
                <a:solidFill>
                  <a:srgbClr val="FFFF00"/>
                </a:solidFill>
                <a:uFill>
                  <a:solidFill>
                    <a:srgbClr val="FFFFFF"/>
                  </a:solidFill>
                </a:uFill>
                <a:cs typeface="Arial"/>
              </a:rPr>
              <a:t>nt</a:t>
            </a:r>
            <a:r>
              <a:rPr sz="3200" dirty="0">
                <a:solidFill>
                  <a:srgbClr val="FFFF00"/>
                </a:solidFill>
                <a:cs typeface="Arial"/>
              </a:rPr>
              <a:t>:</a:t>
            </a:r>
            <a:r>
              <a:rPr sz="2800" dirty="0">
                <a:solidFill>
                  <a:srgbClr val="FFFFFF"/>
                </a:solidFill>
                <a:cs typeface="Arial"/>
              </a:rPr>
              <a:t>	removal	of	sources	of	in</a:t>
            </a:r>
            <a:r>
              <a:rPr sz="2800" spc="-5" dirty="0">
                <a:solidFill>
                  <a:srgbClr val="FFFFFF"/>
                </a:solidFill>
                <a:cs typeface="Arial"/>
              </a:rPr>
              <a:t>f</a:t>
            </a:r>
            <a:r>
              <a:rPr sz="2800" dirty="0">
                <a:solidFill>
                  <a:srgbClr val="FFFFFF"/>
                </a:solidFill>
                <a:cs typeface="Arial"/>
              </a:rPr>
              <a:t>ec</a:t>
            </a:r>
            <a:r>
              <a:rPr sz="2800" spc="-5" dirty="0">
                <a:solidFill>
                  <a:srgbClr val="FFFFFF"/>
                </a:solidFill>
                <a:cs typeface="Arial"/>
              </a:rPr>
              <a:t>t</a:t>
            </a:r>
            <a:r>
              <a:rPr sz="2800" dirty="0">
                <a:solidFill>
                  <a:srgbClr val="FFFFFF"/>
                </a:solidFill>
                <a:cs typeface="Arial"/>
              </a:rPr>
              <a:t>ion,  </a:t>
            </a:r>
            <a:r>
              <a:rPr sz="2800" spc="-5" dirty="0">
                <a:solidFill>
                  <a:srgbClr val="FFFFFF"/>
                </a:solidFill>
                <a:cs typeface="Arial"/>
              </a:rPr>
              <a:t>antibiotics </a:t>
            </a:r>
            <a:r>
              <a:rPr sz="2800" dirty="0">
                <a:solidFill>
                  <a:srgbClr val="FFFFFF"/>
                </a:solidFill>
                <a:cs typeface="Arial"/>
              </a:rPr>
              <a:t>and bone marrow </a:t>
            </a:r>
            <a:r>
              <a:rPr sz="2800" spc="-5" dirty="0">
                <a:solidFill>
                  <a:srgbClr val="FFFFFF"/>
                </a:solidFill>
                <a:cs typeface="Arial"/>
              </a:rPr>
              <a:t>transplantation</a:t>
            </a:r>
            <a:endParaRPr sz="2800" dirty="0">
              <a:cs typeface="Arial"/>
            </a:endParaRPr>
          </a:p>
        </p:txBody>
      </p:sp>
      <p:sp>
        <p:nvSpPr>
          <p:cNvPr id="3" name="object 3"/>
          <p:cNvSpPr txBox="1">
            <a:spLocks noGrp="1"/>
          </p:cNvSpPr>
          <p:nvPr>
            <p:ph type="title"/>
          </p:nvPr>
        </p:nvSpPr>
        <p:spPr>
          <a:xfrm>
            <a:off x="711200" y="133623"/>
            <a:ext cx="7823200" cy="628377"/>
          </a:xfrm>
          <a:prstGeom prst="rect">
            <a:avLst/>
          </a:prstGeom>
          <a:solidFill>
            <a:schemeClr val="bg2"/>
          </a:solidFill>
        </p:spPr>
        <p:txBody>
          <a:bodyPr vert="horz" wrap="square" lIns="0" tIns="12700" rIns="0" bIns="0" rtlCol="0">
            <a:spAutoFit/>
          </a:bodyPr>
          <a:lstStyle/>
          <a:p>
            <a:pPr marL="12700" algn="ctr">
              <a:lnSpc>
                <a:spcPct val="100000"/>
              </a:lnSpc>
              <a:spcBef>
                <a:spcPts val="100"/>
              </a:spcBef>
              <a:tabLst>
                <a:tab pos="3653790" algn="l"/>
              </a:tabLst>
            </a:pPr>
            <a:r>
              <a:rPr lang="en-US" b="1" spc="-5" dirty="0" smtClean="0">
                <a:solidFill>
                  <a:srgbClr val="FFFF00"/>
                </a:solidFill>
                <a:latin typeface="+mn-lt"/>
                <a:cs typeface="Arial"/>
              </a:rPr>
              <a:t>HEMATOPOIETIC	SYNDROME</a:t>
            </a:r>
            <a:endParaRPr lang="en-US" b="1" spc="-5" dirty="0">
              <a:solidFill>
                <a:srgbClr val="FFFF00"/>
              </a:solidFill>
              <a:latin typeface="+mn-lt"/>
              <a:cs typeface="Arial"/>
            </a:endParaRPr>
          </a:p>
        </p:txBody>
      </p:sp>
      <p:sp>
        <p:nvSpPr>
          <p:cNvPr id="4" name="object 4"/>
          <p:cNvSpPr/>
          <p:nvPr/>
        </p:nvSpPr>
        <p:spPr>
          <a:xfrm>
            <a:off x="1905000" y="877817"/>
            <a:ext cx="4724400" cy="5334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685800"/>
            <a:ext cx="8686800" cy="5958041"/>
          </a:xfrm>
          <a:prstGeom prst="rect">
            <a:avLst/>
          </a:prstGeom>
        </p:spPr>
        <p:txBody>
          <a:bodyPr vert="horz" wrap="square" lIns="0" tIns="33020" rIns="0" bIns="0" rtlCol="0">
            <a:spAutoFit/>
          </a:bodyPr>
          <a:lstStyle/>
          <a:p>
            <a:pPr marL="203200" marR="5080" indent="-190500" algn="just">
              <a:lnSpc>
                <a:spcPct val="150000"/>
              </a:lnSpc>
              <a:spcBef>
                <a:spcPts val="260"/>
              </a:spcBef>
              <a:buClr>
                <a:srgbClr val="DC9E1F"/>
              </a:buClr>
              <a:buFont typeface="WenQuanYi Micro Hei"/>
              <a:buChar char="▪"/>
              <a:tabLst>
                <a:tab pos="203200" algn="l"/>
              </a:tabLst>
            </a:pPr>
            <a:r>
              <a:rPr sz="2400" dirty="0">
                <a:solidFill>
                  <a:srgbClr val="FFFFFF"/>
                </a:solidFill>
                <a:latin typeface="Arial"/>
                <a:cs typeface="Arial"/>
              </a:rPr>
              <a:t>Rapidly </a:t>
            </a:r>
            <a:r>
              <a:rPr sz="2400" spc="-5" dirty="0">
                <a:solidFill>
                  <a:srgbClr val="FFFFFF"/>
                </a:solidFill>
                <a:latin typeface="Arial"/>
                <a:cs typeface="Arial"/>
              </a:rPr>
              <a:t>proliferating </a:t>
            </a:r>
            <a:r>
              <a:rPr sz="2400" dirty="0">
                <a:solidFill>
                  <a:srgbClr val="FFFFFF"/>
                </a:solidFill>
                <a:latin typeface="Arial"/>
                <a:cs typeface="Arial"/>
              </a:rPr>
              <a:t>basal </a:t>
            </a:r>
            <a:r>
              <a:rPr sz="2400" spc="-5" dirty="0">
                <a:solidFill>
                  <a:srgbClr val="FFFFFF"/>
                </a:solidFill>
                <a:latin typeface="Arial"/>
                <a:cs typeface="Arial"/>
              </a:rPr>
              <a:t>epithelial </a:t>
            </a:r>
            <a:r>
              <a:rPr sz="2400" dirty="0">
                <a:solidFill>
                  <a:srgbClr val="FFFFFF"/>
                </a:solidFill>
                <a:latin typeface="Arial"/>
                <a:cs typeface="Arial"/>
              </a:rPr>
              <a:t>cells of </a:t>
            </a:r>
            <a:r>
              <a:rPr sz="2400" spc="-5" dirty="0">
                <a:solidFill>
                  <a:srgbClr val="FFFFFF"/>
                </a:solidFill>
                <a:latin typeface="Arial"/>
                <a:cs typeface="Arial"/>
              </a:rPr>
              <a:t>the intestinal  </a:t>
            </a:r>
            <a:r>
              <a:rPr sz="2400" dirty="0">
                <a:solidFill>
                  <a:srgbClr val="FFFFFF"/>
                </a:solidFill>
                <a:latin typeface="Arial"/>
                <a:cs typeface="Arial"/>
              </a:rPr>
              <a:t>villi are</a:t>
            </a:r>
            <a:r>
              <a:rPr sz="2400" spc="-5" dirty="0">
                <a:solidFill>
                  <a:srgbClr val="FFFFFF"/>
                </a:solidFill>
                <a:latin typeface="Arial"/>
                <a:cs typeface="Arial"/>
              </a:rPr>
              <a:t> </a:t>
            </a:r>
            <a:r>
              <a:rPr sz="2400" dirty="0">
                <a:solidFill>
                  <a:srgbClr val="FFFFFF"/>
                </a:solidFill>
                <a:latin typeface="Arial"/>
                <a:cs typeface="Arial"/>
              </a:rPr>
              <a:t>damaged</a:t>
            </a:r>
            <a:endParaRPr sz="2400" dirty="0">
              <a:latin typeface="Arial"/>
              <a:cs typeface="Arial"/>
            </a:endParaRPr>
          </a:p>
          <a:p>
            <a:pPr marL="203200" marR="62865" indent="-190500" algn="just">
              <a:lnSpc>
                <a:spcPct val="150000"/>
              </a:lnSpc>
              <a:spcBef>
                <a:spcPts val="500"/>
              </a:spcBef>
              <a:buClr>
                <a:srgbClr val="DC9E1F"/>
              </a:buClr>
              <a:buFont typeface="WenQuanYi Micro Hei"/>
              <a:buChar char="▪"/>
              <a:tabLst>
                <a:tab pos="203200" algn="l"/>
              </a:tabLst>
            </a:pPr>
            <a:r>
              <a:rPr sz="2400" dirty="0">
                <a:solidFill>
                  <a:srgbClr val="FFFFFF"/>
                </a:solidFill>
                <a:latin typeface="Arial"/>
                <a:cs typeface="Arial"/>
              </a:rPr>
              <a:t>Loss of </a:t>
            </a:r>
            <a:r>
              <a:rPr sz="2400" spc="-5" dirty="0">
                <a:solidFill>
                  <a:srgbClr val="FFFFFF"/>
                </a:solidFill>
                <a:latin typeface="Arial"/>
                <a:cs typeface="Arial"/>
              </a:rPr>
              <a:t>epithelial </a:t>
            </a:r>
            <a:r>
              <a:rPr sz="2400" dirty="0">
                <a:solidFill>
                  <a:srgbClr val="FFFFFF"/>
                </a:solidFill>
                <a:latin typeface="Arial"/>
                <a:cs typeface="Arial"/>
              </a:rPr>
              <a:t>layer of </a:t>
            </a:r>
            <a:r>
              <a:rPr sz="2400" spc="-5" dirty="0">
                <a:solidFill>
                  <a:srgbClr val="FFFFFF"/>
                </a:solidFill>
                <a:latin typeface="Arial"/>
                <a:cs typeface="Arial"/>
              </a:rPr>
              <a:t>the intestinal </a:t>
            </a:r>
            <a:r>
              <a:rPr sz="2400" dirty="0">
                <a:solidFill>
                  <a:srgbClr val="FFFFFF"/>
                </a:solidFill>
                <a:latin typeface="Arial"/>
                <a:cs typeface="Arial"/>
              </a:rPr>
              <a:t>mucosa </a:t>
            </a:r>
            <a:r>
              <a:rPr sz="2400" dirty="0">
                <a:solidFill>
                  <a:srgbClr val="FFFFFF"/>
                </a:solidFill>
                <a:latin typeface="Wingdings"/>
                <a:cs typeface="Wingdings"/>
              </a:rPr>
              <a:t></a:t>
            </a:r>
            <a:r>
              <a:rPr sz="2400" dirty="0">
                <a:solidFill>
                  <a:srgbClr val="FFFFFF"/>
                </a:solidFill>
                <a:latin typeface="Arial"/>
                <a:cs typeface="Arial"/>
              </a:rPr>
              <a:t>loss of  plasma &amp;</a:t>
            </a:r>
            <a:r>
              <a:rPr sz="2400" spc="-5" dirty="0">
                <a:solidFill>
                  <a:srgbClr val="FFFFFF"/>
                </a:solidFill>
                <a:latin typeface="Arial"/>
                <a:cs typeface="Arial"/>
              </a:rPr>
              <a:t> electrolytes</a:t>
            </a:r>
            <a:endParaRPr sz="2400" dirty="0">
              <a:latin typeface="Arial"/>
              <a:cs typeface="Arial"/>
            </a:endParaRPr>
          </a:p>
          <a:p>
            <a:pPr marL="203200" indent="-190500" algn="just">
              <a:lnSpc>
                <a:spcPct val="150000"/>
              </a:lnSpc>
              <a:spcBef>
                <a:spcPts val="439"/>
              </a:spcBef>
              <a:buClr>
                <a:srgbClr val="DC9E1F"/>
              </a:buClr>
              <a:buFont typeface="WenQuanYi Micro Hei"/>
              <a:buChar char="▪"/>
              <a:tabLst>
                <a:tab pos="203200" algn="l"/>
              </a:tabLst>
            </a:pPr>
            <a:r>
              <a:rPr sz="2400" dirty="0">
                <a:solidFill>
                  <a:srgbClr val="FFFFFF"/>
                </a:solidFill>
                <a:latin typeface="Arial"/>
                <a:cs typeface="Arial"/>
              </a:rPr>
              <a:t>Reduced </a:t>
            </a:r>
            <a:r>
              <a:rPr sz="2400" spc="-5" dirty="0">
                <a:solidFill>
                  <a:srgbClr val="FFFFFF"/>
                </a:solidFill>
                <a:latin typeface="Arial"/>
                <a:cs typeface="Arial"/>
              </a:rPr>
              <a:t>efficiency </a:t>
            </a:r>
            <a:r>
              <a:rPr sz="2400" dirty="0">
                <a:solidFill>
                  <a:srgbClr val="FFFFFF"/>
                </a:solidFill>
                <a:latin typeface="Arial"/>
                <a:cs typeface="Arial"/>
              </a:rPr>
              <a:t>of </a:t>
            </a:r>
            <a:r>
              <a:rPr sz="2400" spc="-5" dirty="0">
                <a:solidFill>
                  <a:srgbClr val="FFFFFF"/>
                </a:solidFill>
                <a:latin typeface="Arial"/>
                <a:cs typeface="Arial"/>
              </a:rPr>
              <a:t>intestinal</a:t>
            </a:r>
            <a:r>
              <a:rPr sz="2400" spc="-10" dirty="0">
                <a:solidFill>
                  <a:srgbClr val="FFFFFF"/>
                </a:solidFill>
                <a:latin typeface="Arial"/>
                <a:cs typeface="Arial"/>
              </a:rPr>
              <a:t> </a:t>
            </a:r>
            <a:r>
              <a:rPr sz="2400" spc="-5" dirty="0">
                <a:solidFill>
                  <a:srgbClr val="FFFFFF"/>
                </a:solidFill>
                <a:latin typeface="Arial"/>
                <a:cs typeface="Arial"/>
              </a:rPr>
              <a:t>absorption</a:t>
            </a:r>
            <a:endParaRPr sz="2400" dirty="0">
              <a:latin typeface="Arial"/>
              <a:cs typeface="Arial"/>
            </a:endParaRPr>
          </a:p>
          <a:p>
            <a:pPr marL="203200" indent="-190500" algn="just">
              <a:lnSpc>
                <a:spcPct val="150000"/>
              </a:lnSpc>
              <a:spcBef>
                <a:spcPts val="520"/>
              </a:spcBef>
              <a:buClr>
                <a:srgbClr val="DC9E1F"/>
              </a:buClr>
              <a:buFont typeface="WenQuanYi Micro Hei"/>
              <a:buChar char="▪"/>
              <a:tabLst>
                <a:tab pos="203200" algn="l"/>
              </a:tabLst>
            </a:pPr>
            <a:r>
              <a:rPr sz="2400" spc="-5" dirty="0">
                <a:solidFill>
                  <a:srgbClr val="FFFFFF"/>
                </a:solidFill>
                <a:latin typeface="Arial"/>
                <a:cs typeface="Arial"/>
              </a:rPr>
              <a:t>Ulceration </a:t>
            </a:r>
            <a:r>
              <a:rPr sz="2400" dirty="0">
                <a:solidFill>
                  <a:srgbClr val="FFFFFF"/>
                </a:solidFill>
                <a:latin typeface="Arial"/>
                <a:cs typeface="Arial"/>
              </a:rPr>
              <a:t>and hemorrhage in </a:t>
            </a:r>
            <a:r>
              <a:rPr sz="2400" spc="-5" dirty="0">
                <a:solidFill>
                  <a:srgbClr val="FFFFFF"/>
                </a:solidFill>
                <a:latin typeface="Arial"/>
                <a:cs typeface="Arial"/>
              </a:rPr>
              <a:t>the</a:t>
            </a:r>
            <a:r>
              <a:rPr sz="2400" dirty="0">
                <a:solidFill>
                  <a:srgbClr val="FFFFFF"/>
                </a:solidFill>
                <a:latin typeface="Arial"/>
                <a:cs typeface="Arial"/>
              </a:rPr>
              <a:t> </a:t>
            </a:r>
            <a:r>
              <a:rPr sz="2400" spc="-5" dirty="0">
                <a:solidFill>
                  <a:srgbClr val="FFFFFF"/>
                </a:solidFill>
                <a:latin typeface="Arial"/>
                <a:cs typeface="Arial"/>
              </a:rPr>
              <a:t>intestines</a:t>
            </a:r>
            <a:endParaRPr sz="2400" dirty="0">
              <a:latin typeface="Arial"/>
              <a:cs typeface="Arial"/>
            </a:endParaRPr>
          </a:p>
          <a:p>
            <a:pPr marL="203200" indent="-190500" algn="just">
              <a:lnSpc>
                <a:spcPct val="150000"/>
              </a:lnSpc>
              <a:spcBef>
                <a:spcPts val="520"/>
              </a:spcBef>
              <a:buClr>
                <a:srgbClr val="DC9E1F"/>
              </a:buClr>
              <a:buFont typeface="WenQuanYi Micro Hei"/>
              <a:buChar char="▪"/>
              <a:tabLst>
                <a:tab pos="203200" algn="l"/>
                <a:tab pos="5025390" algn="l"/>
              </a:tabLst>
            </a:pPr>
            <a:r>
              <a:rPr sz="2400" spc="-5" dirty="0">
                <a:solidFill>
                  <a:srgbClr val="FFFFFF"/>
                </a:solidFill>
                <a:latin typeface="Arial"/>
                <a:cs typeface="Arial"/>
              </a:rPr>
              <a:t>Bacteria </a:t>
            </a:r>
            <a:r>
              <a:rPr sz="2400" dirty="0">
                <a:solidFill>
                  <a:srgbClr val="FFFFFF"/>
                </a:solidFill>
                <a:latin typeface="Arial"/>
                <a:cs typeface="Arial"/>
              </a:rPr>
              <a:t>invade</a:t>
            </a:r>
            <a:r>
              <a:rPr sz="2400" spc="25" dirty="0">
                <a:solidFill>
                  <a:srgbClr val="FFFFFF"/>
                </a:solidFill>
                <a:latin typeface="Arial"/>
                <a:cs typeface="Arial"/>
              </a:rPr>
              <a:t> </a:t>
            </a:r>
            <a:r>
              <a:rPr sz="2400" dirty="0">
                <a:solidFill>
                  <a:srgbClr val="FFFFFF"/>
                </a:solidFill>
                <a:latin typeface="Arial"/>
                <a:cs typeface="Arial"/>
              </a:rPr>
              <a:t>denuded</a:t>
            </a:r>
            <a:r>
              <a:rPr sz="2400" spc="15" dirty="0">
                <a:solidFill>
                  <a:srgbClr val="FFFFFF"/>
                </a:solidFill>
                <a:latin typeface="Arial"/>
                <a:cs typeface="Arial"/>
              </a:rPr>
              <a:t> </a:t>
            </a:r>
            <a:r>
              <a:rPr sz="2400" spc="-5" dirty="0">
                <a:solidFill>
                  <a:srgbClr val="FFFFFF"/>
                </a:solidFill>
                <a:latin typeface="Arial"/>
                <a:cs typeface="Arial"/>
              </a:rPr>
              <a:t>areas</a:t>
            </a:r>
            <a:r>
              <a:rPr sz="2400" spc="-5" dirty="0">
                <a:solidFill>
                  <a:srgbClr val="FFFFFF"/>
                </a:solidFill>
                <a:latin typeface="Wingdings"/>
                <a:cs typeface="Wingdings"/>
              </a:rPr>
              <a:t></a:t>
            </a:r>
            <a:r>
              <a:rPr sz="2400" spc="-5" dirty="0">
                <a:solidFill>
                  <a:srgbClr val="FFFFFF"/>
                </a:solidFill>
                <a:latin typeface="Times New Roman"/>
                <a:cs typeface="Times New Roman"/>
              </a:rPr>
              <a:t>	</a:t>
            </a:r>
            <a:r>
              <a:rPr sz="2400" spc="-5" dirty="0" smtClean="0">
                <a:solidFill>
                  <a:srgbClr val="FFFFFF"/>
                </a:solidFill>
                <a:latin typeface="Arial"/>
                <a:cs typeface="Arial"/>
              </a:rPr>
              <a:t>septicemia</a:t>
            </a:r>
            <a:r>
              <a:rPr lang="en-US" sz="2400" dirty="0" smtClean="0">
                <a:latin typeface="Arial"/>
                <a:cs typeface="Arial"/>
              </a:rPr>
              <a:t>, </a:t>
            </a:r>
            <a:r>
              <a:rPr sz="2400" dirty="0" smtClean="0">
                <a:solidFill>
                  <a:srgbClr val="FFFFFF"/>
                </a:solidFill>
                <a:latin typeface="Arial"/>
                <a:cs typeface="Arial"/>
              </a:rPr>
              <a:t>diarrhea</a:t>
            </a:r>
            <a:r>
              <a:rPr sz="2400" dirty="0">
                <a:solidFill>
                  <a:srgbClr val="FFFFFF"/>
                </a:solidFill>
                <a:latin typeface="Arial"/>
                <a:cs typeface="Arial"/>
              </a:rPr>
              <a:t>, </a:t>
            </a:r>
            <a:r>
              <a:rPr sz="2400" spc="-5" dirty="0">
                <a:solidFill>
                  <a:srgbClr val="FFFFFF"/>
                </a:solidFill>
                <a:latin typeface="Arial"/>
                <a:cs typeface="Arial"/>
              </a:rPr>
              <a:t>dehydration, </a:t>
            </a:r>
            <a:r>
              <a:rPr sz="2400" dirty="0">
                <a:solidFill>
                  <a:srgbClr val="FFFFFF"/>
                </a:solidFill>
                <a:latin typeface="Arial"/>
                <a:cs typeface="Arial"/>
              </a:rPr>
              <a:t>loss of</a:t>
            </a:r>
            <a:r>
              <a:rPr sz="2400" spc="-20" dirty="0">
                <a:solidFill>
                  <a:srgbClr val="FFFFFF"/>
                </a:solidFill>
                <a:latin typeface="Arial"/>
                <a:cs typeface="Arial"/>
              </a:rPr>
              <a:t> </a:t>
            </a:r>
            <a:r>
              <a:rPr sz="2400" dirty="0">
                <a:solidFill>
                  <a:srgbClr val="FFFFFF"/>
                </a:solidFill>
                <a:latin typeface="Arial"/>
                <a:cs typeface="Arial"/>
              </a:rPr>
              <a:t>weight</a:t>
            </a:r>
            <a:endParaRPr sz="2400" dirty="0">
              <a:latin typeface="Arial"/>
              <a:cs typeface="Arial"/>
            </a:endParaRPr>
          </a:p>
          <a:p>
            <a:pPr marL="203200" marR="293370" indent="-190500" algn="just">
              <a:lnSpc>
                <a:spcPct val="150000"/>
              </a:lnSpc>
              <a:spcBef>
                <a:spcPts val="580"/>
              </a:spcBef>
              <a:buClr>
                <a:srgbClr val="DC9E1F"/>
              </a:buClr>
              <a:buFont typeface="WenQuanYi Micro Hei"/>
              <a:buChar char="▪"/>
              <a:tabLst>
                <a:tab pos="203200" algn="l"/>
              </a:tabLst>
            </a:pPr>
            <a:r>
              <a:rPr sz="2400" spc="-5" dirty="0">
                <a:solidFill>
                  <a:srgbClr val="FFFFFF"/>
                </a:solidFill>
                <a:latin typeface="Arial"/>
                <a:cs typeface="Arial"/>
              </a:rPr>
              <a:t>Death </a:t>
            </a:r>
            <a:r>
              <a:rPr sz="2400" dirty="0">
                <a:solidFill>
                  <a:srgbClr val="FFFFFF"/>
                </a:solidFill>
                <a:latin typeface="Arial"/>
                <a:cs typeface="Arial"/>
              </a:rPr>
              <a:t>occurs </a:t>
            </a:r>
            <a:r>
              <a:rPr sz="2400" spc="-5" dirty="0">
                <a:solidFill>
                  <a:srgbClr val="FFFFFF"/>
                </a:solidFill>
                <a:latin typeface="Arial"/>
                <a:cs typeface="Arial"/>
              </a:rPr>
              <a:t>within </a:t>
            </a:r>
            <a:r>
              <a:rPr sz="2400" dirty="0">
                <a:solidFill>
                  <a:srgbClr val="FFFFFF"/>
                </a:solidFill>
                <a:latin typeface="Arial"/>
                <a:cs typeface="Arial"/>
              </a:rPr>
              <a:t>2 weeks : </a:t>
            </a:r>
            <a:r>
              <a:rPr sz="2400" spc="-5" dirty="0">
                <a:solidFill>
                  <a:srgbClr val="FFFFFF"/>
                </a:solidFill>
                <a:latin typeface="Arial"/>
                <a:cs typeface="Arial"/>
              </a:rPr>
              <a:t>combination </a:t>
            </a:r>
            <a:r>
              <a:rPr sz="2400" dirty="0">
                <a:solidFill>
                  <a:srgbClr val="FFFFFF"/>
                </a:solidFill>
                <a:latin typeface="Arial"/>
                <a:cs typeface="Arial"/>
              </a:rPr>
              <a:t>of </a:t>
            </a:r>
            <a:r>
              <a:rPr sz="2400" spc="-5" dirty="0">
                <a:solidFill>
                  <a:srgbClr val="FFFFFF"/>
                </a:solidFill>
                <a:latin typeface="Arial"/>
                <a:cs typeface="Arial"/>
              </a:rPr>
              <a:t>fluid </a:t>
            </a:r>
            <a:r>
              <a:rPr sz="2400" dirty="0">
                <a:solidFill>
                  <a:srgbClr val="FFFFFF"/>
                </a:solidFill>
                <a:latin typeface="Arial"/>
                <a:cs typeface="Arial"/>
              </a:rPr>
              <a:t>and  </a:t>
            </a:r>
            <a:r>
              <a:rPr sz="2400" spc="-5" dirty="0">
                <a:solidFill>
                  <a:srgbClr val="FFFFFF"/>
                </a:solidFill>
                <a:latin typeface="Arial"/>
                <a:cs typeface="Arial"/>
              </a:rPr>
              <a:t>electrolyte </a:t>
            </a:r>
            <a:r>
              <a:rPr sz="2400" dirty="0">
                <a:solidFill>
                  <a:srgbClr val="FFFFFF"/>
                </a:solidFill>
                <a:latin typeface="Arial"/>
                <a:cs typeface="Arial"/>
              </a:rPr>
              <a:t>loss, </a:t>
            </a:r>
            <a:r>
              <a:rPr sz="2400" spc="-5" dirty="0">
                <a:solidFill>
                  <a:srgbClr val="FFFFFF"/>
                </a:solidFill>
                <a:latin typeface="Arial"/>
                <a:cs typeface="Arial"/>
              </a:rPr>
              <a:t>infection </a:t>
            </a:r>
            <a:r>
              <a:rPr sz="2400" dirty="0">
                <a:solidFill>
                  <a:srgbClr val="FFFFFF"/>
                </a:solidFill>
                <a:latin typeface="Arial"/>
                <a:cs typeface="Arial"/>
              </a:rPr>
              <a:t>and </a:t>
            </a:r>
            <a:r>
              <a:rPr sz="2400" spc="-5" dirty="0">
                <a:solidFill>
                  <a:srgbClr val="FFFFFF"/>
                </a:solidFill>
                <a:latin typeface="Arial"/>
                <a:cs typeface="Arial"/>
              </a:rPr>
              <a:t>nutritional</a:t>
            </a:r>
            <a:r>
              <a:rPr sz="2400" spc="20" dirty="0">
                <a:solidFill>
                  <a:srgbClr val="FFFFFF"/>
                </a:solidFill>
                <a:latin typeface="Arial"/>
                <a:cs typeface="Arial"/>
              </a:rPr>
              <a:t> </a:t>
            </a:r>
            <a:r>
              <a:rPr sz="2400" dirty="0">
                <a:solidFill>
                  <a:srgbClr val="FFFFFF"/>
                </a:solidFill>
                <a:latin typeface="Arial"/>
                <a:cs typeface="Arial"/>
              </a:rPr>
              <a:t>impairement</a:t>
            </a:r>
            <a:endParaRPr sz="2400" dirty="0">
              <a:latin typeface="Arial"/>
              <a:cs typeface="Arial"/>
            </a:endParaRPr>
          </a:p>
        </p:txBody>
      </p:sp>
      <p:sp>
        <p:nvSpPr>
          <p:cNvPr id="3" name="object 3"/>
          <p:cNvSpPr txBox="1">
            <a:spLocks noGrp="1"/>
          </p:cNvSpPr>
          <p:nvPr>
            <p:ph type="title"/>
          </p:nvPr>
        </p:nvSpPr>
        <p:spPr>
          <a:xfrm>
            <a:off x="457200" y="76200"/>
            <a:ext cx="8077200" cy="566822"/>
          </a:xfrm>
          <a:prstGeom prst="rect">
            <a:avLst/>
          </a:prstGeom>
          <a:solidFill>
            <a:schemeClr val="bg2"/>
          </a:solidFill>
        </p:spPr>
        <p:txBody>
          <a:bodyPr vert="horz" wrap="square" lIns="0" tIns="12700" rIns="0" bIns="0" rtlCol="0">
            <a:spAutoFit/>
          </a:bodyPr>
          <a:lstStyle/>
          <a:p>
            <a:pPr marL="12700">
              <a:lnSpc>
                <a:spcPct val="100000"/>
              </a:lnSpc>
              <a:spcBef>
                <a:spcPts val="100"/>
              </a:spcBef>
            </a:pPr>
            <a:r>
              <a:rPr lang="en-US" sz="3600" b="1" spc="-5" dirty="0" smtClean="0">
                <a:solidFill>
                  <a:srgbClr val="FFFF00"/>
                </a:solidFill>
                <a:latin typeface="Arial"/>
                <a:cs typeface="Arial"/>
              </a:rPr>
              <a:t>GASTROINTESTINAL</a:t>
            </a:r>
            <a:r>
              <a:rPr lang="en-US" sz="3600" b="1" spc="-70" dirty="0" smtClean="0">
                <a:solidFill>
                  <a:srgbClr val="FFFF00"/>
                </a:solidFill>
                <a:latin typeface="Arial"/>
                <a:cs typeface="Arial"/>
              </a:rPr>
              <a:t> </a:t>
            </a:r>
            <a:r>
              <a:rPr lang="en-US" sz="3600" b="1" spc="-5" dirty="0" smtClean="0">
                <a:solidFill>
                  <a:srgbClr val="FFFF00"/>
                </a:solidFill>
                <a:latin typeface="Arial"/>
                <a:cs typeface="Arial"/>
              </a:rPr>
              <a:t>SYNDROME</a:t>
            </a:r>
            <a:endParaRPr lang="en-US" sz="3600" b="1" spc="-5" dirty="0">
              <a:solidFill>
                <a:srgbClr val="FFFF00"/>
              </a:solidFill>
              <a:latin typeface="Arial"/>
              <a:cs typeface="Aria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143000"/>
            <a:ext cx="7962900" cy="3970318"/>
          </a:xfrm>
          <a:prstGeom prst="rect">
            <a:avLst/>
          </a:prstGeom>
        </p:spPr>
        <p:txBody>
          <a:bodyPr vert="horz" wrap="square" lIns="0" tIns="71120" rIns="0" bIns="0" rtlCol="0">
            <a:spAutoFit/>
          </a:bodyPr>
          <a:lstStyle/>
          <a:p>
            <a:pPr marL="203200" indent="-190500" algn="just">
              <a:lnSpc>
                <a:spcPct val="150000"/>
              </a:lnSpc>
              <a:spcBef>
                <a:spcPts val="560"/>
              </a:spcBef>
              <a:buClr>
                <a:srgbClr val="DC9E1F"/>
              </a:buClr>
              <a:buFont typeface="WenQuanYi Micro Hei"/>
              <a:buChar char="▪"/>
              <a:tabLst>
                <a:tab pos="203200" algn="l"/>
              </a:tabLst>
            </a:pPr>
            <a:r>
              <a:rPr sz="3200" spc="-5" dirty="0">
                <a:solidFill>
                  <a:srgbClr val="FFFFFF"/>
                </a:solidFill>
                <a:cs typeface="Arial"/>
              </a:rPr>
              <a:t>Irreversible condition</a:t>
            </a:r>
            <a:endParaRPr sz="3200" dirty="0">
              <a:cs typeface="Arial"/>
            </a:endParaRPr>
          </a:p>
          <a:p>
            <a:pPr marL="203200" indent="-190500" algn="just">
              <a:lnSpc>
                <a:spcPct val="150000"/>
              </a:lnSpc>
              <a:spcBef>
                <a:spcPts val="459"/>
              </a:spcBef>
              <a:buClr>
                <a:srgbClr val="DC9E1F"/>
              </a:buClr>
              <a:buFont typeface="WenQuanYi Micro Hei"/>
              <a:buChar char="▪"/>
              <a:tabLst>
                <a:tab pos="203200" algn="l"/>
              </a:tabLst>
            </a:pPr>
            <a:r>
              <a:rPr sz="3200" dirty="0">
                <a:solidFill>
                  <a:srgbClr val="FFFFFF"/>
                </a:solidFill>
                <a:cs typeface="Arial"/>
              </a:rPr>
              <a:t>&gt; 50 </a:t>
            </a:r>
            <a:r>
              <a:rPr sz="3200" spc="-5" dirty="0">
                <a:solidFill>
                  <a:srgbClr val="FFFFFF"/>
                </a:solidFill>
                <a:cs typeface="Arial"/>
              </a:rPr>
              <a:t>Gy </a:t>
            </a:r>
            <a:r>
              <a:rPr sz="3200" dirty="0">
                <a:solidFill>
                  <a:srgbClr val="FFFFFF"/>
                </a:solidFill>
                <a:cs typeface="Arial"/>
              </a:rPr>
              <a:t>causes </a:t>
            </a:r>
            <a:r>
              <a:rPr sz="3200" spc="-5" dirty="0">
                <a:solidFill>
                  <a:srgbClr val="FFFFFF"/>
                </a:solidFill>
                <a:cs typeface="Arial"/>
              </a:rPr>
              <a:t>death </a:t>
            </a:r>
            <a:r>
              <a:rPr sz="3200" dirty="0">
                <a:solidFill>
                  <a:srgbClr val="FFFFFF"/>
                </a:solidFill>
                <a:cs typeface="Arial"/>
              </a:rPr>
              <a:t>in 1- 2</a:t>
            </a:r>
            <a:r>
              <a:rPr sz="3200" spc="-30" dirty="0">
                <a:solidFill>
                  <a:srgbClr val="FFFFFF"/>
                </a:solidFill>
                <a:cs typeface="Arial"/>
              </a:rPr>
              <a:t> </a:t>
            </a:r>
            <a:r>
              <a:rPr sz="3200" dirty="0">
                <a:solidFill>
                  <a:srgbClr val="FFFFFF"/>
                </a:solidFill>
                <a:cs typeface="Arial"/>
              </a:rPr>
              <a:t>days</a:t>
            </a:r>
            <a:endParaRPr sz="3200" dirty="0">
              <a:cs typeface="Arial"/>
            </a:endParaRPr>
          </a:p>
          <a:p>
            <a:pPr marL="203200" indent="-190500" algn="just">
              <a:lnSpc>
                <a:spcPct val="150000"/>
              </a:lnSpc>
              <a:spcBef>
                <a:spcPts val="459"/>
              </a:spcBef>
              <a:buClr>
                <a:srgbClr val="DC9E1F"/>
              </a:buClr>
              <a:buFont typeface="WenQuanYi Micro Hei"/>
              <a:buChar char="▪"/>
              <a:tabLst>
                <a:tab pos="203200" algn="l"/>
              </a:tabLst>
            </a:pPr>
            <a:r>
              <a:rPr sz="3200" spc="-5" dirty="0">
                <a:solidFill>
                  <a:srgbClr val="FFFFFF"/>
                </a:solidFill>
                <a:cs typeface="Arial"/>
              </a:rPr>
              <a:t>Circulatory system </a:t>
            </a:r>
            <a:r>
              <a:rPr sz="3200" dirty="0">
                <a:solidFill>
                  <a:srgbClr val="FFFFFF"/>
                </a:solidFill>
                <a:cs typeface="Arial"/>
              </a:rPr>
              <a:t>collapses, </a:t>
            </a:r>
            <a:r>
              <a:rPr sz="3200" spc="-5" dirty="0">
                <a:solidFill>
                  <a:srgbClr val="FFFFFF"/>
                </a:solidFill>
                <a:cs typeface="Arial"/>
              </a:rPr>
              <a:t>drastic fall </a:t>
            </a:r>
            <a:r>
              <a:rPr sz="3200" dirty="0">
                <a:solidFill>
                  <a:srgbClr val="FFFFFF"/>
                </a:solidFill>
                <a:cs typeface="Arial"/>
              </a:rPr>
              <a:t>in</a:t>
            </a:r>
            <a:r>
              <a:rPr sz="3200" spc="15" dirty="0">
                <a:solidFill>
                  <a:srgbClr val="FFFFFF"/>
                </a:solidFill>
                <a:cs typeface="Arial"/>
              </a:rPr>
              <a:t> </a:t>
            </a:r>
            <a:r>
              <a:rPr sz="3200" dirty="0">
                <a:solidFill>
                  <a:srgbClr val="FFFFFF"/>
                </a:solidFill>
                <a:cs typeface="Arial"/>
              </a:rPr>
              <a:t>BP</a:t>
            </a:r>
            <a:endParaRPr sz="3200" dirty="0">
              <a:cs typeface="Arial"/>
            </a:endParaRPr>
          </a:p>
          <a:p>
            <a:pPr marL="203200" marR="1851025" indent="-190500" algn="just">
              <a:lnSpc>
                <a:spcPct val="150000"/>
              </a:lnSpc>
              <a:spcBef>
                <a:spcPts val="580"/>
              </a:spcBef>
              <a:buClr>
                <a:srgbClr val="DC9E1F"/>
              </a:buClr>
              <a:buFont typeface="WenQuanYi Micro Hei"/>
              <a:buChar char="▪"/>
              <a:tabLst>
                <a:tab pos="203200" algn="l"/>
              </a:tabLst>
            </a:pPr>
            <a:r>
              <a:rPr sz="3200" spc="-5" dirty="0">
                <a:solidFill>
                  <a:srgbClr val="FFFFFF"/>
                </a:solidFill>
                <a:cs typeface="Arial"/>
              </a:rPr>
              <a:t>Incoordination, disorientation, </a:t>
            </a:r>
            <a:r>
              <a:rPr sz="3200" dirty="0">
                <a:solidFill>
                  <a:srgbClr val="FFFFFF"/>
                </a:solidFill>
                <a:cs typeface="Arial"/>
              </a:rPr>
              <a:t>and  convulsions</a:t>
            </a:r>
            <a:endParaRPr sz="3200" dirty="0">
              <a:cs typeface="Arial"/>
            </a:endParaRPr>
          </a:p>
        </p:txBody>
      </p:sp>
      <p:sp>
        <p:nvSpPr>
          <p:cNvPr id="3" name="object 3"/>
          <p:cNvSpPr txBox="1">
            <a:spLocks noGrp="1"/>
          </p:cNvSpPr>
          <p:nvPr>
            <p:ph type="title"/>
          </p:nvPr>
        </p:nvSpPr>
        <p:spPr>
          <a:xfrm>
            <a:off x="1524000" y="76200"/>
            <a:ext cx="6858000" cy="628377"/>
          </a:xfrm>
          <a:prstGeom prst="rect">
            <a:avLst/>
          </a:prstGeom>
          <a:solidFill>
            <a:schemeClr val="bg2"/>
          </a:solidFill>
        </p:spPr>
        <p:txBody>
          <a:bodyPr vert="horz" wrap="square" lIns="0" tIns="12700" rIns="0" bIns="0" rtlCol="0">
            <a:spAutoFit/>
          </a:bodyPr>
          <a:lstStyle/>
          <a:p>
            <a:pPr marL="12700">
              <a:lnSpc>
                <a:spcPct val="100000"/>
              </a:lnSpc>
              <a:spcBef>
                <a:spcPts val="100"/>
              </a:spcBef>
              <a:tabLst>
                <a:tab pos="1198245" algn="l"/>
                <a:tab pos="3455670" algn="l"/>
              </a:tabLst>
            </a:pPr>
            <a:r>
              <a:rPr b="1" dirty="0">
                <a:solidFill>
                  <a:srgbClr val="FFFF00"/>
                </a:solidFill>
                <a:latin typeface="Arial"/>
                <a:cs typeface="Arial"/>
              </a:rPr>
              <a:t>CVS	</a:t>
            </a:r>
            <a:r>
              <a:rPr b="1" spc="-5" dirty="0">
                <a:solidFill>
                  <a:srgbClr val="FFFF00"/>
                </a:solidFill>
                <a:latin typeface="Arial"/>
                <a:cs typeface="Arial"/>
              </a:rPr>
              <a:t>and</a:t>
            </a:r>
            <a:r>
              <a:rPr b="1" dirty="0">
                <a:solidFill>
                  <a:srgbClr val="FFFF00"/>
                </a:solidFill>
                <a:latin typeface="Arial"/>
                <a:cs typeface="Arial"/>
              </a:rPr>
              <a:t> CNS	</a:t>
            </a:r>
            <a:r>
              <a:rPr lang="en-US" b="1" spc="-5" dirty="0" smtClean="0">
                <a:solidFill>
                  <a:srgbClr val="FFFF00"/>
                </a:solidFill>
                <a:latin typeface="Arial"/>
                <a:cs typeface="Arial"/>
              </a:rPr>
              <a:t>SYNDROME</a:t>
            </a:r>
            <a:endParaRPr b="1" spc="-5" dirty="0">
              <a:solidFill>
                <a:srgbClr val="FFFF00"/>
              </a:solidFill>
              <a:latin typeface="Arial"/>
              <a:cs typeface="Aria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1497836"/>
            <a:ext cx="6415405" cy="2180084"/>
          </a:xfrm>
          <a:prstGeom prst="rect">
            <a:avLst/>
          </a:prstGeom>
        </p:spPr>
        <p:txBody>
          <a:bodyPr vert="horz" wrap="square" lIns="0" tIns="63500" rIns="0" bIns="0" rtlCol="0">
            <a:spAutoFit/>
          </a:bodyPr>
          <a:lstStyle/>
          <a:p>
            <a:pPr marL="12700" marR="5080">
              <a:lnSpc>
                <a:spcPts val="5500"/>
              </a:lnSpc>
              <a:spcBef>
                <a:spcPts val="500"/>
              </a:spcBef>
              <a:tabLst>
                <a:tab pos="1661160" algn="l"/>
                <a:tab pos="2959100" algn="l"/>
              </a:tabLst>
            </a:pPr>
            <a:r>
              <a:rPr sz="4800" dirty="0">
                <a:solidFill>
                  <a:srgbClr val="FFFF00"/>
                </a:solidFill>
              </a:rPr>
              <a:t>L</a:t>
            </a:r>
            <a:r>
              <a:rPr sz="4800" spc="-360" dirty="0">
                <a:solidFill>
                  <a:srgbClr val="FFFF00"/>
                </a:solidFill>
              </a:rPr>
              <a:t>A</a:t>
            </a:r>
            <a:r>
              <a:rPr sz="4800" spc="-5" dirty="0">
                <a:solidFill>
                  <a:srgbClr val="FFFF00"/>
                </a:solidFill>
              </a:rPr>
              <a:t>T</a:t>
            </a:r>
            <a:r>
              <a:rPr sz="4800" dirty="0">
                <a:solidFill>
                  <a:srgbClr val="FFFF00"/>
                </a:solidFill>
              </a:rPr>
              <a:t>E	DE</a:t>
            </a:r>
            <a:r>
              <a:rPr sz="4800" spc="-5" dirty="0">
                <a:solidFill>
                  <a:srgbClr val="FFFF00"/>
                </a:solidFill>
              </a:rPr>
              <a:t>T</a:t>
            </a:r>
            <a:r>
              <a:rPr sz="4800" dirty="0">
                <a:solidFill>
                  <a:srgbClr val="FFFF00"/>
                </a:solidFill>
              </a:rPr>
              <a:t>ERM</a:t>
            </a:r>
            <a:r>
              <a:rPr sz="4800" spc="-5" dirty="0">
                <a:solidFill>
                  <a:srgbClr val="FFFF00"/>
                </a:solidFill>
              </a:rPr>
              <a:t>I</a:t>
            </a:r>
            <a:r>
              <a:rPr sz="4800" dirty="0">
                <a:solidFill>
                  <a:srgbClr val="FFFF00"/>
                </a:solidFill>
              </a:rPr>
              <a:t>N</a:t>
            </a:r>
            <a:r>
              <a:rPr sz="4800" spc="-5" dirty="0">
                <a:solidFill>
                  <a:srgbClr val="FFFF00"/>
                </a:solidFill>
              </a:rPr>
              <a:t>I</a:t>
            </a:r>
            <a:r>
              <a:rPr sz="4800" dirty="0">
                <a:solidFill>
                  <a:srgbClr val="FFFF00"/>
                </a:solidFill>
              </a:rPr>
              <a:t>S</a:t>
            </a:r>
            <a:r>
              <a:rPr sz="4800" spc="-5" dirty="0">
                <a:solidFill>
                  <a:srgbClr val="FFFF00"/>
                </a:solidFill>
              </a:rPr>
              <a:t>TI</a:t>
            </a:r>
            <a:r>
              <a:rPr sz="4800" dirty="0">
                <a:solidFill>
                  <a:srgbClr val="FFFF00"/>
                </a:solidFill>
              </a:rPr>
              <a:t>C  </a:t>
            </a:r>
            <a:r>
              <a:rPr sz="4800" spc="-5" dirty="0" smtClean="0">
                <a:solidFill>
                  <a:srgbClr val="FFFF00"/>
                </a:solidFill>
              </a:rPr>
              <a:t>EFFECTS</a:t>
            </a:r>
            <a:r>
              <a:rPr lang="en-US" sz="4800" spc="-5" dirty="0" smtClean="0">
                <a:solidFill>
                  <a:srgbClr val="FFFF00"/>
                </a:solidFill>
              </a:rPr>
              <a:t> </a:t>
            </a:r>
            <a:r>
              <a:rPr sz="4800" spc="-5" dirty="0" smtClean="0">
                <a:solidFill>
                  <a:srgbClr val="FFFF00"/>
                </a:solidFill>
              </a:rPr>
              <a:t>OF </a:t>
            </a:r>
            <a:r>
              <a:rPr sz="4800" spc="-5" dirty="0">
                <a:solidFill>
                  <a:srgbClr val="FFFF00"/>
                </a:solidFill>
              </a:rPr>
              <a:t>WHOLE  BODY</a:t>
            </a:r>
            <a:r>
              <a:rPr sz="4800" spc="-100" dirty="0">
                <a:solidFill>
                  <a:srgbClr val="FFFF00"/>
                </a:solidFill>
              </a:rPr>
              <a:t> </a:t>
            </a:r>
            <a:r>
              <a:rPr sz="4800" spc="-45" dirty="0">
                <a:solidFill>
                  <a:srgbClr val="FFFF00"/>
                </a:solidFill>
              </a:rPr>
              <a:t>RADIATION</a:t>
            </a:r>
            <a:endParaRPr sz="4800" dirty="0">
              <a:solidFill>
                <a:srgbClr val="FFFF00"/>
              </a:solidFill>
            </a:endParaRPr>
          </a:p>
        </p:txBody>
      </p:sp>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0"/>
            <a:ext cx="3147510" cy="722864"/>
          </a:xfrm>
          <a:solidFill>
            <a:srgbClr val="FFFF00"/>
          </a:solidFill>
        </p:spPr>
        <p:txBody>
          <a:bodyPr>
            <a:normAutofit fontScale="90000"/>
          </a:bodyPr>
          <a:lstStyle/>
          <a:p>
            <a:r>
              <a:rPr lang="en-US" b="1" dirty="0" smtClean="0">
                <a:solidFill>
                  <a:schemeClr val="bg2"/>
                </a:solidFill>
              </a:rPr>
              <a:t>IONIZATION</a:t>
            </a:r>
            <a:endParaRPr lang="en-US" b="1" dirty="0">
              <a:solidFill>
                <a:schemeClr val="bg2"/>
              </a:solidFill>
            </a:endParaRPr>
          </a:p>
        </p:txBody>
      </p:sp>
      <p:sp>
        <p:nvSpPr>
          <p:cNvPr id="3" name="Content Placeholder 2"/>
          <p:cNvSpPr>
            <a:spLocks noGrp="1"/>
          </p:cNvSpPr>
          <p:nvPr>
            <p:ph idx="1"/>
          </p:nvPr>
        </p:nvSpPr>
        <p:spPr>
          <a:xfrm>
            <a:off x="609600" y="1939771"/>
            <a:ext cx="7795708" cy="3318029"/>
          </a:xfrm>
        </p:spPr>
        <p:style>
          <a:lnRef idx="0">
            <a:schemeClr val="accent4"/>
          </a:lnRef>
          <a:fillRef idx="3">
            <a:schemeClr val="accent4"/>
          </a:fillRef>
          <a:effectRef idx="3">
            <a:schemeClr val="accent4"/>
          </a:effectRef>
          <a:fontRef idx="minor">
            <a:schemeClr val="lt1"/>
          </a:fontRef>
        </p:style>
        <p:txBody>
          <a:bodyPr/>
          <a:lstStyle/>
          <a:p>
            <a:pPr algn="just">
              <a:buClr>
                <a:srgbClr val="FF0000"/>
              </a:buClr>
              <a:buFont typeface="Wingdings" pitchFamily="2" charset="2"/>
              <a:buChar char="v"/>
            </a:pPr>
            <a:r>
              <a:rPr lang="en-US" dirty="0" smtClean="0"/>
              <a:t>When the number of orbiting electrons in an atom is equal to the number of protons in the nucleus, the atom is electrically neutral.</a:t>
            </a:r>
          </a:p>
          <a:p>
            <a:pPr algn="just">
              <a:buClr>
                <a:srgbClr val="FF0000"/>
              </a:buClr>
              <a:buFont typeface="Wingdings" pitchFamily="2" charset="2"/>
              <a:buChar char="v"/>
            </a:pPr>
            <a:endParaRPr lang="en-US" dirty="0"/>
          </a:p>
          <a:p>
            <a:pPr algn="just">
              <a:buClr>
                <a:srgbClr val="FF0000"/>
              </a:buClr>
              <a:buFont typeface="Wingdings" pitchFamily="2" charset="2"/>
              <a:buChar char="v"/>
            </a:pPr>
            <a:r>
              <a:rPr lang="en-US" dirty="0" smtClean="0"/>
              <a:t>If an electrically neutral atom loses an electron, it becomes a positive ion and the free electron is  a negative ion. The process of forming an ion pair is called </a:t>
            </a:r>
            <a:r>
              <a:rPr lang="en-US" b="1" dirty="0" smtClean="0">
                <a:solidFill>
                  <a:srgbClr val="FF0000"/>
                </a:solidFill>
              </a:rPr>
              <a:t>IONIZATION</a:t>
            </a:r>
            <a:r>
              <a:rPr lang="en-US" dirty="0" smtClean="0"/>
              <a:t>.</a:t>
            </a:r>
          </a:p>
        </p:txBody>
      </p:sp>
    </p:spTree>
    <p:extLst>
      <p:ext uri="{BB962C8B-B14F-4D97-AF65-F5344CB8AC3E}">
        <p14:creationId xmlns:p14="http://schemas.microsoft.com/office/powerpoint/2010/main" val="25040666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37365858"/>
              </p:ext>
            </p:extLst>
          </p:nvPr>
        </p:nvGraphicFramePr>
        <p:xfrm>
          <a:off x="381000" y="838200"/>
          <a:ext cx="8153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953000" y="13329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1143000"/>
            <a:ext cx="6972300" cy="3367589"/>
          </a:xfrm>
          <a:prstGeom prst="rect">
            <a:avLst/>
          </a:prstGeom>
        </p:spPr>
        <p:txBody>
          <a:bodyPr vert="horz" wrap="square" lIns="0" tIns="43180" rIns="0" bIns="0" rtlCol="0">
            <a:spAutoFit/>
          </a:bodyPr>
          <a:lstStyle/>
          <a:p>
            <a:pPr marL="12700" marR="5080" algn="ctr">
              <a:lnSpc>
                <a:spcPct val="150000"/>
              </a:lnSpc>
              <a:spcBef>
                <a:spcPts val="340"/>
              </a:spcBef>
            </a:pPr>
            <a:r>
              <a:rPr sz="4800" b="1" spc="-45" dirty="0" smtClean="0">
                <a:solidFill>
                  <a:srgbClr val="FFFF00"/>
                </a:solidFill>
                <a:latin typeface="+mn-lt"/>
                <a:cs typeface="Arial"/>
              </a:rPr>
              <a:t>SOMATIC </a:t>
            </a:r>
            <a:r>
              <a:rPr sz="4800" b="1" spc="-5" dirty="0">
                <a:solidFill>
                  <a:srgbClr val="FFFF00"/>
                </a:solidFill>
                <a:latin typeface="+mn-lt"/>
                <a:cs typeface="Arial"/>
              </a:rPr>
              <a:t>EFFECTS </a:t>
            </a:r>
            <a:r>
              <a:rPr lang="en-US" sz="4800" b="1" spc="-5" dirty="0" smtClean="0">
                <a:solidFill>
                  <a:srgbClr val="FFFF00"/>
                </a:solidFill>
                <a:latin typeface="+mn-lt"/>
                <a:cs typeface="Arial"/>
              </a:rPr>
              <a:t/>
            </a:r>
            <a:br>
              <a:rPr lang="en-US" sz="4800" b="1" spc="-5" dirty="0" smtClean="0">
                <a:solidFill>
                  <a:srgbClr val="FFFF00"/>
                </a:solidFill>
                <a:latin typeface="+mn-lt"/>
                <a:cs typeface="Arial"/>
              </a:rPr>
            </a:br>
            <a:r>
              <a:rPr sz="4800" b="1" spc="-5" dirty="0" smtClean="0">
                <a:solidFill>
                  <a:srgbClr val="FFFF00"/>
                </a:solidFill>
                <a:latin typeface="+mn-lt"/>
                <a:cs typeface="Arial"/>
              </a:rPr>
              <a:t>OF </a:t>
            </a:r>
            <a:r>
              <a:rPr lang="en-US" sz="4800" b="1" spc="-5" dirty="0" smtClean="0">
                <a:solidFill>
                  <a:srgbClr val="FFFF00"/>
                </a:solidFill>
                <a:latin typeface="+mn-lt"/>
                <a:cs typeface="Arial"/>
              </a:rPr>
              <a:t/>
            </a:r>
            <a:br>
              <a:rPr lang="en-US" sz="4800" b="1" spc="-5" dirty="0" smtClean="0">
                <a:solidFill>
                  <a:srgbClr val="FFFF00"/>
                </a:solidFill>
                <a:latin typeface="+mn-lt"/>
                <a:cs typeface="Arial"/>
              </a:rPr>
            </a:br>
            <a:r>
              <a:rPr sz="4800" b="1" spc="-5" dirty="0" smtClean="0">
                <a:solidFill>
                  <a:srgbClr val="FFFF00"/>
                </a:solidFill>
                <a:latin typeface="+mn-lt"/>
                <a:cs typeface="Arial"/>
              </a:rPr>
              <a:t> </a:t>
            </a:r>
            <a:r>
              <a:rPr sz="4800" b="1" spc="-30" dirty="0">
                <a:solidFill>
                  <a:srgbClr val="FFFF00"/>
                </a:solidFill>
                <a:latin typeface="+mn-lt"/>
                <a:cs typeface="Arial"/>
              </a:rPr>
              <a:t>RADIATION</a:t>
            </a:r>
            <a:endParaRPr sz="4800" dirty="0">
              <a:solidFill>
                <a:srgbClr val="FFFF00"/>
              </a:solidFill>
              <a:latin typeface="+mn-lt"/>
              <a:cs typeface="Arial"/>
            </a:endParaRPr>
          </a:p>
        </p:txBody>
      </p:sp>
      <p:sp>
        <p:nvSpPr>
          <p:cNvPr id="3" name="Round Diagonal Corner Rectangle 2"/>
          <p:cNvSpPr/>
          <p:nvPr/>
        </p:nvSpPr>
        <p:spPr>
          <a:xfrm>
            <a:off x="838200" y="5334000"/>
            <a:ext cx="3657600" cy="914400"/>
          </a:xfrm>
          <a:prstGeom prst="round2Diag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CARCINOGENESIS</a:t>
            </a:r>
            <a:endParaRPr lang="en-US" sz="2800" b="1" dirty="0"/>
          </a:p>
        </p:txBody>
      </p:sp>
      <p:sp>
        <p:nvSpPr>
          <p:cNvPr id="4" name="Round Diagonal Corner Rectangle 3"/>
          <p:cNvSpPr/>
          <p:nvPr/>
        </p:nvSpPr>
        <p:spPr>
          <a:xfrm>
            <a:off x="5029200" y="5334000"/>
            <a:ext cx="3352800" cy="914400"/>
          </a:xfrm>
          <a:prstGeom prst="round2Diag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HERITABLE EFFECTS</a:t>
            </a:r>
            <a:endParaRPr lang="en-US" sz="2800" b="1" dirty="0"/>
          </a:p>
        </p:txBody>
      </p:sp>
      <p:sp>
        <p:nvSpPr>
          <p:cNvPr id="5" name="TextBox 4"/>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785582"/>
            <a:ext cx="8153400" cy="4290918"/>
          </a:xfrm>
          <a:prstGeom prst="rect">
            <a:avLst/>
          </a:prstGeom>
        </p:spPr>
        <p:txBody>
          <a:bodyPr vert="horz" wrap="square" lIns="0" tIns="43180" rIns="0" bIns="0" rtlCol="0">
            <a:spAutoFit/>
          </a:bodyPr>
          <a:lstStyle/>
          <a:p>
            <a:pPr marL="203200" marR="233679" indent="-190500" algn="just">
              <a:lnSpc>
                <a:spcPts val="3200"/>
              </a:lnSpc>
              <a:spcBef>
                <a:spcPts val="340"/>
              </a:spcBef>
              <a:buClr>
                <a:srgbClr val="DC9E1F"/>
              </a:buClr>
              <a:buSzPct val="96428"/>
              <a:buFont typeface="WenQuanYi Micro Hei"/>
              <a:buChar char="▪"/>
              <a:tabLst>
                <a:tab pos="203200" algn="l"/>
                <a:tab pos="2851785" algn="l"/>
              </a:tabLst>
            </a:pPr>
            <a:r>
              <a:rPr sz="3200" spc="-5" dirty="0">
                <a:solidFill>
                  <a:srgbClr val="FFFFFF"/>
                </a:solidFill>
                <a:cs typeface="Arial"/>
              </a:rPr>
              <a:t>Radiation</a:t>
            </a:r>
            <a:r>
              <a:rPr sz="3200" spc="10" dirty="0">
                <a:solidFill>
                  <a:srgbClr val="FFFFFF"/>
                </a:solidFill>
                <a:cs typeface="Arial"/>
              </a:rPr>
              <a:t> </a:t>
            </a:r>
            <a:r>
              <a:rPr sz="3200" dirty="0">
                <a:solidFill>
                  <a:srgbClr val="FFFFFF"/>
                </a:solidFill>
                <a:cs typeface="Arial"/>
              </a:rPr>
              <a:t>leads	</a:t>
            </a:r>
            <a:r>
              <a:rPr sz="3200" spc="-5" dirty="0">
                <a:solidFill>
                  <a:srgbClr val="FFFFFF"/>
                </a:solidFill>
                <a:cs typeface="Arial"/>
              </a:rPr>
              <a:t>to modification </a:t>
            </a:r>
            <a:r>
              <a:rPr sz="3200" dirty="0">
                <a:solidFill>
                  <a:srgbClr val="FFFFFF"/>
                </a:solidFill>
                <a:cs typeface="Arial"/>
              </a:rPr>
              <a:t>of</a:t>
            </a:r>
            <a:r>
              <a:rPr sz="3200" spc="-40" dirty="0">
                <a:solidFill>
                  <a:srgbClr val="FFFFFF"/>
                </a:solidFill>
                <a:cs typeface="Arial"/>
              </a:rPr>
              <a:t> </a:t>
            </a:r>
            <a:r>
              <a:rPr sz="3200" dirty="0">
                <a:solidFill>
                  <a:srgbClr val="FFFFFF"/>
                </a:solidFill>
                <a:cs typeface="Arial"/>
              </a:rPr>
              <a:t>biologic  </a:t>
            </a:r>
            <a:r>
              <a:rPr sz="3200" dirty="0" smtClean="0">
                <a:solidFill>
                  <a:srgbClr val="FFFFFF"/>
                </a:solidFill>
                <a:cs typeface="Arial"/>
              </a:rPr>
              <a:t>molecules</a:t>
            </a:r>
            <a:endParaRPr lang="en-US" sz="3200" dirty="0" smtClean="0">
              <a:solidFill>
                <a:srgbClr val="FFFFFF"/>
              </a:solidFill>
              <a:cs typeface="Arial"/>
            </a:endParaRPr>
          </a:p>
          <a:p>
            <a:pPr marL="203200" marR="233679" indent="-190500" algn="just">
              <a:lnSpc>
                <a:spcPts val="3200"/>
              </a:lnSpc>
              <a:spcBef>
                <a:spcPts val="340"/>
              </a:spcBef>
              <a:buClr>
                <a:srgbClr val="DC9E1F"/>
              </a:buClr>
              <a:buSzPct val="96428"/>
              <a:buFont typeface="WenQuanYi Micro Hei"/>
              <a:buChar char="▪"/>
              <a:tabLst>
                <a:tab pos="203200" algn="l"/>
                <a:tab pos="2851785" algn="l"/>
              </a:tabLst>
            </a:pPr>
            <a:endParaRPr sz="3200" dirty="0">
              <a:cs typeface="Arial"/>
            </a:endParaRPr>
          </a:p>
          <a:p>
            <a:pPr marL="203200" marR="16510" indent="-190500" algn="just">
              <a:lnSpc>
                <a:spcPts val="3200"/>
              </a:lnSpc>
              <a:spcBef>
                <a:spcPts val="600"/>
              </a:spcBef>
              <a:buClr>
                <a:srgbClr val="DC9E1F"/>
              </a:buClr>
              <a:buSzPct val="96428"/>
              <a:buFont typeface="WenQuanYi Micro Hei"/>
              <a:buChar char="▪"/>
              <a:tabLst>
                <a:tab pos="203200" algn="l"/>
              </a:tabLst>
            </a:pPr>
            <a:r>
              <a:rPr sz="3200" dirty="0">
                <a:solidFill>
                  <a:srgbClr val="FFFFFF"/>
                </a:solidFill>
                <a:cs typeface="Arial"/>
              </a:rPr>
              <a:t>Molecular changes may lead </a:t>
            </a:r>
            <a:r>
              <a:rPr sz="3200" spc="-5" dirty="0">
                <a:solidFill>
                  <a:srgbClr val="FFFFFF"/>
                </a:solidFill>
                <a:cs typeface="Arial"/>
              </a:rPr>
              <a:t>to alteration</a:t>
            </a:r>
            <a:r>
              <a:rPr sz="3200" spc="-65" dirty="0">
                <a:solidFill>
                  <a:srgbClr val="FFFFFF"/>
                </a:solidFill>
                <a:cs typeface="Arial"/>
              </a:rPr>
              <a:t> </a:t>
            </a:r>
            <a:r>
              <a:rPr sz="3200" dirty="0">
                <a:solidFill>
                  <a:srgbClr val="FFFFFF"/>
                </a:solidFill>
                <a:cs typeface="Arial"/>
              </a:rPr>
              <a:t>in  cells and</a:t>
            </a:r>
            <a:r>
              <a:rPr sz="3200" spc="-10" dirty="0">
                <a:solidFill>
                  <a:srgbClr val="FFFFFF"/>
                </a:solidFill>
                <a:cs typeface="Arial"/>
              </a:rPr>
              <a:t> </a:t>
            </a:r>
            <a:r>
              <a:rPr sz="3200" dirty="0" smtClean="0">
                <a:solidFill>
                  <a:srgbClr val="FFFFFF"/>
                </a:solidFill>
                <a:cs typeface="Arial"/>
              </a:rPr>
              <a:t>organisms</a:t>
            </a:r>
            <a:endParaRPr lang="en-US" sz="3200" dirty="0" smtClean="0">
              <a:solidFill>
                <a:srgbClr val="FFFFFF"/>
              </a:solidFill>
              <a:cs typeface="Arial"/>
            </a:endParaRPr>
          </a:p>
          <a:p>
            <a:pPr marL="203200" marR="16510" indent="-190500" algn="just">
              <a:lnSpc>
                <a:spcPts val="3200"/>
              </a:lnSpc>
              <a:spcBef>
                <a:spcPts val="600"/>
              </a:spcBef>
              <a:buClr>
                <a:srgbClr val="DC9E1F"/>
              </a:buClr>
              <a:buSzPct val="96428"/>
              <a:buFont typeface="WenQuanYi Micro Hei"/>
              <a:buChar char="▪"/>
              <a:tabLst>
                <a:tab pos="203200" algn="l"/>
              </a:tabLst>
            </a:pPr>
            <a:endParaRPr sz="3200" dirty="0">
              <a:cs typeface="Arial"/>
            </a:endParaRPr>
          </a:p>
          <a:p>
            <a:pPr marL="203200" indent="-190500" algn="just">
              <a:lnSpc>
                <a:spcPct val="100000"/>
              </a:lnSpc>
              <a:spcBef>
                <a:spcPts val="260"/>
              </a:spcBef>
              <a:buClr>
                <a:srgbClr val="DC9E1F"/>
              </a:buClr>
              <a:buSzPct val="96428"/>
              <a:buFont typeface="WenQuanYi Micro Hei"/>
              <a:buChar char="▪"/>
              <a:tabLst>
                <a:tab pos="203200" algn="l"/>
                <a:tab pos="4820285" algn="l"/>
              </a:tabLst>
            </a:pPr>
            <a:r>
              <a:rPr sz="3200" spc="-5" dirty="0">
                <a:solidFill>
                  <a:srgbClr val="FFFFFF"/>
                </a:solidFill>
                <a:cs typeface="Arial"/>
              </a:rPr>
              <a:t>If </a:t>
            </a:r>
            <a:r>
              <a:rPr sz="3200" dirty="0">
                <a:solidFill>
                  <a:srgbClr val="FFFFFF"/>
                </a:solidFill>
                <a:cs typeface="Arial"/>
              </a:rPr>
              <a:t>enough cells are</a:t>
            </a:r>
            <a:r>
              <a:rPr sz="3200" spc="-5" dirty="0">
                <a:solidFill>
                  <a:srgbClr val="FFFFFF"/>
                </a:solidFill>
                <a:cs typeface="Arial"/>
              </a:rPr>
              <a:t> </a:t>
            </a:r>
            <a:r>
              <a:rPr sz="3200" dirty="0">
                <a:solidFill>
                  <a:srgbClr val="FFFFFF"/>
                </a:solidFill>
                <a:cs typeface="Arial"/>
              </a:rPr>
              <a:t>killed</a:t>
            </a:r>
            <a:r>
              <a:rPr sz="3200" spc="-5" dirty="0">
                <a:solidFill>
                  <a:srgbClr val="FFFFFF"/>
                </a:solidFill>
                <a:cs typeface="Arial"/>
              </a:rPr>
              <a:t> </a:t>
            </a:r>
            <a:r>
              <a:rPr lang="en-US" sz="3200" dirty="0" smtClean="0">
                <a:solidFill>
                  <a:srgbClr val="FFFFFF"/>
                </a:solidFill>
                <a:cs typeface="Arial"/>
              </a:rPr>
              <a:t>---</a:t>
            </a:r>
            <a:r>
              <a:rPr sz="3200" dirty="0">
                <a:solidFill>
                  <a:srgbClr val="FFFFFF"/>
                </a:solidFill>
                <a:cs typeface="Times New Roman"/>
              </a:rPr>
              <a:t>	</a:t>
            </a:r>
            <a:r>
              <a:rPr sz="3200" dirty="0">
                <a:solidFill>
                  <a:srgbClr val="FFFFFF"/>
                </a:solidFill>
                <a:cs typeface="Arial"/>
              </a:rPr>
              <a:t>injury or</a:t>
            </a:r>
            <a:r>
              <a:rPr sz="3200" spc="-85" dirty="0">
                <a:solidFill>
                  <a:srgbClr val="FFFFFF"/>
                </a:solidFill>
                <a:cs typeface="Arial"/>
              </a:rPr>
              <a:t> </a:t>
            </a:r>
            <a:r>
              <a:rPr sz="3200" spc="-5" dirty="0" smtClean="0">
                <a:solidFill>
                  <a:srgbClr val="FFFFFF"/>
                </a:solidFill>
                <a:cs typeface="Arial"/>
              </a:rPr>
              <a:t>death</a:t>
            </a:r>
            <a:endParaRPr lang="en-US" sz="3200" spc="-5" dirty="0" smtClean="0">
              <a:solidFill>
                <a:srgbClr val="FFFFFF"/>
              </a:solidFill>
              <a:cs typeface="Arial"/>
            </a:endParaRPr>
          </a:p>
          <a:p>
            <a:pPr marL="203200" indent="-190500" algn="just">
              <a:lnSpc>
                <a:spcPct val="100000"/>
              </a:lnSpc>
              <a:spcBef>
                <a:spcPts val="260"/>
              </a:spcBef>
              <a:buClr>
                <a:srgbClr val="DC9E1F"/>
              </a:buClr>
              <a:buSzPct val="96428"/>
              <a:buFont typeface="WenQuanYi Micro Hei"/>
              <a:buChar char="▪"/>
              <a:tabLst>
                <a:tab pos="203200" algn="l"/>
                <a:tab pos="4820285" algn="l"/>
              </a:tabLst>
            </a:pPr>
            <a:endParaRPr lang="en-US" sz="3200" dirty="0">
              <a:cs typeface="Arial"/>
            </a:endParaRPr>
          </a:p>
          <a:p>
            <a:pPr marL="203200" indent="-190500" algn="just">
              <a:lnSpc>
                <a:spcPct val="100000"/>
              </a:lnSpc>
              <a:spcBef>
                <a:spcPts val="260"/>
              </a:spcBef>
              <a:buClr>
                <a:srgbClr val="DC9E1F"/>
              </a:buClr>
              <a:buSzPct val="96428"/>
              <a:buFont typeface="WenQuanYi Micro Hei"/>
              <a:buChar char="▪"/>
              <a:tabLst>
                <a:tab pos="203200" algn="l"/>
                <a:tab pos="4820285" algn="l"/>
              </a:tabLst>
            </a:pPr>
            <a:r>
              <a:rPr lang="en-US" sz="3200" dirty="0" smtClean="0">
                <a:solidFill>
                  <a:srgbClr val="FFFFFF"/>
                </a:solidFill>
                <a:cs typeface="Arial"/>
              </a:rPr>
              <a:t>I</a:t>
            </a:r>
            <a:r>
              <a:rPr sz="3200" dirty="0" smtClean="0">
                <a:solidFill>
                  <a:srgbClr val="FFFFFF"/>
                </a:solidFill>
                <a:cs typeface="Arial"/>
              </a:rPr>
              <a:t>f </a:t>
            </a:r>
            <a:r>
              <a:rPr sz="3200" dirty="0">
                <a:solidFill>
                  <a:srgbClr val="FFFFFF"/>
                </a:solidFill>
                <a:cs typeface="Arial"/>
              </a:rPr>
              <a:t>cells are</a:t>
            </a:r>
            <a:r>
              <a:rPr sz="3200" spc="5" dirty="0">
                <a:solidFill>
                  <a:srgbClr val="FFFFFF"/>
                </a:solidFill>
                <a:cs typeface="Arial"/>
              </a:rPr>
              <a:t> </a:t>
            </a:r>
            <a:r>
              <a:rPr sz="3200" spc="-5" dirty="0">
                <a:solidFill>
                  <a:srgbClr val="FFFFFF"/>
                </a:solidFill>
                <a:cs typeface="Arial"/>
              </a:rPr>
              <a:t>modified</a:t>
            </a:r>
            <a:r>
              <a:rPr sz="3200" dirty="0">
                <a:solidFill>
                  <a:srgbClr val="FFFFFF"/>
                </a:solidFill>
                <a:cs typeface="Arial"/>
              </a:rPr>
              <a:t> </a:t>
            </a:r>
            <a:r>
              <a:rPr lang="en-US" sz="3200" dirty="0" smtClean="0">
                <a:solidFill>
                  <a:srgbClr val="FFFFFF"/>
                </a:solidFill>
                <a:cs typeface="Arial"/>
              </a:rPr>
              <a:t>--- </a:t>
            </a:r>
            <a:r>
              <a:rPr sz="3200" dirty="0" smtClean="0">
                <a:solidFill>
                  <a:srgbClr val="FFFFFF"/>
                </a:solidFill>
                <a:cs typeface="Arial"/>
              </a:rPr>
              <a:t>cancer</a:t>
            </a:r>
            <a:endParaRPr sz="3200" dirty="0">
              <a:cs typeface="Arial"/>
            </a:endParaRPr>
          </a:p>
        </p:txBody>
      </p:sp>
      <p:sp>
        <p:nvSpPr>
          <p:cNvPr id="3" name="Round Diagonal Corner Rectangle 2"/>
          <p:cNvSpPr/>
          <p:nvPr/>
        </p:nvSpPr>
        <p:spPr>
          <a:xfrm>
            <a:off x="609600" y="304800"/>
            <a:ext cx="3657600" cy="914400"/>
          </a:xfrm>
          <a:prstGeom prst="round2Diag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CARCINOGENESIS</a:t>
            </a:r>
            <a:endParaRPr lang="en-US" sz="2800" b="1" dirty="0"/>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013455"/>
            <a:ext cx="8305800" cy="5095369"/>
          </a:xfrm>
          <a:prstGeom prst="rect">
            <a:avLst/>
          </a:prstGeom>
        </p:spPr>
        <p:txBody>
          <a:bodyPr vert="horz" wrap="square" lIns="0" tIns="12700" rIns="0" bIns="0" rtlCol="0">
            <a:spAutoFit/>
          </a:bodyPr>
          <a:lstStyle/>
          <a:p>
            <a:pPr marL="292100" marR="5080" indent="-279400" algn="just">
              <a:lnSpc>
                <a:spcPct val="147400"/>
              </a:lnSpc>
              <a:spcBef>
                <a:spcPts val="100"/>
              </a:spcBef>
              <a:buChar char="-"/>
              <a:tabLst>
                <a:tab pos="291465" algn="l"/>
                <a:tab pos="292100" algn="l"/>
              </a:tabLst>
            </a:pPr>
            <a:r>
              <a:rPr sz="2800" spc="-5" dirty="0">
                <a:solidFill>
                  <a:srgbClr val="FFFFFF"/>
                </a:solidFill>
                <a:cs typeface="Arial"/>
              </a:rPr>
              <a:t>Radiation </a:t>
            </a:r>
            <a:r>
              <a:rPr sz="2800" dirty="0">
                <a:solidFill>
                  <a:srgbClr val="FFFFFF"/>
                </a:solidFill>
                <a:cs typeface="Arial"/>
              </a:rPr>
              <a:t>induced cancers are </a:t>
            </a:r>
            <a:r>
              <a:rPr sz="2800" spc="-5" dirty="0">
                <a:solidFill>
                  <a:srgbClr val="FFFFFF"/>
                </a:solidFill>
                <a:cs typeface="Arial"/>
              </a:rPr>
              <a:t>indistinguishable  from </a:t>
            </a:r>
            <a:r>
              <a:rPr sz="2800" dirty="0">
                <a:solidFill>
                  <a:srgbClr val="FFFFFF"/>
                </a:solidFill>
                <a:cs typeface="Arial"/>
              </a:rPr>
              <a:t>cancers </a:t>
            </a:r>
            <a:r>
              <a:rPr sz="2800" dirty="0" smtClean="0">
                <a:solidFill>
                  <a:srgbClr val="FFFFFF"/>
                </a:solidFill>
                <a:cs typeface="Arial"/>
              </a:rPr>
              <a:t>produce</a:t>
            </a:r>
            <a:r>
              <a:rPr lang="en-US" sz="2800" dirty="0" smtClean="0">
                <a:solidFill>
                  <a:srgbClr val="FFFFFF"/>
                </a:solidFill>
                <a:cs typeface="Arial"/>
              </a:rPr>
              <a:t>d</a:t>
            </a:r>
            <a:r>
              <a:rPr sz="2800" dirty="0" smtClean="0">
                <a:solidFill>
                  <a:srgbClr val="FFFFFF"/>
                </a:solidFill>
                <a:cs typeface="Arial"/>
              </a:rPr>
              <a:t> </a:t>
            </a:r>
            <a:r>
              <a:rPr sz="2800" dirty="0">
                <a:solidFill>
                  <a:srgbClr val="FFFFFF"/>
                </a:solidFill>
                <a:cs typeface="Arial"/>
              </a:rPr>
              <a:t>by </a:t>
            </a:r>
            <a:r>
              <a:rPr sz="2800" spc="-5" dirty="0">
                <a:solidFill>
                  <a:srgbClr val="FFFFFF"/>
                </a:solidFill>
                <a:cs typeface="Arial"/>
              </a:rPr>
              <a:t>other</a:t>
            </a:r>
            <a:r>
              <a:rPr sz="2800" spc="-35" dirty="0">
                <a:solidFill>
                  <a:srgbClr val="FFFFFF"/>
                </a:solidFill>
                <a:cs typeface="Arial"/>
              </a:rPr>
              <a:t> </a:t>
            </a:r>
            <a:r>
              <a:rPr sz="2800" dirty="0" smtClean="0">
                <a:solidFill>
                  <a:srgbClr val="FFFFFF"/>
                </a:solidFill>
                <a:cs typeface="Arial"/>
              </a:rPr>
              <a:t>causes</a:t>
            </a:r>
            <a:endParaRPr lang="en-US" sz="2800" dirty="0" smtClean="0">
              <a:solidFill>
                <a:srgbClr val="FFFFFF"/>
              </a:solidFill>
              <a:cs typeface="Arial"/>
            </a:endParaRPr>
          </a:p>
          <a:p>
            <a:pPr marL="292100" marR="5080" indent="-279400" algn="just">
              <a:lnSpc>
                <a:spcPct val="147400"/>
              </a:lnSpc>
              <a:spcBef>
                <a:spcPts val="100"/>
              </a:spcBef>
              <a:buChar char="-"/>
              <a:tabLst>
                <a:tab pos="291465" algn="l"/>
                <a:tab pos="292100" algn="l"/>
              </a:tabLst>
            </a:pPr>
            <a:endParaRPr sz="2800" dirty="0">
              <a:cs typeface="Arial"/>
            </a:endParaRPr>
          </a:p>
          <a:p>
            <a:pPr marL="292100" indent="-279400" algn="just">
              <a:lnSpc>
                <a:spcPct val="100000"/>
              </a:lnSpc>
              <a:spcBef>
                <a:spcPts val="1580"/>
              </a:spcBef>
              <a:buChar char="-"/>
              <a:tabLst>
                <a:tab pos="291465" algn="l"/>
                <a:tab pos="292100" algn="l"/>
              </a:tabLst>
            </a:pPr>
            <a:r>
              <a:rPr sz="2800" dirty="0">
                <a:solidFill>
                  <a:srgbClr val="FFFFFF"/>
                </a:solidFill>
                <a:cs typeface="Arial"/>
              </a:rPr>
              <a:t>Risk is </a:t>
            </a:r>
            <a:r>
              <a:rPr sz="2800" spc="-5" dirty="0">
                <a:solidFill>
                  <a:srgbClr val="FFFFFF"/>
                </a:solidFill>
                <a:cs typeface="Arial"/>
              </a:rPr>
              <a:t>greater </a:t>
            </a:r>
            <a:r>
              <a:rPr sz="2800" dirty="0">
                <a:solidFill>
                  <a:srgbClr val="FFFFFF"/>
                </a:solidFill>
                <a:cs typeface="Arial"/>
              </a:rPr>
              <a:t>in</a:t>
            </a:r>
            <a:r>
              <a:rPr sz="2800" spc="-20" dirty="0">
                <a:solidFill>
                  <a:srgbClr val="FFFFFF"/>
                </a:solidFill>
                <a:cs typeface="Arial"/>
              </a:rPr>
              <a:t> </a:t>
            </a:r>
            <a:r>
              <a:rPr sz="2800" dirty="0">
                <a:solidFill>
                  <a:srgbClr val="FFFFFF"/>
                </a:solidFill>
                <a:cs typeface="Arial"/>
              </a:rPr>
              <a:t>childhood</a:t>
            </a:r>
            <a:endParaRPr sz="2800" dirty="0">
              <a:cs typeface="Arial"/>
            </a:endParaRPr>
          </a:p>
          <a:p>
            <a:pPr marL="292100" marR="194310" indent="-279400" algn="just">
              <a:lnSpc>
                <a:spcPct val="147400"/>
              </a:lnSpc>
              <a:buChar char="-"/>
              <a:tabLst>
                <a:tab pos="291465" algn="l"/>
                <a:tab pos="292100" algn="l"/>
              </a:tabLst>
            </a:pPr>
            <a:endParaRPr lang="en-US" sz="2800" dirty="0" smtClean="0">
              <a:solidFill>
                <a:srgbClr val="FFFFFF"/>
              </a:solidFill>
              <a:cs typeface="Arial"/>
            </a:endParaRPr>
          </a:p>
          <a:p>
            <a:pPr marL="292100" marR="194310" indent="-279400" algn="just">
              <a:lnSpc>
                <a:spcPct val="147400"/>
              </a:lnSpc>
              <a:buChar char="-"/>
              <a:tabLst>
                <a:tab pos="291465" algn="l"/>
                <a:tab pos="292100" algn="l"/>
              </a:tabLst>
            </a:pPr>
            <a:r>
              <a:rPr sz="2800" dirty="0" smtClean="0">
                <a:solidFill>
                  <a:srgbClr val="FFFFFF"/>
                </a:solidFill>
                <a:cs typeface="Arial"/>
              </a:rPr>
              <a:t>Risk </a:t>
            </a:r>
            <a:r>
              <a:rPr sz="2800" dirty="0">
                <a:solidFill>
                  <a:srgbClr val="FFFFFF"/>
                </a:solidFill>
                <a:cs typeface="Arial"/>
              </a:rPr>
              <a:t>of leukemia is higher </a:t>
            </a:r>
            <a:r>
              <a:rPr sz="2800" spc="-5" dirty="0">
                <a:solidFill>
                  <a:srgbClr val="FFFFFF"/>
                </a:solidFill>
                <a:cs typeface="Arial"/>
              </a:rPr>
              <a:t>than </a:t>
            </a:r>
            <a:r>
              <a:rPr sz="2800" dirty="0">
                <a:solidFill>
                  <a:srgbClr val="FFFFFF"/>
                </a:solidFill>
                <a:cs typeface="Arial"/>
              </a:rPr>
              <a:t>solid </a:t>
            </a:r>
            <a:r>
              <a:rPr sz="2800" spc="-5" dirty="0">
                <a:solidFill>
                  <a:srgbClr val="FFFFFF"/>
                </a:solidFill>
                <a:cs typeface="Arial"/>
              </a:rPr>
              <a:t>tumors </a:t>
            </a:r>
            <a:r>
              <a:rPr sz="2800" dirty="0">
                <a:solidFill>
                  <a:srgbClr val="FFFFFF"/>
                </a:solidFill>
                <a:cs typeface="Arial"/>
              </a:rPr>
              <a:t>;  higher </a:t>
            </a:r>
            <a:r>
              <a:rPr sz="2800" spc="-5" dirty="0">
                <a:solidFill>
                  <a:srgbClr val="FFFFFF"/>
                </a:solidFill>
                <a:cs typeface="Arial"/>
              </a:rPr>
              <a:t>rate </a:t>
            </a:r>
            <a:r>
              <a:rPr sz="2800" dirty="0">
                <a:solidFill>
                  <a:srgbClr val="FFFFFF"/>
                </a:solidFill>
                <a:cs typeface="Arial"/>
              </a:rPr>
              <a:t>of cell division and </a:t>
            </a:r>
            <a:r>
              <a:rPr sz="2800" spc="-5" dirty="0">
                <a:solidFill>
                  <a:srgbClr val="FFFFFF"/>
                </a:solidFill>
                <a:cs typeface="Arial"/>
              </a:rPr>
              <a:t>differentiation</a:t>
            </a:r>
            <a:r>
              <a:rPr sz="2800" spc="-80" dirty="0">
                <a:solidFill>
                  <a:srgbClr val="FFFFFF"/>
                </a:solidFill>
                <a:cs typeface="Arial"/>
              </a:rPr>
              <a:t> </a:t>
            </a:r>
            <a:r>
              <a:rPr sz="2800" dirty="0">
                <a:solidFill>
                  <a:srgbClr val="FFFFFF"/>
                </a:solidFill>
                <a:cs typeface="Arial"/>
              </a:rPr>
              <a:t>of  </a:t>
            </a:r>
            <a:r>
              <a:rPr sz="2800" spc="-5" dirty="0">
                <a:solidFill>
                  <a:srgbClr val="FFFFFF"/>
                </a:solidFill>
                <a:cs typeface="Arial"/>
              </a:rPr>
              <a:t>hematopoietic stem</a:t>
            </a:r>
            <a:r>
              <a:rPr sz="2800" spc="-10" dirty="0">
                <a:solidFill>
                  <a:srgbClr val="FFFFFF"/>
                </a:solidFill>
                <a:cs typeface="Arial"/>
              </a:rPr>
              <a:t> </a:t>
            </a:r>
            <a:r>
              <a:rPr sz="2800" dirty="0">
                <a:solidFill>
                  <a:srgbClr val="FFFFFF"/>
                </a:solidFill>
                <a:cs typeface="Arial"/>
              </a:rPr>
              <a:t>cells</a:t>
            </a:r>
            <a:endParaRPr sz="2800" dirty="0">
              <a:cs typeface="Arial"/>
            </a:endParaRPr>
          </a:p>
        </p:txBody>
      </p:sp>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00" y="1917700"/>
            <a:ext cx="702945" cy="391160"/>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High</a:t>
            </a:r>
            <a:endParaRPr sz="2400" dirty="0">
              <a:latin typeface="Arial"/>
              <a:cs typeface="Arial"/>
            </a:endParaRPr>
          </a:p>
        </p:txBody>
      </p:sp>
      <p:sp>
        <p:nvSpPr>
          <p:cNvPr id="3" name="object 3"/>
          <p:cNvSpPr txBox="1"/>
          <p:nvPr/>
        </p:nvSpPr>
        <p:spPr>
          <a:xfrm>
            <a:off x="3390900" y="1917700"/>
            <a:ext cx="1838325" cy="391160"/>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Intermediate</a:t>
            </a:r>
            <a:endParaRPr sz="2400" dirty="0">
              <a:latin typeface="Arial"/>
              <a:cs typeface="Arial"/>
            </a:endParaRPr>
          </a:p>
        </p:txBody>
      </p:sp>
      <p:sp>
        <p:nvSpPr>
          <p:cNvPr id="4" name="object 4"/>
          <p:cNvSpPr txBox="1"/>
          <p:nvPr/>
        </p:nvSpPr>
        <p:spPr>
          <a:xfrm>
            <a:off x="5829300" y="1917700"/>
            <a:ext cx="635000" cy="391160"/>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0" tIns="12700" rIns="0" bIns="0" rtlCol="0">
            <a:spAutoFit/>
          </a:bodyPr>
          <a:lstStyle/>
          <a:p>
            <a:pPr marL="12700">
              <a:lnSpc>
                <a:spcPct val="100000"/>
              </a:lnSpc>
              <a:spcBef>
                <a:spcPts val="100"/>
              </a:spcBef>
            </a:pPr>
            <a:r>
              <a:rPr sz="2400" b="1" dirty="0">
                <a:solidFill>
                  <a:srgbClr val="FFFFFF"/>
                </a:solidFill>
                <a:latin typeface="Arial"/>
                <a:cs typeface="Arial"/>
              </a:rPr>
              <a:t>Low</a:t>
            </a:r>
            <a:endParaRPr sz="2400">
              <a:latin typeface="Arial"/>
              <a:cs typeface="Arial"/>
            </a:endParaRPr>
          </a:p>
        </p:txBody>
      </p:sp>
      <p:sp>
        <p:nvSpPr>
          <p:cNvPr id="5" name="object 5"/>
          <p:cNvSpPr txBox="1"/>
          <p:nvPr/>
        </p:nvSpPr>
        <p:spPr>
          <a:xfrm>
            <a:off x="965200" y="2527300"/>
            <a:ext cx="2257425" cy="2923877"/>
          </a:xfrm>
          <a:prstGeom prst="rect">
            <a:avLst/>
          </a:prstGeom>
        </p:spPr>
        <p:txBody>
          <a:bodyPr vert="horz" wrap="square" lIns="0" tIns="12700" rIns="0" bIns="0" rtlCol="0">
            <a:spAutoFit/>
          </a:bodyPr>
          <a:lstStyle/>
          <a:p>
            <a:pPr marL="380365" indent="-380365">
              <a:lnSpc>
                <a:spcPts val="2840"/>
              </a:lnSpc>
              <a:spcBef>
                <a:spcPts val="100"/>
              </a:spcBef>
              <a:buChar char="-"/>
              <a:tabLst>
                <a:tab pos="380365" algn="l"/>
                <a:tab pos="381000" algn="l"/>
              </a:tabLst>
            </a:pPr>
            <a:r>
              <a:rPr sz="2400" spc="-5" dirty="0">
                <a:solidFill>
                  <a:srgbClr val="FFFFFF"/>
                </a:solidFill>
                <a:latin typeface="Arial"/>
                <a:cs typeface="Arial"/>
              </a:rPr>
              <a:t>Colon</a:t>
            </a:r>
            <a:endParaRPr sz="2400" dirty="0">
              <a:latin typeface="Arial"/>
              <a:cs typeface="Arial"/>
            </a:endParaRPr>
          </a:p>
          <a:p>
            <a:pPr marL="380365" indent="-380365">
              <a:lnSpc>
                <a:spcPts val="2800"/>
              </a:lnSpc>
              <a:buChar char="-"/>
              <a:tabLst>
                <a:tab pos="380365" algn="l"/>
                <a:tab pos="381000" algn="l"/>
              </a:tabLst>
            </a:pPr>
            <a:r>
              <a:rPr sz="2400" spc="-5" dirty="0" smtClean="0">
                <a:solidFill>
                  <a:srgbClr val="FFFFFF"/>
                </a:solidFill>
                <a:latin typeface="Arial"/>
                <a:cs typeface="Arial"/>
              </a:rPr>
              <a:t>Stomach</a:t>
            </a:r>
            <a:endParaRPr lang="en-US" sz="2400" dirty="0">
              <a:latin typeface="Arial"/>
              <a:cs typeface="Arial"/>
            </a:endParaRPr>
          </a:p>
          <a:p>
            <a:pPr marL="380365" indent="-380365">
              <a:lnSpc>
                <a:spcPts val="2800"/>
              </a:lnSpc>
              <a:buChar char="-"/>
              <a:tabLst>
                <a:tab pos="380365" algn="l"/>
                <a:tab pos="381000" algn="l"/>
              </a:tabLst>
            </a:pPr>
            <a:r>
              <a:rPr lang="en-US" sz="2400" spc="-5" dirty="0">
                <a:solidFill>
                  <a:srgbClr val="FFFFFF"/>
                </a:solidFill>
                <a:latin typeface="Arial"/>
                <a:cs typeface="Arial"/>
              </a:rPr>
              <a:t>L</a:t>
            </a:r>
            <a:r>
              <a:rPr sz="2400" spc="-5" dirty="0" smtClean="0">
                <a:solidFill>
                  <a:srgbClr val="FFFFFF"/>
                </a:solidFill>
                <a:latin typeface="Arial"/>
                <a:cs typeface="Arial"/>
              </a:rPr>
              <a:t>ung</a:t>
            </a:r>
            <a:endParaRPr sz="2400" dirty="0">
              <a:latin typeface="Arial"/>
              <a:cs typeface="Arial"/>
            </a:endParaRPr>
          </a:p>
          <a:p>
            <a:pPr marL="381000" marR="5080" indent="-381000">
              <a:lnSpc>
                <a:spcPts val="2800"/>
              </a:lnSpc>
              <a:spcBef>
                <a:spcPts val="120"/>
              </a:spcBef>
              <a:buClr>
                <a:srgbClr val="FFFFFF"/>
              </a:buClr>
              <a:buFont typeface="Arial"/>
              <a:buChar char="-"/>
              <a:tabLst>
                <a:tab pos="465455" algn="l"/>
                <a:tab pos="466090" algn="l"/>
              </a:tabLst>
            </a:pPr>
            <a:r>
              <a:rPr lang="en-US" sz="2400" dirty="0">
                <a:solidFill>
                  <a:srgbClr val="FFFFFF"/>
                </a:solidFill>
                <a:latin typeface="Arial"/>
                <a:cs typeface="Arial"/>
              </a:rPr>
              <a:t>B</a:t>
            </a:r>
            <a:r>
              <a:rPr sz="2400" dirty="0" smtClean="0">
                <a:solidFill>
                  <a:srgbClr val="FFFFFF"/>
                </a:solidFill>
                <a:latin typeface="Arial"/>
                <a:cs typeface="Arial"/>
              </a:rPr>
              <a:t>one</a:t>
            </a:r>
            <a:r>
              <a:rPr sz="2400" spc="-100" dirty="0" smtClean="0">
                <a:solidFill>
                  <a:srgbClr val="FFFFFF"/>
                </a:solidFill>
                <a:latin typeface="Arial"/>
                <a:cs typeface="Arial"/>
              </a:rPr>
              <a:t> </a:t>
            </a:r>
            <a:r>
              <a:rPr sz="2400" dirty="0">
                <a:solidFill>
                  <a:srgbClr val="FFFFFF"/>
                </a:solidFill>
                <a:latin typeface="Arial"/>
                <a:cs typeface="Arial"/>
              </a:rPr>
              <a:t>marrow  </a:t>
            </a:r>
            <a:r>
              <a:rPr sz="2400" dirty="0" smtClean="0">
                <a:solidFill>
                  <a:srgbClr val="FFFFFF"/>
                </a:solidFill>
                <a:latin typeface="Arial"/>
                <a:cs typeface="Arial"/>
              </a:rPr>
              <a:t>(</a:t>
            </a:r>
            <a:r>
              <a:rPr lang="en-US" sz="2400" dirty="0" smtClean="0">
                <a:solidFill>
                  <a:srgbClr val="FFFFFF"/>
                </a:solidFill>
                <a:latin typeface="Arial"/>
                <a:cs typeface="Arial"/>
              </a:rPr>
              <a:t>L</a:t>
            </a:r>
            <a:r>
              <a:rPr sz="2400" dirty="0" smtClean="0">
                <a:solidFill>
                  <a:srgbClr val="FFFFFF"/>
                </a:solidFill>
                <a:latin typeface="Arial"/>
                <a:cs typeface="Arial"/>
              </a:rPr>
              <a:t>eukemia)</a:t>
            </a:r>
            <a:endParaRPr lang="en-US" sz="2400" dirty="0">
              <a:latin typeface="Arial"/>
              <a:cs typeface="Arial"/>
            </a:endParaRPr>
          </a:p>
          <a:p>
            <a:pPr marL="381000" marR="5080" indent="-381000">
              <a:lnSpc>
                <a:spcPts val="2800"/>
              </a:lnSpc>
              <a:spcBef>
                <a:spcPts val="120"/>
              </a:spcBef>
              <a:buClr>
                <a:srgbClr val="FFFFFF"/>
              </a:buClr>
              <a:buFont typeface="Arial"/>
              <a:buChar char="-"/>
              <a:tabLst>
                <a:tab pos="465455" algn="l"/>
                <a:tab pos="466090" algn="l"/>
              </a:tabLst>
            </a:pPr>
            <a:r>
              <a:rPr lang="en-US" sz="2400" dirty="0">
                <a:solidFill>
                  <a:srgbClr val="FFFFFF"/>
                </a:solidFill>
                <a:latin typeface="Arial"/>
                <a:cs typeface="Arial"/>
              </a:rPr>
              <a:t>Breast  (women)</a:t>
            </a:r>
            <a:endParaRPr lang="en-US" sz="2400" dirty="0">
              <a:latin typeface="Arial"/>
              <a:cs typeface="Arial"/>
            </a:endParaRPr>
          </a:p>
          <a:p>
            <a:pPr marL="381000" marR="5080" indent="-381000">
              <a:lnSpc>
                <a:spcPts val="2800"/>
              </a:lnSpc>
              <a:spcBef>
                <a:spcPts val="120"/>
              </a:spcBef>
              <a:buClr>
                <a:srgbClr val="FFFFFF"/>
              </a:buClr>
              <a:buFont typeface="Arial"/>
              <a:buChar char="-"/>
              <a:tabLst>
                <a:tab pos="465455" algn="l"/>
                <a:tab pos="466090" algn="l"/>
              </a:tabLst>
            </a:pPr>
            <a:endParaRPr lang="en-US" sz="2400" dirty="0" smtClean="0">
              <a:solidFill>
                <a:srgbClr val="FFFFFF"/>
              </a:solidFill>
              <a:latin typeface="Arial"/>
              <a:cs typeface="Arial"/>
            </a:endParaRPr>
          </a:p>
        </p:txBody>
      </p:sp>
      <p:sp>
        <p:nvSpPr>
          <p:cNvPr id="6" name="object 6"/>
          <p:cNvSpPr txBox="1"/>
          <p:nvPr/>
        </p:nvSpPr>
        <p:spPr>
          <a:xfrm>
            <a:off x="3424451" y="2527300"/>
            <a:ext cx="1919605" cy="1072088"/>
          </a:xfrm>
          <a:prstGeom prst="rect">
            <a:avLst/>
          </a:prstGeom>
        </p:spPr>
        <p:txBody>
          <a:bodyPr vert="horz" wrap="square" lIns="0" tIns="33020" rIns="0" bIns="0" rtlCol="0">
            <a:spAutoFit/>
          </a:bodyPr>
          <a:lstStyle/>
          <a:p>
            <a:pPr>
              <a:lnSpc>
                <a:spcPts val="2720"/>
              </a:lnSpc>
              <a:tabLst>
                <a:tab pos="380365" algn="l"/>
                <a:tab pos="381000" algn="l"/>
              </a:tabLst>
            </a:pPr>
            <a:r>
              <a:rPr lang="en-US" sz="2400" dirty="0" smtClean="0">
                <a:solidFill>
                  <a:srgbClr val="FFFFFF"/>
                </a:solidFill>
                <a:latin typeface="Arial"/>
                <a:cs typeface="Arial"/>
              </a:rPr>
              <a:t>- Bladder </a:t>
            </a:r>
          </a:p>
          <a:p>
            <a:pPr>
              <a:lnSpc>
                <a:spcPts val="2720"/>
              </a:lnSpc>
              <a:tabLst>
                <a:tab pos="380365" algn="l"/>
                <a:tab pos="381000" algn="l"/>
              </a:tabLst>
            </a:pPr>
            <a:r>
              <a:rPr lang="en-US" sz="2400" dirty="0" smtClean="0">
                <a:solidFill>
                  <a:srgbClr val="FFFFFF"/>
                </a:solidFill>
                <a:latin typeface="Arial"/>
                <a:cs typeface="Arial"/>
              </a:rPr>
              <a:t>- Liver</a:t>
            </a:r>
          </a:p>
          <a:p>
            <a:pPr>
              <a:lnSpc>
                <a:spcPts val="2720"/>
              </a:lnSpc>
              <a:tabLst>
                <a:tab pos="380365" algn="l"/>
                <a:tab pos="381000" algn="l"/>
              </a:tabLst>
            </a:pPr>
            <a:r>
              <a:rPr lang="en-US" sz="2400" dirty="0" smtClean="0">
                <a:solidFill>
                  <a:srgbClr val="FFFFFF"/>
                </a:solidFill>
                <a:latin typeface="Arial"/>
                <a:cs typeface="Arial"/>
              </a:rPr>
              <a:t>- Thyroid</a:t>
            </a:r>
            <a:endParaRPr sz="2400" dirty="0">
              <a:latin typeface="Arial"/>
              <a:cs typeface="Arial"/>
            </a:endParaRPr>
          </a:p>
        </p:txBody>
      </p:sp>
      <p:sp>
        <p:nvSpPr>
          <p:cNvPr id="7" name="object 7"/>
          <p:cNvSpPr txBox="1"/>
          <p:nvPr/>
        </p:nvSpPr>
        <p:spPr>
          <a:xfrm>
            <a:off x="5638800" y="2527300"/>
            <a:ext cx="3352800" cy="1461939"/>
          </a:xfrm>
          <a:prstGeom prst="rect">
            <a:avLst/>
          </a:prstGeom>
        </p:spPr>
        <p:txBody>
          <a:bodyPr vert="horz" wrap="square" lIns="0" tIns="12700" rIns="0" bIns="0" rtlCol="0">
            <a:spAutoFit/>
          </a:bodyPr>
          <a:lstStyle/>
          <a:p>
            <a:pPr marL="380365" indent="-380365">
              <a:lnSpc>
                <a:spcPts val="2800"/>
              </a:lnSpc>
              <a:buChar char="-"/>
              <a:tabLst>
                <a:tab pos="380365" algn="l"/>
                <a:tab pos="381000" algn="l"/>
              </a:tabLst>
            </a:pPr>
            <a:r>
              <a:rPr sz="2400" dirty="0" smtClean="0">
                <a:solidFill>
                  <a:srgbClr val="FFFFFF"/>
                </a:solidFill>
                <a:latin typeface="Arial"/>
                <a:cs typeface="Arial"/>
              </a:rPr>
              <a:t>Skin</a:t>
            </a:r>
            <a:endParaRPr sz="2400" dirty="0">
              <a:latin typeface="Arial"/>
              <a:cs typeface="Arial"/>
            </a:endParaRPr>
          </a:p>
          <a:p>
            <a:pPr marL="380365" indent="-380365">
              <a:lnSpc>
                <a:spcPts val="2800"/>
              </a:lnSpc>
              <a:buChar char="-"/>
              <a:tabLst>
                <a:tab pos="380365" algn="l"/>
                <a:tab pos="381000" algn="l"/>
              </a:tabLst>
            </a:pPr>
            <a:r>
              <a:rPr sz="2400" dirty="0">
                <a:solidFill>
                  <a:srgbClr val="FFFFFF"/>
                </a:solidFill>
                <a:latin typeface="Arial"/>
                <a:cs typeface="Arial"/>
              </a:rPr>
              <a:t>Bone</a:t>
            </a:r>
            <a:r>
              <a:rPr sz="2400" spc="-70" dirty="0">
                <a:solidFill>
                  <a:srgbClr val="FFFFFF"/>
                </a:solidFill>
                <a:latin typeface="Arial"/>
                <a:cs typeface="Arial"/>
              </a:rPr>
              <a:t> </a:t>
            </a:r>
            <a:r>
              <a:rPr sz="2400" spc="-5" dirty="0">
                <a:solidFill>
                  <a:srgbClr val="FFFFFF"/>
                </a:solidFill>
                <a:latin typeface="Arial"/>
                <a:cs typeface="Arial"/>
              </a:rPr>
              <a:t>surface</a:t>
            </a:r>
            <a:endParaRPr sz="2400" dirty="0">
              <a:latin typeface="Arial"/>
              <a:cs typeface="Arial"/>
            </a:endParaRPr>
          </a:p>
          <a:p>
            <a:pPr marL="380365" indent="-380365">
              <a:lnSpc>
                <a:spcPts val="2800"/>
              </a:lnSpc>
              <a:buChar char="-"/>
              <a:tabLst>
                <a:tab pos="380365" algn="l"/>
                <a:tab pos="381000" algn="l"/>
              </a:tabLst>
            </a:pPr>
            <a:r>
              <a:rPr sz="2400" dirty="0">
                <a:solidFill>
                  <a:srgbClr val="FFFFFF"/>
                </a:solidFill>
                <a:latin typeface="Arial"/>
                <a:cs typeface="Arial"/>
              </a:rPr>
              <a:t>Brain</a:t>
            </a:r>
            <a:endParaRPr sz="2400" dirty="0">
              <a:latin typeface="Arial"/>
              <a:cs typeface="Arial"/>
            </a:endParaRPr>
          </a:p>
          <a:p>
            <a:pPr marL="380365" marR="716915" indent="-380365">
              <a:lnSpc>
                <a:spcPts val="2800"/>
              </a:lnSpc>
              <a:spcBef>
                <a:spcPts val="120"/>
              </a:spcBef>
              <a:buChar char="-"/>
              <a:tabLst>
                <a:tab pos="380365" algn="l"/>
                <a:tab pos="381000" algn="l"/>
              </a:tabLst>
            </a:pPr>
            <a:r>
              <a:rPr sz="2400" dirty="0" smtClean="0">
                <a:solidFill>
                  <a:srgbClr val="FFFFFF"/>
                </a:solidFill>
                <a:latin typeface="Arial"/>
                <a:cs typeface="Arial"/>
              </a:rPr>
              <a:t>Salivary</a:t>
            </a:r>
            <a:r>
              <a:rPr lang="en-US" sz="2400" dirty="0" smtClean="0">
                <a:solidFill>
                  <a:srgbClr val="FFFFFF"/>
                </a:solidFill>
                <a:latin typeface="Arial"/>
                <a:cs typeface="Arial"/>
              </a:rPr>
              <a:t> </a:t>
            </a:r>
            <a:r>
              <a:rPr sz="2400" dirty="0" smtClean="0">
                <a:solidFill>
                  <a:srgbClr val="FFFFFF"/>
                </a:solidFill>
                <a:latin typeface="Arial"/>
                <a:cs typeface="Arial"/>
              </a:rPr>
              <a:t>glands</a:t>
            </a:r>
            <a:endParaRPr sz="2400" dirty="0">
              <a:latin typeface="Arial"/>
              <a:cs typeface="Arial"/>
            </a:endParaRPr>
          </a:p>
        </p:txBody>
      </p:sp>
      <p:sp>
        <p:nvSpPr>
          <p:cNvPr id="8" name="object 8"/>
          <p:cNvSpPr/>
          <p:nvPr/>
        </p:nvSpPr>
        <p:spPr>
          <a:xfrm>
            <a:off x="908050" y="1905000"/>
            <a:ext cx="7325995" cy="0"/>
          </a:xfrm>
          <a:custGeom>
            <a:avLst/>
            <a:gdLst/>
            <a:ahLst/>
            <a:cxnLst/>
            <a:rect l="l" t="t" r="r" b="b"/>
            <a:pathLst>
              <a:path w="7325995">
                <a:moveTo>
                  <a:pt x="0" y="0"/>
                </a:moveTo>
                <a:lnTo>
                  <a:pt x="7325639" y="0"/>
                </a:lnTo>
              </a:path>
            </a:pathLst>
          </a:custGeom>
          <a:ln w="12700">
            <a:solidFill>
              <a:srgbClr val="7A6A60"/>
            </a:solidFill>
          </a:ln>
        </p:spPr>
        <p:txBody>
          <a:bodyPr wrap="square" lIns="0" tIns="0" rIns="0" bIns="0" rtlCol="0"/>
          <a:lstStyle/>
          <a:p>
            <a:endParaRPr/>
          </a:p>
        </p:txBody>
      </p:sp>
      <p:sp>
        <p:nvSpPr>
          <p:cNvPr id="9" name="object 9"/>
          <p:cNvSpPr/>
          <p:nvPr/>
        </p:nvSpPr>
        <p:spPr>
          <a:xfrm>
            <a:off x="908050" y="2362200"/>
            <a:ext cx="7325995" cy="3305175"/>
          </a:xfrm>
          <a:custGeom>
            <a:avLst/>
            <a:gdLst/>
            <a:ahLst/>
            <a:cxnLst/>
            <a:rect l="l" t="t" r="r" b="b"/>
            <a:pathLst>
              <a:path w="7325995" h="3305175">
                <a:moveTo>
                  <a:pt x="0" y="0"/>
                </a:moveTo>
                <a:lnTo>
                  <a:pt x="7325639" y="0"/>
                </a:lnTo>
              </a:path>
              <a:path w="7325995" h="3305175">
                <a:moveTo>
                  <a:pt x="0" y="3304998"/>
                </a:moveTo>
                <a:lnTo>
                  <a:pt x="7325639" y="3304998"/>
                </a:lnTo>
              </a:path>
            </a:pathLst>
          </a:custGeom>
          <a:ln w="12700">
            <a:solidFill>
              <a:srgbClr val="7A6A60"/>
            </a:solidFill>
          </a:ln>
        </p:spPr>
        <p:txBody>
          <a:bodyPr wrap="square" lIns="0" tIns="0" rIns="0" bIns="0" rtlCol="0"/>
          <a:lstStyle/>
          <a:p>
            <a:endParaRPr/>
          </a:p>
        </p:txBody>
      </p:sp>
      <p:sp>
        <p:nvSpPr>
          <p:cNvPr id="10" name="object 10"/>
          <p:cNvSpPr txBox="1">
            <a:spLocks noGrp="1"/>
          </p:cNvSpPr>
          <p:nvPr>
            <p:ph type="title"/>
          </p:nvPr>
        </p:nvSpPr>
        <p:spPr>
          <a:xfrm>
            <a:off x="609600" y="707980"/>
            <a:ext cx="8102600" cy="1120820"/>
          </a:xfrm>
          <a:prstGeom prst="rect">
            <a:avLst/>
          </a:prstGeom>
        </p:spPr>
        <p:txBody>
          <a:bodyPr vert="horz" wrap="square" lIns="0" tIns="12700" rIns="0" bIns="0" rtlCol="0">
            <a:spAutoFit/>
          </a:bodyPr>
          <a:lstStyle/>
          <a:p>
            <a:pPr marL="12700" algn="ctr">
              <a:lnSpc>
                <a:spcPct val="100000"/>
              </a:lnSpc>
              <a:spcBef>
                <a:spcPts val="100"/>
              </a:spcBef>
            </a:pPr>
            <a:r>
              <a:rPr sz="3600" spc="-5" dirty="0">
                <a:solidFill>
                  <a:srgbClr val="FFFF00"/>
                </a:solidFill>
              </a:rPr>
              <a:t>Susceptibility </a:t>
            </a:r>
            <a:r>
              <a:rPr sz="3600" dirty="0">
                <a:solidFill>
                  <a:srgbClr val="FFFF00"/>
                </a:solidFill>
              </a:rPr>
              <a:t>of </a:t>
            </a:r>
            <a:r>
              <a:rPr sz="3600" spc="-10" dirty="0">
                <a:solidFill>
                  <a:srgbClr val="FFFF00"/>
                </a:solidFill>
              </a:rPr>
              <a:t>different </a:t>
            </a:r>
            <a:r>
              <a:rPr lang="en-US" sz="3600" spc="-5" dirty="0" smtClean="0">
                <a:solidFill>
                  <a:srgbClr val="FFFF00"/>
                </a:solidFill>
              </a:rPr>
              <a:t>organs</a:t>
            </a:r>
            <a:r>
              <a:rPr sz="3600" spc="-5" dirty="0" smtClean="0">
                <a:solidFill>
                  <a:srgbClr val="FFFF00"/>
                </a:solidFill>
              </a:rPr>
              <a:t> </a:t>
            </a:r>
            <a:r>
              <a:rPr sz="3600" spc="-5" dirty="0">
                <a:solidFill>
                  <a:srgbClr val="FFFF00"/>
                </a:solidFill>
              </a:rPr>
              <a:t>to radiation </a:t>
            </a:r>
            <a:r>
              <a:rPr sz="3600" dirty="0">
                <a:solidFill>
                  <a:srgbClr val="FFFF00"/>
                </a:solidFill>
              </a:rPr>
              <a:t>induced</a:t>
            </a:r>
            <a:r>
              <a:rPr sz="3600" spc="80" dirty="0">
                <a:solidFill>
                  <a:srgbClr val="FFFF00"/>
                </a:solidFill>
              </a:rPr>
              <a:t> </a:t>
            </a:r>
            <a:r>
              <a:rPr sz="3600" dirty="0">
                <a:solidFill>
                  <a:srgbClr val="FFFF00"/>
                </a:solidFill>
              </a:rPr>
              <a:t>cancer</a:t>
            </a:r>
          </a:p>
        </p:txBody>
      </p:sp>
      <p:sp>
        <p:nvSpPr>
          <p:cNvPr id="11" name="TextBox 10"/>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57200" y="584200"/>
            <a:ext cx="8250555" cy="4414520"/>
          </a:xfrm>
          <a:prstGeom prst="rect">
            <a:avLst/>
          </a:prstGeom>
        </p:spPr>
        <p:txBody>
          <a:bodyPr vert="horz" wrap="square" lIns="0" tIns="12700" rIns="0" bIns="0" rtlCol="0">
            <a:spAutoFit/>
          </a:bodyPr>
          <a:lstStyle/>
          <a:p>
            <a:pPr marL="12700">
              <a:lnSpc>
                <a:spcPct val="100000"/>
              </a:lnSpc>
              <a:spcBef>
                <a:spcPts val="100"/>
              </a:spcBef>
            </a:pPr>
            <a:r>
              <a:rPr sz="2800" b="1" u="heavy" spc="-5" dirty="0">
                <a:solidFill>
                  <a:srgbClr val="E5C6B0"/>
                </a:solidFill>
                <a:uFill>
                  <a:solidFill>
                    <a:srgbClr val="E5C6B0"/>
                  </a:solidFill>
                </a:uFill>
                <a:latin typeface="Arial"/>
                <a:cs typeface="Arial"/>
              </a:rPr>
              <a:t>EFFECT ON GROWTH </a:t>
            </a:r>
            <a:r>
              <a:rPr sz="2800" b="1" u="heavy" dirty="0">
                <a:solidFill>
                  <a:srgbClr val="E5C6B0"/>
                </a:solidFill>
                <a:uFill>
                  <a:solidFill>
                    <a:srgbClr val="E5C6B0"/>
                  </a:solidFill>
                </a:uFill>
                <a:latin typeface="Arial"/>
                <a:cs typeface="Arial"/>
              </a:rPr>
              <a:t>AND</a:t>
            </a:r>
            <a:r>
              <a:rPr sz="2800" b="1" u="heavy" spc="-105" dirty="0">
                <a:solidFill>
                  <a:srgbClr val="E5C6B0"/>
                </a:solidFill>
                <a:uFill>
                  <a:solidFill>
                    <a:srgbClr val="E5C6B0"/>
                  </a:solidFill>
                </a:uFill>
                <a:latin typeface="Arial"/>
                <a:cs typeface="Arial"/>
              </a:rPr>
              <a:t> </a:t>
            </a:r>
            <a:r>
              <a:rPr sz="2800" b="1" u="heavy" spc="-5" dirty="0">
                <a:solidFill>
                  <a:srgbClr val="E5C6B0"/>
                </a:solidFill>
                <a:uFill>
                  <a:solidFill>
                    <a:srgbClr val="E5C6B0"/>
                  </a:solidFill>
                </a:uFill>
                <a:latin typeface="Arial"/>
                <a:cs typeface="Arial"/>
              </a:rPr>
              <a:t>DEVELOPMENT</a:t>
            </a:r>
            <a:endParaRPr sz="2800">
              <a:latin typeface="Arial"/>
              <a:cs typeface="Arial"/>
            </a:endParaRPr>
          </a:p>
          <a:p>
            <a:pPr>
              <a:lnSpc>
                <a:spcPct val="100000"/>
              </a:lnSpc>
              <a:spcBef>
                <a:spcPts val="45"/>
              </a:spcBef>
            </a:pPr>
            <a:endParaRPr sz="3700">
              <a:latin typeface="Arial"/>
              <a:cs typeface="Arial"/>
            </a:endParaRPr>
          </a:p>
          <a:p>
            <a:pPr marL="241300" marR="15240" indent="-190500" algn="just">
              <a:lnSpc>
                <a:spcPct val="110100"/>
              </a:lnSpc>
              <a:buClr>
                <a:srgbClr val="DC9E1F"/>
              </a:buClr>
              <a:buSzPct val="96428"/>
              <a:buFont typeface="WenQuanYi Micro Hei"/>
              <a:buChar char="▪"/>
              <a:tabLst>
                <a:tab pos="241300" algn="l"/>
              </a:tabLst>
            </a:pPr>
            <a:r>
              <a:rPr sz="2800" dirty="0">
                <a:solidFill>
                  <a:srgbClr val="FFFFFF"/>
                </a:solidFill>
                <a:latin typeface="Arial"/>
                <a:cs typeface="Arial"/>
              </a:rPr>
              <a:t>children exposed </a:t>
            </a:r>
            <a:r>
              <a:rPr sz="2800" spc="-5" dirty="0">
                <a:solidFill>
                  <a:srgbClr val="FFFFFF"/>
                </a:solidFill>
                <a:latin typeface="Arial"/>
                <a:cs typeface="Arial"/>
              </a:rPr>
              <a:t>to radiation </a:t>
            </a:r>
            <a:r>
              <a:rPr sz="2800" dirty="0">
                <a:solidFill>
                  <a:srgbClr val="FFFFFF"/>
                </a:solidFill>
                <a:latin typeface="Wingdings"/>
                <a:cs typeface="Wingdings"/>
              </a:rPr>
              <a:t></a:t>
            </a:r>
            <a:r>
              <a:rPr sz="2800" dirty="0">
                <a:solidFill>
                  <a:srgbClr val="FFFFFF"/>
                </a:solidFill>
                <a:latin typeface="Times New Roman"/>
                <a:cs typeface="Times New Roman"/>
              </a:rPr>
              <a:t> </a:t>
            </a:r>
            <a:r>
              <a:rPr sz="2800" dirty="0">
                <a:solidFill>
                  <a:srgbClr val="FFFFFF"/>
                </a:solidFill>
                <a:latin typeface="Arial"/>
                <a:cs typeface="Arial"/>
              </a:rPr>
              <a:t>reduced </a:t>
            </a:r>
            <a:r>
              <a:rPr sz="2800" spc="-5" dirty="0">
                <a:solidFill>
                  <a:srgbClr val="FFFFFF"/>
                </a:solidFill>
                <a:latin typeface="Arial"/>
                <a:cs typeface="Arial"/>
              </a:rPr>
              <a:t>height,  weight, skeletal </a:t>
            </a:r>
            <a:r>
              <a:rPr sz="2800" dirty="0">
                <a:solidFill>
                  <a:srgbClr val="FFFFFF"/>
                </a:solidFill>
                <a:latin typeface="Arial"/>
                <a:cs typeface="Arial"/>
              </a:rPr>
              <a:t>development</a:t>
            </a:r>
            <a:endParaRPr sz="2800">
              <a:latin typeface="Arial"/>
              <a:cs typeface="Arial"/>
            </a:endParaRPr>
          </a:p>
          <a:p>
            <a:pPr>
              <a:lnSpc>
                <a:spcPct val="100000"/>
              </a:lnSpc>
              <a:spcBef>
                <a:spcPts val="5"/>
              </a:spcBef>
              <a:buClr>
                <a:srgbClr val="DC9E1F"/>
              </a:buClr>
              <a:buFont typeface="WenQuanYi Micro Hei"/>
              <a:buChar char="▪"/>
            </a:pPr>
            <a:endParaRPr sz="4200">
              <a:latin typeface="Arial"/>
              <a:cs typeface="Arial"/>
            </a:endParaRPr>
          </a:p>
          <a:p>
            <a:pPr marL="241300" marR="5080" indent="-190500" algn="just">
              <a:lnSpc>
                <a:spcPct val="109100"/>
              </a:lnSpc>
              <a:buClr>
                <a:srgbClr val="DC9E1F"/>
              </a:buClr>
              <a:buSzPct val="96428"/>
              <a:buFont typeface="WenQuanYi Micro Hei"/>
              <a:buChar char="▪"/>
              <a:tabLst>
                <a:tab pos="467359" algn="l"/>
              </a:tabLst>
            </a:pPr>
            <a:r>
              <a:rPr sz="2800" dirty="0">
                <a:solidFill>
                  <a:srgbClr val="FFFFFF"/>
                </a:solidFill>
                <a:latin typeface="Arial"/>
                <a:cs typeface="Arial"/>
              </a:rPr>
              <a:t>developing human brain is </a:t>
            </a:r>
            <a:r>
              <a:rPr sz="2800" spc="-5" dirty="0">
                <a:solidFill>
                  <a:srgbClr val="FFFFFF"/>
                </a:solidFill>
                <a:latin typeface="Arial"/>
                <a:cs typeface="Arial"/>
              </a:rPr>
              <a:t>radiosensitive </a:t>
            </a:r>
            <a:r>
              <a:rPr sz="2800" dirty="0">
                <a:solidFill>
                  <a:srgbClr val="FFFFFF"/>
                </a:solidFill>
                <a:latin typeface="Arial"/>
                <a:cs typeface="Arial"/>
              </a:rPr>
              <a:t>: in  </a:t>
            </a:r>
            <a:r>
              <a:rPr sz="2800" spc="60" dirty="0">
                <a:solidFill>
                  <a:srgbClr val="FFFFFF"/>
                </a:solidFill>
                <a:latin typeface="Arial"/>
                <a:cs typeface="Arial"/>
              </a:rPr>
              <a:t>utero </a:t>
            </a:r>
            <a:r>
              <a:rPr sz="2800" spc="70" dirty="0">
                <a:solidFill>
                  <a:srgbClr val="FFFFFF"/>
                </a:solidFill>
                <a:latin typeface="Arial"/>
                <a:cs typeface="Arial"/>
              </a:rPr>
              <a:t>exposure </a:t>
            </a:r>
            <a:r>
              <a:rPr sz="2800" dirty="0">
                <a:solidFill>
                  <a:srgbClr val="FFFFFF"/>
                </a:solidFill>
                <a:latin typeface="Wingdings"/>
                <a:cs typeface="Wingdings"/>
              </a:rPr>
              <a:t></a:t>
            </a:r>
            <a:r>
              <a:rPr sz="2800" dirty="0">
                <a:solidFill>
                  <a:srgbClr val="FFFFFF"/>
                </a:solidFill>
                <a:latin typeface="Times New Roman"/>
                <a:cs typeface="Times New Roman"/>
              </a:rPr>
              <a:t> </a:t>
            </a:r>
            <a:r>
              <a:rPr sz="2800" spc="65" dirty="0">
                <a:solidFill>
                  <a:srgbClr val="FFFFFF"/>
                </a:solidFill>
                <a:latin typeface="Arial"/>
                <a:cs typeface="Arial"/>
              </a:rPr>
              <a:t>mental </a:t>
            </a:r>
            <a:r>
              <a:rPr sz="2800" spc="70" dirty="0">
                <a:solidFill>
                  <a:srgbClr val="FFFFFF"/>
                </a:solidFill>
                <a:latin typeface="Arial"/>
                <a:cs typeface="Arial"/>
              </a:rPr>
              <a:t>retardation </a:t>
            </a:r>
            <a:r>
              <a:rPr sz="2800" spc="80" dirty="0">
                <a:solidFill>
                  <a:srgbClr val="FFFFFF"/>
                </a:solidFill>
                <a:latin typeface="Arial"/>
                <a:cs typeface="Arial"/>
              </a:rPr>
              <a:t>(4%  </a:t>
            </a:r>
            <a:r>
              <a:rPr sz="2800" dirty="0">
                <a:solidFill>
                  <a:srgbClr val="FFFFFF"/>
                </a:solidFill>
                <a:latin typeface="Arial"/>
                <a:cs typeface="Arial"/>
              </a:rPr>
              <a:t>chance of </a:t>
            </a:r>
            <a:r>
              <a:rPr sz="2800" spc="-5" dirty="0">
                <a:solidFill>
                  <a:srgbClr val="FFFFFF"/>
                </a:solidFill>
                <a:latin typeface="Arial"/>
                <a:cs typeface="Arial"/>
              </a:rPr>
              <a:t>mental retardation </a:t>
            </a:r>
            <a:r>
              <a:rPr sz="2800" dirty="0">
                <a:solidFill>
                  <a:srgbClr val="FFFFFF"/>
                </a:solidFill>
                <a:latin typeface="Arial"/>
                <a:cs typeface="Arial"/>
              </a:rPr>
              <a:t>per 100mSv at 8 </a:t>
            </a:r>
            <a:r>
              <a:rPr sz="2800" spc="-5" dirty="0">
                <a:solidFill>
                  <a:srgbClr val="FFFFFF"/>
                </a:solidFill>
                <a:latin typeface="Arial"/>
                <a:cs typeface="Arial"/>
              </a:rPr>
              <a:t>to  </a:t>
            </a:r>
            <a:r>
              <a:rPr sz="2800" dirty="0">
                <a:solidFill>
                  <a:srgbClr val="FFFFFF"/>
                </a:solidFill>
                <a:latin typeface="Arial"/>
                <a:cs typeface="Arial"/>
              </a:rPr>
              <a:t>15 weeks of</a:t>
            </a:r>
            <a:r>
              <a:rPr sz="2800" spc="-15" dirty="0">
                <a:solidFill>
                  <a:srgbClr val="FFFFFF"/>
                </a:solidFill>
                <a:latin typeface="Arial"/>
                <a:cs typeface="Arial"/>
              </a:rPr>
              <a:t> </a:t>
            </a:r>
            <a:r>
              <a:rPr sz="2800" spc="-5" dirty="0">
                <a:solidFill>
                  <a:srgbClr val="FFFFFF"/>
                </a:solidFill>
                <a:latin typeface="Arial"/>
                <a:cs typeface="Arial"/>
              </a:rPr>
              <a:t>gestation)</a:t>
            </a:r>
            <a:endParaRPr sz="28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3900" y="189978"/>
            <a:ext cx="7810500" cy="1367041"/>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2700" rIns="0" bIns="0" rtlCol="0">
            <a:spAutoFit/>
          </a:bodyPr>
          <a:lstStyle/>
          <a:p>
            <a:pPr marL="12700" algn="ctr">
              <a:lnSpc>
                <a:spcPct val="100000"/>
              </a:lnSpc>
              <a:spcBef>
                <a:spcPts val="100"/>
              </a:spcBef>
            </a:pPr>
            <a:r>
              <a:rPr lang="en-US" sz="4400" b="1" spc="-5" dirty="0" smtClean="0">
                <a:solidFill>
                  <a:srgbClr val="FFFF00"/>
                </a:solidFill>
                <a:uFill>
                  <a:solidFill>
                    <a:srgbClr val="E5C6B0"/>
                  </a:solidFill>
                </a:uFill>
                <a:latin typeface="+mn-lt"/>
                <a:cs typeface="Arial"/>
              </a:rPr>
              <a:t>EFFECTS ON FETUS </a:t>
            </a:r>
            <a:r>
              <a:rPr lang="en-US" sz="4400" b="1" dirty="0" smtClean="0">
                <a:solidFill>
                  <a:srgbClr val="FFFF00"/>
                </a:solidFill>
                <a:uFill>
                  <a:solidFill>
                    <a:srgbClr val="E5C6B0"/>
                  </a:solidFill>
                </a:uFill>
                <a:latin typeface="+mn-lt"/>
                <a:cs typeface="Arial"/>
              </a:rPr>
              <a:t>&amp;</a:t>
            </a:r>
            <a:r>
              <a:rPr lang="en-US" sz="4400" b="1" spc="-20" dirty="0" smtClean="0">
                <a:solidFill>
                  <a:srgbClr val="FFFF00"/>
                </a:solidFill>
                <a:uFill>
                  <a:solidFill>
                    <a:srgbClr val="E5C6B0"/>
                  </a:solidFill>
                </a:uFill>
                <a:latin typeface="+mn-lt"/>
                <a:cs typeface="Arial"/>
              </a:rPr>
              <a:t> </a:t>
            </a:r>
            <a:r>
              <a:rPr lang="en-US" sz="4400" b="1" spc="-5" dirty="0" smtClean="0">
                <a:solidFill>
                  <a:srgbClr val="FFFF00"/>
                </a:solidFill>
                <a:uFill>
                  <a:solidFill>
                    <a:srgbClr val="E5C6B0"/>
                  </a:solidFill>
                </a:uFill>
                <a:latin typeface="+mn-lt"/>
                <a:cs typeface="Arial"/>
              </a:rPr>
              <a:t>UTERUS</a:t>
            </a:r>
            <a:endParaRPr lang="en-US" sz="4400" b="1" dirty="0">
              <a:solidFill>
                <a:srgbClr val="FFFF00"/>
              </a:solidFill>
              <a:latin typeface="+mn-lt"/>
              <a:cs typeface="Arial"/>
            </a:endParaRPr>
          </a:p>
        </p:txBody>
      </p:sp>
      <p:sp>
        <p:nvSpPr>
          <p:cNvPr id="3" name="object 3"/>
          <p:cNvSpPr txBox="1"/>
          <p:nvPr/>
        </p:nvSpPr>
        <p:spPr>
          <a:xfrm>
            <a:off x="4165486" y="2247710"/>
            <a:ext cx="2595880" cy="452120"/>
          </a:xfrm>
          <a:prstGeom prst="rect">
            <a:avLst/>
          </a:prstGeom>
        </p:spPr>
        <p:txBody>
          <a:bodyPr vert="horz" wrap="square" lIns="0" tIns="12700" rIns="0" bIns="0" rtlCol="0">
            <a:spAutoFit/>
          </a:bodyPr>
          <a:lstStyle/>
          <a:p>
            <a:pPr marL="12700">
              <a:lnSpc>
                <a:spcPct val="100000"/>
              </a:lnSpc>
              <a:spcBef>
                <a:spcPts val="100"/>
              </a:spcBef>
            </a:pPr>
            <a:r>
              <a:rPr sz="2800" spc="-5" dirty="0">
                <a:solidFill>
                  <a:srgbClr val="FFFFFF"/>
                </a:solidFill>
                <a:latin typeface="Arial"/>
                <a:cs typeface="Arial"/>
              </a:rPr>
              <a:t>death </a:t>
            </a:r>
            <a:r>
              <a:rPr sz="2800" dirty="0">
                <a:solidFill>
                  <a:srgbClr val="FFFFFF"/>
                </a:solidFill>
                <a:latin typeface="Arial"/>
                <a:cs typeface="Arial"/>
              </a:rPr>
              <a:t>of</a:t>
            </a:r>
            <a:r>
              <a:rPr sz="2800" spc="-75" dirty="0">
                <a:solidFill>
                  <a:srgbClr val="FFFFFF"/>
                </a:solidFill>
                <a:latin typeface="Arial"/>
                <a:cs typeface="Arial"/>
              </a:rPr>
              <a:t> </a:t>
            </a:r>
            <a:r>
              <a:rPr sz="2800" dirty="0">
                <a:solidFill>
                  <a:srgbClr val="FFFFFF"/>
                </a:solidFill>
                <a:latin typeface="Arial"/>
                <a:cs typeface="Arial"/>
              </a:rPr>
              <a:t>embryo</a:t>
            </a:r>
            <a:endParaRPr sz="2800" dirty="0">
              <a:latin typeface="Arial"/>
              <a:cs typeface="Arial"/>
            </a:endParaRPr>
          </a:p>
        </p:txBody>
      </p:sp>
      <p:sp>
        <p:nvSpPr>
          <p:cNvPr id="4" name="object 4"/>
          <p:cNvSpPr txBox="1"/>
          <p:nvPr/>
        </p:nvSpPr>
        <p:spPr>
          <a:xfrm>
            <a:off x="723900" y="1557019"/>
            <a:ext cx="3390900" cy="1675074"/>
          </a:xfrm>
          <a:prstGeom prst="rect">
            <a:avLst/>
          </a:prstGeom>
        </p:spPr>
        <p:txBody>
          <a:bodyPr vert="horz" wrap="square" lIns="0" tIns="12700" rIns="0" bIns="0" rtlCol="0">
            <a:spAutoFit/>
          </a:bodyPr>
          <a:lstStyle/>
          <a:p>
            <a:pPr marL="149225" marR="5080" indent="-137160">
              <a:lnSpc>
                <a:spcPct val="128000"/>
              </a:lnSpc>
              <a:spcBef>
                <a:spcPts val="100"/>
              </a:spcBef>
              <a:buClr>
                <a:srgbClr val="DC9E1F"/>
              </a:buClr>
              <a:buSzPct val="96428"/>
              <a:buFont typeface="WenQuanYi Micro Hei"/>
              <a:buChar char="▪"/>
              <a:tabLst>
                <a:tab pos="203200" algn="l"/>
              </a:tabLst>
            </a:pPr>
            <a:r>
              <a:rPr sz="2800" spc="-5" dirty="0">
                <a:solidFill>
                  <a:srgbClr val="FFC000"/>
                </a:solidFill>
                <a:latin typeface="Arial"/>
                <a:cs typeface="Arial"/>
              </a:rPr>
              <a:t>Preimplantation: </a:t>
            </a:r>
            <a:r>
              <a:rPr sz="2800" spc="-5" dirty="0">
                <a:solidFill>
                  <a:srgbClr val="FFFFFF"/>
                </a:solidFill>
                <a:latin typeface="Arial"/>
                <a:cs typeface="Arial"/>
              </a:rPr>
              <a:t> </a:t>
            </a:r>
            <a:endParaRPr lang="en-US" sz="2800" spc="-5" dirty="0" smtClean="0">
              <a:solidFill>
                <a:srgbClr val="FFFFFF"/>
              </a:solidFill>
              <a:latin typeface="Arial"/>
              <a:cs typeface="Arial"/>
            </a:endParaRPr>
          </a:p>
          <a:p>
            <a:pPr marL="149225" marR="5080" indent="-137160">
              <a:lnSpc>
                <a:spcPct val="128000"/>
              </a:lnSpc>
              <a:spcBef>
                <a:spcPts val="100"/>
              </a:spcBef>
              <a:buClr>
                <a:srgbClr val="DC9E1F"/>
              </a:buClr>
              <a:buSzPct val="96428"/>
              <a:buFont typeface="WenQuanYi Micro Hei"/>
              <a:buChar char="▪"/>
              <a:tabLst>
                <a:tab pos="203200" algn="l"/>
              </a:tabLst>
            </a:pPr>
            <a:r>
              <a:rPr sz="2800" dirty="0" smtClean="0">
                <a:solidFill>
                  <a:srgbClr val="FFFFFF"/>
                </a:solidFill>
                <a:latin typeface="Arial"/>
                <a:cs typeface="Arial"/>
              </a:rPr>
              <a:t>dose </a:t>
            </a:r>
            <a:r>
              <a:rPr sz="2800" dirty="0">
                <a:solidFill>
                  <a:srgbClr val="FFFFFF"/>
                </a:solidFill>
                <a:latin typeface="Arial"/>
                <a:cs typeface="Arial"/>
              </a:rPr>
              <a:t>of </a:t>
            </a:r>
            <a:r>
              <a:rPr lang="en-US" sz="2800" spc="-5" dirty="0" smtClean="0">
                <a:solidFill>
                  <a:srgbClr val="FFFFFF"/>
                </a:solidFill>
                <a:latin typeface="Arial"/>
                <a:cs typeface="Arial"/>
              </a:rPr>
              <a:t>1 to 3Gy </a:t>
            </a:r>
            <a:r>
              <a:rPr sz="2800" dirty="0" smtClean="0">
                <a:solidFill>
                  <a:srgbClr val="FFFFFF"/>
                </a:solidFill>
                <a:latin typeface="Wingdings"/>
                <a:cs typeface="Wingdings"/>
              </a:rPr>
              <a:t></a:t>
            </a:r>
            <a:endParaRPr sz="2800" dirty="0">
              <a:latin typeface="Wingdings"/>
              <a:cs typeface="Wingdings"/>
            </a:endParaRPr>
          </a:p>
          <a:p>
            <a:pPr marL="203200" indent="-190500">
              <a:lnSpc>
                <a:spcPct val="100000"/>
              </a:lnSpc>
              <a:spcBef>
                <a:spcPts val="1040"/>
              </a:spcBef>
              <a:buClr>
                <a:srgbClr val="DC9E1F"/>
              </a:buClr>
              <a:buSzPct val="96428"/>
              <a:buFont typeface="WenQuanYi Micro Hei"/>
              <a:buChar char="▪"/>
              <a:tabLst>
                <a:tab pos="203200" algn="l"/>
              </a:tabLst>
            </a:pPr>
            <a:r>
              <a:rPr sz="2800" spc="-5" dirty="0">
                <a:solidFill>
                  <a:srgbClr val="FFC000"/>
                </a:solidFill>
                <a:latin typeface="Arial"/>
                <a:cs typeface="Arial"/>
              </a:rPr>
              <a:t>Organogenesis:</a:t>
            </a:r>
            <a:endParaRPr sz="2800" dirty="0">
              <a:latin typeface="Arial"/>
              <a:cs typeface="Arial"/>
            </a:endParaRPr>
          </a:p>
        </p:txBody>
      </p:sp>
      <p:sp>
        <p:nvSpPr>
          <p:cNvPr id="5" name="object 5"/>
          <p:cNvSpPr txBox="1"/>
          <p:nvPr/>
        </p:nvSpPr>
        <p:spPr>
          <a:xfrm>
            <a:off x="723900" y="3208020"/>
            <a:ext cx="6014720" cy="1676400"/>
          </a:xfrm>
          <a:prstGeom prst="rect">
            <a:avLst/>
          </a:prstGeom>
        </p:spPr>
        <p:txBody>
          <a:bodyPr vert="horz" wrap="square" lIns="0" tIns="132080" rIns="0" bIns="0" rtlCol="0">
            <a:spAutoFit/>
          </a:bodyPr>
          <a:lstStyle/>
          <a:p>
            <a:pPr marL="149225">
              <a:lnSpc>
                <a:spcPct val="100000"/>
              </a:lnSpc>
              <a:spcBef>
                <a:spcPts val="1040"/>
              </a:spcBef>
            </a:pPr>
            <a:r>
              <a:rPr sz="2800" spc="-5" dirty="0">
                <a:solidFill>
                  <a:srgbClr val="FFFFFF"/>
                </a:solidFill>
                <a:latin typeface="Arial"/>
                <a:cs typeface="Arial"/>
              </a:rPr>
              <a:t>congenital </a:t>
            </a:r>
            <a:r>
              <a:rPr sz="2800" dirty="0">
                <a:solidFill>
                  <a:srgbClr val="FFFFFF"/>
                </a:solidFill>
                <a:latin typeface="Arial"/>
                <a:cs typeface="Arial"/>
              </a:rPr>
              <a:t>anomalies</a:t>
            </a:r>
            <a:endParaRPr sz="2800" dirty="0">
              <a:latin typeface="Arial"/>
              <a:cs typeface="Arial"/>
            </a:endParaRPr>
          </a:p>
          <a:p>
            <a:pPr marL="203200" indent="-190500">
              <a:lnSpc>
                <a:spcPct val="100000"/>
              </a:lnSpc>
              <a:spcBef>
                <a:spcPts val="940"/>
              </a:spcBef>
              <a:buClr>
                <a:srgbClr val="DC9E1F"/>
              </a:buClr>
              <a:buSzPct val="96428"/>
              <a:buFont typeface="WenQuanYi Micro Hei"/>
              <a:buChar char="▪"/>
              <a:tabLst>
                <a:tab pos="203200" algn="l"/>
              </a:tabLst>
            </a:pPr>
            <a:r>
              <a:rPr sz="2800" spc="-5" dirty="0">
                <a:solidFill>
                  <a:srgbClr val="FFC000"/>
                </a:solidFill>
                <a:latin typeface="Arial"/>
                <a:cs typeface="Arial"/>
              </a:rPr>
              <a:t>The fetal</a:t>
            </a:r>
            <a:r>
              <a:rPr sz="2800" dirty="0">
                <a:solidFill>
                  <a:srgbClr val="FFC000"/>
                </a:solidFill>
                <a:latin typeface="Arial"/>
                <a:cs typeface="Arial"/>
              </a:rPr>
              <a:t> period:</a:t>
            </a:r>
            <a:endParaRPr sz="2800" dirty="0">
              <a:latin typeface="Arial"/>
              <a:cs typeface="Arial"/>
            </a:endParaRPr>
          </a:p>
          <a:p>
            <a:pPr marL="149225">
              <a:lnSpc>
                <a:spcPct val="100000"/>
              </a:lnSpc>
              <a:spcBef>
                <a:spcPts val="1040"/>
              </a:spcBef>
            </a:pPr>
            <a:r>
              <a:rPr sz="2800" dirty="0">
                <a:solidFill>
                  <a:srgbClr val="FFFFFF"/>
                </a:solidFill>
                <a:latin typeface="Arial"/>
                <a:cs typeface="Arial"/>
              </a:rPr>
              <a:t>Largest degree of </a:t>
            </a:r>
            <a:r>
              <a:rPr sz="2800" spc="-5" dirty="0">
                <a:solidFill>
                  <a:srgbClr val="FFFFFF"/>
                </a:solidFill>
                <a:latin typeface="Arial"/>
                <a:cs typeface="Arial"/>
              </a:rPr>
              <a:t>growth</a:t>
            </a:r>
            <a:r>
              <a:rPr sz="2800" spc="-35" dirty="0">
                <a:solidFill>
                  <a:srgbClr val="FFFFFF"/>
                </a:solidFill>
                <a:latin typeface="Arial"/>
                <a:cs typeface="Arial"/>
              </a:rPr>
              <a:t> </a:t>
            </a:r>
            <a:r>
              <a:rPr sz="2800" spc="-5" dirty="0">
                <a:solidFill>
                  <a:srgbClr val="FFFFFF"/>
                </a:solidFill>
                <a:latin typeface="Arial"/>
                <a:cs typeface="Arial"/>
              </a:rPr>
              <a:t>retardation.</a:t>
            </a:r>
            <a:endParaRPr sz="2800" dirty="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648200"/>
          </a:xfrm>
        </p:spPr>
        <p:txBody>
          <a:bodyPr/>
          <a:lstStyle/>
          <a:p>
            <a:r>
              <a:rPr lang="en-US" dirty="0" smtClean="0">
                <a:solidFill>
                  <a:srgbClr val="FFFFFF"/>
                </a:solidFill>
              </a:rPr>
              <a:t>Changes seen in off-springs of irradiated individuals</a:t>
            </a:r>
          </a:p>
          <a:p>
            <a:endParaRPr lang="en-US" dirty="0">
              <a:solidFill>
                <a:srgbClr val="FFFFFF"/>
              </a:solidFill>
            </a:endParaRPr>
          </a:p>
          <a:p>
            <a:r>
              <a:rPr lang="en-US" dirty="0" smtClean="0">
                <a:solidFill>
                  <a:srgbClr val="FFFFFF"/>
                </a:solidFill>
              </a:rPr>
              <a:t>Our knowledge of heritable effects of radiation comes from the atomic bomb survivors. </a:t>
            </a:r>
            <a:endParaRPr lang="en-US" dirty="0">
              <a:solidFill>
                <a:srgbClr val="FFFFFF"/>
              </a:solidFill>
            </a:endParaRPr>
          </a:p>
        </p:txBody>
      </p:sp>
      <p:sp>
        <p:nvSpPr>
          <p:cNvPr id="4" name="Title 3"/>
          <p:cNvSpPr>
            <a:spLocks noGrp="1"/>
          </p:cNvSpPr>
          <p:nvPr>
            <p:ph type="title"/>
          </p:nvPr>
        </p:nvSpPr>
        <p:spPr>
          <a:xfrm>
            <a:off x="0" y="228600"/>
            <a:ext cx="4519110" cy="1143000"/>
          </a:xfrm>
          <a:prstGeom prst="round2Diag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HERITABLE EFFECTS</a:t>
            </a:r>
            <a:endParaRPr lang="en-US" sz="2800" b="1" dirty="0"/>
          </a:p>
        </p:txBody>
      </p:sp>
      <p:sp>
        <p:nvSpPr>
          <p:cNvPr id="5" name="TextBox 4"/>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27349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71800"/>
            <a:ext cx="7024744" cy="1143000"/>
          </a:xfrm>
        </p:spPr>
        <p:txBody>
          <a:bodyPr/>
          <a:lstStyle/>
          <a:p>
            <a:pPr algn="ctr"/>
            <a:r>
              <a:rPr lang="en-US" dirty="0" smtClean="0">
                <a:solidFill>
                  <a:srgbClr val="FFFF00"/>
                </a:solidFill>
              </a:rPr>
              <a:t>CONCLUSION</a:t>
            </a:r>
            <a:endParaRPr lang="en-US" dirty="0">
              <a:solidFill>
                <a:srgbClr val="FFFF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858532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3200"/>
            <a:ext cx="3810000" cy="762000"/>
          </a:xfrm>
        </p:spPr>
        <p:txBody>
          <a:bodyPr>
            <a:noAutofit/>
          </a:bodyPr>
          <a:lstStyle/>
          <a:p>
            <a:r>
              <a:rPr lang="en-US" sz="4400" b="1" dirty="0" smtClean="0"/>
              <a:t>QUESTIONS</a:t>
            </a:r>
            <a:endParaRPr lang="en-US" sz="4400" b="1" dirty="0"/>
          </a:p>
        </p:txBody>
      </p:sp>
    </p:spTree>
    <p:extLst>
      <p:ext uri="{BB962C8B-B14F-4D97-AF65-F5344CB8AC3E}">
        <p14:creationId xmlns:p14="http://schemas.microsoft.com/office/powerpoint/2010/main" val="2953956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723900" y="2819400"/>
            <a:ext cx="7839075" cy="650240"/>
          </a:xfrm>
          <a:prstGeom prst="rect">
            <a:avLst/>
          </a:prstGeom>
        </p:spPr>
        <p:txBody>
          <a:bodyPr vert="horz" wrap="square" lIns="0" tIns="12700" rIns="0" bIns="0" rtlCol="0">
            <a:spAutoFit/>
          </a:bodyPr>
          <a:lstStyle/>
          <a:p>
            <a:pPr marL="12700">
              <a:lnSpc>
                <a:spcPct val="100000"/>
              </a:lnSpc>
              <a:spcBef>
                <a:spcPts val="100"/>
              </a:spcBef>
              <a:tabLst>
                <a:tab pos="3773804" algn="l"/>
                <a:tab pos="5394960" algn="l"/>
                <a:tab pos="7507605" algn="l"/>
              </a:tabLst>
            </a:pPr>
            <a:r>
              <a:rPr sz="4100" b="1" dirty="0">
                <a:solidFill>
                  <a:srgbClr val="FFFF00"/>
                </a:solidFill>
                <a:latin typeface="Arial"/>
                <a:cs typeface="Arial"/>
              </a:rPr>
              <a:t>H</a:t>
            </a:r>
            <a:r>
              <a:rPr sz="4100" b="1" spc="-5" dirty="0">
                <a:solidFill>
                  <a:srgbClr val="FFFF00"/>
                </a:solidFill>
                <a:latin typeface="Arial"/>
                <a:cs typeface="Arial"/>
              </a:rPr>
              <a:t>o</a:t>
            </a:r>
            <a:r>
              <a:rPr sz="4100" b="1" dirty="0">
                <a:solidFill>
                  <a:srgbClr val="FFFF00"/>
                </a:solidFill>
                <a:latin typeface="Arial"/>
                <a:cs typeface="Arial"/>
              </a:rPr>
              <a:t>w</a:t>
            </a:r>
            <a:r>
              <a:rPr sz="4100" b="1" spc="-5" dirty="0">
                <a:solidFill>
                  <a:srgbClr val="FFFF00"/>
                </a:solidFill>
                <a:latin typeface="Arial"/>
                <a:cs typeface="Arial"/>
              </a:rPr>
              <a:t> d</a:t>
            </a:r>
            <a:r>
              <a:rPr sz="4100" b="1" dirty="0">
                <a:solidFill>
                  <a:srgbClr val="FFFF00"/>
                </a:solidFill>
                <a:latin typeface="Arial"/>
                <a:cs typeface="Arial"/>
              </a:rPr>
              <a:t>o</a:t>
            </a:r>
            <a:r>
              <a:rPr sz="4100" b="1" spc="-5" dirty="0">
                <a:solidFill>
                  <a:srgbClr val="FFFF00"/>
                </a:solidFill>
                <a:latin typeface="Arial"/>
                <a:cs typeface="Arial"/>
              </a:rPr>
              <a:t> </a:t>
            </a:r>
            <a:r>
              <a:rPr sz="4100" b="1" dirty="0">
                <a:solidFill>
                  <a:srgbClr val="FFFF00"/>
                </a:solidFill>
                <a:latin typeface="Arial"/>
                <a:cs typeface="Arial"/>
              </a:rPr>
              <a:t>X-rays	ca</a:t>
            </a:r>
            <a:r>
              <a:rPr sz="4100" b="1" spc="-5" dirty="0">
                <a:solidFill>
                  <a:srgbClr val="FFFF00"/>
                </a:solidFill>
                <a:latin typeface="Arial"/>
                <a:cs typeface="Arial"/>
              </a:rPr>
              <a:t>u</a:t>
            </a:r>
            <a:r>
              <a:rPr sz="4100" b="1" dirty="0">
                <a:solidFill>
                  <a:srgbClr val="FFFF00"/>
                </a:solidFill>
                <a:latin typeface="Arial"/>
                <a:cs typeface="Arial"/>
              </a:rPr>
              <a:t>se	</a:t>
            </a:r>
            <a:r>
              <a:rPr sz="4100" b="1" spc="-5" dirty="0">
                <a:solidFill>
                  <a:srgbClr val="FFFF00"/>
                </a:solidFill>
                <a:latin typeface="Arial"/>
                <a:cs typeface="Arial"/>
              </a:rPr>
              <a:t>d</a:t>
            </a:r>
            <a:r>
              <a:rPr sz="4100" b="1" dirty="0">
                <a:solidFill>
                  <a:srgbClr val="FFFF00"/>
                </a:solidFill>
                <a:latin typeface="Arial"/>
                <a:cs typeface="Arial"/>
              </a:rPr>
              <a:t>ama</a:t>
            </a:r>
            <a:r>
              <a:rPr sz="4100" b="1" spc="-5" dirty="0">
                <a:solidFill>
                  <a:srgbClr val="FFFF00"/>
                </a:solidFill>
                <a:latin typeface="Arial"/>
                <a:cs typeface="Arial"/>
              </a:rPr>
              <a:t>g</a:t>
            </a:r>
            <a:r>
              <a:rPr sz="4100" b="1" dirty="0">
                <a:solidFill>
                  <a:srgbClr val="FFFF00"/>
                </a:solidFill>
                <a:latin typeface="Arial"/>
                <a:cs typeface="Arial"/>
              </a:rPr>
              <a:t>e	?</a:t>
            </a:r>
            <a:endParaRPr sz="4100" dirty="0">
              <a:solidFill>
                <a:srgbClr val="FFFF00"/>
              </a:solidFill>
              <a:latin typeface="Arial"/>
              <a:cs typeface="Arial"/>
            </a:endParaRPr>
          </a:p>
        </p:txBody>
      </p:sp>
      <p:sp>
        <p:nvSpPr>
          <p:cNvPr id="6" name="TextBox 5"/>
          <p:cNvSpPr txBox="1"/>
          <p:nvPr/>
        </p:nvSpPr>
        <p:spPr>
          <a:xfrm>
            <a:off x="4876800" y="76200"/>
            <a:ext cx="33528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38614769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81651209"/>
              </p:ext>
            </p:extLst>
          </p:nvPr>
        </p:nvGraphicFramePr>
        <p:xfrm>
          <a:off x="990600" y="2171700"/>
          <a:ext cx="7339012"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0" y="1371600"/>
            <a:ext cx="7391400" cy="369332"/>
          </a:xfrm>
          <a:prstGeom prst="rect">
            <a:avLst/>
          </a:prstGeom>
          <a:noFill/>
        </p:spPr>
        <p:txBody>
          <a:bodyPr wrap="square" rtlCol="0">
            <a:spAutoFit/>
          </a:bodyPr>
          <a:lstStyle/>
          <a:p>
            <a:endParaRPr lang="en-US" dirty="0"/>
          </a:p>
        </p:txBody>
      </p:sp>
      <p:sp>
        <p:nvSpPr>
          <p:cNvPr id="7" name="TextBox 6"/>
          <p:cNvSpPr txBox="1"/>
          <p:nvPr/>
        </p:nvSpPr>
        <p:spPr>
          <a:xfrm>
            <a:off x="304800" y="914400"/>
            <a:ext cx="8610600" cy="646331"/>
          </a:xfrm>
          <a:prstGeom prst="rect">
            <a:avLst/>
          </a:prstGeom>
          <a:noFill/>
        </p:spPr>
        <p:txBody>
          <a:bodyPr wrap="square" rtlCol="0">
            <a:spAutoFit/>
          </a:bodyPr>
          <a:lstStyle/>
          <a:p>
            <a:pPr algn="just"/>
            <a:r>
              <a:rPr lang="en-US" sz="3600" b="1" dirty="0" smtClean="0">
                <a:solidFill>
                  <a:srgbClr val="FFFF00"/>
                </a:solidFill>
              </a:rPr>
              <a:t>First complication after </a:t>
            </a:r>
            <a:r>
              <a:rPr lang="en-US" sz="3600" b="1" dirty="0" smtClean="0">
                <a:solidFill>
                  <a:srgbClr val="FFFF00"/>
                </a:solidFill>
              </a:rPr>
              <a:t>Radiotherapy </a:t>
            </a:r>
            <a:r>
              <a:rPr lang="en-US" sz="3600" b="1" dirty="0" smtClean="0">
                <a:solidFill>
                  <a:srgbClr val="FFFF00"/>
                </a:solidFill>
              </a:rPr>
              <a:t>is ??</a:t>
            </a:r>
            <a:endParaRPr lang="en-US" sz="3600" b="1" dirty="0">
              <a:solidFill>
                <a:srgbClr val="FFFF00"/>
              </a:solidFill>
            </a:endParaRPr>
          </a:p>
        </p:txBody>
      </p:sp>
      <p:sp>
        <p:nvSpPr>
          <p:cNvPr id="8" name="TextBox 7"/>
          <p:cNvSpPr txBox="1"/>
          <p:nvPr/>
        </p:nvSpPr>
        <p:spPr>
          <a:xfrm>
            <a:off x="685800" y="445532"/>
            <a:ext cx="1524000"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QUESTION 1</a:t>
            </a:r>
            <a:endParaRPr lang="en-US" dirty="0"/>
          </a:p>
        </p:txBody>
      </p:sp>
      <p:pic>
        <p:nvPicPr>
          <p:cNvPr id="2050" name="Picture 2" descr="C:\Program Files (x86)\Microsoft Office\MEDIA\OFFICE14\Bullets\BD21298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609600" y="4633912"/>
            <a:ext cx="1524000" cy="8524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40366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27838211"/>
              </p:ext>
            </p:extLst>
          </p:nvPr>
        </p:nvGraphicFramePr>
        <p:xfrm>
          <a:off x="990600" y="2057400"/>
          <a:ext cx="7339012"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0" y="1371600"/>
            <a:ext cx="7391400" cy="369332"/>
          </a:xfrm>
          <a:prstGeom prst="rect">
            <a:avLst/>
          </a:prstGeom>
          <a:noFill/>
        </p:spPr>
        <p:txBody>
          <a:bodyPr wrap="square" rtlCol="0">
            <a:spAutoFit/>
          </a:bodyPr>
          <a:lstStyle/>
          <a:p>
            <a:endParaRPr lang="en-US" dirty="0"/>
          </a:p>
        </p:txBody>
      </p:sp>
      <p:sp>
        <p:nvSpPr>
          <p:cNvPr id="7" name="TextBox 6"/>
          <p:cNvSpPr txBox="1"/>
          <p:nvPr/>
        </p:nvSpPr>
        <p:spPr>
          <a:xfrm>
            <a:off x="609600" y="914400"/>
            <a:ext cx="8077200" cy="1200329"/>
          </a:xfrm>
          <a:prstGeom prst="rect">
            <a:avLst/>
          </a:prstGeom>
          <a:noFill/>
        </p:spPr>
        <p:txBody>
          <a:bodyPr wrap="square" rtlCol="0">
            <a:spAutoFit/>
          </a:bodyPr>
          <a:lstStyle/>
          <a:p>
            <a:pPr algn="just"/>
            <a:r>
              <a:rPr lang="en-US" sz="3600" b="1" dirty="0" smtClean="0">
                <a:solidFill>
                  <a:srgbClr val="FFFF00"/>
                </a:solidFill>
              </a:rPr>
              <a:t>Radiation caries occurs due to all of the following except??</a:t>
            </a:r>
            <a:endParaRPr lang="en-US" sz="3600" b="1" dirty="0">
              <a:solidFill>
                <a:srgbClr val="FFFF00"/>
              </a:solidFill>
            </a:endParaRPr>
          </a:p>
        </p:txBody>
      </p:sp>
      <p:sp>
        <p:nvSpPr>
          <p:cNvPr id="8" name="TextBox 7"/>
          <p:cNvSpPr txBox="1"/>
          <p:nvPr/>
        </p:nvSpPr>
        <p:spPr>
          <a:xfrm>
            <a:off x="685800" y="445532"/>
            <a:ext cx="1524000"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QUESTION 2</a:t>
            </a:r>
            <a:endParaRPr lang="en-US" dirty="0"/>
          </a:p>
        </p:txBody>
      </p:sp>
      <p:pic>
        <p:nvPicPr>
          <p:cNvPr id="2050" name="Picture 2" descr="C:\Program Files (x86)\Microsoft Office\MEDIA\OFFICE14\Bullets\BD21298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569794" y="2895600"/>
            <a:ext cx="1524000" cy="8524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206530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96742647"/>
              </p:ext>
            </p:extLst>
          </p:nvPr>
        </p:nvGraphicFramePr>
        <p:xfrm>
          <a:off x="990600" y="2057400"/>
          <a:ext cx="7339012"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0" y="1371600"/>
            <a:ext cx="7391400" cy="369332"/>
          </a:xfrm>
          <a:prstGeom prst="rect">
            <a:avLst/>
          </a:prstGeom>
          <a:noFill/>
        </p:spPr>
        <p:txBody>
          <a:bodyPr wrap="square" rtlCol="0">
            <a:spAutoFit/>
          </a:bodyPr>
          <a:lstStyle/>
          <a:p>
            <a:endParaRPr lang="en-US" dirty="0"/>
          </a:p>
        </p:txBody>
      </p:sp>
      <p:sp>
        <p:nvSpPr>
          <p:cNvPr id="7" name="TextBox 6"/>
          <p:cNvSpPr txBox="1"/>
          <p:nvPr/>
        </p:nvSpPr>
        <p:spPr>
          <a:xfrm>
            <a:off x="609600" y="914400"/>
            <a:ext cx="8077200" cy="1200329"/>
          </a:xfrm>
          <a:prstGeom prst="rect">
            <a:avLst/>
          </a:prstGeom>
          <a:noFill/>
        </p:spPr>
        <p:txBody>
          <a:bodyPr wrap="square" rtlCol="0">
            <a:spAutoFit/>
          </a:bodyPr>
          <a:lstStyle/>
          <a:p>
            <a:pPr algn="just"/>
            <a:r>
              <a:rPr lang="en-US" sz="3600" b="1" dirty="0" smtClean="0">
                <a:solidFill>
                  <a:srgbClr val="FFFF00"/>
                </a:solidFill>
              </a:rPr>
              <a:t>Months or years following radiotherapy the irradiated oral mucosa??</a:t>
            </a:r>
            <a:endParaRPr lang="en-US" sz="3600" b="1" dirty="0">
              <a:solidFill>
                <a:srgbClr val="FFFF00"/>
              </a:solidFill>
            </a:endParaRPr>
          </a:p>
        </p:txBody>
      </p:sp>
      <p:sp>
        <p:nvSpPr>
          <p:cNvPr id="8" name="TextBox 7"/>
          <p:cNvSpPr txBox="1"/>
          <p:nvPr/>
        </p:nvSpPr>
        <p:spPr>
          <a:xfrm>
            <a:off x="685800" y="445532"/>
            <a:ext cx="1524000"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QUESTION </a:t>
            </a:r>
            <a:r>
              <a:rPr lang="en-US" dirty="0"/>
              <a:t>3</a:t>
            </a:r>
          </a:p>
        </p:txBody>
      </p:sp>
      <p:pic>
        <p:nvPicPr>
          <p:cNvPr id="2050" name="Picture 2" descr="C:\Program Files (x86)\Microsoft Office\MEDIA\OFFICE14\Bullets\BD21298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162800" y="2875128"/>
            <a:ext cx="1524000" cy="8524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13372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33773461"/>
              </p:ext>
            </p:extLst>
          </p:nvPr>
        </p:nvGraphicFramePr>
        <p:xfrm>
          <a:off x="990600" y="2400300"/>
          <a:ext cx="7339012"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0" y="1371600"/>
            <a:ext cx="7391400" cy="369332"/>
          </a:xfrm>
          <a:prstGeom prst="rect">
            <a:avLst/>
          </a:prstGeom>
          <a:noFill/>
        </p:spPr>
        <p:txBody>
          <a:bodyPr wrap="square" rtlCol="0">
            <a:spAutoFit/>
          </a:bodyPr>
          <a:lstStyle/>
          <a:p>
            <a:endParaRPr lang="en-US" dirty="0"/>
          </a:p>
        </p:txBody>
      </p:sp>
      <p:sp>
        <p:nvSpPr>
          <p:cNvPr id="7" name="TextBox 6"/>
          <p:cNvSpPr txBox="1"/>
          <p:nvPr/>
        </p:nvSpPr>
        <p:spPr>
          <a:xfrm>
            <a:off x="609600" y="914400"/>
            <a:ext cx="8077200" cy="1754326"/>
          </a:xfrm>
          <a:prstGeom prst="rect">
            <a:avLst/>
          </a:prstGeom>
          <a:noFill/>
        </p:spPr>
        <p:txBody>
          <a:bodyPr wrap="square" rtlCol="0">
            <a:spAutoFit/>
          </a:bodyPr>
          <a:lstStyle/>
          <a:p>
            <a:pPr algn="just"/>
            <a:r>
              <a:rPr lang="en-US" sz="3600" b="1" dirty="0" smtClean="0">
                <a:solidFill>
                  <a:srgbClr val="FFFF00"/>
                </a:solidFill>
              </a:rPr>
              <a:t>Deterministic effects of radiation are those effects in which the severity of response is</a:t>
            </a:r>
            <a:endParaRPr lang="en-US" sz="3600" b="1" dirty="0">
              <a:solidFill>
                <a:srgbClr val="FFFF00"/>
              </a:solidFill>
            </a:endParaRPr>
          </a:p>
        </p:txBody>
      </p:sp>
      <p:sp>
        <p:nvSpPr>
          <p:cNvPr id="8" name="TextBox 7"/>
          <p:cNvSpPr txBox="1"/>
          <p:nvPr/>
        </p:nvSpPr>
        <p:spPr>
          <a:xfrm>
            <a:off x="685800" y="445532"/>
            <a:ext cx="1524000"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QUESTION 4</a:t>
            </a:r>
            <a:endParaRPr lang="en-US" dirty="0"/>
          </a:p>
        </p:txBody>
      </p:sp>
      <p:pic>
        <p:nvPicPr>
          <p:cNvPr id="2050" name="Picture 2" descr="C:\Program Files (x86)\Microsoft Office\MEDIA\OFFICE14\Bullets\BD21298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343" y="3200400"/>
            <a:ext cx="1524000" cy="8524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14163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4677722"/>
              </p:ext>
            </p:extLst>
          </p:nvPr>
        </p:nvGraphicFramePr>
        <p:xfrm>
          <a:off x="990600" y="2400300"/>
          <a:ext cx="7339012"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0" y="1371600"/>
            <a:ext cx="7391400" cy="369332"/>
          </a:xfrm>
          <a:prstGeom prst="rect">
            <a:avLst/>
          </a:prstGeom>
          <a:noFill/>
        </p:spPr>
        <p:txBody>
          <a:bodyPr wrap="square" rtlCol="0">
            <a:spAutoFit/>
          </a:bodyPr>
          <a:lstStyle/>
          <a:p>
            <a:endParaRPr lang="en-US" dirty="0"/>
          </a:p>
        </p:txBody>
      </p:sp>
      <p:sp>
        <p:nvSpPr>
          <p:cNvPr id="7" name="TextBox 6"/>
          <p:cNvSpPr txBox="1"/>
          <p:nvPr/>
        </p:nvSpPr>
        <p:spPr>
          <a:xfrm>
            <a:off x="609600" y="914400"/>
            <a:ext cx="8077200" cy="1754326"/>
          </a:xfrm>
          <a:prstGeom prst="rect">
            <a:avLst/>
          </a:prstGeom>
          <a:noFill/>
        </p:spPr>
        <p:txBody>
          <a:bodyPr wrap="square" rtlCol="0">
            <a:spAutoFit/>
          </a:bodyPr>
          <a:lstStyle/>
          <a:p>
            <a:pPr algn="just"/>
            <a:r>
              <a:rPr lang="en-US" sz="3600" b="1" dirty="0" smtClean="0">
                <a:solidFill>
                  <a:srgbClr val="FFFF00"/>
                </a:solidFill>
              </a:rPr>
              <a:t>Which layer of epithelium of oral mucous membrane is more sensitive to radiation ?</a:t>
            </a:r>
            <a:endParaRPr lang="en-US" sz="3600" b="1" dirty="0">
              <a:solidFill>
                <a:srgbClr val="FFFF00"/>
              </a:solidFill>
            </a:endParaRPr>
          </a:p>
        </p:txBody>
      </p:sp>
      <p:sp>
        <p:nvSpPr>
          <p:cNvPr id="8" name="TextBox 7"/>
          <p:cNvSpPr txBox="1"/>
          <p:nvPr/>
        </p:nvSpPr>
        <p:spPr>
          <a:xfrm>
            <a:off x="685800" y="445532"/>
            <a:ext cx="1524000" cy="36933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QUESTION </a:t>
            </a:r>
            <a:r>
              <a:rPr lang="en-US" dirty="0"/>
              <a:t>5</a:t>
            </a:r>
          </a:p>
        </p:txBody>
      </p:sp>
      <p:pic>
        <p:nvPicPr>
          <p:cNvPr id="2050" name="Picture 2" descr="C:\Program Files (x86)\Microsoft Office\MEDIA\OFFICE14\Bullets\BD21298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182134" y="4953000"/>
            <a:ext cx="1524000" cy="8524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20590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71800"/>
            <a:ext cx="7024744" cy="1143000"/>
          </a:xfrm>
        </p:spPr>
        <p:txBody>
          <a:bodyPr>
            <a:normAutofit fontScale="90000"/>
          </a:bodyPr>
          <a:lstStyle/>
          <a:p>
            <a:pPr algn="ctr"/>
            <a:r>
              <a:rPr lang="en-US" dirty="0" smtClean="0">
                <a:solidFill>
                  <a:srgbClr val="FFFF00"/>
                </a:solidFill>
              </a:rPr>
              <a:t>THANK YOU</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183120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925568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82750" y="4427537"/>
            <a:ext cx="2035175" cy="379730"/>
            <a:chOff x="1682750" y="4427537"/>
            <a:chExt cx="2035175" cy="379730"/>
          </a:xfrm>
        </p:grpSpPr>
        <p:sp>
          <p:nvSpPr>
            <p:cNvPr id="3" name="object 3"/>
            <p:cNvSpPr/>
            <p:nvPr/>
          </p:nvSpPr>
          <p:spPr>
            <a:xfrm>
              <a:off x="1692275" y="4437062"/>
              <a:ext cx="2016125" cy="360680"/>
            </a:xfrm>
            <a:custGeom>
              <a:avLst/>
              <a:gdLst/>
              <a:ahLst/>
              <a:cxnLst/>
              <a:rect l="l" t="t" r="r" b="b"/>
              <a:pathLst>
                <a:path w="2016125" h="360679">
                  <a:moveTo>
                    <a:pt x="1956066" y="0"/>
                  </a:moveTo>
                  <a:lnTo>
                    <a:pt x="60058" y="0"/>
                  </a:lnTo>
                  <a:lnTo>
                    <a:pt x="36679" y="4719"/>
                  </a:lnTo>
                  <a:lnTo>
                    <a:pt x="17589" y="17589"/>
                  </a:lnTo>
                  <a:lnTo>
                    <a:pt x="4719" y="36679"/>
                  </a:lnTo>
                  <a:lnTo>
                    <a:pt x="0" y="60058"/>
                  </a:lnTo>
                  <a:lnTo>
                    <a:pt x="0" y="300304"/>
                  </a:lnTo>
                  <a:lnTo>
                    <a:pt x="4719" y="323682"/>
                  </a:lnTo>
                  <a:lnTo>
                    <a:pt x="17589" y="342773"/>
                  </a:lnTo>
                  <a:lnTo>
                    <a:pt x="36679" y="355643"/>
                  </a:lnTo>
                  <a:lnTo>
                    <a:pt x="60058" y="360362"/>
                  </a:lnTo>
                  <a:lnTo>
                    <a:pt x="1956066" y="360362"/>
                  </a:lnTo>
                  <a:lnTo>
                    <a:pt x="1979445" y="355643"/>
                  </a:lnTo>
                  <a:lnTo>
                    <a:pt x="1998535" y="342773"/>
                  </a:lnTo>
                  <a:lnTo>
                    <a:pt x="2011405" y="323682"/>
                  </a:lnTo>
                  <a:lnTo>
                    <a:pt x="2016125" y="300304"/>
                  </a:lnTo>
                  <a:lnTo>
                    <a:pt x="2016125" y="60058"/>
                  </a:lnTo>
                  <a:lnTo>
                    <a:pt x="2011405" y="36679"/>
                  </a:lnTo>
                  <a:lnTo>
                    <a:pt x="1998535" y="17589"/>
                  </a:lnTo>
                  <a:lnTo>
                    <a:pt x="1979445" y="4719"/>
                  </a:lnTo>
                  <a:lnTo>
                    <a:pt x="1956066" y="0"/>
                  </a:lnTo>
                  <a:close/>
                </a:path>
              </a:pathLst>
            </a:custGeom>
            <a:solidFill>
              <a:srgbClr val="C00000"/>
            </a:solidFill>
          </p:spPr>
          <p:txBody>
            <a:bodyPr wrap="square" lIns="0" tIns="0" rIns="0" bIns="0" rtlCol="0"/>
            <a:lstStyle/>
            <a:p>
              <a:endParaRPr/>
            </a:p>
          </p:txBody>
        </p:sp>
        <p:sp>
          <p:nvSpPr>
            <p:cNvPr id="4" name="object 4"/>
            <p:cNvSpPr/>
            <p:nvPr/>
          </p:nvSpPr>
          <p:spPr>
            <a:xfrm>
              <a:off x="1692275" y="4437062"/>
              <a:ext cx="2016125" cy="360680"/>
            </a:xfrm>
            <a:custGeom>
              <a:avLst/>
              <a:gdLst/>
              <a:ahLst/>
              <a:cxnLst/>
              <a:rect l="l" t="t" r="r" b="b"/>
              <a:pathLst>
                <a:path w="2016125" h="360679">
                  <a:moveTo>
                    <a:pt x="60061" y="0"/>
                  </a:moveTo>
                  <a:lnTo>
                    <a:pt x="1956066" y="0"/>
                  </a:lnTo>
                  <a:lnTo>
                    <a:pt x="1979445" y="4719"/>
                  </a:lnTo>
                  <a:lnTo>
                    <a:pt x="1998535" y="17591"/>
                  </a:lnTo>
                  <a:lnTo>
                    <a:pt x="2011405" y="36682"/>
                  </a:lnTo>
                  <a:lnTo>
                    <a:pt x="2016125" y="60061"/>
                  </a:lnTo>
                  <a:lnTo>
                    <a:pt x="2016125" y="300300"/>
                  </a:lnTo>
                  <a:lnTo>
                    <a:pt x="2011405" y="323679"/>
                  </a:lnTo>
                  <a:lnTo>
                    <a:pt x="1998535" y="342770"/>
                  </a:lnTo>
                  <a:lnTo>
                    <a:pt x="1979445" y="355642"/>
                  </a:lnTo>
                  <a:lnTo>
                    <a:pt x="1956066" y="360362"/>
                  </a:lnTo>
                  <a:lnTo>
                    <a:pt x="60061" y="360362"/>
                  </a:lnTo>
                  <a:lnTo>
                    <a:pt x="36682" y="355642"/>
                  </a:lnTo>
                  <a:lnTo>
                    <a:pt x="17591" y="342770"/>
                  </a:lnTo>
                  <a:lnTo>
                    <a:pt x="4719" y="323679"/>
                  </a:lnTo>
                  <a:lnTo>
                    <a:pt x="0" y="300300"/>
                  </a:lnTo>
                  <a:lnTo>
                    <a:pt x="0" y="60061"/>
                  </a:lnTo>
                  <a:lnTo>
                    <a:pt x="4719" y="36682"/>
                  </a:lnTo>
                  <a:lnTo>
                    <a:pt x="17591" y="17591"/>
                  </a:lnTo>
                  <a:lnTo>
                    <a:pt x="36682" y="4719"/>
                  </a:lnTo>
                  <a:lnTo>
                    <a:pt x="60061" y="0"/>
                  </a:lnTo>
                  <a:close/>
                </a:path>
              </a:pathLst>
            </a:custGeom>
            <a:ln w="19050">
              <a:solidFill>
                <a:srgbClr val="FFFFFF"/>
              </a:solidFill>
            </a:ln>
          </p:spPr>
          <p:txBody>
            <a:bodyPr wrap="square" lIns="0" tIns="0" rIns="0" bIns="0" rtlCol="0"/>
            <a:lstStyle/>
            <a:p>
              <a:endParaRPr/>
            </a:p>
          </p:txBody>
        </p:sp>
      </p:grpSp>
      <p:sp>
        <p:nvSpPr>
          <p:cNvPr id="5" name="object 5"/>
          <p:cNvSpPr txBox="1"/>
          <p:nvPr/>
        </p:nvSpPr>
        <p:spPr>
          <a:xfrm>
            <a:off x="1816100" y="4457700"/>
            <a:ext cx="17786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ANGIOGENESIS</a:t>
            </a:r>
            <a:endParaRPr sz="1800">
              <a:latin typeface="Arial"/>
              <a:cs typeface="Arial"/>
            </a:endParaRPr>
          </a:p>
        </p:txBody>
      </p:sp>
      <p:grpSp>
        <p:nvGrpSpPr>
          <p:cNvPr id="6" name="object 6"/>
          <p:cNvGrpSpPr/>
          <p:nvPr/>
        </p:nvGrpSpPr>
        <p:grpSpPr>
          <a:xfrm>
            <a:off x="5857875" y="2771775"/>
            <a:ext cx="3187700" cy="811530"/>
            <a:chOff x="5857875" y="2771775"/>
            <a:chExt cx="3187700" cy="811530"/>
          </a:xfrm>
        </p:grpSpPr>
        <p:sp>
          <p:nvSpPr>
            <p:cNvPr id="7" name="object 7"/>
            <p:cNvSpPr/>
            <p:nvPr/>
          </p:nvSpPr>
          <p:spPr>
            <a:xfrm>
              <a:off x="5867400" y="2781300"/>
              <a:ext cx="3168650" cy="792480"/>
            </a:xfrm>
            <a:custGeom>
              <a:avLst/>
              <a:gdLst/>
              <a:ahLst/>
              <a:cxnLst/>
              <a:rect l="l" t="t" r="r" b="b"/>
              <a:pathLst>
                <a:path w="3168650" h="792479">
                  <a:moveTo>
                    <a:pt x="3036620" y="0"/>
                  </a:moveTo>
                  <a:lnTo>
                    <a:pt x="132029" y="0"/>
                  </a:lnTo>
                  <a:lnTo>
                    <a:pt x="90295" y="6730"/>
                  </a:lnTo>
                  <a:lnTo>
                    <a:pt x="54052" y="25472"/>
                  </a:lnTo>
                  <a:lnTo>
                    <a:pt x="25472" y="54052"/>
                  </a:lnTo>
                  <a:lnTo>
                    <a:pt x="6730" y="90295"/>
                  </a:lnTo>
                  <a:lnTo>
                    <a:pt x="0" y="132029"/>
                  </a:lnTo>
                  <a:lnTo>
                    <a:pt x="0" y="660133"/>
                  </a:lnTo>
                  <a:lnTo>
                    <a:pt x="6730" y="701866"/>
                  </a:lnTo>
                  <a:lnTo>
                    <a:pt x="25472" y="738110"/>
                  </a:lnTo>
                  <a:lnTo>
                    <a:pt x="54052" y="766690"/>
                  </a:lnTo>
                  <a:lnTo>
                    <a:pt x="90295" y="785432"/>
                  </a:lnTo>
                  <a:lnTo>
                    <a:pt x="132029" y="792162"/>
                  </a:lnTo>
                  <a:lnTo>
                    <a:pt x="3036620" y="792162"/>
                  </a:lnTo>
                  <a:lnTo>
                    <a:pt x="3078349" y="785432"/>
                  </a:lnTo>
                  <a:lnTo>
                    <a:pt x="3114592" y="766690"/>
                  </a:lnTo>
                  <a:lnTo>
                    <a:pt x="3143174" y="738110"/>
                  </a:lnTo>
                  <a:lnTo>
                    <a:pt x="3161918" y="701866"/>
                  </a:lnTo>
                  <a:lnTo>
                    <a:pt x="3168650" y="660133"/>
                  </a:lnTo>
                  <a:lnTo>
                    <a:pt x="3168650" y="132029"/>
                  </a:lnTo>
                  <a:lnTo>
                    <a:pt x="3161918" y="90295"/>
                  </a:lnTo>
                  <a:lnTo>
                    <a:pt x="3143174" y="54052"/>
                  </a:lnTo>
                  <a:lnTo>
                    <a:pt x="3114592" y="25472"/>
                  </a:lnTo>
                  <a:lnTo>
                    <a:pt x="3078349" y="6730"/>
                  </a:lnTo>
                  <a:lnTo>
                    <a:pt x="3036620" y="0"/>
                  </a:lnTo>
                  <a:close/>
                </a:path>
              </a:pathLst>
            </a:custGeom>
            <a:solidFill>
              <a:srgbClr val="00B050"/>
            </a:solidFill>
          </p:spPr>
          <p:txBody>
            <a:bodyPr wrap="square" lIns="0" tIns="0" rIns="0" bIns="0" rtlCol="0"/>
            <a:lstStyle/>
            <a:p>
              <a:endParaRPr/>
            </a:p>
          </p:txBody>
        </p:sp>
        <p:sp>
          <p:nvSpPr>
            <p:cNvPr id="8" name="object 8"/>
            <p:cNvSpPr/>
            <p:nvPr/>
          </p:nvSpPr>
          <p:spPr>
            <a:xfrm>
              <a:off x="5867400" y="2781300"/>
              <a:ext cx="3168650" cy="792480"/>
            </a:xfrm>
            <a:custGeom>
              <a:avLst/>
              <a:gdLst/>
              <a:ahLst/>
              <a:cxnLst/>
              <a:rect l="l" t="t" r="r" b="b"/>
              <a:pathLst>
                <a:path w="3168650" h="792479">
                  <a:moveTo>
                    <a:pt x="132030" y="0"/>
                  </a:moveTo>
                  <a:lnTo>
                    <a:pt x="3036620" y="0"/>
                  </a:lnTo>
                  <a:lnTo>
                    <a:pt x="3078349" y="6730"/>
                  </a:lnTo>
                  <a:lnTo>
                    <a:pt x="3114592" y="25474"/>
                  </a:lnTo>
                  <a:lnTo>
                    <a:pt x="3143174" y="54054"/>
                  </a:lnTo>
                  <a:lnTo>
                    <a:pt x="3161918" y="90298"/>
                  </a:lnTo>
                  <a:lnTo>
                    <a:pt x="3168650" y="132030"/>
                  </a:lnTo>
                  <a:lnTo>
                    <a:pt x="3168650" y="660133"/>
                  </a:lnTo>
                  <a:lnTo>
                    <a:pt x="3161918" y="701864"/>
                  </a:lnTo>
                  <a:lnTo>
                    <a:pt x="3143174" y="738108"/>
                  </a:lnTo>
                  <a:lnTo>
                    <a:pt x="3114592" y="766688"/>
                  </a:lnTo>
                  <a:lnTo>
                    <a:pt x="3078349" y="785431"/>
                  </a:lnTo>
                  <a:lnTo>
                    <a:pt x="3036620" y="792162"/>
                  </a:lnTo>
                  <a:lnTo>
                    <a:pt x="132030" y="792162"/>
                  </a:lnTo>
                  <a:lnTo>
                    <a:pt x="90298" y="785431"/>
                  </a:lnTo>
                  <a:lnTo>
                    <a:pt x="54054" y="766688"/>
                  </a:lnTo>
                  <a:lnTo>
                    <a:pt x="25474" y="738108"/>
                  </a:lnTo>
                  <a:lnTo>
                    <a:pt x="6730" y="701864"/>
                  </a:lnTo>
                  <a:lnTo>
                    <a:pt x="0" y="660133"/>
                  </a:lnTo>
                  <a:lnTo>
                    <a:pt x="0" y="132030"/>
                  </a:lnTo>
                  <a:lnTo>
                    <a:pt x="6730" y="90298"/>
                  </a:lnTo>
                  <a:lnTo>
                    <a:pt x="25474" y="54054"/>
                  </a:lnTo>
                  <a:lnTo>
                    <a:pt x="54054" y="25474"/>
                  </a:lnTo>
                  <a:lnTo>
                    <a:pt x="90298" y="6730"/>
                  </a:lnTo>
                  <a:lnTo>
                    <a:pt x="132030" y="0"/>
                  </a:lnTo>
                  <a:close/>
                </a:path>
              </a:pathLst>
            </a:custGeom>
            <a:ln w="19050">
              <a:solidFill>
                <a:srgbClr val="92D050"/>
              </a:solidFill>
            </a:ln>
          </p:spPr>
          <p:txBody>
            <a:bodyPr wrap="square" lIns="0" tIns="0" rIns="0" bIns="0" rtlCol="0"/>
            <a:lstStyle/>
            <a:p>
              <a:endParaRPr/>
            </a:p>
          </p:txBody>
        </p:sp>
      </p:grpSp>
      <p:sp>
        <p:nvSpPr>
          <p:cNvPr id="9" name="object 9"/>
          <p:cNvSpPr txBox="1"/>
          <p:nvPr/>
        </p:nvSpPr>
        <p:spPr>
          <a:xfrm>
            <a:off x="6159500" y="2755900"/>
            <a:ext cx="2583180" cy="833119"/>
          </a:xfrm>
          <a:prstGeom prst="rect">
            <a:avLst/>
          </a:prstGeom>
        </p:spPr>
        <p:txBody>
          <a:bodyPr vert="horz" wrap="square" lIns="0" tIns="27939" rIns="0" bIns="0" rtlCol="0">
            <a:spAutoFit/>
          </a:bodyPr>
          <a:lstStyle/>
          <a:p>
            <a:pPr marL="12700" marR="5080" algn="ctr">
              <a:lnSpc>
                <a:spcPts val="2100"/>
              </a:lnSpc>
              <a:spcBef>
                <a:spcPts val="219"/>
              </a:spcBef>
            </a:pPr>
            <a:r>
              <a:rPr sz="1800" spc="-30" dirty="0">
                <a:solidFill>
                  <a:srgbClr val="FFFFFF"/>
                </a:solidFill>
                <a:latin typeface="Arial"/>
                <a:cs typeface="Arial"/>
              </a:rPr>
              <a:t>ALTERATION </a:t>
            </a:r>
            <a:r>
              <a:rPr sz="1800" spc="-5" dirty="0">
                <a:solidFill>
                  <a:srgbClr val="FFFFFF"/>
                </a:solidFill>
                <a:latin typeface="Arial"/>
                <a:cs typeface="Arial"/>
              </a:rPr>
              <a:t>IN</a:t>
            </a:r>
            <a:r>
              <a:rPr sz="1800" spc="-35" dirty="0">
                <a:solidFill>
                  <a:srgbClr val="FFFFFF"/>
                </a:solidFill>
                <a:latin typeface="Arial"/>
                <a:cs typeface="Arial"/>
              </a:rPr>
              <a:t> </a:t>
            </a:r>
            <a:r>
              <a:rPr sz="1800" spc="-5" dirty="0">
                <a:solidFill>
                  <a:srgbClr val="FFFFFF"/>
                </a:solidFill>
                <a:latin typeface="Arial"/>
                <a:cs typeface="Arial"/>
              </a:rPr>
              <a:t>GENES  </a:t>
            </a:r>
            <a:r>
              <a:rPr sz="1800" spc="-35" dirty="0">
                <a:solidFill>
                  <a:srgbClr val="FFFFFF"/>
                </a:solidFill>
                <a:latin typeface="Arial"/>
                <a:cs typeface="Arial"/>
              </a:rPr>
              <a:t>THAT </a:t>
            </a:r>
            <a:r>
              <a:rPr sz="1800" spc="-20" dirty="0">
                <a:solidFill>
                  <a:srgbClr val="FFFFFF"/>
                </a:solidFill>
                <a:latin typeface="Arial"/>
                <a:cs typeface="Arial"/>
              </a:rPr>
              <a:t>REGULATE  </a:t>
            </a:r>
            <a:r>
              <a:rPr sz="1800" spc="-10" dirty="0">
                <a:solidFill>
                  <a:srgbClr val="FFFFFF"/>
                </a:solidFill>
                <a:latin typeface="Arial"/>
                <a:cs typeface="Arial"/>
              </a:rPr>
              <a:t>APOPTOSIS</a:t>
            </a:r>
            <a:endParaRPr sz="1800">
              <a:latin typeface="Arial"/>
              <a:cs typeface="Arial"/>
            </a:endParaRPr>
          </a:p>
        </p:txBody>
      </p:sp>
      <p:grpSp>
        <p:nvGrpSpPr>
          <p:cNvPr id="10" name="object 10"/>
          <p:cNvGrpSpPr/>
          <p:nvPr/>
        </p:nvGrpSpPr>
        <p:grpSpPr>
          <a:xfrm>
            <a:off x="2978150" y="2771775"/>
            <a:ext cx="2755900" cy="811530"/>
            <a:chOff x="2978150" y="2771775"/>
            <a:chExt cx="2755900" cy="811530"/>
          </a:xfrm>
        </p:grpSpPr>
        <p:sp>
          <p:nvSpPr>
            <p:cNvPr id="11" name="object 11"/>
            <p:cNvSpPr/>
            <p:nvPr/>
          </p:nvSpPr>
          <p:spPr>
            <a:xfrm>
              <a:off x="2987675" y="2781300"/>
              <a:ext cx="2736850" cy="792480"/>
            </a:xfrm>
            <a:custGeom>
              <a:avLst/>
              <a:gdLst/>
              <a:ahLst/>
              <a:cxnLst/>
              <a:rect l="l" t="t" r="r" b="b"/>
              <a:pathLst>
                <a:path w="2736850" h="792479">
                  <a:moveTo>
                    <a:pt x="2604820" y="0"/>
                  </a:moveTo>
                  <a:lnTo>
                    <a:pt x="132029" y="0"/>
                  </a:lnTo>
                  <a:lnTo>
                    <a:pt x="90295" y="6730"/>
                  </a:lnTo>
                  <a:lnTo>
                    <a:pt x="54052" y="25472"/>
                  </a:lnTo>
                  <a:lnTo>
                    <a:pt x="25472" y="54052"/>
                  </a:lnTo>
                  <a:lnTo>
                    <a:pt x="6730" y="90295"/>
                  </a:lnTo>
                  <a:lnTo>
                    <a:pt x="0" y="132029"/>
                  </a:lnTo>
                  <a:lnTo>
                    <a:pt x="0" y="660133"/>
                  </a:lnTo>
                  <a:lnTo>
                    <a:pt x="6730" y="701866"/>
                  </a:lnTo>
                  <a:lnTo>
                    <a:pt x="25472" y="738110"/>
                  </a:lnTo>
                  <a:lnTo>
                    <a:pt x="54052" y="766690"/>
                  </a:lnTo>
                  <a:lnTo>
                    <a:pt x="90295" y="785432"/>
                  </a:lnTo>
                  <a:lnTo>
                    <a:pt x="132029" y="792162"/>
                  </a:lnTo>
                  <a:lnTo>
                    <a:pt x="2604820" y="792162"/>
                  </a:lnTo>
                  <a:lnTo>
                    <a:pt x="2646549" y="785432"/>
                  </a:lnTo>
                  <a:lnTo>
                    <a:pt x="2682792" y="766690"/>
                  </a:lnTo>
                  <a:lnTo>
                    <a:pt x="2711374" y="738110"/>
                  </a:lnTo>
                  <a:lnTo>
                    <a:pt x="2730118" y="701866"/>
                  </a:lnTo>
                  <a:lnTo>
                    <a:pt x="2736850" y="660133"/>
                  </a:lnTo>
                  <a:lnTo>
                    <a:pt x="2736850" y="132029"/>
                  </a:lnTo>
                  <a:lnTo>
                    <a:pt x="2730118" y="90295"/>
                  </a:lnTo>
                  <a:lnTo>
                    <a:pt x="2711374" y="54052"/>
                  </a:lnTo>
                  <a:lnTo>
                    <a:pt x="2682792" y="25472"/>
                  </a:lnTo>
                  <a:lnTo>
                    <a:pt x="2646549" y="6730"/>
                  </a:lnTo>
                  <a:lnTo>
                    <a:pt x="2604820" y="0"/>
                  </a:lnTo>
                  <a:close/>
                </a:path>
              </a:pathLst>
            </a:custGeom>
            <a:solidFill>
              <a:srgbClr val="00B050"/>
            </a:solidFill>
          </p:spPr>
          <p:txBody>
            <a:bodyPr wrap="square" lIns="0" tIns="0" rIns="0" bIns="0" rtlCol="0"/>
            <a:lstStyle/>
            <a:p>
              <a:endParaRPr/>
            </a:p>
          </p:txBody>
        </p:sp>
        <p:sp>
          <p:nvSpPr>
            <p:cNvPr id="12" name="object 12"/>
            <p:cNvSpPr/>
            <p:nvPr/>
          </p:nvSpPr>
          <p:spPr>
            <a:xfrm>
              <a:off x="2987675" y="2781300"/>
              <a:ext cx="2736850" cy="792480"/>
            </a:xfrm>
            <a:custGeom>
              <a:avLst/>
              <a:gdLst/>
              <a:ahLst/>
              <a:cxnLst/>
              <a:rect l="l" t="t" r="r" b="b"/>
              <a:pathLst>
                <a:path w="2736850" h="792479">
                  <a:moveTo>
                    <a:pt x="132030" y="0"/>
                  </a:moveTo>
                  <a:lnTo>
                    <a:pt x="2604820" y="0"/>
                  </a:lnTo>
                  <a:lnTo>
                    <a:pt x="2646549" y="6730"/>
                  </a:lnTo>
                  <a:lnTo>
                    <a:pt x="2682792" y="25474"/>
                  </a:lnTo>
                  <a:lnTo>
                    <a:pt x="2711374" y="54054"/>
                  </a:lnTo>
                  <a:lnTo>
                    <a:pt x="2730118" y="90298"/>
                  </a:lnTo>
                  <a:lnTo>
                    <a:pt x="2736850" y="132030"/>
                  </a:lnTo>
                  <a:lnTo>
                    <a:pt x="2736850" y="660133"/>
                  </a:lnTo>
                  <a:lnTo>
                    <a:pt x="2730118" y="701864"/>
                  </a:lnTo>
                  <a:lnTo>
                    <a:pt x="2711374" y="738108"/>
                  </a:lnTo>
                  <a:lnTo>
                    <a:pt x="2682792" y="766688"/>
                  </a:lnTo>
                  <a:lnTo>
                    <a:pt x="2646549" y="785431"/>
                  </a:lnTo>
                  <a:lnTo>
                    <a:pt x="2604820" y="792162"/>
                  </a:lnTo>
                  <a:lnTo>
                    <a:pt x="132030" y="792162"/>
                  </a:lnTo>
                  <a:lnTo>
                    <a:pt x="90298" y="785431"/>
                  </a:lnTo>
                  <a:lnTo>
                    <a:pt x="54054" y="766688"/>
                  </a:lnTo>
                  <a:lnTo>
                    <a:pt x="25474" y="738108"/>
                  </a:lnTo>
                  <a:lnTo>
                    <a:pt x="6730" y="701864"/>
                  </a:lnTo>
                  <a:lnTo>
                    <a:pt x="0" y="660133"/>
                  </a:lnTo>
                  <a:lnTo>
                    <a:pt x="0" y="132030"/>
                  </a:lnTo>
                  <a:lnTo>
                    <a:pt x="6730" y="90298"/>
                  </a:lnTo>
                  <a:lnTo>
                    <a:pt x="25474" y="54054"/>
                  </a:lnTo>
                  <a:lnTo>
                    <a:pt x="54054" y="25474"/>
                  </a:lnTo>
                  <a:lnTo>
                    <a:pt x="90298" y="6730"/>
                  </a:lnTo>
                  <a:lnTo>
                    <a:pt x="132030" y="0"/>
                  </a:lnTo>
                  <a:close/>
                </a:path>
              </a:pathLst>
            </a:custGeom>
            <a:ln w="19050">
              <a:solidFill>
                <a:srgbClr val="92D050"/>
              </a:solidFill>
            </a:ln>
          </p:spPr>
          <p:txBody>
            <a:bodyPr wrap="square" lIns="0" tIns="0" rIns="0" bIns="0" rtlCol="0"/>
            <a:lstStyle/>
            <a:p>
              <a:endParaRPr/>
            </a:p>
          </p:txBody>
        </p:sp>
      </p:grpSp>
      <p:sp>
        <p:nvSpPr>
          <p:cNvPr id="13" name="object 13"/>
          <p:cNvSpPr txBox="1"/>
          <p:nvPr/>
        </p:nvSpPr>
        <p:spPr>
          <a:xfrm>
            <a:off x="3175000" y="2755900"/>
            <a:ext cx="2362835" cy="833119"/>
          </a:xfrm>
          <a:prstGeom prst="rect">
            <a:avLst/>
          </a:prstGeom>
        </p:spPr>
        <p:txBody>
          <a:bodyPr vert="horz" wrap="square" lIns="0" tIns="27939" rIns="0" bIns="0" rtlCol="0">
            <a:spAutoFit/>
          </a:bodyPr>
          <a:lstStyle/>
          <a:p>
            <a:pPr marL="12065" marR="5080" indent="-8890" algn="ctr">
              <a:lnSpc>
                <a:spcPts val="2100"/>
              </a:lnSpc>
              <a:spcBef>
                <a:spcPts val="219"/>
              </a:spcBef>
            </a:pPr>
            <a:r>
              <a:rPr sz="1800" spc="-25" dirty="0">
                <a:solidFill>
                  <a:srgbClr val="FFFFFF"/>
                </a:solidFill>
                <a:latin typeface="Arial"/>
                <a:cs typeface="Arial"/>
              </a:rPr>
              <a:t>INACTIVATION </a:t>
            </a:r>
            <a:r>
              <a:rPr sz="1800" spc="-5" dirty="0">
                <a:solidFill>
                  <a:srgbClr val="FFFFFF"/>
                </a:solidFill>
                <a:latin typeface="Arial"/>
                <a:cs typeface="Arial"/>
              </a:rPr>
              <a:t>OF  TUMOR</a:t>
            </a:r>
            <a:r>
              <a:rPr sz="1800" spc="-45" dirty="0">
                <a:solidFill>
                  <a:srgbClr val="FFFFFF"/>
                </a:solidFill>
                <a:latin typeface="Arial"/>
                <a:cs typeface="Arial"/>
              </a:rPr>
              <a:t> </a:t>
            </a:r>
            <a:r>
              <a:rPr sz="1800" spc="-5" dirty="0">
                <a:solidFill>
                  <a:srgbClr val="FFFFFF"/>
                </a:solidFill>
                <a:latin typeface="Arial"/>
                <a:cs typeface="Arial"/>
              </a:rPr>
              <a:t>SUPRESSOR  GENES</a:t>
            </a:r>
            <a:endParaRPr sz="1800">
              <a:latin typeface="Arial"/>
              <a:cs typeface="Arial"/>
            </a:endParaRPr>
          </a:p>
        </p:txBody>
      </p:sp>
      <p:grpSp>
        <p:nvGrpSpPr>
          <p:cNvPr id="14" name="object 14"/>
          <p:cNvGrpSpPr/>
          <p:nvPr/>
        </p:nvGrpSpPr>
        <p:grpSpPr>
          <a:xfrm>
            <a:off x="-9525" y="2771775"/>
            <a:ext cx="2790825" cy="811530"/>
            <a:chOff x="-9525" y="2771775"/>
            <a:chExt cx="2790825" cy="811530"/>
          </a:xfrm>
        </p:grpSpPr>
        <p:sp>
          <p:nvSpPr>
            <p:cNvPr id="15" name="object 15"/>
            <p:cNvSpPr/>
            <p:nvPr/>
          </p:nvSpPr>
          <p:spPr>
            <a:xfrm>
              <a:off x="0" y="2781300"/>
              <a:ext cx="2771775" cy="792480"/>
            </a:xfrm>
            <a:custGeom>
              <a:avLst/>
              <a:gdLst/>
              <a:ahLst/>
              <a:cxnLst/>
              <a:rect l="l" t="t" r="r" b="b"/>
              <a:pathLst>
                <a:path w="2771775" h="792479">
                  <a:moveTo>
                    <a:pt x="2639745" y="0"/>
                  </a:moveTo>
                  <a:lnTo>
                    <a:pt x="132030" y="0"/>
                  </a:lnTo>
                  <a:lnTo>
                    <a:pt x="90298" y="6730"/>
                  </a:lnTo>
                  <a:lnTo>
                    <a:pt x="54054" y="25472"/>
                  </a:lnTo>
                  <a:lnTo>
                    <a:pt x="25474" y="54052"/>
                  </a:lnTo>
                  <a:lnTo>
                    <a:pt x="6730" y="90295"/>
                  </a:lnTo>
                  <a:lnTo>
                    <a:pt x="0" y="132029"/>
                  </a:lnTo>
                  <a:lnTo>
                    <a:pt x="0" y="660133"/>
                  </a:lnTo>
                  <a:lnTo>
                    <a:pt x="6730" y="701866"/>
                  </a:lnTo>
                  <a:lnTo>
                    <a:pt x="25474" y="738110"/>
                  </a:lnTo>
                  <a:lnTo>
                    <a:pt x="54054" y="766690"/>
                  </a:lnTo>
                  <a:lnTo>
                    <a:pt x="90298" y="785432"/>
                  </a:lnTo>
                  <a:lnTo>
                    <a:pt x="132030" y="792162"/>
                  </a:lnTo>
                  <a:lnTo>
                    <a:pt x="2639745" y="792162"/>
                  </a:lnTo>
                  <a:lnTo>
                    <a:pt x="2681474" y="785432"/>
                  </a:lnTo>
                  <a:lnTo>
                    <a:pt x="2717717" y="766690"/>
                  </a:lnTo>
                  <a:lnTo>
                    <a:pt x="2746299" y="738110"/>
                  </a:lnTo>
                  <a:lnTo>
                    <a:pt x="2765043" y="701866"/>
                  </a:lnTo>
                  <a:lnTo>
                    <a:pt x="2771775" y="660133"/>
                  </a:lnTo>
                  <a:lnTo>
                    <a:pt x="2771775" y="132029"/>
                  </a:lnTo>
                  <a:lnTo>
                    <a:pt x="2765043" y="90295"/>
                  </a:lnTo>
                  <a:lnTo>
                    <a:pt x="2746299" y="54052"/>
                  </a:lnTo>
                  <a:lnTo>
                    <a:pt x="2717717" y="25472"/>
                  </a:lnTo>
                  <a:lnTo>
                    <a:pt x="2681474" y="6730"/>
                  </a:lnTo>
                  <a:lnTo>
                    <a:pt x="2639745" y="0"/>
                  </a:lnTo>
                  <a:close/>
                </a:path>
              </a:pathLst>
            </a:custGeom>
            <a:solidFill>
              <a:srgbClr val="00B050"/>
            </a:solidFill>
          </p:spPr>
          <p:txBody>
            <a:bodyPr wrap="square" lIns="0" tIns="0" rIns="0" bIns="0" rtlCol="0"/>
            <a:lstStyle/>
            <a:p>
              <a:endParaRPr/>
            </a:p>
          </p:txBody>
        </p:sp>
        <p:sp>
          <p:nvSpPr>
            <p:cNvPr id="16" name="object 16"/>
            <p:cNvSpPr/>
            <p:nvPr/>
          </p:nvSpPr>
          <p:spPr>
            <a:xfrm>
              <a:off x="0" y="2781300"/>
              <a:ext cx="2771775" cy="792480"/>
            </a:xfrm>
            <a:custGeom>
              <a:avLst/>
              <a:gdLst/>
              <a:ahLst/>
              <a:cxnLst/>
              <a:rect l="l" t="t" r="r" b="b"/>
              <a:pathLst>
                <a:path w="2771775" h="792479">
                  <a:moveTo>
                    <a:pt x="132030" y="0"/>
                  </a:moveTo>
                  <a:lnTo>
                    <a:pt x="2639745" y="0"/>
                  </a:lnTo>
                  <a:lnTo>
                    <a:pt x="2681474" y="6730"/>
                  </a:lnTo>
                  <a:lnTo>
                    <a:pt x="2717717" y="25474"/>
                  </a:lnTo>
                  <a:lnTo>
                    <a:pt x="2746299" y="54054"/>
                  </a:lnTo>
                  <a:lnTo>
                    <a:pt x="2765043" y="90298"/>
                  </a:lnTo>
                  <a:lnTo>
                    <a:pt x="2771775" y="132030"/>
                  </a:lnTo>
                  <a:lnTo>
                    <a:pt x="2771775" y="660133"/>
                  </a:lnTo>
                  <a:lnTo>
                    <a:pt x="2765043" y="701864"/>
                  </a:lnTo>
                  <a:lnTo>
                    <a:pt x="2746299" y="738108"/>
                  </a:lnTo>
                  <a:lnTo>
                    <a:pt x="2717717" y="766688"/>
                  </a:lnTo>
                  <a:lnTo>
                    <a:pt x="2681474" y="785431"/>
                  </a:lnTo>
                  <a:lnTo>
                    <a:pt x="2639745" y="792162"/>
                  </a:lnTo>
                  <a:lnTo>
                    <a:pt x="132030" y="792162"/>
                  </a:lnTo>
                  <a:lnTo>
                    <a:pt x="90298" y="785431"/>
                  </a:lnTo>
                  <a:lnTo>
                    <a:pt x="54054" y="766688"/>
                  </a:lnTo>
                  <a:lnTo>
                    <a:pt x="25474" y="738108"/>
                  </a:lnTo>
                  <a:lnTo>
                    <a:pt x="6730" y="701864"/>
                  </a:lnTo>
                  <a:lnTo>
                    <a:pt x="0" y="660133"/>
                  </a:lnTo>
                  <a:lnTo>
                    <a:pt x="0" y="132030"/>
                  </a:lnTo>
                  <a:lnTo>
                    <a:pt x="6730" y="90298"/>
                  </a:lnTo>
                  <a:lnTo>
                    <a:pt x="25474" y="54054"/>
                  </a:lnTo>
                  <a:lnTo>
                    <a:pt x="54054" y="25474"/>
                  </a:lnTo>
                  <a:lnTo>
                    <a:pt x="90298" y="6730"/>
                  </a:lnTo>
                  <a:lnTo>
                    <a:pt x="132030" y="0"/>
                  </a:lnTo>
                  <a:close/>
                </a:path>
              </a:pathLst>
            </a:custGeom>
            <a:ln w="19050">
              <a:solidFill>
                <a:srgbClr val="92D050"/>
              </a:solidFill>
            </a:ln>
          </p:spPr>
          <p:txBody>
            <a:bodyPr wrap="square" lIns="0" tIns="0" rIns="0" bIns="0" rtlCol="0"/>
            <a:lstStyle/>
            <a:p>
              <a:endParaRPr/>
            </a:p>
          </p:txBody>
        </p:sp>
      </p:grpSp>
      <p:sp>
        <p:nvSpPr>
          <p:cNvPr id="17" name="object 17"/>
          <p:cNvSpPr txBox="1"/>
          <p:nvPr/>
        </p:nvSpPr>
        <p:spPr>
          <a:xfrm>
            <a:off x="114300" y="2755900"/>
            <a:ext cx="2540000" cy="833119"/>
          </a:xfrm>
          <a:prstGeom prst="rect">
            <a:avLst/>
          </a:prstGeom>
        </p:spPr>
        <p:txBody>
          <a:bodyPr vert="horz" wrap="square" lIns="0" tIns="27939" rIns="0" bIns="0" rtlCol="0">
            <a:spAutoFit/>
          </a:bodyPr>
          <a:lstStyle/>
          <a:p>
            <a:pPr marL="12700" marR="5080" indent="-8255" algn="ctr">
              <a:lnSpc>
                <a:spcPts val="2100"/>
              </a:lnSpc>
              <a:spcBef>
                <a:spcPts val="219"/>
              </a:spcBef>
            </a:pPr>
            <a:r>
              <a:rPr sz="1800" spc="-30" dirty="0">
                <a:solidFill>
                  <a:srgbClr val="FFFFFF"/>
                </a:solidFill>
                <a:latin typeface="Arial"/>
                <a:cs typeface="Arial"/>
              </a:rPr>
              <a:t>ACTIVATION </a:t>
            </a:r>
            <a:r>
              <a:rPr sz="1800" spc="-5" dirty="0">
                <a:solidFill>
                  <a:srgbClr val="FFFFFF"/>
                </a:solidFill>
                <a:latin typeface="Arial"/>
                <a:cs typeface="Arial"/>
              </a:rPr>
              <a:t>OF  GROWTH</a:t>
            </a:r>
            <a:r>
              <a:rPr sz="1800" spc="-65" dirty="0">
                <a:solidFill>
                  <a:srgbClr val="FFFFFF"/>
                </a:solidFill>
                <a:latin typeface="Arial"/>
                <a:cs typeface="Arial"/>
              </a:rPr>
              <a:t> </a:t>
            </a:r>
            <a:r>
              <a:rPr sz="1800" spc="-5" dirty="0">
                <a:solidFill>
                  <a:srgbClr val="FFFFFF"/>
                </a:solidFill>
                <a:latin typeface="Arial"/>
                <a:cs typeface="Arial"/>
              </a:rPr>
              <a:t>PROMOTING  GENES</a:t>
            </a:r>
            <a:endParaRPr sz="1800">
              <a:latin typeface="Arial"/>
              <a:cs typeface="Arial"/>
            </a:endParaRPr>
          </a:p>
        </p:txBody>
      </p:sp>
      <p:grpSp>
        <p:nvGrpSpPr>
          <p:cNvPr id="18" name="object 18"/>
          <p:cNvGrpSpPr/>
          <p:nvPr/>
        </p:nvGrpSpPr>
        <p:grpSpPr>
          <a:xfrm>
            <a:off x="1898650" y="0"/>
            <a:ext cx="4627880" cy="2727325"/>
            <a:chOff x="1898650" y="0"/>
            <a:chExt cx="4627880" cy="2727325"/>
          </a:xfrm>
        </p:grpSpPr>
        <p:sp>
          <p:nvSpPr>
            <p:cNvPr id="19" name="object 19"/>
            <p:cNvSpPr/>
            <p:nvPr/>
          </p:nvSpPr>
          <p:spPr>
            <a:xfrm>
              <a:off x="1908175" y="2060575"/>
              <a:ext cx="4608830" cy="647700"/>
            </a:xfrm>
            <a:custGeom>
              <a:avLst/>
              <a:gdLst/>
              <a:ahLst/>
              <a:cxnLst/>
              <a:rect l="l" t="t" r="r" b="b"/>
              <a:pathLst>
                <a:path w="4608830" h="647700">
                  <a:moveTo>
                    <a:pt x="4500562" y="0"/>
                  </a:moveTo>
                  <a:lnTo>
                    <a:pt x="107950" y="0"/>
                  </a:lnTo>
                  <a:lnTo>
                    <a:pt x="65933" y="8483"/>
                  </a:lnTo>
                  <a:lnTo>
                    <a:pt x="31619" y="31619"/>
                  </a:lnTo>
                  <a:lnTo>
                    <a:pt x="8483" y="65933"/>
                  </a:lnTo>
                  <a:lnTo>
                    <a:pt x="0" y="107950"/>
                  </a:lnTo>
                  <a:lnTo>
                    <a:pt x="0" y="539750"/>
                  </a:lnTo>
                  <a:lnTo>
                    <a:pt x="8483" y="581766"/>
                  </a:lnTo>
                  <a:lnTo>
                    <a:pt x="31619" y="616080"/>
                  </a:lnTo>
                  <a:lnTo>
                    <a:pt x="65933" y="639216"/>
                  </a:lnTo>
                  <a:lnTo>
                    <a:pt x="107950" y="647700"/>
                  </a:lnTo>
                  <a:lnTo>
                    <a:pt x="4500562" y="647700"/>
                  </a:lnTo>
                  <a:lnTo>
                    <a:pt x="4542579" y="639216"/>
                  </a:lnTo>
                  <a:lnTo>
                    <a:pt x="4576892" y="616080"/>
                  </a:lnTo>
                  <a:lnTo>
                    <a:pt x="4600028" y="581766"/>
                  </a:lnTo>
                  <a:lnTo>
                    <a:pt x="4608512" y="539750"/>
                  </a:lnTo>
                  <a:lnTo>
                    <a:pt x="4608512" y="107950"/>
                  </a:lnTo>
                  <a:lnTo>
                    <a:pt x="4600028" y="65933"/>
                  </a:lnTo>
                  <a:lnTo>
                    <a:pt x="4576892" y="31619"/>
                  </a:lnTo>
                  <a:lnTo>
                    <a:pt x="4542579" y="8483"/>
                  </a:lnTo>
                  <a:lnTo>
                    <a:pt x="4500562" y="0"/>
                  </a:lnTo>
                  <a:close/>
                </a:path>
              </a:pathLst>
            </a:custGeom>
            <a:solidFill>
              <a:srgbClr val="786F51"/>
            </a:solidFill>
          </p:spPr>
          <p:txBody>
            <a:bodyPr wrap="square" lIns="0" tIns="0" rIns="0" bIns="0" rtlCol="0"/>
            <a:lstStyle/>
            <a:p>
              <a:endParaRPr/>
            </a:p>
          </p:txBody>
        </p:sp>
        <p:sp>
          <p:nvSpPr>
            <p:cNvPr id="20" name="object 20"/>
            <p:cNvSpPr/>
            <p:nvPr/>
          </p:nvSpPr>
          <p:spPr>
            <a:xfrm>
              <a:off x="1908175" y="2060575"/>
              <a:ext cx="4608830" cy="647700"/>
            </a:xfrm>
            <a:custGeom>
              <a:avLst/>
              <a:gdLst/>
              <a:ahLst/>
              <a:cxnLst/>
              <a:rect l="l" t="t" r="r" b="b"/>
              <a:pathLst>
                <a:path w="4608830" h="647700">
                  <a:moveTo>
                    <a:pt x="107952" y="0"/>
                  </a:moveTo>
                  <a:lnTo>
                    <a:pt x="4500562" y="0"/>
                  </a:lnTo>
                  <a:lnTo>
                    <a:pt x="4542579" y="8483"/>
                  </a:lnTo>
                  <a:lnTo>
                    <a:pt x="4576892" y="31618"/>
                  </a:lnTo>
                  <a:lnTo>
                    <a:pt x="4600028" y="65932"/>
                  </a:lnTo>
                  <a:lnTo>
                    <a:pt x="4608512" y="107952"/>
                  </a:lnTo>
                  <a:lnTo>
                    <a:pt x="4608512" y="539747"/>
                  </a:lnTo>
                  <a:lnTo>
                    <a:pt x="4600028" y="581767"/>
                  </a:lnTo>
                  <a:lnTo>
                    <a:pt x="4576892" y="616081"/>
                  </a:lnTo>
                  <a:lnTo>
                    <a:pt x="4542579" y="639216"/>
                  </a:lnTo>
                  <a:lnTo>
                    <a:pt x="4500562" y="647700"/>
                  </a:lnTo>
                  <a:lnTo>
                    <a:pt x="107952" y="647700"/>
                  </a:lnTo>
                  <a:lnTo>
                    <a:pt x="65932" y="639216"/>
                  </a:lnTo>
                  <a:lnTo>
                    <a:pt x="31618" y="616081"/>
                  </a:lnTo>
                  <a:lnTo>
                    <a:pt x="8483" y="581767"/>
                  </a:lnTo>
                  <a:lnTo>
                    <a:pt x="0" y="539747"/>
                  </a:lnTo>
                  <a:lnTo>
                    <a:pt x="0" y="107952"/>
                  </a:lnTo>
                  <a:lnTo>
                    <a:pt x="8483" y="65932"/>
                  </a:lnTo>
                  <a:lnTo>
                    <a:pt x="31618" y="31618"/>
                  </a:lnTo>
                  <a:lnTo>
                    <a:pt x="65932" y="8483"/>
                  </a:lnTo>
                  <a:lnTo>
                    <a:pt x="107952" y="0"/>
                  </a:lnTo>
                  <a:close/>
                </a:path>
              </a:pathLst>
            </a:custGeom>
            <a:ln w="19050">
              <a:solidFill>
                <a:srgbClr val="DC9E1F"/>
              </a:solidFill>
            </a:ln>
          </p:spPr>
          <p:txBody>
            <a:bodyPr wrap="square" lIns="0" tIns="0" rIns="0" bIns="0" rtlCol="0"/>
            <a:lstStyle/>
            <a:p>
              <a:endParaRPr/>
            </a:p>
          </p:txBody>
        </p:sp>
        <p:sp>
          <p:nvSpPr>
            <p:cNvPr id="21" name="object 21"/>
            <p:cNvSpPr/>
            <p:nvPr/>
          </p:nvSpPr>
          <p:spPr>
            <a:xfrm>
              <a:off x="2771775" y="0"/>
              <a:ext cx="2376805" cy="549275"/>
            </a:xfrm>
            <a:custGeom>
              <a:avLst/>
              <a:gdLst/>
              <a:ahLst/>
              <a:cxnLst/>
              <a:rect l="l" t="t" r="r" b="b"/>
              <a:pathLst>
                <a:path w="2376804" h="549275">
                  <a:moveTo>
                    <a:pt x="2284945" y="0"/>
                  </a:moveTo>
                  <a:lnTo>
                    <a:pt x="91541" y="0"/>
                  </a:lnTo>
                  <a:lnTo>
                    <a:pt x="55908" y="7193"/>
                  </a:lnTo>
                  <a:lnTo>
                    <a:pt x="26811" y="26811"/>
                  </a:lnTo>
                  <a:lnTo>
                    <a:pt x="7193" y="55908"/>
                  </a:lnTo>
                  <a:lnTo>
                    <a:pt x="0" y="91541"/>
                  </a:lnTo>
                  <a:lnTo>
                    <a:pt x="0" y="457733"/>
                  </a:lnTo>
                  <a:lnTo>
                    <a:pt x="7193" y="493366"/>
                  </a:lnTo>
                  <a:lnTo>
                    <a:pt x="26811" y="522463"/>
                  </a:lnTo>
                  <a:lnTo>
                    <a:pt x="55908" y="542081"/>
                  </a:lnTo>
                  <a:lnTo>
                    <a:pt x="91541" y="549275"/>
                  </a:lnTo>
                  <a:lnTo>
                    <a:pt x="2284945" y="549275"/>
                  </a:lnTo>
                  <a:lnTo>
                    <a:pt x="2320578" y="542081"/>
                  </a:lnTo>
                  <a:lnTo>
                    <a:pt x="2349676" y="522463"/>
                  </a:lnTo>
                  <a:lnTo>
                    <a:pt x="2369293" y="493366"/>
                  </a:lnTo>
                  <a:lnTo>
                    <a:pt x="2376487" y="457733"/>
                  </a:lnTo>
                  <a:lnTo>
                    <a:pt x="2376487" y="91541"/>
                  </a:lnTo>
                  <a:lnTo>
                    <a:pt x="2369293" y="55908"/>
                  </a:lnTo>
                  <a:lnTo>
                    <a:pt x="2349676" y="26811"/>
                  </a:lnTo>
                  <a:lnTo>
                    <a:pt x="2320578" y="7193"/>
                  </a:lnTo>
                  <a:lnTo>
                    <a:pt x="2284945" y="0"/>
                  </a:lnTo>
                  <a:close/>
                </a:path>
              </a:pathLst>
            </a:custGeom>
            <a:solidFill>
              <a:srgbClr val="786F51"/>
            </a:solidFill>
          </p:spPr>
          <p:txBody>
            <a:bodyPr wrap="square" lIns="0" tIns="0" rIns="0" bIns="0" rtlCol="0"/>
            <a:lstStyle/>
            <a:p>
              <a:endParaRPr/>
            </a:p>
          </p:txBody>
        </p:sp>
        <p:sp>
          <p:nvSpPr>
            <p:cNvPr id="22" name="object 22"/>
            <p:cNvSpPr/>
            <p:nvPr/>
          </p:nvSpPr>
          <p:spPr>
            <a:xfrm>
              <a:off x="2771775" y="0"/>
              <a:ext cx="2376805" cy="549275"/>
            </a:xfrm>
            <a:custGeom>
              <a:avLst/>
              <a:gdLst/>
              <a:ahLst/>
              <a:cxnLst/>
              <a:rect l="l" t="t" r="r" b="b"/>
              <a:pathLst>
                <a:path w="2376804" h="549275">
                  <a:moveTo>
                    <a:pt x="91547" y="0"/>
                  </a:moveTo>
                  <a:lnTo>
                    <a:pt x="2284945" y="0"/>
                  </a:lnTo>
                  <a:lnTo>
                    <a:pt x="2320578" y="7194"/>
                  </a:lnTo>
                  <a:lnTo>
                    <a:pt x="2349676" y="26813"/>
                  </a:lnTo>
                  <a:lnTo>
                    <a:pt x="2369293" y="55913"/>
                  </a:lnTo>
                  <a:lnTo>
                    <a:pt x="2376487" y="91547"/>
                  </a:lnTo>
                  <a:lnTo>
                    <a:pt x="2376487" y="457727"/>
                  </a:lnTo>
                  <a:lnTo>
                    <a:pt x="2369293" y="493361"/>
                  </a:lnTo>
                  <a:lnTo>
                    <a:pt x="2349676" y="522461"/>
                  </a:lnTo>
                  <a:lnTo>
                    <a:pt x="2320578" y="542080"/>
                  </a:lnTo>
                  <a:lnTo>
                    <a:pt x="2284945" y="549275"/>
                  </a:lnTo>
                  <a:lnTo>
                    <a:pt x="91547" y="549275"/>
                  </a:lnTo>
                  <a:lnTo>
                    <a:pt x="55913" y="542080"/>
                  </a:lnTo>
                  <a:lnTo>
                    <a:pt x="26813" y="522461"/>
                  </a:lnTo>
                  <a:lnTo>
                    <a:pt x="7194" y="493361"/>
                  </a:lnTo>
                  <a:lnTo>
                    <a:pt x="0" y="457727"/>
                  </a:lnTo>
                  <a:lnTo>
                    <a:pt x="0" y="91547"/>
                  </a:lnTo>
                  <a:lnTo>
                    <a:pt x="7194" y="55913"/>
                  </a:lnTo>
                  <a:lnTo>
                    <a:pt x="26813" y="26813"/>
                  </a:lnTo>
                  <a:lnTo>
                    <a:pt x="55913" y="7194"/>
                  </a:lnTo>
                  <a:lnTo>
                    <a:pt x="91547" y="0"/>
                  </a:lnTo>
                  <a:close/>
                </a:path>
              </a:pathLst>
            </a:custGeom>
            <a:ln w="19050">
              <a:solidFill>
                <a:srgbClr val="DC9E1F"/>
              </a:solidFill>
            </a:ln>
          </p:spPr>
          <p:txBody>
            <a:bodyPr wrap="square" lIns="0" tIns="0" rIns="0" bIns="0" rtlCol="0"/>
            <a:lstStyle/>
            <a:p>
              <a:endParaRPr/>
            </a:p>
          </p:txBody>
        </p:sp>
      </p:grpSp>
      <p:sp>
        <p:nvSpPr>
          <p:cNvPr id="23" name="object 23"/>
          <p:cNvSpPr txBox="1"/>
          <p:nvPr/>
        </p:nvSpPr>
        <p:spPr>
          <a:xfrm>
            <a:off x="3378200" y="114300"/>
            <a:ext cx="11690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Normal</a:t>
            </a:r>
            <a:r>
              <a:rPr sz="1800" spc="-85" dirty="0">
                <a:solidFill>
                  <a:srgbClr val="FFFFFF"/>
                </a:solidFill>
                <a:latin typeface="Arial"/>
                <a:cs typeface="Arial"/>
              </a:rPr>
              <a:t> </a:t>
            </a:r>
            <a:r>
              <a:rPr sz="1800" dirty="0">
                <a:solidFill>
                  <a:srgbClr val="FFFFFF"/>
                </a:solidFill>
                <a:latin typeface="Arial"/>
                <a:cs typeface="Arial"/>
              </a:rPr>
              <a:t>cell</a:t>
            </a:r>
            <a:endParaRPr sz="1800">
              <a:latin typeface="Arial"/>
              <a:cs typeface="Arial"/>
            </a:endParaRPr>
          </a:p>
        </p:txBody>
      </p:sp>
      <p:grpSp>
        <p:nvGrpSpPr>
          <p:cNvPr id="24" name="object 24"/>
          <p:cNvGrpSpPr/>
          <p:nvPr/>
        </p:nvGrpSpPr>
        <p:grpSpPr>
          <a:xfrm>
            <a:off x="2762250" y="682625"/>
            <a:ext cx="2395855" cy="523875"/>
            <a:chOff x="2762250" y="682625"/>
            <a:chExt cx="2395855" cy="523875"/>
          </a:xfrm>
        </p:grpSpPr>
        <p:sp>
          <p:nvSpPr>
            <p:cNvPr id="25" name="object 25"/>
            <p:cNvSpPr/>
            <p:nvPr/>
          </p:nvSpPr>
          <p:spPr>
            <a:xfrm>
              <a:off x="2771775" y="692150"/>
              <a:ext cx="2376805" cy="504825"/>
            </a:xfrm>
            <a:custGeom>
              <a:avLst/>
              <a:gdLst/>
              <a:ahLst/>
              <a:cxnLst/>
              <a:rect l="l" t="t" r="r" b="b"/>
              <a:pathLst>
                <a:path w="2376804" h="504825">
                  <a:moveTo>
                    <a:pt x="2292350" y="0"/>
                  </a:moveTo>
                  <a:lnTo>
                    <a:pt x="84137" y="0"/>
                  </a:lnTo>
                  <a:lnTo>
                    <a:pt x="51386" y="6611"/>
                  </a:lnTo>
                  <a:lnTo>
                    <a:pt x="24642" y="24642"/>
                  </a:lnTo>
                  <a:lnTo>
                    <a:pt x="6611" y="51386"/>
                  </a:lnTo>
                  <a:lnTo>
                    <a:pt x="0" y="84137"/>
                  </a:lnTo>
                  <a:lnTo>
                    <a:pt x="0" y="420687"/>
                  </a:lnTo>
                  <a:lnTo>
                    <a:pt x="6611" y="453438"/>
                  </a:lnTo>
                  <a:lnTo>
                    <a:pt x="24642" y="480182"/>
                  </a:lnTo>
                  <a:lnTo>
                    <a:pt x="51386" y="498213"/>
                  </a:lnTo>
                  <a:lnTo>
                    <a:pt x="84137" y="504825"/>
                  </a:lnTo>
                  <a:lnTo>
                    <a:pt x="2292350" y="504825"/>
                  </a:lnTo>
                  <a:lnTo>
                    <a:pt x="2325100" y="498213"/>
                  </a:lnTo>
                  <a:lnTo>
                    <a:pt x="2351844" y="480182"/>
                  </a:lnTo>
                  <a:lnTo>
                    <a:pt x="2369875" y="453438"/>
                  </a:lnTo>
                  <a:lnTo>
                    <a:pt x="2376487" y="420687"/>
                  </a:lnTo>
                  <a:lnTo>
                    <a:pt x="2376487" y="84137"/>
                  </a:lnTo>
                  <a:lnTo>
                    <a:pt x="2369875" y="51386"/>
                  </a:lnTo>
                  <a:lnTo>
                    <a:pt x="2351844" y="24642"/>
                  </a:lnTo>
                  <a:lnTo>
                    <a:pt x="2325100" y="6611"/>
                  </a:lnTo>
                  <a:lnTo>
                    <a:pt x="2292350" y="0"/>
                  </a:lnTo>
                  <a:close/>
                </a:path>
              </a:pathLst>
            </a:custGeom>
            <a:solidFill>
              <a:srgbClr val="786F51"/>
            </a:solidFill>
          </p:spPr>
          <p:txBody>
            <a:bodyPr wrap="square" lIns="0" tIns="0" rIns="0" bIns="0" rtlCol="0"/>
            <a:lstStyle/>
            <a:p>
              <a:endParaRPr/>
            </a:p>
          </p:txBody>
        </p:sp>
        <p:sp>
          <p:nvSpPr>
            <p:cNvPr id="26" name="object 26"/>
            <p:cNvSpPr/>
            <p:nvPr/>
          </p:nvSpPr>
          <p:spPr>
            <a:xfrm>
              <a:off x="2771775" y="692150"/>
              <a:ext cx="2376805" cy="504825"/>
            </a:xfrm>
            <a:custGeom>
              <a:avLst/>
              <a:gdLst/>
              <a:ahLst/>
              <a:cxnLst/>
              <a:rect l="l" t="t" r="r" b="b"/>
              <a:pathLst>
                <a:path w="2376804" h="504825">
                  <a:moveTo>
                    <a:pt x="84139" y="0"/>
                  </a:moveTo>
                  <a:lnTo>
                    <a:pt x="2292350" y="0"/>
                  </a:lnTo>
                  <a:lnTo>
                    <a:pt x="2325100" y="6612"/>
                  </a:lnTo>
                  <a:lnTo>
                    <a:pt x="2351844" y="24643"/>
                  </a:lnTo>
                  <a:lnTo>
                    <a:pt x="2369875" y="51388"/>
                  </a:lnTo>
                  <a:lnTo>
                    <a:pt x="2376487" y="84139"/>
                  </a:lnTo>
                  <a:lnTo>
                    <a:pt x="2376487" y="420686"/>
                  </a:lnTo>
                  <a:lnTo>
                    <a:pt x="2369875" y="453436"/>
                  </a:lnTo>
                  <a:lnTo>
                    <a:pt x="2351844" y="480181"/>
                  </a:lnTo>
                  <a:lnTo>
                    <a:pt x="2325100" y="498212"/>
                  </a:lnTo>
                  <a:lnTo>
                    <a:pt x="2292350" y="504825"/>
                  </a:lnTo>
                  <a:lnTo>
                    <a:pt x="84139" y="504825"/>
                  </a:lnTo>
                  <a:lnTo>
                    <a:pt x="51388" y="498212"/>
                  </a:lnTo>
                  <a:lnTo>
                    <a:pt x="24643" y="480181"/>
                  </a:lnTo>
                  <a:lnTo>
                    <a:pt x="6612" y="453436"/>
                  </a:lnTo>
                  <a:lnTo>
                    <a:pt x="0" y="420686"/>
                  </a:lnTo>
                  <a:lnTo>
                    <a:pt x="0" y="84139"/>
                  </a:lnTo>
                  <a:lnTo>
                    <a:pt x="6612" y="51388"/>
                  </a:lnTo>
                  <a:lnTo>
                    <a:pt x="24643" y="24643"/>
                  </a:lnTo>
                  <a:lnTo>
                    <a:pt x="51388" y="6612"/>
                  </a:lnTo>
                  <a:lnTo>
                    <a:pt x="84139" y="0"/>
                  </a:lnTo>
                  <a:close/>
                </a:path>
              </a:pathLst>
            </a:custGeom>
            <a:ln w="19050">
              <a:solidFill>
                <a:srgbClr val="DC9E1F"/>
              </a:solidFill>
            </a:ln>
          </p:spPr>
          <p:txBody>
            <a:bodyPr wrap="square" lIns="0" tIns="0" rIns="0" bIns="0" rtlCol="0"/>
            <a:lstStyle/>
            <a:p>
              <a:endParaRPr/>
            </a:p>
          </p:txBody>
        </p:sp>
      </p:grpSp>
      <p:sp>
        <p:nvSpPr>
          <p:cNvPr id="27" name="object 27"/>
          <p:cNvSpPr txBox="1"/>
          <p:nvPr/>
        </p:nvSpPr>
        <p:spPr>
          <a:xfrm>
            <a:off x="3251200" y="787400"/>
            <a:ext cx="142367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DNA</a:t>
            </a:r>
            <a:r>
              <a:rPr sz="1800" spc="-180" dirty="0">
                <a:solidFill>
                  <a:srgbClr val="FFFFFF"/>
                </a:solidFill>
                <a:latin typeface="Arial"/>
                <a:cs typeface="Arial"/>
              </a:rPr>
              <a:t> </a:t>
            </a:r>
            <a:r>
              <a:rPr sz="1800" dirty="0">
                <a:solidFill>
                  <a:srgbClr val="FFFFFF"/>
                </a:solidFill>
                <a:latin typeface="Arial"/>
                <a:cs typeface="Arial"/>
              </a:rPr>
              <a:t>Damage</a:t>
            </a:r>
            <a:endParaRPr sz="1800">
              <a:latin typeface="Arial"/>
              <a:cs typeface="Arial"/>
            </a:endParaRPr>
          </a:p>
        </p:txBody>
      </p:sp>
      <p:grpSp>
        <p:nvGrpSpPr>
          <p:cNvPr id="28" name="object 28"/>
          <p:cNvGrpSpPr/>
          <p:nvPr/>
        </p:nvGrpSpPr>
        <p:grpSpPr>
          <a:xfrm>
            <a:off x="2401887" y="1331912"/>
            <a:ext cx="3187700" cy="522605"/>
            <a:chOff x="2401887" y="1331912"/>
            <a:chExt cx="3187700" cy="522605"/>
          </a:xfrm>
        </p:grpSpPr>
        <p:sp>
          <p:nvSpPr>
            <p:cNvPr id="29" name="object 29"/>
            <p:cNvSpPr/>
            <p:nvPr/>
          </p:nvSpPr>
          <p:spPr>
            <a:xfrm>
              <a:off x="2411412" y="1341437"/>
              <a:ext cx="3168650" cy="503555"/>
            </a:xfrm>
            <a:custGeom>
              <a:avLst/>
              <a:gdLst/>
              <a:ahLst/>
              <a:cxnLst/>
              <a:rect l="l" t="t" r="r" b="b"/>
              <a:pathLst>
                <a:path w="3168650" h="503555">
                  <a:moveTo>
                    <a:pt x="3084779" y="0"/>
                  </a:moveTo>
                  <a:lnTo>
                    <a:pt x="83870" y="0"/>
                  </a:lnTo>
                  <a:lnTo>
                    <a:pt x="51226" y="6591"/>
                  </a:lnTo>
                  <a:lnTo>
                    <a:pt x="24566" y="24566"/>
                  </a:lnTo>
                  <a:lnTo>
                    <a:pt x="6591" y="51226"/>
                  </a:lnTo>
                  <a:lnTo>
                    <a:pt x="0" y="83870"/>
                  </a:lnTo>
                  <a:lnTo>
                    <a:pt x="0" y="419366"/>
                  </a:lnTo>
                  <a:lnTo>
                    <a:pt x="6591" y="452011"/>
                  </a:lnTo>
                  <a:lnTo>
                    <a:pt x="24566" y="478670"/>
                  </a:lnTo>
                  <a:lnTo>
                    <a:pt x="51226" y="496646"/>
                  </a:lnTo>
                  <a:lnTo>
                    <a:pt x="83870" y="503237"/>
                  </a:lnTo>
                  <a:lnTo>
                    <a:pt x="3084779" y="503237"/>
                  </a:lnTo>
                  <a:lnTo>
                    <a:pt x="3117423" y="496646"/>
                  </a:lnTo>
                  <a:lnTo>
                    <a:pt x="3144083" y="478670"/>
                  </a:lnTo>
                  <a:lnTo>
                    <a:pt x="3162058" y="452011"/>
                  </a:lnTo>
                  <a:lnTo>
                    <a:pt x="3168650" y="419366"/>
                  </a:lnTo>
                  <a:lnTo>
                    <a:pt x="3168650" y="83870"/>
                  </a:lnTo>
                  <a:lnTo>
                    <a:pt x="3162058" y="51226"/>
                  </a:lnTo>
                  <a:lnTo>
                    <a:pt x="3144083" y="24566"/>
                  </a:lnTo>
                  <a:lnTo>
                    <a:pt x="3117423" y="6591"/>
                  </a:lnTo>
                  <a:lnTo>
                    <a:pt x="3084779" y="0"/>
                  </a:lnTo>
                  <a:close/>
                </a:path>
              </a:pathLst>
            </a:custGeom>
            <a:solidFill>
              <a:srgbClr val="786F51"/>
            </a:solidFill>
          </p:spPr>
          <p:txBody>
            <a:bodyPr wrap="square" lIns="0" tIns="0" rIns="0" bIns="0" rtlCol="0"/>
            <a:lstStyle/>
            <a:p>
              <a:endParaRPr/>
            </a:p>
          </p:txBody>
        </p:sp>
        <p:sp>
          <p:nvSpPr>
            <p:cNvPr id="30" name="object 30"/>
            <p:cNvSpPr/>
            <p:nvPr/>
          </p:nvSpPr>
          <p:spPr>
            <a:xfrm>
              <a:off x="2411412" y="1341437"/>
              <a:ext cx="3168650" cy="503555"/>
            </a:xfrm>
            <a:custGeom>
              <a:avLst/>
              <a:gdLst/>
              <a:ahLst/>
              <a:cxnLst/>
              <a:rect l="l" t="t" r="r" b="b"/>
              <a:pathLst>
                <a:path w="3168650" h="503555">
                  <a:moveTo>
                    <a:pt x="83874" y="0"/>
                  </a:moveTo>
                  <a:lnTo>
                    <a:pt x="3084779" y="0"/>
                  </a:lnTo>
                  <a:lnTo>
                    <a:pt x="3117423" y="6591"/>
                  </a:lnTo>
                  <a:lnTo>
                    <a:pt x="3144083" y="24566"/>
                  </a:lnTo>
                  <a:lnTo>
                    <a:pt x="3162058" y="51226"/>
                  </a:lnTo>
                  <a:lnTo>
                    <a:pt x="3168650" y="83874"/>
                  </a:lnTo>
                  <a:lnTo>
                    <a:pt x="3168650" y="419362"/>
                  </a:lnTo>
                  <a:lnTo>
                    <a:pt x="3162058" y="452010"/>
                  </a:lnTo>
                  <a:lnTo>
                    <a:pt x="3144083" y="478670"/>
                  </a:lnTo>
                  <a:lnTo>
                    <a:pt x="3117423" y="496646"/>
                  </a:lnTo>
                  <a:lnTo>
                    <a:pt x="3084779" y="503237"/>
                  </a:lnTo>
                  <a:lnTo>
                    <a:pt x="83874" y="503237"/>
                  </a:lnTo>
                  <a:lnTo>
                    <a:pt x="51226" y="496646"/>
                  </a:lnTo>
                  <a:lnTo>
                    <a:pt x="24566" y="478670"/>
                  </a:lnTo>
                  <a:lnTo>
                    <a:pt x="6591" y="452010"/>
                  </a:lnTo>
                  <a:lnTo>
                    <a:pt x="0" y="419362"/>
                  </a:lnTo>
                  <a:lnTo>
                    <a:pt x="0" y="83874"/>
                  </a:lnTo>
                  <a:lnTo>
                    <a:pt x="6591" y="51226"/>
                  </a:lnTo>
                  <a:lnTo>
                    <a:pt x="24566" y="24566"/>
                  </a:lnTo>
                  <a:lnTo>
                    <a:pt x="51226" y="6591"/>
                  </a:lnTo>
                  <a:lnTo>
                    <a:pt x="83874" y="0"/>
                  </a:lnTo>
                  <a:close/>
                </a:path>
              </a:pathLst>
            </a:custGeom>
            <a:ln w="19050">
              <a:solidFill>
                <a:srgbClr val="DC9E1F"/>
              </a:solidFill>
            </a:ln>
          </p:spPr>
          <p:txBody>
            <a:bodyPr wrap="square" lIns="0" tIns="0" rIns="0" bIns="0" rtlCol="0"/>
            <a:lstStyle/>
            <a:p>
              <a:endParaRPr/>
            </a:p>
          </p:txBody>
        </p:sp>
      </p:grpSp>
      <p:sp>
        <p:nvSpPr>
          <p:cNvPr id="31" name="object 31"/>
          <p:cNvSpPr txBox="1"/>
          <p:nvPr/>
        </p:nvSpPr>
        <p:spPr>
          <a:xfrm>
            <a:off x="2197100" y="1435100"/>
            <a:ext cx="4041140" cy="1087120"/>
          </a:xfrm>
          <a:prstGeom prst="rect">
            <a:avLst/>
          </a:prstGeom>
        </p:spPr>
        <p:txBody>
          <a:bodyPr vert="horz" wrap="square" lIns="0" tIns="12700" rIns="0" bIns="0" rtlCol="0">
            <a:spAutoFit/>
          </a:bodyPr>
          <a:lstStyle/>
          <a:p>
            <a:pPr marL="736600">
              <a:lnSpc>
                <a:spcPct val="100000"/>
              </a:lnSpc>
              <a:spcBef>
                <a:spcPts val="100"/>
              </a:spcBef>
            </a:pPr>
            <a:r>
              <a:rPr sz="1800" spc="-5" dirty="0">
                <a:solidFill>
                  <a:srgbClr val="FFFFFF"/>
                </a:solidFill>
                <a:latin typeface="Arial"/>
                <a:cs typeface="Arial"/>
              </a:rPr>
              <a:t>Failure </a:t>
            </a:r>
            <a:r>
              <a:rPr sz="1800" dirty="0">
                <a:solidFill>
                  <a:srgbClr val="FFFFFF"/>
                </a:solidFill>
                <a:latin typeface="Arial"/>
                <a:cs typeface="Arial"/>
              </a:rPr>
              <a:t>of DNA</a:t>
            </a:r>
            <a:r>
              <a:rPr sz="1800" spc="-110" dirty="0">
                <a:solidFill>
                  <a:srgbClr val="FFFFFF"/>
                </a:solidFill>
                <a:latin typeface="Arial"/>
                <a:cs typeface="Arial"/>
              </a:rPr>
              <a:t> </a:t>
            </a:r>
            <a:r>
              <a:rPr sz="1800" dirty="0">
                <a:solidFill>
                  <a:srgbClr val="FFFFFF"/>
                </a:solidFill>
                <a:latin typeface="Arial"/>
                <a:cs typeface="Arial"/>
              </a:rPr>
              <a:t>repair</a:t>
            </a:r>
            <a:endParaRPr sz="1800">
              <a:latin typeface="Arial"/>
              <a:cs typeface="Arial"/>
            </a:endParaRPr>
          </a:p>
          <a:p>
            <a:pPr>
              <a:lnSpc>
                <a:spcPct val="100000"/>
              </a:lnSpc>
            </a:pPr>
            <a:endParaRPr sz="2000">
              <a:latin typeface="Arial"/>
              <a:cs typeface="Arial"/>
            </a:endParaRPr>
          </a:p>
          <a:p>
            <a:pPr marL="12700">
              <a:lnSpc>
                <a:spcPct val="100000"/>
              </a:lnSpc>
              <a:spcBef>
                <a:spcPts val="1739"/>
              </a:spcBef>
            </a:pPr>
            <a:r>
              <a:rPr sz="1800" spc="-5" dirty="0">
                <a:solidFill>
                  <a:srgbClr val="FFFFFF"/>
                </a:solidFill>
                <a:latin typeface="Arial"/>
                <a:cs typeface="Arial"/>
              </a:rPr>
              <a:t>Mutations </a:t>
            </a:r>
            <a:r>
              <a:rPr sz="1800" dirty="0">
                <a:solidFill>
                  <a:srgbClr val="FFFFFF"/>
                </a:solidFill>
                <a:latin typeface="Arial"/>
                <a:cs typeface="Arial"/>
              </a:rPr>
              <a:t>in </a:t>
            </a:r>
            <a:r>
              <a:rPr sz="1800" spc="-5" dirty="0">
                <a:solidFill>
                  <a:srgbClr val="FFFFFF"/>
                </a:solidFill>
                <a:latin typeface="Arial"/>
                <a:cs typeface="Arial"/>
              </a:rPr>
              <a:t>the </a:t>
            </a:r>
            <a:r>
              <a:rPr sz="1800" dirty="0">
                <a:solidFill>
                  <a:srgbClr val="FFFFFF"/>
                </a:solidFill>
                <a:latin typeface="Arial"/>
                <a:cs typeface="Arial"/>
              </a:rPr>
              <a:t>genome of </a:t>
            </a:r>
            <a:r>
              <a:rPr sz="1800" spc="-5" dirty="0">
                <a:solidFill>
                  <a:srgbClr val="FFFFFF"/>
                </a:solidFill>
                <a:latin typeface="Arial"/>
                <a:cs typeface="Arial"/>
              </a:rPr>
              <a:t>somatic</a:t>
            </a:r>
            <a:r>
              <a:rPr sz="1800" spc="-30" dirty="0">
                <a:solidFill>
                  <a:srgbClr val="FFFFFF"/>
                </a:solidFill>
                <a:latin typeface="Arial"/>
                <a:cs typeface="Arial"/>
              </a:rPr>
              <a:t> </a:t>
            </a:r>
            <a:r>
              <a:rPr sz="1800" dirty="0">
                <a:solidFill>
                  <a:srgbClr val="FFFFFF"/>
                </a:solidFill>
                <a:latin typeface="Arial"/>
                <a:cs typeface="Arial"/>
              </a:rPr>
              <a:t>cell</a:t>
            </a:r>
            <a:endParaRPr sz="1800">
              <a:latin typeface="Arial"/>
              <a:cs typeface="Arial"/>
            </a:endParaRPr>
          </a:p>
        </p:txBody>
      </p:sp>
      <p:grpSp>
        <p:nvGrpSpPr>
          <p:cNvPr id="32" name="object 32"/>
          <p:cNvGrpSpPr/>
          <p:nvPr/>
        </p:nvGrpSpPr>
        <p:grpSpPr>
          <a:xfrm>
            <a:off x="4418012" y="4427537"/>
            <a:ext cx="3259454" cy="450850"/>
            <a:chOff x="4418012" y="4427537"/>
            <a:chExt cx="3259454" cy="450850"/>
          </a:xfrm>
        </p:grpSpPr>
        <p:sp>
          <p:nvSpPr>
            <p:cNvPr id="33" name="object 33"/>
            <p:cNvSpPr/>
            <p:nvPr/>
          </p:nvSpPr>
          <p:spPr>
            <a:xfrm>
              <a:off x="4427537" y="4437062"/>
              <a:ext cx="3240405" cy="431800"/>
            </a:xfrm>
            <a:custGeom>
              <a:avLst/>
              <a:gdLst/>
              <a:ahLst/>
              <a:cxnLst/>
              <a:rect l="l" t="t" r="r" b="b"/>
              <a:pathLst>
                <a:path w="3240404" h="431800">
                  <a:moveTo>
                    <a:pt x="3168116" y="0"/>
                  </a:moveTo>
                  <a:lnTo>
                    <a:pt x="71970" y="0"/>
                  </a:lnTo>
                  <a:lnTo>
                    <a:pt x="43955" y="5655"/>
                  </a:lnTo>
                  <a:lnTo>
                    <a:pt x="21078" y="21078"/>
                  </a:lnTo>
                  <a:lnTo>
                    <a:pt x="5655" y="43955"/>
                  </a:lnTo>
                  <a:lnTo>
                    <a:pt x="0" y="71970"/>
                  </a:lnTo>
                  <a:lnTo>
                    <a:pt x="0" y="359829"/>
                  </a:lnTo>
                  <a:lnTo>
                    <a:pt x="5655" y="387844"/>
                  </a:lnTo>
                  <a:lnTo>
                    <a:pt x="21078" y="410721"/>
                  </a:lnTo>
                  <a:lnTo>
                    <a:pt x="43955" y="426144"/>
                  </a:lnTo>
                  <a:lnTo>
                    <a:pt x="71970" y="431800"/>
                  </a:lnTo>
                  <a:lnTo>
                    <a:pt x="3168116" y="431800"/>
                  </a:lnTo>
                  <a:lnTo>
                    <a:pt x="3196132" y="426144"/>
                  </a:lnTo>
                  <a:lnTo>
                    <a:pt x="3219008" y="410721"/>
                  </a:lnTo>
                  <a:lnTo>
                    <a:pt x="3234432" y="387844"/>
                  </a:lnTo>
                  <a:lnTo>
                    <a:pt x="3240087" y="359829"/>
                  </a:lnTo>
                  <a:lnTo>
                    <a:pt x="3240087" y="71970"/>
                  </a:lnTo>
                  <a:lnTo>
                    <a:pt x="3234432" y="43955"/>
                  </a:lnTo>
                  <a:lnTo>
                    <a:pt x="3219008" y="21078"/>
                  </a:lnTo>
                  <a:lnTo>
                    <a:pt x="3196132" y="5655"/>
                  </a:lnTo>
                  <a:lnTo>
                    <a:pt x="3168116" y="0"/>
                  </a:lnTo>
                  <a:close/>
                </a:path>
              </a:pathLst>
            </a:custGeom>
            <a:solidFill>
              <a:srgbClr val="000099"/>
            </a:solidFill>
          </p:spPr>
          <p:txBody>
            <a:bodyPr wrap="square" lIns="0" tIns="0" rIns="0" bIns="0" rtlCol="0"/>
            <a:lstStyle/>
            <a:p>
              <a:endParaRPr/>
            </a:p>
          </p:txBody>
        </p:sp>
        <p:sp>
          <p:nvSpPr>
            <p:cNvPr id="34" name="object 34"/>
            <p:cNvSpPr/>
            <p:nvPr/>
          </p:nvSpPr>
          <p:spPr>
            <a:xfrm>
              <a:off x="4427537" y="4437062"/>
              <a:ext cx="3240405" cy="431800"/>
            </a:xfrm>
            <a:custGeom>
              <a:avLst/>
              <a:gdLst/>
              <a:ahLst/>
              <a:cxnLst/>
              <a:rect l="l" t="t" r="r" b="b"/>
              <a:pathLst>
                <a:path w="3240404" h="431800">
                  <a:moveTo>
                    <a:pt x="71968" y="0"/>
                  </a:moveTo>
                  <a:lnTo>
                    <a:pt x="3168116" y="0"/>
                  </a:lnTo>
                  <a:lnTo>
                    <a:pt x="3196132" y="5655"/>
                  </a:lnTo>
                  <a:lnTo>
                    <a:pt x="3219008" y="21078"/>
                  </a:lnTo>
                  <a:lnTo>
                    <a:pt x="3234432" y="43954"/>
                  </a:lnTo>
                  <a:lnTo>
                    <a:pt x="3240087" y="71968"/>
                  </a:lnTo>
                  <a:lnTo>
                    <a:pt x="3240087" y="359831"/>
                  </a:lnTo>
                  <a:lnTo>
                    <a:pt x="3234432" y="387845"/>
                  </a:lnTo>
                  <a:lnTo>
                    <a:pt x="3219008" y="410721"/>
                  </a:lnTo>
                  <a:lnTo>
                    <a:pt x="3196132" y="426144"/>
                  </a:lnTo>
                  <a:lnTo>
                    <a:pt x="3168116" y="431800"/>
                  </a:lnTo>
                  <a:lnTo>
                    <a:pt x="71968" y="431800"/>
                  </a:lnTo>
                  <a:lnTo>
                    <a:pt x="43954" y="426144"/>
                  </a:lnTo>
                  <a:lnTo>
                    <a:pt x="21078" y="410721"/>
                  </a:lnTo>
                  <a:lnTo>
                    <a:pt x="5655" y="387845"/>
                  </a:lnTo>
                  <a:lnTo>
                    <a:pt x="0" y="359831"/>
                  </a:lnTo>
                  <a:lnTo>
                    <a:pt x="0" y="71968"/>
                  </a:lnTo>
                  <a:lnTo>
                    <a:pt x="5655" y="43954"/>
                  </a:lnTo>
                  <a:lnTo>
                    <a:pt x="21078" y="21078"/>
                  </a:lnTo>
                  <a:lnTo>
                    <a:pt x="43954" y="5655"/>
                  </a:lnTo>
                  <a:lnTo>
                    <a:pt x="71968" y="0"/>
                  </a:lnTo>
                  <a:close/>
                </a:path>
              </a:pathLst>
            </a:custGeom>
            <a:ln w="19050">
              <a:solidFill>
                <a:srgbClr val="FFFFFF"/>
              </a:solidFill>
            </a:ln>
          </p:spPr>
          <p:txBody>
            <a:bodyPr wrap="square" lIns="0" tIns="0" rIns="0" bIns="0" rtlCol="0"/>
            <a:lstStyle/>
            <a:p>
              <a:endParaRPr/>
            </a:p>
          </p:txBody>
        </p:sp>
      </p:grpSp>
      <p:sp>
        <p:nvSpPr>
          <p:cNvPr id="35" name="object 35"/>
          <p:cNvSpPr txBox="1"/>
          <p:nvPr/>
        </p:nvSpPr>
        <p:spPr>
          <a:xfrm>
            <a:off x="5156200" y="4495800"/>
            <a:ext cx="17799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Clonal</a:t>
            </a:r>
            <a:r>
              <a:rPr sz="1800" spc="-85" dirty="0">
                <a:solidFill>
                  <a:srgbClr val="FFFFFF"/>
                </a:solidFill>
                <a:latin typeface="Arial"/>
                <a:cs typeface="Arial"/>
              </a:rPr>
              <a:t> </a:t>
            </a:r>
            <a:r>
              <a:rPr sz="1800" dirty="0">
                <a:solidFill>
                  <a:srgbClr val="FFFFFF"/>
                </a:solidFill>
                <a:latin typeface="Arial"/>
                <a:cs typeface="Arial"/>
              </a:rPr>
              <a:t>expansion</a:t>
            </a:r>
            <a:endParaRPr sz="1800">
              <a:latin typeface="Arial"/>
              <a:cs typeface="Arial"/>
            </a:endParaRPr>
          </a:p>
        </p:txBody>
      </p:sp>
      <p:grpSp>
        <p:nvGrpSpPr>
          <p:cNvPr id="36" name="object 36"/>
          <p:cNvGrpSpPr/>
          <p:nvPr/>
        </p:nvGrpSpPr>
        <p:grpSpPr>
          <a:xfrm>
            <a:off x="5786437" y="3706812"/>
            <a:ext cx="3295650" cy="523875"/>
            <a:chOff x="5786437" y="3706812"/>
            <a:chExt cx="3295650" cy="523875"/>
          </a:xfrm>
        </p:grpSpPr>
        <p:sp>
          <p:nvSpPr>
            <p:cNvPr id="37" name="object 37"/>
            <p:cNvSpPr/>
            <p:nvPr/>
          </p:nvSpPr>
          <p:spPr>
            <a:xfrm>
              <a:off x="5795962" y="3716337"/>
              <a:ext cx="3276600" cy="504825"/>
            </a:xfrm>
            <a:custGeom>
              <a:avLst/>
              <a:gdLst/>
              <a:ahLst/>
              <a:cxnLst/>
              <a:rect l="l" t="t" r="r" b="b"/>
              <a:pathLst>
                <a:path w="3276600" h="504825">
                  <a:moveTo>
                    <a:pt x="3192462" y="0"/>
                  </a:moveTo>
                  <a:lnTo>
                    <a:pt x="84137" y="0"/>
                  </a:lnTo>
                  <a:lnTo>
                    <a:pt x="51386" y="6611"/>
                  </a:lnTo>
                  <a:lnTo>
                    <a:pt x="24642" y="24642"/>
                  </a:lnTo>
                  <a:lnTo>
                    <a:pt x="6611" y="51386"/>
                  </a:lnTo>
                  <a:lnTo>
                    <a:pt x="0" y="84137"/>
                  </a:lnTo>
                  <a:lnTo>
                    <a:pt x="0" y="420687"/>
                  </a:lnTo>
                  <a:lnTo>
                    <a:pt x="6611" y="453438"/>
                  </a:lnTo>
                  <a:lnTo>
                    <a:pt x="24642" y="480182"/>
                  </a:lnTo>
                  <a:lnTo>
                    <a:pt x="51386" y="498213"/>
                  </a:lnTo>
                  <a:lnTo>
                    <a:pt x="84137" y="504825"/>
                  </a:lnTo>
                  <a:lnTo>
                    <a:pt x="3192462" y="504825"/>
                  </a:lnTo>
                  <a:lnTo>
                    <a:pt x="3225213" y="498213"/>
                  </a:lnTo>
                  <a:lnTo>
                    <a:pt x="3251957" y="480182"/>
                  </a:lnTo>
                  <a:lnTo>
                    <a:pt x="3269988" y="453438"/>
                  </a:lnTo>
                  <a:lnTo>
                    <a:pt x="3276600" y="420687"/>
                  </a:lnTo>
                  <a:lnTo>
                    <a:pt x="3276600" y="84137"/>
                  </a:lnTo>
                  <a:lnTo>
                    <a:pt x="3269988" y="51386"/>
                  </a:lnTo>
                  <a:lnTo>
                    <a:pt x="3251957" y="24642"/>
                  </a:lnTo>
                  <a:lnTo>
                    <a:pt x="3225213" y="6611"/>
                  </a:lnTo>
                  <a:lnTo>
                    <a:pt x="3192462" y="0"/>
                  </a:lnTo>
                  <a:close/>
                </a:path>
              </a:pathLst>
            </a:custGeom>
            <a:solidFill>
              <a:srgbClr val="000099"/>
            </a:solidFill>
          </p:spPr>
          <p:txBody>
            <a:bodyPr wrap="square" lIns="0" tIns="0" rIns="0" bIns="0" rtlCol="0"/>
            <a:lstStyle/>
            <a:p>
              <a:endParaRPr/>
            </a:p>
          </p:txBody>
        </p:sp>
        <p:sp>
          <p:nvSpPr>
            <p:cNvPr id="38" name="object 38"/>
            <p:cNvSpPr/>
            <p:nvPr/>
          </p:nvSpPr>
          <p:spPr>
            <a:xfrm>
              <a:off x="5795962" y="3716337"/>
              <a:ext cx="3276600" cy="504825"/>
            </a:xfrm>
            <a:custGeom>
              <a:avLst/>
              <a:gdLst/>
              <a:ahLst/>
              <a:cxnLst/>
              <a:rect l="l" t="t" r="r" b="b"/>
              <a:pathLst>
                <a:path w="3276600" h="504825">
                  <a:moveTo>
                    <a:pt x="84139" y="0"/>
                  </a:moveTo>
                  <a:lnTo>
                    <a:pt x="3192462" y="0"/>
                  </a:lnTo>
                  <a:lnTo>
                    <a:pt x="3225213" y="6612"/>
                  </a:lnTo>
                  <a:lnTo>
                    <a:pt x="3251957" y="24643"/>
                  </a:lnTo>
                  <a:lnTo>
                    <a:pt x="3269988" y="51388"/>
                  </a:lnTo>
                  <a:lnTo>
                    <a:pt x="3276600" y="84139"/>
                  </a:lnTo>
                  <a:lnTo>
                    <a:pt x="3276600" y="420686"/>
                  </a:lnTo>
                  <a:lnTo>
                    <a:pt x="3269988" y="453436"/>
                  </a:lnTo>
                  <a:lnTo>
                    <a:pt x="3251957" y="480181"/>
                  </a:lnTo>
                  <a:lnTo>
                    <a:pt x="3225213" y="498212"/>
                  </a:lnTo>
                  <a:lnTo>
                    <a:pt x="3192462" y="504825"/>
                  </a:lnTo>
                  <a:lnTo>
                    <a:pt x="84139" y="504825"/>
                  </a:lnTo>
                  <a:lnTo>
                    <a:pt x="51388" y="498212"/>
                  </a:lnTo>
                  <a:lnTo>
                    <a:pt x="24643" y="480181"/>
                  </a:lnTo>
                  <a:lnTo>
                    <a:pt x="6612" y="453436"/>
                  </a:lnTo>
                  <a:lnTo>
                    <a:pt x="0" y="420686"/>
                  </a:lnTo>
                  <a:lnTo>
                    <a:pt x="0" y="84139"/>
                  </a:lnTo>
                  <a:lnTo>
                    <a:pt x="6612" y="51388"/>
                  </a:lnTo>
                  <a:lnTo>
                    <a:pt x="24643" y="24643"/>
                  </a:lnTo>
                  <a:lnTo>
                    <a:pt x="51388" y="6612"/>
                  </a:lnTo>
                  <a:lnTo>
                    <a:pt x="84139" y="0"/>
                  </a:lnTo>
                  <a:close/>
                </a:path>
              </a:pathLst>
            </a:custGeom>
            <a:ln w="19050">
              <a:solidFill>
                <a:srgbClr val="FFFFFF"/>
              </a:solidFill>
            </a:ln>
          </p:spPr>
          <p:txBody>
            <a:bodyPr wrap="square" lIns="0" tIns="0" rIns="0" bIns="0" rtlCol="0"/>
            <a:lstStyle/>
            <a:p>
              <a:endParaRPr/>
            </a:p>
          </p:txBody>
        </p:sp>
      </p:grpSp>
      <p:sp>
        <p:nvSpPr>
          <p:cNvPr id="39" name="object 39"/>
          <p:cNvSpPr txBox="1"/>
          <p:nvPr/>
        </p:nvSpPr>
        <p:spPr>
          <a:xfrm>
            <a:off x="6350000" y="3810000"/>
            <a:ext cx="2173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Decreased</a:t>
            </a:r>
            <a:r>
              <a:rPr sz="1800" spc="-50" dirty="0">
                <a:solidFill>
                  <a:srgbClr val="FFFFFF"/>
                </a:solidFill>
                <a:latin typeface="Arial"/>
                <a:cs typeface="Arial"/>
              </a:rPr>
              <a:t> </a:t>
            </a:r>
            <a:r>
              <a:rPr sz="1800" spc="-5" dirty="0">
                <a:solidFill>
                  <a:srgbClr val="FFFFFF"/>
                </a:solidFill>
                <a:latin typeface="Arial"/>
                <a:cs typeface="Arial"/>
              </a:rPr>
              <a:t>apoptosis</a:t>
            </a:r>
            <a:endParaRPr sz="1800">
              <a:latin typeface="Arial"/>
              <a:cs typeface="Arial"/>
            </a:endParaRPr>
          </a:p>
        </p:txBody>
      </p:sp>
      <p:grpSp>
        <p:nvGrpSpPr>
          <p:cNvPr id="40" name="object 40"/>
          <p:cNvGrpSpPr/>
          <p:nvPr/>
        </p:nvGrpSpPr>
        <p:grpSpPr>
          <a:xfrm>
            <a:off x="1393825" y="3706812"/>
            <a:ext cx="3692525" cy="595630"/>
            <a:chOff x="1393825" y="3706812"/>
            <a:chExt cx="3692525" cy="595630"/>
          </a:xfrm>
        </p:grpSpPr>
        <p:sp>
          <p:nvSpPr>
            <p:cNvPr id="41" name="object 41"/>
            <p:cNvSpPr/>
            <p:nvPr/>
          </p:nvSpPr>
          <p:spPr>
            <a:xfrm>
              <a:off x="1403350" y="3716337"/>
              <a:ext cx="3673475" cy="576580"/>
            </a:xfrm>
            <a:custGeom>
              <a:avLst/>
              <a:gdLst/>
              <a:ahLst/>
              <a:cxnLst/>
              <a:rect l="l" t="t" r="r" b="b"/>
              <a:pathLst>
                <a:path w="3673475" h="576579">
                  <a:moveTo>
                    <a:pt x="3577424" y="0"/>
                  </a:moveTo>
                  <a:lnTo>
                    <a:pt x="96050" y="0"/>
                  </a:lnTo>
                  <a:lnTo>
                    <a:pt x="58662" y="7547"/>
                  </a:lnTo>
                  <a:lnTo>
                    <a:pt x="28132" y="28132"/>
                  </a:lnTo>
                  <a:lnTo>
                    <a:pt x="7547" y="58662"/>
                  </a:lnTo>
                  <a:lnTo>
                    <a:pt x="0" y="96050"/>
                  </a:lnTo>
                  <a:lnTo>
                    <a:pt x="0" y="480212"/>
                  </a:lnTo>
                  <a:lnTo>
                    <a:pt x="7547" y="517599"/>
                  </a:lnTo>
                  <a:lnTo>
                    <a:pt x="28132" y="548130"/>
                  </a:lnTo>
                  <a:lnTo>
                    <a:pt x="58662" y="568714"/>
                  </a:lnTo>
                  <a:lnTo>
                    <a:pt x="96050" y="576262"/>
                  </a:lnTo>
                  <a:lnTo>
                    <a:pt x="3577424" y="576262"/>
                  </a:lnTo>
                  <a:lnTo>
                    <a:pt x="3614812" y="568714"/>
                  </a:lnTo>
                  <a:lnTo>
                    <a:pt x="3645342" y="548130"/>
                  </a:lnTo>
                  <a:lnTo>
                    <a:pt x="3665927" y="517599"/>
                  </a:lnTo>
                  <a:lnTo>
                    <a:pt x="3673475" y="480212"/>
                  </a:lnTo>
                  <a:lnTo>
                    <a:pt x="3673475" y="96050"/>
                  </a:lnTo>
                  <a:lnTo>
                    <a:pt x="3665927" y="58662"/>
                  </a:lnTo>
                  <a:lnTo>
                    <a:pt x="3645342" y="28132"/>
                  </a:lnTo>
                  <a:lnTo>
                    <a:pt x="3614812" y="7547"/>
                  </a:lnTo>
                  <a:lnTo>
                    <a:pt x="3577424" y="0"/>
                  </a:lnTo>
                  <a:close/>
                </a:path>
              </a:pathLst>
            </a:custGeom>
            <a:solidFill>
              <a:srgbClr val="000099"/>
            </a:solidFill>
          </p:spPr>
          <p:txBody>
            <a:bodyPr wrap="square" lIns="0" tIns="0" rIns="0" bIns="0" rtlCol="0"/>
            <a:lstStyle/>
            <a:p>
              <a:endParaRPr/>
            </a:p>
          </p:txBody>
        </p:sp>
        <p:sp>
          <p:nvSpPr>
            <p:cNvPr id="42" name="object 42"/>
            <p:cNvSpPr/>
            <p:nvPr/>
          </p:nvSpPr>
          <p:spPr>
            <a:xfrm>
              <a:off x="1403350" y="3716337"/>
              <a:ext cx="3673475" cy="576580"/>
            </a:xfrm>
            <a:custGeom>
              <a:avLst/>
              <a:gdLst/>
              <a:ahLst/>
              <a:cxnLst/>
              <a:rect l="l" t="t" r="r" b="b"/>
              <a:pathLst>
                <a:path w="3673475" h="576579">
                  <a:moveTo>
                    <a:pt x="96045" y="0"/>
                  </a:moveTo>
                  <a:lnTo>
                    <a:pt x="3577424" y="0"/>
                  </a:lnTo>
                  <a:lnTo>
                    <a:pt x="3614812" y="7547"/>
                  </a:lnTo>
                  <a:lnTo>
                    <a:pt x="3645342" y="28131"/>
                  </a:lnTo>
                  <a:lnTo>
                    <a:pt x="3665927" y="58660"/>
                  </a:lnTo>
                  <a:lnTo>
                    <a:pt x="3673475" y="96045"/>
                  </a:lnTo>
                  <a:lnTo>
                    <a:pt x="3673475" y="480216"/>
                  </a:lnTo>
                  <a:lnTo>
                    <a:pt x="3665927" y="517601"/>
                  </a:lnTo>
                  <a:lnTo>
                    <a:pt x="3645342" y="548130"/>
                  </a:lnTo>
                  <a:lnTo>
                    <a:pt x="3614812" y="568714"/>
                  </a:lnTo>
                  <a:lnTo>
                    <a:pt x="3577424" y="576262"/>
                  </a:lnTo>
                  <a:lnTo>
                    <a:pt x="96045" y="576262"/>
                  </a:lnTo>
                  <a:lnTo>
                    <a:pt x="58660" y="568714"/>
                  </a:lnTo>
                  <a:lnTo>
                    <a:pt x="28131" y="548130"/>
                  </a:lnTo>
                  <a:lnTo>
                    <a:pt x="7547" y="517601"/>
                  </a:lnTo>
                  <a:lnTo>
                    <a:pt x="0" y="480216"/>
                  </a:lnTo>
                  <a:lnTo>
                    <a:pt x="0" y="96045"/>
                  </a:lnTo>
                  <a:lnTo>
                    <a:pt x="7547" y="58660"/>
                  </a:lnTo>
                  <a:lnTo>
                    <a:pt x="28131" y="28131"/>
                  </a:lnTo>
                  <a:lnTo>
                    <a:pt x="58660" y="7547"/>
                  </a:lnTo>
                  <a:lnTo>
                    <a:pt x="96045" y="0"/>
                  </a:lnTo>
                  <a:close/>
                </a:path>
              </a:pathLst>
            </a:custGeom>
            <a:ln w="19050">
              <a:solidFill>
                <a:srgbClr val="FFFFFF"/>
              </a:solidFill>
            </a:ln>
          </p:spPr>
          <p:txBody>
            <a:bodyPr wrap="square" lIns="0" tIns="0" rIns="0" bIns="0" rtlCol="0"/>
            <a:lstStyle/>
            <a:p>
              <a:endParaRPr/>
            </a:p>
          </p:txBody>
        </p:sp>
      </p:grpSp>
      <p:sp>
        <p:nvSpPr>
          <p:cNvPr id="43" name="object 43"/>
          <p:cNvSpPr txBox="1"/>
          <p:nvPr/>
        </p:nvSpPr>
        <p:spPr>
          <a:xfrm>
            <a:off x="1778000" y="3848100"/>
            <a:ext cx="293624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Unregulated </a:t>
            </a:r>
            <a:r>
              <a:rPr sz="1800" dirty="0">
                <a:solidFill>
                  <a:srgbClr val="FFFFFF"/>
                </a:solidFill>
                <a:latin typeface="Arial"/>
                <a:cs typeface="Arial"/>
              </a:rPr>
              <a:t>cell</a:t>
            </a:r>
            <a:r>
              <a:rPr sz="1800" spc="5" dirty="0">
                <a:solidFill>
                  <a:srgbClr val="FFFFFF"/>
                </a:solidFill>
                <a:latin typeface="Arial"/>
                <a:cs typeface="Arial"/>
              </a:rPr>
              <a:t> </a:t>
            </a:r>
            <a:r>
              <a:rPr sz="1800" spc="-5" dirty="0">
                <a:solidFill>
                  <a:srgbClr val="FFFFFF"/>
                </a:solidFill>
                <a:latin typeface="Arial"/>
                <a:cs typeface="Arial"/>
              </a:rPr>
              <a:t>proliferation</a:t>
            </a:r>
            <a:endParaRPr sz="1800">
              <a:latin typeface="Arial"/>
              <a:cs typeface="Arial"/>
            </a:endParaRPr>
          </a:p>
        </p:txBody>
      </p:sp>
      <p:grpSp>
        <p:nvGrpSpPr>
          <p:cNvPr id="44" name="object 44"/>
          <p:cNvGrpSpPr/>
          <p:nvPr/>
        </p:nvGrpSpPr>
        <p:grpSpPr>
          <a:xfrm>
            <a:off x="4130675" y="5867400"/>
            <a:ext cx="4051300" cy="955675"/>
            <a:chOff x="4130675" y="5867400"/>
            <a:chExt cx="4051300" cy="955675"/>
          </a:xfrm>
        </p:grpSpPr>
        <p:sp>
          <p:nvSpPr>
            <p:cNvPr id="45" name="object 45"/>
            <p:cNvSpPr/>
            <p:nvPr/>
          </p:nvSpPr>
          <p:spPr>
            <a:xfrm>
              <a:off x="4140200" y="6381750"/>
              <a:ext cx="4032250" cy="431800"/>
            </a:xfrm>
            <a:custGeom>
              <a:avLst/>
              <a:gdLst/>
              <a:ahLst/>
              <a:cxnLst/>
              <a:rect l="l" t="t" r="r" b="b"/>
              <a:pathLst>
                <a:path w="4032250" h="431800">
                  <a:moveTo>
                    <a:pt x="3960279" y="0"/>
                  </a:moveTo>
                  <a:lnTo>
                    <a:pt x="71970" y="0"/>
                  </a:lnTo>
                  <a:lnTo>
                    <a:pt x="43955" y="5655"/>
                  </a:lnTo>
                  <a:lnTo>
                    <a:pt x="21078" y="21078"/>
                  </a:lnTo>
                  <a:lnTo>
                    <a:pt x="5655" y="43954"/>
                  </a:lnTo>
                  <a:lnTo>
                    <a:pt x="0" y="71968"/>
                  </a:lnTo>
                  <a:lnTo>
                    <a:pt x="0" y="359831"/>
                  </a:lnTo>
                  <a:lnTo>
                    <a:pt x="5655" y="387845"/>
                  </a:lnTo>
                  <a:lnTo>
                    <a:pt x="21078" y="410721"/>
                  </a:lnTo>
                  <a:lnTo>
                    <a:pt x="43955" y="426144"/>
                  </a:lnTo>
                  <a:lnTo>
                    <a:pt x="71970" y="431800"/>
                  </a:lnTo>
                  <a:lnTo>
                    <a:pt x="3960279" y="431800"/>
                  </a:lnTo>
                  <a:lnTo>
                    <a:pt x="3988294" y="426144"/>
                  </a:lnTo>
                  <a:lnTo>
                    <a:pt x="4011171" y="410721"/>
                  </a:lnTo>
                  <a:lnTo>
                    <a:pt x="4026594" y="387845"/>
                  </a:lnTo>
                  <a:lnTo>
                    <a:pt x="4032250" y="359831"/>
                  </a:lnTo>
                  <a:lnTo>
                    <a:pt x="4032250" y="71968"/>
                  </a:lnTo>
                  <a:lnTo>
                    <a:pt x="4026594" y="43954"/>
                  </a:lnTo>
                  <a:lnTo>
                    <a:pt x="4011171" y="21078"/>
                  </a:lnTo>
                  <a:lnTo>
                    <a:pt x="3988294" y="5655"/>
                  </a:lnTo>
                  <a:lnTo>
                    <a:pt x="3960279" y="0"/>
                  </a:lnTo>
                  <a:close/>
                </a:path>
              </a:pathLst>
            </a:custGeom>
            <a:solidFill>
              <a:srgbClr val="000099"/>
            </a:solidFill>
          </p:spPr>
          <p:txBody>
            <a:bodyPr wrap="square" lIns="0" tIns="0" rIns="0" bIns="0" rtlCol="0"/>
            <a:lstStyle/>
            <a:p>
              <a:endParaRPr/>
            </a:p>
          </p:txBody>
        </p:sp>
        <p:sp>
          <p:nvSpPr>
            <p:cNvPr id="46" name="object 46"/>
            <p:cNvSpPr/>
            <p:nvPr/>
          </p:nvSpPr>
          <p:spPr>
            <a:xfrm>
              <a:off x="4140200" y="6381750"/>
              <a:ext cx="4032250" cy="431800"/>
            </a:xfrm>
            <a:custGeom>
              <a:avLst/>
              <a:gdLst/>
              <a:ahLst/>
              <a:cxnLst/>
              <a:rect l="l" t="t" r="r" b="b"/>
              <a:pathLst>
                <a:path w="4032250" h="431800">
                  <a:moveTo>
                    <a:pt x="71968" y="0"/>
                  </a:moveTo>
                  <a:lnTo>
                    <a:pt x="3960279" y="0"/>
                  </a:lnTo>
                  <a:lnTo>
                    <a:pt x="3988294" y="5655"/>
                  </a:lnTo>
                  <a:lnTo>
                    <a:pt x="4011171" y="21078"/>
                  </a:lnTo>
                  <a:lnTo>
                    <a:pt x="4026594" y="43954"/>
                  </a:lnTo>
                  <a:lnTo>
                    <a:pt x="4032250" y="71968"/>
                  </a:lnTo>
                  <a:lnTo>
                    <a:pt x="4032250" y="359831"/>
                  </a:lnTo>
                  <a:lnTo>
                    <a:pt x="4026594" y="387845"/>
                  </a:lnTo>
                  <a:lnTo>
                    <a:pt x="4011171" y="410721"/>
                  </a:lnTo>
                  <a:lnTo>
                    <a:pt x="3988294" y="426144"/>
                  </a:lnTo>
                  <a:lnTo>
                    <a:pt x="3960279" y="431800"/>
                  </a:lnTo>
                  <a:lnTo>
                    <a:pt x="71968" y="431800"/>
                  </a:lnTo>
                  <a:lnTo>
                    <a:pt x="43954" y="426144"/>
                  </a:lnTo>
                  <a:lnTo>
                    <a:pt x="21078" y="410721"/>
                  </a:lnTo>
                  <a:lnTo>
                    <a:pt x="5655" y="387845"/>
                  </a:lnTo>
                  <a:lnTo>
                    <a:pt x="0" y="359831"/>
                  </a:lnTo>
                  <a:lnTo>
                    <a:pt x="0" y="71968"/>
                  </a:lnTo>
                  <a:lnTo>
                    <a:pt x="5655" y="43954"/>
                  </a:lnTo>
                  <a:lnTo>
                    <a:pt x="21078" y="21078"/>
                  </a:lnTo>
                  <a:lnTo>
                    <a:pt x="43954" y="5655"/>
                  </a:lnTo>
                  <a:lnTo>
                    <a:pt x="71968" y="0"/>
                  </a:lnTo>
                  <a:close/>
                </a:path>
              </a:pathLst>
            </a:custGeom>
            <a:ln w="19050">
              <a:solidFill>
                <a:srgbClr val="FFFFFF"/>
              </a:solidFill>
            </a:ln>
          </p:spPr>
          <p:txBody>
            <a:bodyPr wrap="square" lIns="0" tIns="0" rIns="0" bIns="0" rtlCol="0"/>
            <a:lstStyle/>
            <a:p>
              <a:endParaRPr/>
            </a:p>
          </p:txBody>
        </p:sp>
        <p:sp>
          <p:nvSpPr>
            <p:cNvPr id="47" name="object 47"/>
            <p:cNvSpPr/>
            <p:nvPr/>
          </p:nvSpPr>
          <p:spPr>
            <a:xfrm>
              <a:off x="4500562" y="5876925"/>
              <a:ext cx="3240405" cy="360680"/>
            </a:xfrm>
            <a:custGeom>
              <a:avLst/>
              <a:gdLst/>
              <a:ahLst/>
              <a:cxnLst/>
              <a:rect l="l" t="t" r="r" b="b"/>
              <a:pathLst>
                <a:path w="3240404" h="360679">
                  <a:moveTo>
                    <a:pt x="3180029" y="0"/>
                  </a:moveTo>
                  <a:lnTo>
                    <a:pt x="60058" y="0"/>
                  </a:lnTo>
                  <a:lnTo>
                    <a:pt x="36679" y="4720"/>
                  </a:lnTo>
                  <a:lnTo>
                    <a:pt x="17589" y="17591"/>
                  </a:lnTo>
                  <a:lnTo>
                    <a:pt x="4719" y="36683"/>
                  </a:lnTo>
                  <a:lnTo>
                    <a:pt x="0" y="60062"/>
                  </a:lnTo>
                  <a:lnTo>
                    <a:pt x="0" y="300301"/>
                  </a:lnTo>
                  <a:lnTo>
                    <a:pt x="4719" y="323680"/>
                  </a:lnTo>
                  <a:lnTo>
                    <a:pt x="17589" y="342771"/>
                  </a:lnTo>
                  <a:lnTo>
                    <a:pt x="36679" y="355642"/>
                  </a:lnTo>
                  <a:lnTo>
                    <a:pt x="60058" y="360362"/>
                  </a:lnTo>
                  <a:lnTo>
                    <a:pt x="3180029" y="360362"/>
                  </a:lnTo>
                  <a:lnTo>
                    <a:pt x="3203407" y="355642"/>
                  </a:lnTo>
                  <a:lnTo>
                    <a:pt x="3222498" y="342771"/>
                  </a:lnTo>
                  <a:lnTo>
                    <a:pt x="3235368" y="323680"/>
                  </a:lnTo>
                  <a:lnTo>
                    <a:pt x="3240087" y="300301"/>
                  </a:lnTo>
                  <a:lnTo>
                    <a:pt x="3240087" y="60062"/>
                  </a:lnTo>
                  <a:lnTo>
                    <a:pt x="3235368" y="36683"/>
                  </a:lnTo>
                  <a:lnTo>
                    <a:pt x="3222498" y="17591"/>
                  </a:lnTo>
                  <a:lnTo>
                    <a:pt x="3203407" y="4720"/>
                  </a:lnTo>
                  <a:lnTo>
                    <a:pt x="3180029" y="0"/>
                  </a:lnTo>
                  <a:close/>
                </a:path>
              </a:pathLst>
            </a:custGeom>
            <a:solidFill>
              <a:srgbClr val="000099"/>
            </a:solidFill>
          </p:spPr>
          <p:txBody>
            <a:bodyPr wrap="square" lIns="0" tIns="0" rIns="0" bIns="0" rtlCol="0"/>
            <a:lstStyle/>
            <a:p>
              <a:endParaRPr/>
            </a:p>
          </p:txBody>
        </p:sp>
        <p:sp>
          <p:nvSpPr>
            <p:cNvPr id="48" name="object 48"/>
            <p:cNvSpPr/>
            <p:nvPr/>
          </p:nvSpPr>
          <p:spPr>
            <a:xfrm>
              <a:off x="4500562" y="5876925"/>
              <a:ext cx="3240405" cy="360680"/>
            </a:xfrm>
            <a:custGeom>
              <a:avLst/>
              <a:gdLst/>
              <a:ahLst/>
              <a:cxnLst/>
              <a:rect l="l" t="t" r="r" b="b"/>
              <a:pathLst>
                <a:path w="3240404" h="360679">
                  <a:moveTo>
                    <a:pt x="60061" y="0"/>
                  </a:moveTo>
                  <a:lnTo>
                    <a:pt x="3180029" y="0"/>
                  </a:lnTo>
                  <a:lnTo>
                    <a:pt x="3203407" y="4719"/>
                  </a:lnTo>
                  <a:lnTo>
                    <a:pt x="3222498" y="17591"/>
                  </a:lnTo>
                  <a:lnTo>
                    <a:pt x="3235368" y="36682"/>
                  </a:lnTo>
                  <a:lnTo>
                    <a:pt x="3240087" y="60061"/>
                  </a:lnTo>
                  <a:lnTo>
                    <a:pt x="3240087" y="300301"/>
                  </a:lnTo>
                  <a:lnTo>
                    <a:pt x="3235368" y="323680"/>
                  </a:lnTo>
                  <a:lnTo>
                    <a:pt x="3222498" y="342771"/>
                  </a:lnTo>
                  <a:lnTo>
                    <a:pt x="3203407" y="355642"/>
                  </a:lnTo>
                  <a:lnTo>
                    <a:pt x="3180029" y="360362"/>
                  </a:lnTo>
                  <a:lnTo>
                    <a:pt x="60061" y="360362"/>
                  </a:lnTo>
                  <a:lnTo>
                    <a:pt x="36682" y="355642"/>
                  </a:lnTo>
                  <a:lnTo>
                    <a:pt x="17591" y="342771"/>
                  </a:lnTo>
                  <a:lnTo>
                    <a:pt x="4719" y="323680"/>
                  </a:lnTo>
                  <a:lnTo>
                    <a:pt x="0" y="300301"/>
                  </a:lnTo>
                  <a:lnTo>
                    <a:pt x="0" y="60061"/>
                  </a:lnTo>
                  <a:lnTo>
                    <a:pt x="4719" y="36682"/>
                  </a:lnTo>
                  <a:lnTo>
                    <a:pt x="17591" y="17591"/>
                  </a:lnTo>
                  <a:lnTo>
                    <a:pt x="36682" y="4719"/>
                  </a:lnTo>
                  <a:lnTo>
                    <a:pt x="60061" y="0"/>
                  </a:lnTo>
                  <a:close/>
                </a:path>
              </a:pathLst>
            </a:custGeom>
            <a:ln w="19050">
              <a:solidFill>
                <a:srgbClr val="FFFFFF"/>
              </a:solidFill>
            </a:ln>
          </p:spPr>
          <p:txBody>
            <a:bodyPr wrap="square" lIns="0" tIns="0" rIns="0" bIns="0" rtlCol="0"/>
            <a:lstStyle/>
            <a:p>
              <a:endParaRPr/>
            </a:p>
          </p:txBody>
        </p:sp>
      </p:grpSp>
      <p:sp>
        <p:nvSpPr>
          <p:cNvPr id="49" name="object 49"/>
          <p:cNvSpPr txBox="1"/>
          <p:nvPr/>
        </p:nvSpPr>
        <p:spPr>
          <a:xfrm>
            <a:off x="4518883" y="5892800"/>
            <a:ext cx="3203575" cy="845819"/>
          </a:xfrm>
          <a:prstGeom prst="rect">
            <a:avLst/>
          </a:prstGeom>
        </p:spPr>
        <p:txBody>
          <a:bodyPr vert="horz" wrap="square" lIns="0" tIns="12700" rIns="0" bIns="0" rtlCol="0">
            <a:spAutoFit/>
          </a:bodyPr>
          <a:lstStyle/>
          <a:p>
            <a:pPr marL="573405">
              <a:lnSpc>
                <a:spcPct val="100000"/>
              </a:lnSpc>
              <a:spcBef>
                <a:spcPts val="100"/>
              </a:spcBef>
            </a:pPr>
            <a:r>
              <a:rPr sz="1800" dirty="0">
                <a:solidFill>
                  <a:srgbClr val="FFFFFF"/>
                </a:solidFill>
                <a:latin typeface="Arial"/>
                <a:cs typeface="Arial"/>
              </a:rPr>
              <a:t>Malignant</a:t>
            </a:r>
            <a:r>
              <a:rPr sz="1800" spc="-15" dirty="0">
                <a:solidFill>
                  <a:srgbClr val="FFFFFF"/>
                </a:solidFill>
                <a:latin typeface="Arial"/>
                <a:cs typeface="Arial"/>
              </a:rPr>
              <a:t> </a:t>
            </a:r>
            <a:r>
              <a:rPr sz="1800" dirty="0">
                <a:solidFill>
                  <a:srgbClr val="FFFFFF"/>
                </a:solidFill>
                <a:latin typeface="Arial"/>
                <a:cs typeface="Arial"/>
              </a:rPr>
              <a:t>neoplasm</a:t>
            </a:r>
            <a:endParaRPr sz="1800">
              <a:latin typeface="Arial"/>
              <a:cs typeface="Arial"/>
            </a:endParaRPr>
          </a:p>
          <a:p>
            <a:pPr>
              <a:lnSpc>
                <a:spcPct val="100000"/>
              </a:lnSpc>
              <a:spcBef>
                <a:spcPts val="10"/>
              </a:spcBef>
            </a:pPr>
            <a:endParaRPr sz="1850">
              <a:latin typeface="Arial"/>
              <a:cs typeface="Arial"/>
            </a:endParaRPr>
          </a:p>
          <a:p>
            <a:pPr marL="408305">
              <a:lnSpc>
                <a:spcPct val="100000"/>
              </a:lnSpc>
            </a:pPr>
            <a:r>
              <a:rPr sz="1800" spc="-5" dirty="0">
                <a:solidFill>
                  <a:srgbClr val="FFFFFF"/>
                </a:solidFill>
                <a:latin typeface="Arial"/>
                <a:cs typeface="Arial"/>
              </a:rPr>
              <a:t>Invasion </a:t>
            </a:r>
            <a:r>
              <a:rPr sz="1800" dirty="0">
                <a:solidFill>
                  <a:srgbClr val="FFFFFF"/>
                </a:solidFill>
                <a:latin typeface="Arial"/>
                <a:cs typeface="Arial"/>
              </a:rPr>
              <a:t>and</a:t>
            </a:r>
            <a:r>
              <a:rPr sz="1800" spc="-5" dirty="0">
                <a:solidFill>
                  <a:srgbClr val="FFFFFF"/>
                </a:solidFill>
                <a:latin typeface="Arial"/>
                <a:cs typeface="Arial"/>
              </a:rPr>
              <a:t> metastasis</a:t>
            </a:r>
            <a:endParaRPr sz="1800">
              <a:latin typeface="Arial"/>
              <a:cs typeface="Arial"/>
            </a:endParaRPr>
          </a:p>
        </p:txBody>
      </p:sp>
      <p:grpSp>
        <p:nvGrpSpPr>
          <p:cNvPr id="50" name="object 50"/>
          <p:cNvGrpSpPr/>
          <p:nvPr/>
        </p:nvGrpSpPr>
        <p:grpSpPr>
          <a:xfrm>
            <a:off x="4418012" y="5219700"/>
            <a:ext cx="3403600" cy="450850"/>
            <a:chOff x="4418012" y="5219700"/>
            <a:chExt cx="3403600" cy="450850"/>
          </a:xfrm>
        </p:grpSpPr>
        <p:sp>
          <p:nvSpPr>
            <p:cNvPr id="51" name="object 51"/>
            <p:cNvSpPr/>
            <p:nvPr/>
          </p:nvSpPr>
          <p:spPr>
            <a:xfrm>
              <a:off x="4427537" y="5229225"/>
              <a:ext cx="3384550" cy="431800"/>
            </a:xfrm>
            <a:custGeom>
              <a:avLst/>
              <a:gdLst/>
              <a:ahLst/>
              <a:cxnLst/>
              <a:rect l="l" t="t" r="r" b="b"/>
              <a:pathLst>
                <a:path w="3384550" h="431800">
                  <a:moveTo>
                    <a:pt x="3312579" y="0"/>
                  </a:moveTo>
                  <a:lnTo>
                    <a:pt x="71970" y="0"/>
                  </a:lnTo>
                  <a:lnTo>
                    <a:pt x="43955" y="5655"/>
                  </a:lnTo>
                  <a:lnTo>
                    <a:pt x="21078" y="21078"/>
                  </a:lnTo>
                  <a:lnTo>
                    <a:pt x="5655" y="43955"/>
                  </a:lnTo>
                  <a:lnTo>
                    <a:pt x="0" y="71970"/>
                  </a:lnTo>
                  <a:lnTo>
                    <a:pt x="0" y="359831"/>
                  </a:lnTo>
                  <a:lnTo>
                    <a:pt x="5655" y="387845"/>
                  </a:lnTo>
                  <a:lnTo>
                    <a:pt x="21078" y="410721"/>
                  </a:lnTo>
                  <a:lnTo>
                    <a:pt x="43955" y="426144"/>
                  </a:lnTo>
                  <a:lnTo>
                    <a:pt x="71970" y="431800"/>
                  </a:lnTo>
                  <a:lnTo>
                    <a:pt x="3312579" y="431800"/>
                  </a:lnTo>
                  <a:lnTo>
                    <a:pt x="3340594" y="426144"/>
                  </a:lnTo>
                  <a:lnTo>
                    <a:pt x="3363471" y="410721"/>
                  </a:lnTo>
                  <a:lnTo>
                    <a:pt x="3378894" y="387845"/>
                  </a:lnTo>
                  <a:lnTo>
                    <a:pt x="3384550" y="359831"/>
                  </a:lnTo>
                  <a:lnTo>
                    <a:pt x="3384550" y="71970"/>
                  </a:lnTo>
                  <a:lnTo>
                    <a:pt x="3378894" y="43955"/>
                  </a:lnTo>
                  <a:lnTo>
                    <a:pt x="3363471" y="21078"/>
                  </a:lnTo>
                  <a:lnTo>
                    <a:pt x="3340594" y="5655"/>
                  </a:lnTo>
                  <a:lnTo>
                    <a:pt x="3312579" y="0"/>
                  </a:lnTo>
                  <a:close/>
                </a:path>
              </a:pathLst>
            </a:custGeom>
            <a:solidFill>
              <a:srgbClr val="000099"/>
            </a:solidFill>
          </p:spPr>
          <p:txBody>
            <a:bodyPr wrap="square" lIns="0" tIns="0" rIns="0" bIns="0" rtlCol="0"/>
            <a:lstStyle/>
            <a:p>
              <a:endParaRPr/>
            </a:p>
          </p:txBody>
        </p:sp>
        <p:sp>
          <p:nvSpPr>
            <p:cNvPr id="52" name="object 52"/>
            <p:cNvSpPr/>
            <p:nvPr/>
          </p:nvSpPr>
          <p:spPr>
            <a:xfrm>
              <a:off x="4427537" y="5229225"/>
              <a:ext cx="3384550" cy="431800"/>
            </a:xfrm>
            <a:custGeom>
              <a:avLst/>
              <a:gdLst/>
              <a:ahLst/>
              <a:cxnLst/>
              <a:rect l="l" t="t" r="r" b="b"/>
              <a:pathLst>
                <a:path w="3384550" h="431800">
                  <a:moveTo>
                    <a:pt x="71968" y="0"/>
                  </a:moveTo>
                  <a:lnTo>
                    <a:pt x="3312579" y="0"/>
                  </a:lnTo>
                  <a:lnTo>
                    <a:pt x="3340594" y="5655"/>
                  </a:lnTo>
                  <a:lnTo>
                    <a:pt x="3363471" y="21078"/>
                  </a:lnTo>
                  <a:lnTo>
                    <a:pt x="3378894" y="43954"/>
                  </a:lnTo>
                  <a:lnTo>
                    <a:pt x="3384550" y="71968"/>
                  </a:lnTo>
                  <a:lnTo>
                    <a:pt x="3384550" y="359831"/>
                  </a:lnTo>
                  <a:lnTo>
                    <a:pt x="3378894" y="387845"/>
                  </a:lnTo>
                  <a:lnTo>
                    <a:pt x="3363471" y="410721"/>
                  </a:lnTo>
                  <a:lnTo>
                    <a:pt x="3340594" y="426144"/>
                  </a:lnTo>
                  <a:lnTo>
                    <a:pt x="3312579" y="431800"/>
                  </a:lnTo>
                  <a:lnTo>
                    <a:pt x="71968" y="431800"/>
                  </a:lnTo>
                  <a:lnTo>
                    <a:pt x="43954" y="426144"/>
                  </a:lnTo>
                  <a:lnTo>
                    <a:pt x="21078" y="410721"/>
                  </a:lnTo>
                  <a:lnTo>
                    <a:pt x="5655" y="387845"/>
                  </a:lnTo>
                  <a:lnTo>
                    <a:pt x="0" y="359831"/>
                  </a:lnTo>
                  <a:lnTo>
                    <a:pt x="0" y="71968"/>
                  </a:lnTo>
                  <a:lnTo>
                    <a:pt x="5655" y="43954"/>
                  </a:lnTo>
                  <a:lnTo>
                    <a:pt x="21078" y="21078"/>
                  </a:lnTo>
                  <a:lnTo>
                    <a:pt x="43954" y="5655"/>
                  </a:lnTo>
                  <a:lnTo>
                    <a:pt x="71968" y="0"/>
                  </a:lnTo>
                  <a:close/>
                </a:path>
              </a:pathLst>
            </a:custGeom>
            <a:ln w="19050">
              <a:solidFill>
                <a:srgbClr val="FFFFFF"/>
              </a:solidFill>
            </a:ln>
          </p:spPr>
          <p:txBody>
            <a:bodyPr wrap="square" lIns="0" tIns="0" rIns="0" bIns="0" rtlCol="0"/>
            <a:lstStyle/>
            <a:p>
              <a:endParaRPr/>
            </a:p>
          </p:txBody>
        </p:sp>
      </p:grpSp>
      <p:sp>
        <p:nvSpPr>
          <p:cNvPr id="53" name="object 53"/>
          <p:cNvSpPr txBox="1"/>
          <p:nvPr/>
        </p:nvSpPr>
        <p:spPr>
          <a:xfrm>
            <a:off x="5156200" y="5283200"/>
            <a:ext cx="1936114"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FFFFFF"/>
                </a:solidFill>
                <a:latin typeface="Arial"/>
                <a:cs typeface="Arial"/>
              </a:rPr>
              <a:t>Tumor</a:t>
            </a:r>
            <a:r>
              <a:rPr sz="1800" spc="-85" dirty="0">
                <a:solidFill>
                  <a:srgbClr val="FFFFFF"/>
                </a:solidFill>
                <a:latin typeface="Arial"/>
                <a:cs typeface="Arial"/>
              </a:rPr>
              <a:t> </a:t>
            </a:r>
            <a:r>
              <a:rPr sz="1800" dirty="0">
                <a:solidFill>
                  <a:srgbClr val="FFFFFF"/>
                </a:solidFill>
                <a:latin typeface="Arial"/>
                <a:cs typeface="Arial"/>
              </a:rPr>
              <a:t>progression</a:t>
            </a:r>
            <a:endParaRPr sz="1800">
              <a:latin typeface="Arial"/>
              <a:cs typeface="Arial"/>
            </a:endParaRPr>
          </a:p>
        </p:txBody>
      </p:sp>
      <p:grpSp>
        <p:nvGrpSpPr>
          <p:cNvPr id="54" name="object 54"/>
          <p:cNvGrpSpPr/>
          <p:nvPr/>
        </p:nvGrpSpPr>
        <p:grpSpPr>
          <a:xfrm>
            <a:off x="98425" y="466725"/>
            <a:ext cx="1819275" cy="739775"/>
            <a:chOff x="98425" y="466725"/>
            <a:chExt cx="1819275" cy="739775"/>
          </a:xfrm>
        </p:grpSpPr>
        <p:sp>
          <p:nvSpPr>
            <p:cNvPr id="55" name="object 55"/>
            <p:cNvSpPr/>
            <p:nvPr/>
          </p:nvSpPr>
          <p:spPr>
            <a:xfrm>
              <a:off x="107950" y="476250"/>
              <a:ext cx="1800225" cy="720725"/>
            </a:xfrm>
            <a:custGeom>
              <a:avLst/>
              <a:gdLst/>
              <a:ahLst/>
              <a:cxnLst/>
              <a:rect l="l" t="t" r="r" b="b"/>
              <a:pathLst>
                <a:path w="1800225" h="720725">
                  <a:moveTo>
                    <a:pt x="1680095" y="0"/>
                  </a:moveTo>
                  <a:lnTo>
                    <a:pt x="120122" y="0"/>
                  </a:lnTo>
                  <a:lnTo>
                    <a:pt x="73365" y="9440"/>
                  </a:lnTo>
                  <a:lnTo>
                    <a:pt x="35183" y="35185"/>
                  </a:lnTo>
                  <a:lnTo>
                    <a:pt x="9439" y="73369"/>
                  </a:lnTo>
                  <a:lnTo>
                    <a:pt x="0" y="120129"/>
                  </a:lnTo>
                  <a:lnTo>
                    <a:pt x="0" y="600608"/>
                  </a:lnTo>
                  <a:lnTo>
                    <a:pt x="9439" y="647360"/>
                  </a:lnTo>
                  <a:lnTo>
                    <a:pt x="35183" y="685541"/>
                  </a:lnTo>
                  <a:lnTo>
                    <a:pt x="73365" y="711284"/>
                  </a:lnTo>
                  <a:lnTo>
                    <a:pt x="120122" y="720725"/>
                  </a:lnTo>
                  <a:lnTo>
                    <a:pt x="1680095" y="720725"/>
                  </a:lnTo>
                  <a:lnTo>
                    <a:pt x="1726855" y="711284"/>
                  </a:lnTo>
                  <a:lnTo>
                    <a:pt x="1765039" y="685541"/>
                  </a:lnTo>
                  <a:lnTo>
                    <a:pt x="1790784" y="647360"/>
                  </a:lnTo>
                  <a:lnTo>
                    <a:pt x="1800225" y="600608"/>
                  </a:lnTo>
                  <a:lnTo>
                    <a:pt x="1800225" y="120129"/>
                  </a:lnTo>
                  <a:lnTo>
                    <a:pt x="1790784" y="73369"/>
                  </a:lnTo>
                  <a:lnTo>
                    <a:pt x="1765039" y="35185"/>
                  </a:lnTo>
                  <a:lnTo>
                    <a:pt x="1726855" y="9440"/>
                  </a:lnTo>
                  <a:lnTo>
                    <a:pt x="1680095" y="0"/>
                  </a:lnTo>
                  <a:close/>
                </a:path>
              </a:pathLst>
            </a:custGeom>
            <a:solidFill>
              <a:srgbClr val="C00000"/>
            </a:solidFill>
          </p:spPr>
          <p:txBody>
            <a:bodyPr wrap="square" lIns="0" tIns="0" rIns="0" bIns="0" rtlCol="0"/>
            <a:lstStyle/>
            <a:p>
              <a:endParaRPr/>
            </a:p>
          </p:txBody>
        </p:sp>
        <p:sp>
          <p:nvSpPr>
            <p:cNvPr id="56" name="object 56"/>
            <p:cNvSpPr/>
            <p:nvPr/>
          </p:nvSpPr>
          <p:spPr>
            <a:xfrm>
              <a:off x="107950" y="476250"/>
              <a:ext cx="1800225" cy="720725"/>
            </a:xfrm>
            <a:custGeom>
              <a:avLst/>
              <a:gdLst/>
              <a:ahLst/>
              <a:cxnLst/>
              <a:rect l="l" t="t" r="r" b="b"/>
              <a:pathLst>
                <a:path w="1800225" h="720725">
                  <a:moveTo>
                    <a:pt x="120123" y="0"/>
                  </a:moveTo>
                  <a:lnTo>
                    <a:pt x="1680095" y="0"/>
                  </a:lnTo>
                  <a:lnTo>
                    <a:pt x="1726855" y="9439"/>
                  </a:lnTo>
                  <a:lnTo>
                    <a:pt x="1765039" y="35183"/>
                  </a:lnTo>
                  <a:lnTo>
                    <a:pt x="1790784" y="73365"/>
                  </a:lnTo>
                  <a:lnTo>
                    <a:pt x="1800225" y="120123"/>
                  </a:lnTo>
                  <a:lnTo>
                    <a:pt x="1800225" y="600602"/>
                  </a:lnTo>
                  <a:lnTo>
                    <a:pt x="1790784" y="647359"/>
                  </a:lnTo>
                  <a:lnTo>
                    <a:pt x="1765039" y="685541"/>
                  </a:lnTo>
                  <a:lnTo>
                    <a:pt x="1726855" y="711285"/>
                  </a:lnTo>
                  <a:lnTo>
                    <a:pt x="1680095" y="720725"/>
                  </a:lnTo>
                  <a:lnTo>
                    <a:pt x="120123" y="720725"/>
                  </a:lnTo>
                  <a:lnTo>
                    <a:pt x="73365" y="711285"/>
                  </a:lnTo>
                  <a:lnTo>
                    <a:pt x="35183" y="685541"/>
                  </a:lnTo>
                  <a:lnTo>
                    <a:pt x="9439" y="647359"/>
                  </a:lnTo>
                  <a:lnTo>
                    <a:pt x="0" y="600602"/>
                  </a:lnTo>
                  <a:lnTo>
                    <a:pt x="0" y="120123"/>
                  </a:lnTo>
                  <a:lnTo>
                    <a:pt x="9439" y="73365"/>
                  </a:lnTo>
                  <a:lnTo>
                    <a:pt x="35183" y="35183"/>
                  </a:lnTo>
                  <a:lnTo>
                    <a:pt x="73365" y="9439"/>
                  </a:lnTo>
                  <a:lnTo>
                    <a:pt x="120123" y="0"/>
                  </a:lnTo>
                  <a:close/>
                </a:path>
              </a:pathLst>
            </a:custGeom>
            <a:ln w="19050">
              <a:solidFill>
                <a:srgbClr val="FFFFFF"/>
              </a:solidFill>
            </a:ln>
          </p:spPr>
          <p:txBody>
            <a:bodyPr wrap="square" lIns="0" tIns="0" rIns="0" bIns="0" rtlCol="0"/>
            <a:lstStyle/>
            <a:p>
              <a:endParaRPr/>
            </a:p>
          </p:txBody>
        </p:sp>
      </p:grpSp>
      <p:sp>
        <p:nvSpPr>
          <p:cNvPr id="57" name="object 57"/>
          <p:cNvSpPr txBox="1"/>
          <p:nvPr/>
        </p:nvSpPr>
        <p:spPr>
          <a:xfrm>
            <a:off x="228600" y="546100"/>
            <a:ext cx="1562735" cy="566420"/>
          </a:xfrm>
          <a:prstGeom prst="rect">
            <a:avLst/>
          </a:prstGeom>
        </p:spPr>
        <p:txBody>
          <a:bodyPr vert="horz" wrap="square" lIns="0" tIns="27939" rIns="0" bIns="0" rtlCol="0">
            <a:spAutoFit/>
          </a:bodyPr>
          <a:lstStyle/>
          <a:p>
            <a:pPr marL="63500" marR="5080" indent="-50800">
              <a:lnSpc>
                <a:spcPts val="2100"/>
              </a:lnSpc>
              <a:spcBef>
                <a:spcPts val="219"/>
              </a:spcBef>
            </a:pPr>
            <a:r>
              <a:rPr sz="1800" dirty="0">
                <a:solidFill>
                  <a:srgbClr val="FFFFFF"/>
                </a:solidFill>
                <a:latin typeface="Arial"/>
                <a:cs typeface="Arial"/>
              </a:rPr>
              <a:t>SUCCESS</a:t>
            </a:r>
            <a:r>
              <a:rPr sz="1800" spc="-5" dirty="0">
                <a:solidFill>
                  <a:srgbClr val="FFFFFF"/>
                </a:solidFill>
                <a:latin typeface="Arial"/>
                <a:cs typeface="Arial"/>
              </a:rPr>
              <a:t>F</a:t>
            </a:r>
            <a:r>
              <a:rPr sz="1800" dirty="0">
                <a:solidFill>
                  <a:srgbClr val="FFFFFF"/>
                </a:solidFill>
                <a:latin typeface="Arial"/>
                <a:cs typeface="Arial"/>
              </a:rPr>
              <a:t>UL  DNA</a:t>
            </a:r>
            <a:r>
              <a:rPr sz="1800" spc="340" dirty="0">
                <a:solidFill>
                  <a:srgbClr val="FFFFFF"/>
                </a:solidFill>
                <a:latin typeface="Arial"/>
                <a:cs typeface="Arial"/>
              </a:rPr>
              <a:t> </a:t>
            </a:r>
            <a:r>
              <a:rPr sz="1800" spc="-25" dirty="0">
                <a:solidFill>
                  <a:srgbClr val="FFFFFF"/>
                </a:solidFill>
                <a:latin typeface="Arial"/>
                <a:cs typeface="Arial"/>
              </a:rPr>
              <a:t>REPAIR</a:t>
            </a:r>
            <a:endParaRPr sz="1800">
              <a:latin typeface="Arial"/>
              <a:cs typeface="Arial"/>
            </a:endParaRPr>
          </a:p>
        </p:txBody>
      </p:sp>
      <p:grpSp>
        <p:nvGrpSpPr>
          <p:cNvPr id="58" name="object 58"/>
          <p:cNvGrpSpPr/>
          <p:nvPr/>
        </p:nvGrpSpPr>
        <p:grpSpPr>
          <a:xfrm>
            <a:off x="674687" y="5291137"/>
            <a:ext cx="3043555" cy="379730"/>
            <a:chOff x="674687" y="5291137"/>
            <a:chExt cx="3043555" cy="379730"/>
          </a:xfrm>
        </p:grpSpPr>
        <p:sp>
          <p:nvSpPr>
            <p:cNvPr id="59" name="object 59"/>
            <p:cNvSpPr/>
            <p:nvPr/>
          </p:nvSpPr>
          <p:spPr>
            <a:xfrm>
              <a:off x="684212" y="5300662"/>
              <a:ext cx="3024505" cy="360680"/>
            </a:xfrm>
            <a:custGeom>
              <a:avLst/>
              <a:gdLst/>
              <a:ahLst/>
              <a:cxnLst/>
              <a:rect l="l" t="t" r="r" b="b"/>
              <a:pathLst>
                <a:path w="3024504" h="360679">
                  <a:moveTo>
                    <a:pt x="2964129" y="0"/>
                  </a:moveTo>
                  <a:lnTo>
                    <a:pt x="60062" y="0"/>
                  </a:lnTo>
                  <a:lnTo>
                    <a:pt x="36683" y="4719"/>
                  </a:lnTo>
                  <a:lnTo>
                    <a:pt x="17591" y="17589"/>
                  </a:lnTo>
                  <a:lnTo>
                    <a:pt x="4720" y="36679"/>
                  </a:lnTo>
                  <a:lnTo>
                    <a:pt x="0" y="60058"/>
                  </a:lnTo>
                  <a:lnTo>
                    <a:pt x="0" y="300300"/>
                  </a:lnTo>
                  <a:lnTo>
                    <a:pt x="4720" y="323679"/>
                  </a:lnTo>
                  <a:lnTo>
                    <a:pt x="17591" y="342770"/>
                  </a:lnTo>
                  <a:lnTo>
                    <a:pt x="36683" y="355642"/>
                  </a:lnTo>
                  <a:lnTo>
                    <a:pt x="60062" y="360362"/>
                  </a:lnTo>
                  <a:lnTo>
                    <a:pt x="2964129" y="360362"/>
                  </a:lnTo>
                  <a:lnTo>
                    <a:pt x="2987507" y="355642"/>
                  </a:lnTo>
                  <a:lnTo>
                    <a:pt x="3006598" y="342770"/>
                  </a:lnTo>
                  <a:lnTo>
                    <a:pt x="3019468" y="323679"/>
                  </a:lnTo>
                  <a:lnTo>
                    <a:pt x="3024187" y="300300"/>
                  </a:lnTo>
                  <a:lnTo>
                    <a:pt x="3024187" y="60058"/>
                  </a:lnTo>
                  <a:lnTo>
                    <a:pt x="3019468" y="36679"/>
                  </a:lnTo>
                  <a:lnTo>
                    <a:pt x="3006598" y="17589"/>
                  </a:lnTo>
                  <a:lnTo>
                    <a:pt x="2987507" y="4719"/>
                  </a:lnTo>
                  <a:lnTo>
                    <a:pt x="2964129" y="0"/>
                  </a:lnTo>
                  <a:close/>
                </a:path>
              </a:pathLst>
            </a:custGeom>
            <a:solidFill>
              <a:srgbClr val="C00000"/>
            </a:solidFill>
          </p:spPr>
          <p:txBody>
            <a:bodyPr wrap="square" lIns="0" tIns="0" rIns="0" bIns="0" rtlCol="0"/>
            <a:lstStyle/>
            <a:p>
              <a:endParaRPr/>
            </a:p>
          </p:txBody>
        </p:sp>
        <p:sp>
          <p:nvSpPr>
            <p:cNvPr id="60" name="object 60"/>
            <p:cNvSpPr/>
            <p:nvPr/>
          </p:nvSpPr>
          <p:spPr>
            <a:xfrm>
              <a:off x="684212" y="5300662"/>
              <a:ext cx="3024505" cy="360680"/>
            </a:xfrm>
            <a:custGeom>
              <a:avLst/>
              <a:gdLst/>
              <a:ahLst/>
              <a:cxnLst/>
              <a:rect l="l" t="t" r="r" b="b"/>
              <a:pathLst>
                <a:path w="3024504" h="360679">
                  <a:moveTo>
                    <a:pt x="60061" y="0"/>
                  </a:moveTo>
                  <a:lnTo>
                    <a:pt x="2964129" y="0"/>
                  </a:lnTo>
                  <a:lnTo>
                    <a:pt x="2987507" y="4719"/>
                  </a:lnTo>
                  <a:lnTo>
                    <a:pt x="3006598" y="17591"/>
                  </a:lnTo>
                  <a:lnTo>
                    <a:pt x="3019468" y="36682"/>
                  </a:lnTo>
                  <a:lnTo>
                    <a:pt x="3024187" y="60061"/>
                  </a:lnTo>
                  <a:lnTo>
                    <a:pt x="3024187" y="300300"/>
                  </a:lnTo>
                  <a:lnTo>
                    <a:pt x="3019468" y="323679"/>
                  </a:lnTo>
                  <a:lnTo>
                    <a:pt x="3006598" y="342770"/>
                  </a:lnTo>
                  <a:lnTo>
                    <a:pt x="2987507" y="355642"/>
                  </a:lnTo>
                  <a:lnTo>
                    <a:pt x="2964129" y="360362"/>
                  </a:lnTo>
                  <a:lnTo>
                    <a:pt x="60061" y="360362"/>
                  </a:lnTo>
                  <a:lnTo>
                    <a:pt x="36682" y="355642"/>
                  </a:lnTo>
                  <a:lnTo>
                    <a:pt x="17591" y="342770"/>
                  </a:lnTo>
                  <a:lnTo>
                    <a:pt x="4719" y="323679"/>
                  </a:lnTo>
                  <a:lnTo>
                    <a:pt x="0" y="300300"/>
                  </a:lnTo>
                  <a:lnTo>
                    <a:pt x="0" y="60061"/>
                  </a:lnTo>
                  <a:lnTo>
                    <a:pt x="4719" y="36682"/>
                  </a:lnTo>
                  <a:lnTo>
                    <a:pt x="17591" y="17591"/>
                  </a:lnTo>
                  <a:lnTo>
                    <a:pt x="36682" y="4719"/>
                  </a:lnTo>
                  <a:lnTo>
                    <a:pt x="60061" y="0"/>
                  </a:lnTo>
                  <a:close/>
                </a:path>
              </a:pathLst>
            </a:custGeom>
            <a:ln w="19050">
              <a:solidFill>
                <a:srgbClr val="FFFFFF"/>
              </a:solidFill>
            </a:ln>
          </p:spPr>
          <p:txBody>
            <a:bodyPr wrap="square" lIns="0" tIns="0" rIns="0" bIns="0" rtlCol="0"/>
            <a:lstStyle/>
            <a:p>
              <a:endParaRPr/>
            </a:p>
          </p:txBody>
        </p:sp>
      </p:grpSp>
      <p:sp>
        <p:nvSpPr>
          <p:cNvPr id="61" name="object 61"/>
          <p:cNvSpPr txBox="1"/>
          <p:nvPr/>
        </p:nvSpPr>
        <p:spPr>
          <a:xfrm>
            <a:off x="702533" y="5321300"/>
            <a:ext cx="2987675" cy="299720"/>
          </a:xfrm>
          <a:prstGeom prst="rect">
            <a:avLst/>
          </a:prstGeom>
        </p:spPr>
        <p:txBody>
          <a:bodyPr vert="horz" wrap="square" lIns="0" tIns="12700" rIns="0" bIns="0" rtlCol="0">
            <a:spAutoFit/>
          </a:bodyPr>
          <a:lstStyle/>
          <a:p>
            <a:pPr marL="122555">
              <a:lnSpc>
                <a:spcPct val="100000"/>
              </a:lnSpc>
              <a:spcBef>
                <a:spcPts val="100"/>
              </a:spcBef>
            </a:pPr>
            <a:r>
              <a:rPr sz="1800" spc="-5" dirty="0">
                <a:solidFill>
                  <a:srgbClr val="FFFFFF"/>
                </a:solidFill>
                <a:latin typeface="Arial"/>
                <a:cs typeface="Arial"/>
              </a:rPr>
              <a:t>ADDITIONAL</a:t>
            </a:r>
            <a:r>
              <a:rPr sz="1800" spc="-85" dirty="0">
                <a:solidFill>
                  <a:srgbClr val="FFFFFF"/>
                </a:solidFill>
                <a:latin typeface="Arial"/>
                <a:cs typeface="Arial"/>
              </a:rPr>
              <a:t> </a:t>
            </a:r>
            <a:r>
              <a:rPr sz="1800" spc="-35" dirty="0">
                <a:solidFill>
                  <a:srgbClr val="FFFFFF"/>
                </a:solidFill>
                <a:latin typeface="Arial"/>
                <a:cs typeface="Arial"/>
              </a:rPr>
              <a:t>MUTATIONS</a:t>
            </a:r>
            <a:endParaRPr sz="1800">
              <a:latin typeface="Arial"/>
              <a:cs typeface="Arial"/>
            </a:endParaRPr>
          </a:p>
        </p:txBody>
      </p:sp>
      <p:grpSp>
        <p:nvGrpSpPr>
          <p:cNvPr id="62" name="object 62"/>
          <p:cNvGrpSpPr/>
          <p:nvPr/>
        </p:nvGrpSpPr>
        <p:grpSpPr>
          <a:xfrm>
            <a:off x="530225" y="4859337"/>
            <a:ext cx="3222625" cy="379730"/>
            <a:chOff x="530225" y="4859337"/>
            <a:chExt cx="3222625" cy="379730"/>
          </a:xfrm>
        </p:grpSpPr>
        <p:sp>
          <p:nvSpPr>
            <p:cNvPr id="63" name="object 63"/>
            <p:cNvSpPr/>
            <p:nvPr/>
          </p:nvSpPr>
          <p:spPr>
            <a:xfrm>
              <a:off x="539750" y="4868862"/>
              <a:ext cx="3203575" cy="360680"/>
            </a:xfrm>
            <a:custGeom>
              <a:avLst/>
              <a:gdLst/>
              <a:ahLst/>
              <a:cxnLst/>
              <a:rect l="l" t="t" r="r" b="b"/>
              <a:pathLst>
                <a:path w="3203575" h="360679">
                  <a:moveTo>
                    <a:pt x="3143516" y="0"/>
                  </a:moveTo>
                  <a:lnTo>
                    <a:pt x="60062" y="0"/>
                  </a:lnTo>
                  <a:lnTo>
                    <a:pt x="36683" y="4719"/>
                  </a:lnTo>
                  <a:lnTo>
                    <a:pt x="17591" y="17589"/>
                  </a:lnTo>
                  <a:lnTo>
                    <a:pt x="4720" y="36679"/>
                  </a:lnTo>
                  <a:lnTo>
                    <a:pt x="0" y="60058"/>
                  </a:lnTo>
                  <a:lnTo>
                    <a:pt x="0" y="300304"/>
                  </a:lnTo>
                  <a:lnTo>
                    <a:pt x="4720" y="323682"/>
                  </a:lnTo>
                  <a:lnTo>
                    <a:pt x="17591" y="342773"/>
                  </a:lnTo>
                  <a:lnTo>
                    <a:pt x="36683" y="355643"/>
                  </a:lnTo>
                  <a:lnTo>
                    <a:pt x="60062" y="360362"/>
                  </a:lnTo>
                  <a:lnTo>
                    <a:pt x="3143516" y="360362"/>
                  </a:lnTo>
                  <a:lnTo>
                    <a:pt x="3166895" y="355643"/>
                  </a:lnTo>
                  <a:lnTo>
                    <a:pt x="3185985" y="342773"/>
                  </a:lnTo>
                  <a:lnTo>
                    <a:pt x="3198855" y="323682"/>
                  </a:lnTo>
                  <a:lnTo>
                    <a:pt x="3203575" y="300304"/>
                  </a:lnTo>
                  <a:lnTo>
                    <a:pt x="3203575" y="60058"/>
                  </a:lnTo>
                  <a:lnTo>
                    <a:pt x="3198855" y="36679"/>
                  </a:lnTo>
                  <a:lnTo>
                    <a:pt x="3185985" y="17589"/>
                  </a:lnTo>
                  <a:lnTo>
                    <a:pt x="3166895" y="4719"/>
                  </a:lnTo>
                  <a:lnTo>
                    <a:pt x="3143516" y="0"/>
                  </a:lnTo>
                  <a:close/>
                </a:path>
              </a:pathLst>
            </a:custGeom>
            <a:solidFill>
              <a:srgbClr val="C00000"/>
            </a:solidFill>
          </p:spPr>
          <p:txBody>
            <a:bodyPr wrap="square" lIns="0" tIns="0" rIns="0" bIns="0" rtlCol="0"/>
            <a:lstStyle/>
            <a:p>
              <a:endParaRPr/>
            </a:p>
          </p:txBody>
        </p:sp>
        <p:sp>
          <p:nvSpPr>
            <p:cNvPr id="64" name="object 64"/>
            <p:cNvSpPr/>
            <p:nvPr/>
          </p:nvSpPr>
          <p:spPr>
            <a:xfrm>
              <a:off x="539750" y="4868862"/>
              <a:ext cx="3203575" cy="360680"/>
            </a:xfrm>
            <a:custGeom>
              <a:avLst/>
              <a:gdLst/>
              <a:ahLst/>
              <a:cxnLst/>
              <a:rect l="l" t="t" r="r" b="b"/>
              <a:pathLst>
                <a:path w="3203575" h="360679">
                  <a:moveTo>
                    <a:pt x="60061" y="0"/>
                  </a:moveTo>
                  <a:lnTo>
                    <a:pt x="3143516" y="0"/>
                  </a:lnTo>
                  <a:lnTo>
                    <a:pt x="3166895" y="4719"/>
                  </a:lnTo>
                  <a:lnTo>
                    <a:pt x="3185985" y="17591"/>
                  </a:lnTo>
                  <a:lnTo>
                    <a:pt x="3198855" y="36682"/>
                  </a:lnTo>
                  <a:lnTo>
                    <a:pt x="3203575" y="60061"/>
                  </a:lnTo>
                  <a:lnTo>
                    <a:pt x="3203575" y="300300"/>
                  </a:lnTo>
                  <a:lnTo>
                    <a:pt x="3198855" y="323679"/>
                  </a:lnTo>
                  <a:lnTo>
                    <a:pt x="3185985" y="342770"/>
                  </a:lnTo>
                  <a:lnTo>
                    <a:pt x="3166895" y="355642"/>
                  </a:lnTo>
                  <a:lnTo>
                    <a:pt x="3143516" y="360362"/>
                  </a:lnTo>
                  <a:lnTo>
                    <a:pt x="60061" y="360362"/>
                  </a:lnTo>
                  <a:lnTo>
                    <a:pt x="36682" y="355642"/>
                  </a:lnTo>
                  <a:lnTo>
                    <a:pt x="17591" y="342770"/>
                  </a:lnTo>
                  <a:lnTo>
                    <a:pt x="4719" y="323679"/>
                  </a:lnTo>
                  <a:lnTo>
                    <a:pt x="0" y="300300"/>
                  </a:lnTo>
                  <a:lnTo>
                    <a:pt x="0" y="60061"/>
                  </a:lnTo>
                  <a:lnTo>
                    <a:pt x="4719" y="36682"/>
                  </a:lnTo>
                  <a:lnTo>
                    <a:pt x="17591" y="17591"/>
                  </a:lnTo>
                  <a:lnTo>
                    <a:pt x="36682" y="4719"/>
                  </a:lnTo>
                  <a:lnTo>
                    <a:pt x="60061" y="0"/>
                  </a:lnTo>
                  <a:close/>
                </a:path>
              </a:pathLst>
            </a:custGeom>
            <a:ln w="19050">
              <a:solidFill>
                <a:srgbClr val="FFFFFF"/>
              </a:solidFill>
            </a:ln>
          </p:spPr>
          <p:txBody>
            <a:bodyPr wrap="square" lIns="0" tIns="0" rIns="0" bIns="0" rtlCol="0"/>
            <a:lstStyle/>
            <a:p>
              <a:endParaRPr/>
            </a:p>
          </p:txBody>
        </p:sp>
      </p:grpSp>
      <p:sp>
        <p:nvSpPr>
          <p:cNvPr id="65" name="object 65"/>
          <p:cNvSpPr txBox="1"/>
          <p:nvPr/>
        </p:nvSpPr>
        <p:spPr>
          <a:xfrm>
            <a:off x="558070" y="4889500"/>
            <a:ext cx="3167380" cy="299720"/>
          </a:xfrm>
          <a:prstGeom prst="rect">
            <a:avLst/>
          </a:prstGeom>
        </p:spPr>
        <p:txBody>
          <a:bodyPr vert="horz" wrap="square" lIns="0" tIns="12700" rIns="0" bIns="0" rtlCol="0">
            <a:spAutoFit/>
          </a:bodyPr>
          <a:lstStyle/>
          <a:p>
            <a:pPr marL="153035">
              <a:lnSpc>
                <a:spcPct val="100000"/>
              </a:lnSpc>
              <a:spcBef>
                <a:spcPts val="100"/>
              </a:spcBef>
            </a:pPr>
            <a:r>
              <a:rPr sz="1800" dirty="0">
                <a:solidFill>
                  <a:srgbClr val="FFFFFF"/>
                </a:solidFill>
                <a:latin typeface="Arial"/>
                <a:cs typeface="Arial"/>
              </a:rPr>
              <a:t>ESCAPE </a:t>
            </a:r>
            <a:r>
              <a:rPr sz="1800" spc="-5" dirty="0">
                <a:solidFill>
                  <a:srgbClr val="FFFFFF"/>
                </a:solidFill>
                <a:latin typeface="Arial"/>
                <a:cs typeface="Arial"/>
              </a:rPr>
              <a:t>FROM</a:t>
            </a:r>
            <a:r>
              <a:rPr sz="1800" spc="-35" dirty="0">
                <a:solidFill>
                  <a:srgbClr val="FFFFFF"/>
                </a:solidFill>
                <a:latin typeface="Arial"/>
                <a:cs typeface="Arial"/>
              </a:rPr>
              <a:t> </a:t>
            </a:r>
            <a:r>
              <a:rPr sz="1800" spc="-5" dirty="0">
                <a:solidFill>
                  <a:srgbClr val="FFFFFF"/>
                </a:solidFill>
                <a:latin typeface="Arial"/>
                <a:cs typeface="Arial"/>
              </a:rPr>
              <a:t>IMMUNITY</a:t>
            </a:r>
            <a:endParaRPr sz="1800">
              <a:latin typeface="Arial"/>
              <a:cs typeface="Arial"/>
            </a:endParaRPr>
          </a:p>
        </p:txBody>
      </p:sp>
      <p:grpSp>
        <p:nvGrpSpPr>
          <p:cNvPr id="66" name="object 66"/>
          <p:cNvGrpSpPr/>
          <p:nvPr/>
        </p:nvGrpSpPr>
        <p:grpSpPr>
          <a:xfrm>
            <a:off x="1979612" y="516123"/>
            <a:ext cx="288925" cy="209550"/>
            <a:chOff x="1979612" y="516123"/>
            <a:chExt cx="288925" cy="209550"/>
          </a:xfrm>
        </p:grpSpPr>
        <p:sp>
          <p:nvSpPr>
            <p:cNvPr id="67" name="object 67"/>
            <p:cNvSpPr/>
            <p:nvPr/>
          </p:nvSpPr>
          <p:spPr>
            <a:xfrm>
              <a:off x="1979612" y="620712"/>
              <a:ext cx="192405" cy="0"/>
            </a:xfrm>
            <a:custGeom>
              <a:avLst/>
              <a:gdLst/>
              <a:ahLst/>
              <a:cxnLst/>
              <a:rect l="l" t="t" r="r" b="b"/>
              <a:pathLst>
                <a:path w="192405">
                  <a:moveTo>
                    <a:pt x="0" y="0"/>
                  </a:moveTo>
                  <a:lnTo>
                    <a:pt x="173081" y="0"/>
                  </a:lnTo>
                  <a:lnTo>
                    <a:pt x="192131" y="0"/>
                  </a:lnTo>
                </a:path>
              </a:pathLst>
            </a:custGeom>
            <a:ln w="38100">
              <a:solidFill>
                <a:srgbClr val="000000"/>
              </a:solidFill>
            </a:ln>
          </p:spPr>
          <p:txBody>
            <a:bodyPr wrap="square" lIns="0" tIns="0" rIns="0" bIns="0" rtlCol="0"/>
            <a:lstStyle/>
            <a:p>
              <a:endParaRPr/>
            </a:p>
          </p:txBody>
        </p:sp>
        <p:sp>
          <p:nvSpPr>
            <p:cNvPr id="68" name="object 68"/>
            <p:cNvSpPr/>
            <p:nvPr/>
          </p:nvSpPr>
          <p:spPr>
            <a:xfrm>
              <a:off x="2059173" y="516123"/>
              <a:ext cx="209550" cy="209550"/>
            </a:xfrm>
            <a:custGeom>
              <a:avLst/>
              <a:gdLst/>
              <a:ahLst/>
              <a:cxnLst/>
              <a:rect l="l" t="t" r="r" b="b"/>
              <a:pathLst>
                <a:path w="209550" h="209550">
                  <a:moveTo>
                    <a:pt x="26061" y="0"/>
                  </a:moveTo>
                  <a:lnTo>
                    <a:pt x="17152" y="588"/>
                  </a:lnTo>
                  <a:lnTo>
                    <a:pt x="9115" y="4472"/>
                  </a:lnTo>
                  <a:lnTo>
                    <a:pt x="2976" y="11383"/>
                  </a:lnTo>
                  <a:lnTo>
                    <a:pt x="0" y="20135"/>
                  </a:lnTo>
                  <a:lnTo>
                    <a:pt x="588" y="29041"/>
                  </a:lnTo>
                  <a:lnTo>
                    <a:pt x="4472" y="37077"/>
                  </a:lnTo>
                  <a:lnTo>
                    <a:pt x="11383" y="43222"/>
                  </a:lnTo>
                  <a:lnTo>
                    <a:pt x="116806" y="104588"/>
                  </a:lnTo>
                  <a:lnTo>
                    <a:pt x="11383" y="165955"/>
                  </a:lnTo>
                  <a:lnTo>
                    <a:pt x="4472" y="172099"/>
                  </a:lnTo>
                  <a:lnTo>
                    <a:pt x="588" y="180136"/>
                  </a:lnTo>
                  <a:lnTo>
                    <a:pt x="0" y="189042"/>
                  </a:lnTo>
                  <a:lnTo>
                    <a:pt x="2976" y="197794"/>
                  </a:lnTo>
                  <a:lnTo>
                    <a:pt x="9115" y="204704"/>
                  </a:lnTo>
                  <a:lnTo>
                    <a:pt x="17152" y="208589"/>
                  </a:lnTo>
                  <a:lnTo>
                    <a:pt x="26061" y="209177"/>
                  </a:lnTo>
                  <a:lnTo>
                    <a:pt x="34815" y="206201"/>
                  </a:lnTo>
                  <a:lnTo>
                    <a:pt x="209363" y="104588"/>
                  </a:lnTo>
                  <a:lnTo>
                    <a:pt x="34815" y="2976"/>
                  </a:lnTo>
                  <a:lnTo>
                    <a:pt x="26061" y="0"/>
                  </a:lnTo>
                  <a:close/>
                </a:path>
              </a:pathLst>
            </a:custGeom>
            <a:solidFill>
              <a:srgbClr val="000000"/>
            </a:solidFill>
          </p:spPr>
          <p:txBody>
            <a:bodyPr wrap="square" lIns="0" tIns="0" rIns="0" bIns="0" rtlCol="0"/>
            <a:lstStyle/>
            <a:p>
              <a:endParaRPr/>
            </a:p>
          </p:txBody>
        </p:sp>
      </p:grpSp>
      <p:grpSp>
        <p:nvGrpSpPr>
          <p:cNvPr id="69" name="object 69"/>
          <p:cNvGrpSpPr/>
          <p:nvPr/>
        </p:nvGrpSpPr>
        <p:grpSpPr>
          <a:xfrm>
            <a:off x="2346866" y="263903"/>
            <a:ext cx="1824989" cy="1797050"/>
            <a:chOff x="2346866" y="263903"/>
            <a:chExt cx="1824989" cy="1797050"/>
          </a:xfrm>
        </p:grpSpPr>
        <p:sp>
          <p:nvSpPr>
            <p:cNvPr id="70" name="object 70"/>
            <p:cNvSpPr/>
            <p:nvPr/>
          </p:nvSpPr>
          <p:spPr>
            <a:xfrm>
              <a:off x="4067175" y="1844674"/>
              <a:ext cx="0" cy="119380"/>
            </a:xfrm>
            <a:custGeom>
              <a:avLst/>
              <a:gdLst/>
              <a:ahLst/>
              <a:cxnLst/>
              <a:rect l="l" t="t" r="r" b="b"/>
              <a:pathLst>
                <a:path h="119380">
                  <a:moveTo>
                    <a:pt x="0" y="0"/>
                  </a:moveTo>
                  <a:lnTo>
                    <a:pt x="0" y="119107"/>
                  </a:lnTo>
                </a:path>
              </a:pathLst>
            </a:custGeom>
            <a:ln w="38100">
              <a:solidFill>
                <a:srgbClr val="FFFFFF"/>
              </a:solidFill>
            </a:ln>
          </p:spPr>
          <p:txBody>
            <a:bodyPr wrap="square" lIns="0" tIns="0" rIns="0" bIns="0" rtlCol="0"/>
            <a:lstStyle/>
            <a:p>
              <a:endParaRPr/>
            </a:p>
          </p:txBody>
        </p:sp>
        <p:sp>
          <p:nvSpPr>
            <p:cNvPr id="71" name="object 71"/>
            <p:cNvSpPr/>
            <p:nvPr/>
          </p:nvSpPr>
          <p:spPr>
            <a:xfrm>
              <a:off x="3962580" y="1851211"/>
              <a:ext cx="209550" cy="209550"/>
            </a:xfrm>
            <a:custGeom>
              <a:avLst/>
              <a:gdLst/>
              <a:ahLst/>
              <a:cxnLst/>
              <a:rect l="l" t="t" r="r" b="b"/>
              <a:pathLst>
                <a:path w="209550" h="209550">
                  <a:moveTo>
                    <a:pt x="20141" y="0"/>
                  </a:moveTo>
                  <a:lnTo>
                    <a:pt x="11388" y="2976"/>
                  </a:lnTo>
                  <a:lnTo>
                    <a:pt x="4476" y="9115"/>
                  </a:lnTo>
                  <a:lnTo>
                    <a:pt x="589" y="17152"/>
                  </a:lnTo>
                  <a:lnTo>
                    <a:pt x="0" y="26061"/>
                  </a:lnTo>
                  <a:lnTo>
                    <a:pt x="2981" y="34815"/>
                  </a:lnTo>
                  <a:lnTo>
                    <a:pt x="104594" y="209363"/>
                  </a:lnTo>
                  <a:lnTo>
                    <a:pt x="158476" y="116806"/>
                  </a:lnTo>
                  <a:lnTo>
                    <a:pt x="104594" y="116806"/>
                  </a:lnTo>
                  <a:lnTo>
                    <a:pt x="43227" y="11383"/>
                  </a:lnTo>
                  <a:lnTo>
                    <a:pt x="37083" y="4472"/>
                  </a:lnTo>
                  <a:lnTo>
                    <a:pt x="29046" y="588"/>
                  </a:lnTo>
                  <a:lnTo>
                    <a:pt x="20141" y="0"/>
                  </a:lnTo>
                  <a:close/>
                </a:path>
                <a:path w="209550" h="209550">
                  <a:moveTo>
                    <a:pt x="189047" y="0"/>
                  </a:moveTo>
                  <a:lnTo>
                    <a:pt x="180141" y="588"/>
                  </a:lnTo>
                  <a:lnTo>
                    <a:pt x="172105" y="4472"/>
                  </a:lnTo>
                  <a:lnTo>
                    <a:pt x="165960" y="11383"/>
                  </a:lnTo>
                  <a:lnTo>
                    <a:pt x="104594" y="116806"/>
                  </a:lnTo>
                  <a:lnTo>
                    <a:pt x="158476" y="116806"/>
                  </a:lnTo>
                  <a:lnTo>
                    <a:pt x="206206" y="34815"/>
                  </a:lnTo>
                  <a:lnTo>
                    <a:pt x="209183" y="26061"/>
                  </a:lnTo>
                  <a:lnTo>
                    <a:pt x="208594" y="17152"/>
                  </a:lnTo>
                  <a:lnTo>
                    <a:pt x="204710" y="9115"/>
                  </a:lnTo>
                  <a:lnTo>
                    <a:pt x="197799" y="2976"/>
                  </a:lnTo>
                  <a:lnTo>
                    <a:pt x="189047" y="0"/>
                  </a:lnTo>
                  <a:close/>
                </a:path>
              </a:pathLst>
            </a:custGeom>
            <a:solidFill>
              <a:srgbClr val="FFFFFF"/>
            </a:solidFill>
          </p:spPr>
          <p:txBody>
            <a:bodyPr wrap="square" lIns="0" tIns="0" rIns="0" bIns="0" rtlCol="0"/>
            <a:lstStyle/>
            <a:p>
              <a:endParaRPr/>
            </a:p>
          </p:txBody>
        </p:sp>
        <p:sp>
          <p:nvSpPr>
            <p:cNvPr id="72" name="object 72"/>
            <p:cNvSpPr/>
            <p:nvPr/>
          </p:nvSpPr>
          <p:spPr>
            <a:xfrm>
              <a:off x="2356383" y="273431"/>
              <a:ext cx="379095" cy="563880"/>
            </a:xfrm>
            <a:custGeom>
              <a:avLst/>
              <a:gdLst/>
              <a:ahLst/>
              <a:cxnLst/>
              <a:rect l="l" t="t" r="r" b="b"/>
              <a:pathLst>
                <a:path w="379094" h="563880">
                  <a:moveTo>
                    <a:pt x="0" y="274840"/>
                  </a:moveTo>
                  <a:lnTo>
                    <a:pt x="5587" y="364756"/>
                  </a:lnTo>
                  <a:lnTo>
                    <a:pt x="28241" y="433199"/>
                  </a:lnTo>
                  <a:lnTo>
                    <a:pt x="52010" y="463431"/>
                  </a:lnTo>
                  <a:lnTo>
                    <a:pt x="83050" y="490461"/>
                  </a:lnTo>
                  <a:lnTo>
                    <a:pt x="120591" y="513881"/>
                  </a:lnTo>
                  <a:lnTo>
                    <a:pt x="163865" y="533285"/>
                  </a:lnTo>
                  <a:lnTo>
                    <a:pt x="212103" y="548264"/>
                  </a:lnTo>
                  <a:lnTo>
                    <a:pt x="264537" y="558412"/>
                  </a:lnTo>
                  <a:lnTo>
                    <a:pt x="320397" y="563321"/>
                  </a:lnTo>
                  <a:lnTo>
                    <a:pt x="378917" y="562584"/>
                  </a:lnTo>
                  <a:lnTo>
                    <a:pt x="373374" y="473405"/>
                  </a:lnTo>
                  <a:lnTo>
                    <a:pt x="314813" y="473405"/>
                  </a:lnTo>
                  <a:lnTo>
                    <a:pt x="258954" y="468496"/>
                  </a:lnTo>
                  <a:lnTo>
                    <a:pt x="206520" y="458348"/>
                  </a:lnTo>
                  <a:lnTo>
                    <a:pt x="158282" y="443369"/>
                  </a:lnTo>
                  <a:lnTo>
                    <a:pt x="115008" y="423965"/>
                  </a:lnTo>
                  <a:lnTo>
                    <a:pt x="77465" y="400545"/>
                  </a:lnTo>
                  <a:lnTo>
                    <a:pt x="46425" y="373515"/>
                  </a:lnTo>
                  <a:lnTo>
                    <a:pt x="22654" y="343283"/>
                  </a:lnTo>
                  <a:lnTo>
                    <a:pt x="11245" y="319328"/>
                  </a:lnTo>
                  <a:lnTo>
                    <a:pt x="10375" y="319328"/>
                  </a:lnTo>
                  <a:lnTo>
                    <a:pt x="9325" y="315299"/>
                  </a:lnTo>
                  <a:lnTo>
                    <a:pt x="6923" y="310255"/>
                  </a:lnTo>
                  <a:lnTo>
                    <a:pt x="3656" y="293546"/>
                  </a:lnTo>
                  <a:lnTo>
                    <a:pt x="543" y="281598"/>
                  </a:lnTo>
                  <a:lnTo>
                    <a:pt x="634" y="278086"/>
                  </a:lnTo>
                  <a:lnTo>
                    <a:pt x="0" y="274840"/>
                  </a:lnTo>
                  <a:close/>
                </a:path>
                <a:path w="379094" h="563880">
                  <a:moveTo>
                    <a:pt x="373329" y="472668"/>
                  </a:moveTo>
                  <a:lnTo>
                    <a:pt x="314813" y="473405"/>
                  </a:lnTo>
                  <a:lnTo>
                    <a:pt x="373374" y="473405"/>
                  </a:lnTo>
                  <a:lnTo>
                    <a:pt x="373329" y="472668"/>
                  </a:lnTo>
                  <a:close/>
                </a:path>
                <a:path w="379094" h="563880">
                  <a:moveTo>
                    <a:pt x="9325" y="315299"/>
                  </a:moveTo>
                  <a:lnTo>
                    <a:pt x="10375" y="319328"/>
                  </a:lnTo>
                  <a:lnTo>
                    <a:pt x="10776" y="318344"/>
                  </a:lnTo>
                  <a:lnTo>
                    <a:pt x="9325" y="315299"/>
                  </a:lnTo>
                  <a:close/>
                </a:path>
                <a:path w="379094" h="563880">
                  <a:moveTo>
                    <a:pt x="10776" y="318344"/>
                  </a:moveTo>
                  <a:lnTo>
                    <a:pt x="10375" y="319328"/>
                  </a:lnTo>
                  <a:lnTo>
                    <a:pt x="11245" y="319328"/>
                  </a:lnTo>
                  <a:lnTo>
                    <a:pt x="10776" y="318344"/>
                  </a:lnTo>
                  <a:close/>
                </a:path>
                <a:path w="379094" h="563880">
                  <a:moveTo>
                    <a:pt x="253745" y="0"/>
                  </a:moveTo>
                  <a:lnTo>
                    <a:pt x="256527" y="44958"/>
                  </a:lnTo>
                  <a:lnTo>
                    <a:pt x="198062" y="61439"/>
                  </a:lnTo>
                  <a:lnTo>
                    <a:pt x="145859" y="83111"/>
                  </a:lnTo>
                  <a:lnTo>
                    <a:pt x="100567" y="109250"/>
                  </a:lnTo>
                  <a:lnTo>
                    <a:pt x="62838" y="139131"/>
                  </a:lnTo>
                  <a:lnTo>
                    <a:pt x="33320" y="172031"/>
                  </a:lnTo>
                  <a:lnTo>
                    <a:pt x="12665" y="207225"/>
                  </a:lnTo>
                  <a:lnTo>
                    <a:pt x="1523" y="243989"/>
                  </a:lnTo>
                  <a:lnTo>
                    <a:pt x="634" y="278086"/>
                  </a:lnTo>
                  <a:lnTo>
                    <a:pt x="3656" y="293546"/>
                  </a:lnTo>
                  <a:lnTo>
                    <a:pt x="9325" y="315299"/>
                  </a:lnTo>
                  <a:lnTo>
                    <a:pt x="10776" y="318344"/>
                  </a:lnTo>
                  <a:lnTo>
                    <a:pt x="24633" y="284265"/>
                  </a:lnTo>
                  <a:lnTo>
                    <a:pt x="47321" y="251229"/>
                  </a:lnTo>
                  <a:lnTo>
                    <a:pt x="77723" y="220746"/>
                  </a:lnTo>
                  <a:lnTo>
                    <a:pt x="115121" y="193343"/>
                  </a:lnTo>
                  <a:lnTo>
                    <a:pt x="158797" y="169546"/>
                  </a:lnTo>
                  <a:lnTo>
                    <a:pt x="208034" y="149880"/>
                  </a:lnTo>
                  <a:lnTo>
                    <a:pt x="262115" y="134874"/>
                  </a:lnTo>
                  <a:lnTo>
                    <a:pt x="301704" y="134874"/>
                  </a:lnTo>
                  <a:lnTo>
                    <a:pt x="348805" y="77343"/>
                  </a:lnTo>
                  <a:lnTo>
                    <a:pt x="253745" y="0"/>
                  </a:lnTo>
                  <a:close/>
                </a:path>
                <a:path w="379094" h="563880">
                  <a:moveTo>
                    <a:pt x="634" y="278086"/>
                  </a:moveTo>
                  <a:lnTo>
                    <a:pt x="543" y="281598"/>
                  </a:lnTo>
                  <a:lnTo>
                    <a:pt x="3656" y="293546"/>
                  </a:lnTo>
                  <a:lnTo>
                    <a:pt x="634" y="278086"/>
                  </a:lnTo>
                  <a:close/>
                </a:path>
                <a:path w="379094" h="563880">
                  <a:moveTo>
                    <a:pt x="301704" y="134874"/>
                  </a:moveTo>
                  <a:lnTo>
                    <a:pt x="262115" y="134874"/>
                  </a:lnTo>
                  <a:lnTo>
                    <a:pt x="264896" y="179832"/>
                  </a:lnTo>
                  <a:lnTo>
                    <a:pt x="301704" y="134874"/>
                  </a:lnTo>
                  <a:close/>
                </a:path>
              </a:pathLst>
            </a:custGeom>
            <a:solidFill>
              <a:srgbClr val="7E97AD"/>
            </a:solidFill>
          </p:spPr>
          <p:txBody>
            <a:bodyPr wrap="square" lIns="0" tIns="0" rIns="0" bIns="0" rtlCol="0"/>
            <a:lstStyle/>
            <a:p>
              <a:endParaRPr/>
            </a:p>
          </p:txBody>
        </p:sp>
        <p:sp>
          <p:nvSpPr>
            <p:cNvPr id="73" name="object 73"/>
            <p:cNvSpPr/>
            <p:nvPr/>
          </p:nvSpPr>
          <p:spPr>
            <a:xfrm>
              <a:off x="2356383" y="548271"/>
              <a:ext cx="379095" cy="288925"/>
            </a:xfrm>
            <a:custGeom>
              <a:avLst/>
              <a:gdLst/>
              <a:ahLst/>
              <a:cxnLst/>
              <a:rect l="l" t="t" r="r" b="b"/>
              <a:pathLst>
                <a:path w="379094" h="288925">
                  <a:moveTo>
                    <a:pt x="0" y="0"/>
                  </a:moveTo>
                  <a:lnTo>
                    <a:pt x="5587" y="89915"/>
                  </a:lnTo>
                  <a:lnTo>
                    <a:pt x="28241" y="158358"/>
                  </a:lnTo>
                  <a:lnTo>
                    <a:pt x="52010" y="188590"/>
                  </a:lnTo>
                  <a:lnTo>
                    <a:pt x="83050" y="215620"/>
                  </a:lnTo>
                  <a:lnTo>
                    <a:pt x="120591" y="239040"/>
                  </a:lnTo>
                  <a:lnTo>
                    <a:pt x="163865" y="258444"/>
                  </a:lnTo>
                  <a:lnTo>
                    <a:pt x="212103" y="273423"/>
                  </a:lnTo>
                  <a:lnTo>
                    <a:pt x="264537" y="283571"/>
                  </a:lnTo>
                  <a:lnTo>
                    <a:pt x="320397" y="288480"/>
                  </a:lnTo>
                  <a:lnTo>
                    <a:pt x="378917" y="287743"/>
                  </a:lnTo>
                  <a:lnTo>
                    <a:pt x="373329" y="197827"/>
                  </a:lnTo>
                  <a:lnTo>
                    <a:pt x="314813" y="198564"/>
                  </a:lnTo>
                  <a:lnTo>
                    <a:pt x="258954" y="193655"/>
                  </a:lnTo>
                  <a:lnTo>
                    <a:pt x="206520" y="183507"/>
                  </a:lnTo>
                  <a:lnTo>
                    <a:pt x="158282" y="168528"/>
                  </a:lnTo>
                  <a:lnTo>
                    <a:pt x="115008" y="149124"/>
                  </a:lnTo>
                  <a:lnTo>
                    <a:pt x="77465" y="125704"/>
                  </a:lnTo>
                  <a:lnTo>
                    <a:pt x="46425" y="98674"/>
                  </a:lnTo>
                  <a:lnTo>
                    <a:pt x="22654" y="68442"/>
                  </a:lnTo>
                  <a:lnTo>
                    <a:pt x="6923" y="35415"/>
                  </a:lnTo>
                  <a:lnTo>
                    <a:pt x="0" y="0"/>
                  </a:lnTo>
                  <a:close/>
                </a:path>
              </a:pathLst>
            </a:custGeom>
            <a:solidFill>
              <a:srgbClr val="000000">
                <a:alpha val="19999"/>
              </a:srgbClr>
            </a:solidFill>
          </p:spPr>
          <p:txBody>
            <a:bodyPr wrap="square" lIns="0" tIns="0" rIns="0" bIns="0" rtlCol="0"/>
            <a:lstStyle/>
            <a:p>
              <a:endParaRPr/>
            </a:p>
          </p:txBody>
        </p:sp>
        <p:sp>
          <p:nvSpPr>
            <p:cNvPr id="74" name="object 74"/>
            <p:cNvSpPr/>
            <p:nvPr/>
          </p:nvSpPr>
          <p:spPr>
            <a:xfrm>
              <a:off x="2356391" y="273428"/>
              <a:ext cx="379095" cy="563880"/>
            </a:xfrm>
            <a:custGeom>
              <a:avLst/>
              <a:gdLst/>
              <a:ahLst/>
              <a:cxnLst/>
              <a:rect l="l" t="t" r="r" b="b"/>
              <a:pathLst>
                <a:path w="379094" h="563880">
                  <a:moveTo>
                    <a:pt x="0" y="274846"/>
                  </a:moveTo>
                  <a:lnTo>
                    <a:pt x="22653" y="343289"/>
                  </a:lnTo>
                  <a:lnTo>
                    <a:pt x="46422" y="373521"/>
                  </a:lnTo>
                  <a:lnTo>
                    <a:pt x="77462" y="400551"/>
                  </a:lnTo>
                  <a:lnTo>
                    <a:pt x="115003" y="423971"/>
                  </a:lnTo>
                  <a:lnTo>
                    <a:pt x="158277" y="443374"/>
                  </a:lnTo>
                  <a:lnTo>
                    <a:pt x="206515" y="458353"/>
                  </a:lnTo>
                  <a:lnTo>
                    <a:pt x="258949" y="468499"/>
                  </a:lnTo>
                  <a:lnTo>
                    <a:pt x="314810" y="473407"/>
                  </a:lnTo>
                  <a:lnTo>
                    <a:pt x="373330" y="472668"/>
                  </a:lnTo>
                  <a:lnTo>
                    <a:pt x="378909" y="562586"/>
                  </a:lnTo>
                  <a:lnTo>
                    <a:pt x="320389" y="563325"/>
                  </a:lnTo>
                  <a:lnTo>
                    <a:pt x="264528" y="558417"/>
                  </a:lnTo>
                  <a:lnTo>
                    <a:pt x="212095" y="548271"/>
                  </a:lnTo>
                  <a:lnTo>
                    <a:pt x="163856" y="533292"/>
                  </a:lnTo>
                  <a:lnTo>
                    <a:pt x="120582" y="513889"/>
                  </a:lnTo>
                  <a:lnTo>
                    <a:pt x="83041" y="490469"/>
                  </a:lnTo>
                  <a:lnTo>
                    <a:pt x="52002" y="463439"/>
                  </a:lnTo>
                  <a:lnTo>
                    <a:pt x="28232" y="433207"/>
                  </a:lnTo>
                  <a:lnTo>
                    <a:pt x="5579" y="364763"/>
                  </a:lnTo>
                  <a:lnTo>
                    <a:pt x="0" y="274846"/>
                  </a:lnTo>
                  <a:lnTo>
                    <a:pt x="2784" y="237580"/>
                  </a:lnTo>
                  <a:lnTo>
                    <a:pt x="15342" y="201491"/>
                  </a:lnTo>
                  <a:lnTo>
                    <a:pt x="36969" y="167209"/>
                  </a:lnTo>
                  <a:lnTo>
                    <a:pt x="66961" y="135364"/>
                  </a:lnTo>
                  <a:lnTo>
                    <a:pt x="104617" y="106586"/>
                  </a:lnTo>
                  <a:lnTo>
                    <a:pt x="149232" y="81506"/>
                  </a:lnTo>
                  <a:lnTo>
                    <a:pt x="200103" y="60753"/>
                  </a:lnTo>
                  <a:lnTo>
                    <a:pt x="256527" y="44959"/>
                  </a:lnTo>
                  <a:lnTo>
                    <a:pt x="253737" y="0"/>
                  </a:lnTo>
                  <a:lnTo>
                    <a:pt x="348801" y="77347"/>
                  </a:lnTo>
                  <a:lnTo>
                    <a:pt x="264896" y="179835"/>
                  </a:lnTo>
                  <a:lnTo>
                    <a:pt x="262106" y="134877"/>
                  </a:lnTo>
                  <a:lnTo>
                    <a:pt x="208029" y="149885"/>
                  </a:lnTo>
                  <a:lnTo>
                    <a:pt x="158793" y="169551"/>
                  </a:lnTo>
                  <a:lnTo>
                    <a:pt x="115117" y="193349"/>
                  </a:lnTo>
                  <a:lnTo>
                    <a:pt x="77719" y="220752"/>
                  </a:lnTo>
                  <a:lnTo>
                    <a:pt x="47316" y="251235"/>
                  </a:lnTo>
                  <a:lnTo>
                    <a:pt x="24627" y="284271"/>
                  </a:lnTo>
                  <a:lnTo>
                    <a:pt x="10369" y="319335"/>
                  </a:lnTo>
                </a:path>
              </a:pathLst>
            </a:custGeom>
            <a:ln w="19050">
              <a:solidFill>
                <a:srgbClr val="000000"/>
              </a:solidFill>
            </a:ln>
          </p:spPr>
          <p:txBody>
            <a:bodyPr wrap="square" lIns="0" tIns="0" rIns="0" bIns="0" rtlCol="0"/>
            <a:lstStyle/>
            <a:p>
              <a:endParaRPr/>
            </a:p>
          </p:txBody>
        </p:sp>
        <p:sp>
          <p:nvSpPr>
            <p:cNvPr id="75" name="object 75"/>
            <p:cNvSpPr/>
            <p:nvPr/>
          </p:nvSpPr>
          <p:spPr>
            <a:xfrm>
              <a:off x="4067175" y="1125537"/>
              <a:ext cx="0" cy="119380"/>
            </a:xfrm>
            <a:custGeom>
              <a:avLst/>
              <a:gdLst/>
              <a:ahLst/>
              <a:cxnLst/>
              <a:rect l="l" t="t" r="r" b="b"/>
              <a:pathLst>
                <a:path h="119380">
                  <a:moveTo>
                    <a:pt x="0" y="0"/>
                  </a:moveTo>
                  <a:lnTo>
                    <a:pt x="0" y="119107"/>
                  </a:lnTo>
                </a:path>
              </a:pathLst>
            </a:custGeom>
            <a:ln w="38100">
              <a:solidFill>
                <a:srgbClr val="000000"/>
              </a:solidFill>
            </a:ln>
          </p:spPr>
          <p:txBody>
            <a:bodyPr wrap="square" lIns="0" tIns="0" rIns="0" bIns="0" rtlCol="0"/>
            <a:lstStyle/>
            <a:p>
              <a:endParaRPr/>
            </a:p>
          </p:txBody>
        </p:sp>
        <p:sp>
          <p:nvSpPr>
            <p:cNvPr id="76" name="object 76"/>
            <p:cNvSpPr/>
            <p:nvPr/>
          </p:nvSpPr>
          <p:spPr>
            <a:xfrm>
              <a:off x="3962580" y="1132073"/>
              <a:ext cx="209550" cy="209550"/>
            </a:xfrm>
            <a:custGeom>
              <a:avLst/>
              <a:gdLst/>
              <a:ahLst/>
              <a:cxnLst/>
              <a:rect l="l" t="t" r="r" b="b"/>
              <a:pathLst>
                <a:path w="209550" h="209550">
                  <a:moveTo>
                    <a:pt x="20141" y="0"/>
                  </a:moveTo>
                  <a:lnTo>
                    <a:pt x="11388" y="2976"/>
                  </a:lnTo>
                  <a:lnTo>
                    <a:pt x="4476" y="9115"/>
                  </a:lnTo>
                  <a:lnTo>
                    <a:pt x="589" y="17152"/>
                  </a:lnTo>
                  <a:lnTo>
                    <a:pt x="0" y="26061"/>
                  </a:lnTo>
                  <a:lnTo>
                    <a:pt x="2981" y="34815"/>
                  </a:lnTo>
                  <a:lnTo>
                    <a:pt x="104594" y="209363"/>
                  </a:lnTo>
                  <a:lnTo>
                    <a:pt x="158476" y="116806"/>
                  </a:lnTo>
                  <a:lnTo>
                    <a:pt x="104594" y="116806"/>
                  </a:lnTo>
                  <a:lnTo>
                    <a:pt x="43227" y="11383"/>
                  </a:lnTo>
                  <a:lnTo>
                    <a:pt x="37083" y="4472"/>
                  </a:lnTo>
                  <a:lnTo>
                    <a:pt x="29046" y="588"/>
                  </a:lnTo>
                  <a:lnTo>
                    <a:pt x="20141" y="0"/>
                  </a:lnTo>
                  <a:close/>
                </a:path>
                <a:path w="209550" h="209550">
                  <a:moveTo>
                    <a:pt x="189047" y="0"/>
                  </a:moveTo>
                  <a:lnTo>
                    <a:pt x="180141" y="588"/>
                  </a:lnTo>
                  <a:lnTo>
                    <a:pt x="172105" y="4472"/>
                  </a:lnTo>
                  <a:lnTo>
                    <a:pt x="165960" y="11383"/>
                  </a:lnTo>
                  <a:lnTo>
                    <a:pt x="104594" y="116806"/>
                  </a:lnTo>
                  <a:lnTo>
                    <a:pt x="158476" y="116806"/>
                  </a:lnTo>
                  <a:lnTo>
                    <a:pt x="206206" y="34815"/>
                  </a:lnTo>
                  <a:lnTo>
                    <a:pt x="209183" y="26061"/>
                  </a:lnTo>
                  <a:lnTo>
                    <a:pt x="208594" y="17152"/>
                  </a:lnTo>
                  <a:lnTo>
                    <a:pt x="204710" y="9115"/>
                  </a:lnTo>
                  <a:lnTo>
                    <a:pt x="197799" y="2976"/>
                  </a:lnTo>
                  <a:lnTo>
                    <a:pt x="189047" y="0"/>
                  </a:lnTo>
                  <a:close/>
                </a:path>
              </a:pathLst>
            </a:custGeom>
            <a:solidFill>
              <a:srgbClr val="000000"/>
            </a:solidFill>
          </p:spPr>
          <p:txBody>
            <a:bodyPr wrap="square" lIns="0" tIns="0" rIns="0" bIns="0" rtlCol="0"/>
            <a:lstStyle/>
            <a:p>
              <a:endParaRPr/>
            </a:p>
          </p:txBody>
        </p:sp>
        <p:sp>
          <p:nvSpPr>
            <p:cNvPr id="77" name="object 77"/>
            <p:cNvSpPr/>
            <p:nvPr/>
          </p:nvSpPr>
          <p:spPr>
            <a:xfrm>
              <a:off x="3924300" y="549275"/>
              <a:ext cx="0" cy="119380"/>
            </a:xfrm>
            <a:custGeom>
              <a:avLst/>
              <a:gdLst/>
              <a:ahLst/>
              <a:cxnLst/>
              <a:rect l="l" t="t" r="r" b="b"/>
              <a:pathLst>
                <a:path h="119379">
                  <a:moveTo>
                    <a:pt x="0" y="0"/>
                  </a:moveTo>
                  <a:lnTo>
                    <a:pt x="0" y="119107"/>
                  </a:lnTo>
                </a:path>
              </a:pathLst>
            </a:custGeom>
            <a:ln w="38100">
              <a:solidFill>
                <a:srgbClr val="000000"/>
              </a:solidFill>
            </a:ln>
          </p:spPr>
          <p:txBody>
            <a:bodyPr wrap="square" lIns="0" tIns="0" rIns="0" bIns="0" rtlCol="0"/>
            <a:lstStyle/>
            <a:p>
              <a:endParaRPr/>
            </a:p>
          </p:txBody>
        </p:sp>
        <p:sp>
          <p:nvSpPr>
            <p:cNvPr id="78" name="object 78"/>
            <p:cNvSpPr/>
            <p:nvPr/>
          </p:nvSpPr>
          <p:spPr>
            <a:xfrm>
              <a:off x="3819705" y="555811"/>
              <a:ext cx="209550" cy="209550"/>
            </a:xfrm>
            <a:custGeom>
              <a:avLst/>
              <a:gdLst/>
              <a:ahLst/>
              <a:cxnLst/>
              <a:rect l="l" t="t" r="r" b="b"/>
              <a:pathLst>
                <a:path w="209550" h="209550">
                  <a:moveTo>
                    <a:pt x="20141" y="0"/>
                  </a:moveTo>
                  <a:lnTo>
                    <a:pt x="11388" y="2976"/>
                  </a:lnTo>
                  <a:lnTo>
                    <a:pt x="4476" y="9115"/>
                  </a:lnTo>
                  <a:lnTo>
                    <a:pt x="589" y="17152"/>
                  </a:lnTo>
                  <a:lnTo>
                    <a:pt x="0" y="26061"/>
                  </a:lnTo>
                  <a:lnTo>
                    <a:pt x="2981" y="34815"/>
                  </a:lnTo>
                  <a:lnTo>
                    <a:pt x="104594" y="209363"/>
                  </a:lnTo>
                  <a:lnTo>
                    <a:pt x="158476" y="116806"/>
                  </a:lnTo>
                  <a:lnTo>
                    <a:pt x="104594" y="116806"/>
                  </a:lnTo>
                  <a:lnTo>
                    <a:pt x="43227" y="11383"/>
                  </a:lnTo>
                  <a:lnTo>
                    <a:pt x="37083" y="4472"/>
                  </a:lnTo>
                  <a:lnTo>
                    <a:pt x="29046" y="588"/>
                  </a:lnTo>
                  <a:lnTo>
                    <a:pt x="20141" y="0"/>
                  </a:lnTo>
                  <a:close/>
                </a:path>
                <a:path w="209550" h="209550">
                  <a:moveTo>
                    <a:pt x="189047" y="0"/>
                  </a:moveTo>
                  <a:lnTo>
                    <a:pt x="180141" y="588"/>
                  </a:lnTo>
                  <a:lnTo>
                    <a:pt x="172105" y="4472"/>
                  </a:lnTo>
                  <a:lnTo>
                    <a:pt x="165960" y="11383"/>
                  </a:lnTo>
                  <a:lnTo>
                    <a:pt x="104594" y="116806"/>
                  </a:lnTo>
                  <a:lnTo>
                    <a:pt x="158476" y="116806"/>
                  </a:lnTo>
                  <a:lnTo>
                    <a:pt x="206206" y="34815"/>
                  </a:lnTo>
                  <a:lnTo>
                    <a:pt x="209183" y="26061"/>
                  </a:lnTo>
                  <a:lnTo>
                    <a:pt x="208594" y="17152"/>
                  </a:lnTo>
                  <a:lnTo>
                    <a:pt x="204710" y="9115"/>
                  </a:lnTo>
                  <a:lnTo>
                    <a:pt x="197799" y="2976"/>
                  </a:lnTo>
                  <a:lnTo>
                    <a:pt x="189047" y="0"/>
                  </a:lnTo>
                  <a:close/>
                </a:path>
              </a:pathLst>
            </a:custGeom>
            <a:solidFill>
              <a:srgbClr val="000000"/>
            </a:solidFill>
          </p:spPr>
          <p:txBody>
            <a:bodyPr wrap="square" lIns="0" tIns="0" rIns="0" bIns="0" rtlCol="0"/>
            <a:lstStyle/>
            <a:p>
              <a:endParaRPr/>
            </a:p>
          </p:txBody>
        </p:sp>
      </p:grpSp>
      <p:grpSp>
        <p:nvGrpSpPr>
          <p:cNvPr id="79" name="object 79"/>
          <p:cNvGrpSpPr/>
          <p:nvPr/>
        </p:nvGrpSpPr>
        <p:grpSpPr>
          <a:xfrm>
            <a:off x="1730555" y="3573462"/>
            <a:ext cx="5683250" cy="2879725"/>
            <a:chOff x="1730555" y="3573462"/>
            <a:chExt cx="5683250" cy="2879725"/>
          </a:xfrm>
        </p:grpSpPr>
        <p:sp>
          <p:nvSpPr>
            <p:cNvPr id="80" name="object 80"/>
            <p:cNvSpPr/>
            <p:nvPr/>
          </p:nvSpPr>
          <p:spPr>
            <a:xfrm>
              <a:off x="3851275" y="4365625"/>
              <a:ext cx="433705" cy="1440180"/>
            </a:xfrm>
            <a:custGeom>
              <a:avLst/>
              <a:gdLst/>
              <a:ahLst/>
              <a:cxnLst/>
              <a:rect l="l" t="t" r="r" b="b"/>
              <a:pathLst>
                <a:path w="433704" h="1440179">
                  <a:moveTo>
                    <a:pt x="0" y="0"/>
                  </a:moveTo>
                  <a:lnTo>
                    <a:pt x="68492" y="1841"/>
                  </a:lnTo>
                  <a:lnTo>
                    <a:pt x="127976" y="6967"/>
                  </a:lnTo>
                  <a:lnTo>
                    <a:pt x="174884" y="14785"/>
                  </a:lnTo>
                  <a:lnTo>
                    <a:pt x="216693" y="36113"/>
                  </a:lnTo>
                  <a:lnTo>
                    <a:pt x="216693" y="683817"/>
                  </a:lnTo>
                  <a:lnTo>
                    <a:pt x="227741" y="695231"/>
                  </a:lnTo>
                  <a:lnTo>
                    <a:pt x="258503" y="705145"/>
                  </a:lnTo>
                  <a:lnTo>
                    <a:pt x="305411" y="712963"/>
                  </a:lnTo>
                  <a:lnTo>
                    <a:pt x="364895" y="718090"/>
                  </a:lnTo>
                  <a:lnTo>
                    <a:pt x="433387" y="719931"/>
                  </a:lnTo>
                  <a:lnTo>
                    <a:pt x="364895" y="721772"/>
                  </a:lnTo>
                  <a:lnTo>
                    <a:pt x="305411" y="726899"/>
                  </a:lnTo>
                  <a:lnTo>
                    <a:pt x="258503" y="734716"/>
                  </a:lnTo>
                  <a:lnTo>
                    <a:pt x="227741" y="744630"/>
                  </a:lnTo>
                  <a:lnTo>
                    <a:pt x="216693" y="756044"/>
                  </a:lnTo>
                  <a:lnTo>
                    <a:pt x="216693" y="1403743"/>
                  </a:lnTo>
                  <a:lnTo>
                    <a:pt x="205646" y="1415161"/>
                  </a:lnTo>
                  <a:lnTo>
                    <a:pt x="174884" y="1425076"/>
                  </a:lnTo>
                  <a:lnTo>
                    <a:pt x="127976" y="1432894"/>
                  </a:lnTo>
                  <a:lnTo>
                    <a:pt x="68492" y="1438021"/>
                  </a:lnTo>
                  <a:lnTo>
                    <a:pt x="0" y="1439862"/>
                  </a:lnTo>
                </a:path>
              </a:pathLst>
            </a:custGeom>
            <a:ln w="57150">
              <a:solidFill>
                <a:srgbClr val="002060"/>
              </a:solidFill>
            </a:ln>
          </p:spPr>
          <p:txBody>
            <a:bodyPr wrap="square" lIns="0" tIns="0" rIns="0" bIns="0" rtlCol="0"/>
            <a:lstStyle/>
            <a:p>
              <a:endParaRPr/>
            </a:p>
          </p:txBody>
        </p:sp>
        <p:sp>
          <p:nvSpPr>
            <p:cNvPr id="81" name="object 81"/>
            <p:cNvSpPr/>
            <p:nvPr/>
          </p:nvSpPr>
          <p:spPr>
            <a:xfrm>
              <a:off x="1835150" y="3573462"/>
              <a:ext cx="0" cy="119380"/>
            </a:xfrm>
            <a:custGeom>
              <a:avLst/>
              <a:gdLst/>
              <a:ahLst/>
              <a:cxnLst/>
              <a:rect l="l" t="t" r="r" b="b"/>
              <a:pathLst>
                <a:path h="119379">
                  <a:moveTo>
                    <a:pt x="0" y="0"/>
                  </a:moveTo>
                  <a:lnTo>
                    <a:pt x="0" y="119107"/>
                  </a:lnTo>
                </a:path>
              </a:pathLst>
            </a:custGeom>
            <a:ln w="38100">
              <a:solidFill>
                <a:srgbClr val="FFFFFF"/>
              </a:solidFill>
            </a:ln>
          </p:spPr>
          <p:txBody>
            <a:bodyPr wrap="square" lIns="0" tIns="0" rIns="0" bIns="0" rtlCol="0"/>
            <a:lstStyle/>
            <a:p>
              <a:endParaRPr/>
            </a:p>
          </p:txBody>
        </p:sp>
        <p:sp>
          <p:nvSpPr>
            <p:cNvPr id="82" name="object 82"/>
            <p:cNvSpPr/>
            <p:nvPr/>
          </p:nvSpPr>
          <p:spPr>
            <a:xfrm>
              <a:off x="1730555" y="3579998"/>
              <a:ext cx="209550" cy="209550"/>
            </a:xfrm>
            <a:custGeom>
              <a:avLst/>
              <a:gdLst/>
              <a:ahLst/>
              <a:cxnLst/>
              <a:rect l="l" t="t" r="r" b="b"/>
              <a:pathLst>
                <a:path w="209550" h="209550">
                  <a:moveTo>
                    <a:pt x="20141" y="0"/>
                  </a:moveTo>
                  <a:lnTo>
                    <a:pt x="11388" y="2976"/>
                  </a:lnTo>
                  <a:lnTo>
                    <a:pt x="4476" y="9115"/>
                  </a:lnTo>
                  <a:lnTo>
                    <a:pt x="589" y="17152"/>
                  </a:lnTo>
                  <a:lnTo>
                    <a:pt x="0" y="26061"/>
                  </a:lnTo>
                  <a:lnTo>
                    <a:pt x="2981" y="34815"/>
                  </a:lnTo>
                  <a:lnTo>
                    <a:pt x="104594" y="209363"/>
                  </a:lnTo>
                  <a:lnTo>
                    <a:pt x="158476" y="116806"/>
                  </a:lnTo>
                  <a:lnTo>
                    <a:pt x="104594" y="116806"/>
                  </a:lnTo>
                  <a:lnTo>
                    <a:pt x="43227" y="11383"/>
                  </a:lnTo>
                  <a:lnTo>
                    <a:pt x="37083" y="4472"/>
                  </a:lnTo>
                  <a:lnTo>
                    <a:pt x="29046" y="588"/>
                  </a:lnTo>
                  <a:lnTo>
                    <a:pt x="20141" y="0"/>
                  </a:lnTo>
                  <a:close/>
                </a:path>
                <a:path w="209550" h="209550">
                  <a:moveTo>
                    <a:pt x="189047" y="0"/>
                  </a:moveTo>
                  <a:lnTo>
                    <a:pt x="180141" y="588"/>
                  </a:lnTo>
                  <a:lnTo>
                    <a:pt x="172105" y="4472"/>
                  </a:lnTo>
                  <a:lnTo>
                    <a:pt x="165960" y="11383"/>
                  </a:lnTo>
                  <a:lnTo>
                    <a:pt x="104594" y="116806"/>
                  </a:lnTo>
                  <a:lnTo>
                    <a:pt x="158476" y="116806"/>
                  </a:lnTo>
                  <a:lnTo>
                    <a:pt x="206206" y="34815"/>
                  </a:lnTo>
                  <a:lnTo>
                    <a:pt x="209183" y="26061"/>
                  </a:lnTo>
                  <a:lnTo>
                    <a:pt x="208594" y="17152"/>
                  </a:lnTo>
                  <a:lnTo>
                    <a:pt x="204710" y="9115"/>
                  </a:lnTo>
                  <a:lnTo>
                    <a:pt x="197799" y="2976"/>
                  </a:lnTo>
                  <a:lnTo>
                    <a:pt x="189047" y="0"/>
                  </a:lnTo>
                  <a:close/>
                </a:path>
              </a:pathLst>
            </a:custGeom>
            <a:solidFill>
              <a:srgbClr val="FFFFFF"/>
            </a:solidFill>
          </p:spPr>
          <p:txBody>
            <a:bodyPr wrap="square" lIns="0" tIns="0" rIns="0" bIns="0" rtlCol="0"/>
            <a:lstStyle/>
            <a:p>
              <a:endParaRPr/>
            </a:p>
          </p:txBody>
        </p:sp>
        <p:sp>
          <p:nvSpPr>
            <p:cNvPr id="83" name="object 83"/>
            <p:cNvSpPr/>
            <p:nvPr/>
          </p:nvSpPr>
          <p:spPr>
            <a:xfrm>
              <a:off x="3419475" y="3573462"/>
              <a:ext cx="0" cy="119380"/>
            </a:xfrm>
            <a:custGeom>
              <a:avLst/>
              <a:gdLst/>
              <a:ahLst/>
              <a:cxnLst/>
              <a:rect l="l" t="t" r="r" b="b"/>
              <a:pathLst>
                <a:path h="119379">
                  <a:moveTo>
                    <a:pt x="0" y="0"/>
                  </a:moveTo>
                  <a:lnTo>
                    <a:pt x="0" y="119107"/>
                  </a:lnTo>
                </a:path>
              </a:pathLst>
            </a:custGeom>
            <a:ln w="38100">
              <a:solidFill>
                <a:srgbClr val="FFFFFF"/>
              </a:solidFill>
            </a:ln>
          </p:spPr>
          <p:txBody>
            <a:bodyPr wrap="square" lIns="0" tIns="0" rIns="0" bIns="0" rtlCol="0"/>
            <a:lstStyle/>
            <a:p>
              <a:endParaRPr/>
            </a:p>
          </p:txBody>
        </p:sp>
        <p:sp>
          <p:nvSpPr>
            <p:cNvPr id="84" name="object 84"/>
            <p:cNvSpPr/>
            <p:nvPr/>
          </p:nvSpPr>
          <p:spPr>
            <a:xfrm>
              <a:off x="3314880" y="3579998"/>
              <a:ext cx="209550" cy="209550"/>
            </a:xfrm>
            <a:custGeom>
              <a:avLst/>
              <a:gdLst/>
              <a:ahLst/>
              <a:cxnLst/>
              <a:rect l="l" t="t" r="r" b="b"/>
              <a:pathLst>
                <a:path w="209550" h="209550">
                  <a:moveTo>
                    <a:pt x="20141" y="0"/>
                  </a:moveTo>
                  <a:lnTo>
                    <a:pt x="11388" y="2976"/>
                  </a:lnTo>
                  <a:lnTo>
                    <a:pt x="4476" y="9115"/>
                  </a:lnTo>
                  <a:lnTo>
                    <a:pt x="589" y="17152"/>
                  </a:lnTo>
                  <a:lnTo>
                    <a:pt x="0" y="26061"/>
                  </a:lnTo>
                  <a:lnTo>
                    <a:pt x="2981" y="34815"/>
                  </a:lnTo>
                  <a:lnTo>
                    <a:pt x="104594" y="209363"/>
                  </a:lnTo>
                  <a:lnTo>
                    <a:pt x="158476" y="116806"/>
                  </a:lnTo>
                  <a:lnTo>
                    <a:pt x="104594" y="116806"/>
                  </a:lnTo>
                  <a:lnTo>
                    <a:pt x="43227" y="11383"/>
                  </a:lnTo>
                  <a:lnTo>
                    <a:pt x="37083" y="4472"/>
                  </a:lnTo>
                  <a:lnTo>
                    <a:pt x="29046" y="588"/>
                  </a:lnTo>
                  <a:lnTo>
                    <a:pt x="20141" y="0"/>
                  </a:lnTo>
                  <a:close/>
                </a:path>
                <a:path w="209550" h="209550">
                  <a:moveTo>
                    <a:pt x="189047" y="0"/>
                  </a:moveTo>
                  <a:lnTo>
                    <a:pt x="180141" y="588"/>
                  </a:lnTo>
                  <a:lnTo>
                    <a:pt x="172105" y="4472"/>
                  </a:lnTo>
                  <a:lnTo>
                    <a:pt x="165960" y="11383"/>
                  </a:lnTo>
                  <a:lnTo>
                    <a:pt x="104594" y="116806"/>
                  </a:lnTo>
                  <a:lnTo>
                    <a:pt x="158476" y="116806"/>
                  </a:lnTo>
                  <a:lnTo>
                    <a:pt x="206206" y="34815"/>
                  </a:lnTo>
                  <a:lnTo>
                    <a:pt x="209183" y="26061"/>
                  </a:lnTo>
                  <a:lnTo>
                    <a:pt x="208594" y="17152"/>
                  </a:lnTo>
                  <a:lnTo>
                    <a:pt x="204710" y="9115"/>
                  </a:lnTo>
                  <a:lnTo>
                    <a:pt x="197799" y="2976"/>
                  </a:lnTo>
                  <a:lnTo>
                    <a:pt x="189047" y="0"/>
                  </a:lnTo>
                  <a:close/>
                </a:path>
              </a:pathLst>
            </a:custGeom>
            <a:solidFill>
              <a:srgbClr val="FFFFFF"/>
            </a:solidFill>
          </p:spPr>
          <p:txBody>
            <a:bodyPr wrap="square" lIns="0" tIns="0" rIns="0" bIns="0" rtlCol="0"/>
            <a:lstStyle/>
            <a:p>
              <a:endParaRPr/>
            </a:p>
          </p:txBody>
        </p:sp>
        <p:sp>
          <p:nvSpPr>
            <p:cNvPr id="85" name="object 85"/>
            <p:cNvSpPr/>
            <p:nvPr/>
          </p:nvSpPr>
          <p:spPr>
            <a:xfrm>
              <a:off x="4787900" y="4292600"/>
              <a:ext cx="0" cy="119380"/>
            </a:xfrm>
            <a:custGeom>
              <a:avLst/>
              <a:gdLst/>
              <a:ahLst/>
              <a:cxnLst/>
              <a:rect l="l" t="t" r="r" b="b"/>
              <a:pathLst>
                <a:path h="119379">
                  <a:moveTo>
                    <a:pt x="0" y="0"/>
                  </a:moveTo>
                  <a:lnTo>
                    <a:pt x="0" y="119107"/>
                  </a:lnTo>
                </a:path>
              </a:pathLst>
            </a:custGeom>
            <a:ln w="38100">
              <a:solidFill>
                <a:srgbClr val="FFFFFF"/>
              </a:solidFill>
            </a:ln>
          </p:spPr>
          <p:txBody>
            <a:bodyPr wrap="square" lIns="0" tIns="0" rIns="0" bIns="0" rtlCol="0"/>
            <a:lstStyle/>
            <a:p>
              <a:endParaRPr/>
            </a:p>
          </p:txBody>
        </p:sp>
        <p:sp>
          <p:nvSpPr>
            <p:cNvPr id="86" name="object 86"/>
            <p:cNvSpPr/>
            <p:nvPr/>
          </p:nvSpPr>
          <p:spPr>
            <a:xfrm>
              <a:off x="4683305" y="4299136"/>
              <a:ext cx="209550" cy="209550"/>
            </a:xfrm>
            <a:custGeom>
              <a:avLst/>
              <a:gdLst/>
              <a:ahLst/>
              <a:cxnLst/>
              <a:rect l="l" t="t" r="r" b="b"/>
              <a:pathLst>
                <a:path w="209550" h="209550">
                  <a:moveTo>
                    <a:pt x="20141" y="0"/>
                  </a:moveTo>
                  <a:lnTo>
                    <a:pt x="11388" y="2976"/>
                  </a:lnTo>
                  <a:lnTo>
                    <a:pt x="4476" y="9115"/>
                  </a:lnTo>
                  <a:lnTo>
                    <a:pt x="589" y="17152"/>
                  </a:lnTo>
                  <a:lnTo>
                    <a:pt x="0" y="26061"/>
                  </a:lnTo>
                  <a:lnTo>
                    <a:pt x="2981" y="34815"/>
                  </a:lnTo>
                  <a:lnTo>
                    <a:pt x="104594" y="209363"/>
                  </a:lnTo>
                  <a:lnTo>
                    <a:pt x="158476" y="116806"/>
                  </a:lnTo>
                  <a:lnTo>
                    <a:pt x="104594" y="116806"/>
                  </a:lnTo>
                  <a:lnTo>
                    <a:pt x="43227" y="11383"/>
                  </a:lnTo>
                  <a:lnTo>
                    <a:pt x="37083" y="4472"/>
                  </a:lnTo>
                  <a:lnTo>
                    <a:pt x="29046" y="588"/>
                  </a:lnTo>
                  <a:lnTo>
                    <a:pt x="20141" y="0"/>
                  </a:lnTo>
                  <a:close/>
                </a:path>
                <a:path w="209550" h="209550">
                  <a:moveTo>
                    <a:pt x="189047" y="0"/>
                  </a:moveTo>
                  <a:lnTo>
                    <a:pt x="180141" y="588"/>
                  </a:lnTo>
                  <a:lnTo>
                    <a:pt x="172105" y="4472"/>
                  </a:lnTo>
                  <a:lnTo>
                    <a:pt x="165960" y="11383"/>
                  </a:lnTo>
                  <a:lnTo>
                    <a:pt x="104594" y="116806"/>
                  </a:lnTo>
                  <a:lnTo>
                    <a:pt x="158476" y="116806"/>
                  </a:lnTo>
                  <a:lnTo>
                    <a:pt x="206206" y="34815"/>
                  </a:lnTo>
                  <a:lnTo>
                    <a:pt x="209183" y="26061"/>
                  </a:lnTo>
                  <a:lnTo>
                    <a:pt x="208594" y="17152"/>
                  </a:lnTo>
                  <a:lnTo>
                    <a:pt x="204710" y="9115"/>
                  </a:lnTo>
                  <a:lnTo>
                    <a:pt x="197799" y="2976"/>
                  </a:lnTo>
                  <a:lnTo>
                    <a:pt x="189047" y="0"/>
                  </a:lnTo>
                  <a:close/>
                </a:path>
              </a:pathLst>
            </a:custGeom>
            <a:solidFill>
              <a:srgbClr val="FFFFFF"/>
            </a:solidFill>
          </p:spPr>
          <p:txBody>
            <a:bodyPr wrap="square" lIns="0" tIns="0" rIns="0" bIns="0" rtlCol="0"/>
            <a:lstStyle/>
            <a:p>
              <a:endParaRPr/>
            </a:p>
          </p:txBody>
        </p:sp>
        <p:sp>
          <p:nvSpPr>
            <p:cNvPr id="87" name="object 87"/>
            <p:cNvSpPr/>
            <p:nvPr/>
          </p:nvSpPr>
          <p:spPr>
            <a:xfrm>
              <a:off x="6875462" y="4221162"/>
              <a:ext cx="0" cy="119380"/>
            </a:xfrm>
            <a:custGeom>
              <a:avLst/>
              <a:gdLst/>
              <a:ahLst/>
              <a:cxnLst/>
              <a:rect l="l" t="t" r="r" b="b"/>
              <a:pathLst>
                <a:path h="119379">
                  <a:moveTo>
                    <a:pt x="0" y="0"/>
                  </a:moveTo>
                  <a:lnTo>
                    <a:pt x="0" y="119107"/>
                  </a:lnTo>
                </a:path>
              </a:pathLst>
            </a:custGeom>
            <a:ln w="38100">
              <a:solidFill>
                <a:srgbClr val="FFFFFF"/>
              </a:solidFill>
            </a:ln>
          </p:spPr>
          <p:txBody>
            <a:bodyPr wrap="square" lIns="0" tIns="0" rIns="0" bIns="0" rtlCol="0"/>
            <a:lstStyle/>
            <a:p>
              <a:endParaRPr/>
            </a:p>
          </p:txBody>
        </p:sp>
        <p:sp>
          <p:nvSpPr>
            <p:cNvPr id="88" name="object 88"/>
            <p:cNvSpPr/>
            <p:nvPr/>
          </p:nvSpPr>
          <p:spPr>
            <a:xfrm>
              <a:off x="6770873" y="4227698"/>
              <a:ext cx="209550" cy="209550"/>
            </a:xfrm>
            <a:custGeom>
              <a:avLst/>
              <a:gdLst/>
              <a:ahLst/>
              <a:cxnLst/>
              <a:rect l="l" t="t" r="r" b="b"/>
              <a:pathLst>
                <a:path w="209550" h="209550">
                  <a:moveTo>
                    <a:pt x="20135" y="0"/>
                  </a:moveTo>
                  <a:lnTo>
                    <a:pt x="11383" y="2976"/>
                  </a:lnTo>
                  <a:lnTo>
                    <a:pt x="4472" y="9115"/>
                  </a:lnTo>
                  <a:lnTo>
                    <a:pt x="588" y="17152"/>
                  </a:lnTo>
                  <a:lnTo>
                    <a:pt x="0" y="26061"/>
                  </a:lnTo>
                  <a:lnTo>
                    <a:pt x="2976" y="34815"/>
                  </a:lnTo>
                  <a:lnTo>
                    <a:pt x="104588" y="209363"/>
                  </a:lnTo>
                  <a:lnTo>
                    <a:pt x="158470" y="116806"/>
                  </a:lnTo>
                  <a:lnTo>
                    <a:pt x="104588" y="116806"/>
                  </a:lnTo>
                  <a:lnTo>
                    <a:pt x="43222" y="11383"/>
                  </a:lnTo>
                  <a:lnTo>
                    <a:pt x="37077" y="4472"/>
                  </a:lnTo>
                  <a:lnTo>
                    <a:pt x="29041" y="588"/>
                  </a:lnTo>
                  <a:lnTo>
                    <a:pt x="20135" y="0"/>
                  </a:lnTo>
                  <a:close/>
                </a:path>
                <a:path w="209550" h="209550">
                  <a:moveTo>
                    <a:pt x="189042" y="0"/>
                  </a:moveTo>
                  <a:lnTo>
                    <a:pt x="180136" y="588"/>
                  </a:lnTo>
                  <a:lnTo>
                    <a:pt x="172099" y="4472"/>
                  </a:lnTo>
                  <a:lnTo>
                    <a:pt x="165955" y="11383"/>
                  </a:lnTo>
                  <a:lnTo>
                    <a:pt x="104588" y="116806"/>
                  </a:lnTo>
                  <a:lnTo>
                    <a:pt x="158470" y="116806"/>
                  </a:lnTo>
                  <a:lnTo>
                    <a:pt x="206201" y="34815"/>
                  </a:lnTo>
                  <a:lnTo>
                    <a:pt x="209177" y="26061"/>
                  </a:lnTo>
                  <a:lnTo>
                    <a:pt x="208589" y="17152"/>
                  </a:lnTo>
                  <a:lnTo>
                    <a:pt x="204704" y="9115"/>
                  </a:lnTo>
                  <a:lnTo>
                    <a:pt x="197794" y="2976"/>
                  </a:lnTo>
                  <a:lnTo>
                    <a:pt x="189042" y="0"/>
                  </a:lnTo>
                  <a:close/>
                </a:path>
              </a:pathLst>
            </a:custGeom>
            <a:solidFill>
              <a:srgbClr val="FFFFFF"/>
            </a:solidFill>
          </p:spPr>
          <p:txBody>
            <a:bodyPr wrap="square" lIns="0" tIns="0" rIns="0" bIns="0" rtlCol="0"/>
            <a:lstStyle/>
            <a:p>
              <a:endParaRPr/>
            </a:p>
          </p:txBody>
        </p:sp>
        <p:sp>
          <p:nvSpPr>
            <p:cNvPr id="89" name="object 89"/>
            <p:cNvSpPr/>
            <p:nvPr/>
          </p:nvSpPr>
          <p:spPr>
            <a:xfrm>
              <a:off x="7308850" y="3573462"/>
              <a:ext cx="0" cy="119380"/>
            </a:xfrm>
            <a:custGeom>
              <a:avLst/>
              <a:gdLst/>
              <a:ahLst/>
              <a:cxnLst/>
              <a:rect l="l" t="t" r="r" b="b"/>
              <a:pathLst>
                <a:path h="119379">
                  <a:moveTo>
                    <a:pt x="0" y="0"/>
                  </a:moveTo>
                  <a:lnTo>
                    <a:pt x="0" y="119107"/>
                  </a:lnTo>
                </a:path>
              </a:pathLst>
            </a:custGeom>
            <a:ln w="38100">
              <a:solidFill>
                <a:srgbClr val="FFFFFF"/>
              </a:solidFill>
            </a:ln>
          </p:spPr>
          <p:txBody>
            <a:bodyPr wrap="square" lIns="0" tIns="0" rIns="0" bIns="0" rtlCol="0"/>
            <a:lstStyle/>
            <a:p>
              <a:endParaRPr/>
            </a:p>
          </p:txBody>
        </p:sp>
        <p:sp>
          <p:nvSpPr>
            <p:cNvPr id="90" name="object 90"/>
            <p:cNvSpPr/>
            <p:nvPr/>
          </p:nvSpPr>
          <p:spPr>
            <a:xfrm>
              <a:off x="7204261" y="3579998"/>
              <a:ext cx="209550" cy="209550"/>
            </a:xfrm>
            <a:custGeom>
              <a:avLst/>
              <a:gdLst/>
              <a:ahLst/>
              <a:cxnLst/>
              <a:rect l="l" t="t" r="r" b="b"/>
              <a:pathLst>
                <a:path w="209550" h="209550">
                  <a:moveTo>
                    <a:pt x="20135" y="0"/>
                  </a:moveTo>
                  <a:lnTo>
                    <a:pt x="11383" y="2976"/>
                  </a:lnTo>
                  <a:lnTo>
                    <a:pt x="4472" y="9115"/>
                  </a:lnTo>
                  <a:lnTo>
                    <a:pt x="588" y="17152"/>
                  </a:lnTo>
                  <a:lnTo>
                    <a:pt x="0" y="26061"/>
                  </a:lnTo>
                  <a:lnTo>
                    <a:pt x="2976" y="34815"/>
                  </a:lnTo>
                  <a:lnTo>
                    <a:pt x="104588" y="209363"/>
                  </a:lnTo>
                  <a:lnTo>
                    <a:pt x="158470" y="116806"/>
                  </a:lnTo>
                  <a:lnTo>
                    <a:pt x="104588" y="116806"/>
                  </a:lnTo>
                  <a:lnTo>
                    <a:pt x="43222" y="11383"/>
                  </a:lnTo>
                  <a:lnTo>
                    <a:pt x="37077" y="4472"/>
                  </a:lnTo>
                  <a:lnTo>
                    <a:pt x="29041" y="588"/>
                  </a:lnTo>
                  <a:lnTo>
                    <a:pt x="20135" y="0"/>
                  </a:lnTo>
                  <a:close/>
                </a:path>
                <a:path w="209550" h="209550">
                  <a:moveTo>
                    <a:pt x="189042" y="0"/>
                  </a:moveTo>
                  <a:lnTo>
                    <a:pt x="180136" y="588"/>
                  </a:lnTo>
                  <a:lnTo>
                    <a:pt x="172099" y="4472"/>
                  </a:lnTo>
                  <a:lnTo>
                    <a:pt x="165955" y="11383"/>
                  </a:lnTo>
                  <a:lnTo>
                    <a:pt x="104588" y="116806"/>
                  </a:lnTo>
                  <a:lnTo>
                    <a:pt x="158470" y="116806"/>
                  </a:lnTo>
                  <a:lnTo>
                    <a:pt x="206201" y="34815"/>
                  </a:lnTo>
                  <a:lnTo>
                    <a:pt x="209177" y="26061"/>
                  </a:lnTo>
                  <a:lnTo>
                    <a:pt x="208589" y="17152"/>
                  </a:lnTo>
                  <a:lnTo>
                    <a:pt x="204704" y="9115"/>
                  </a:lnTo>
                  <a:lnTo>
                    <a:pt x="197794" y="2976"/>
                  </a:lnTo>
                  <a:lnTo>
                    <a:pt x="189042" y="0"/>
                  </a:lnTo>
                  <a:close/>
                </a:path>
              </a:pathLst>
            </a:custGeom>
            <a:solidFill>
              <a:srgbClr val="FFFFFF"/>
            </a:solidFill>
          </p:spPr>
          <p:txBody>
            <a:bodyPr wrap="square" lIns="0" tIns="0" rIns="0" bIns="0" rtlCol="0"/>
            <a:lstStyle/>
            <a:p>
              <a:endParaRPr/>
            </a:p>
          </p:txBody>
        </p:sp>
        <p:sp>
          <p:nvSpPr>
            <p:cNvPr id="91" name="object 91"/>
            <p:cNvSpPr/>
            <p:nvPr/>
          </p:nvSpPr>
          <p:spPr>
            <a:xfrm>
              <a:off x="6011862" y="4941887"/>
              <a:ext cx="0" cy="119380"/>
            </a:xfrm>
            <a:custGeom>
              <a:avLst/>
              <a:gdLst/>
              <a:ahLst/>
              <a:cxnLst/>
              <a:rect l="l" t="t" r="r" b="b"/>
              <a:pathLst>
                <a:path h="119379">
                  <a:moveTo>
                    <a:pt x="0" y="0"/>
                  </a:moveTo>
                  <a:lnTo>
                    <a:pt x="0" y="119107"/>
                  </a:lnTo>
                </a:path>
              </a:pathLst>
            </a:custGeom>
            <a:ln w="38100">
              <a:solidFill>
                <a:srgbClr val="FFFFFF"/>
              </a:solidFill>
            </a:ln>
          </p:spPr>
          <p:txBody>
            <a:bodyPr wrap="square" lIns="0" tIns="0" rIns="0" bIns="0" rtlCol="0"/>
            <a:lstStyle/>
            <a:p>
              <a:endParaRPr/>
            </a:p>
          </p:txBody>
        </p:sp>
        <p:sp>
          <p:nvSpPr>
            <p:cNvPr id="92" name="object 92"/>
            <p:cNvSpPr/>
            <p:nvPr/>
          </p:nvSpPr>
          <p:spPr>
            <a:xfrm>
              <a:off x="5907268" y="4948423"/>
              <a:ext cx="209550" cy="209550"/>
            </a:xfrm>
            <a:custGeom>
              <a:avLst/>
              <a:gdLst/>
              <a:ahLst/>
              <a:cxnLst/>
              <a:rect l="l" t="t" r="r" b="b"/>
              <a:pathLst>
                <a:path w="209550" h="209550">
                  <a:moveTo>
                    <a:pt x="20141" y="0"/>
                  </a:moveTo>
                  <a:lnTo>
                    <a:pt x="11388" y="2976"/>
                  </a:lnTo>
                  <a:lnTo>
                    <a:pt x="4476" y="9115"/>
                  </a:lnTo>
                  <a:lnTo>
                    <a:pt x="589" y="17152"/>
                  </a:lnTo>
                  <a:lnTo>
                    <a:pt x="0" y="26061"/>
                  </a:lnTo>
                  <a:lnTo>
                    <a:pt x="2981" y="34815"/>
                  </a:lnTo>
                  <a:lnTo>
                    <a:pt x="104594" y="209363"/>
                  </a:lnTo>
                  <a:lnTo>
                    <a:pt x="158476" y="116806"/>
                  </a:lnTo>
                  <a:lnTo>
                    <a:pt x="104594" y="116806"/>
                  </a:lnTo>
                  <a:lnTo>
                    <a:pt x="43227" y="11383"/>
                  </a:lnTo>
                  <a:lnTo>
                    <a:pt x="37083" y="4472"/>
                  </a:lnTo>
                  <a:lnTo>
                    <a:pt x="29046" y="588"/>
                  </a:lnTo>
                  <a:lnTo>
                    <a:pt x="20141" y="0"/>
                  </a:lnTo>
                  <a:close/>
                </a:path>
                <a:path w="209550" h="209550">
                  <a:moveTo>
                    <a:pt x="189047" y="0"/>
                  </a:moveTo>
                  <a:lnTo>
                    <a:pt x="180141" y="588"/>
                  </a:lnTo>
                  <a:lnTo>
                    <a:pt x="172105" y="4472"/>
                  </a:lnTo>
                  <a:lnTo>
                    <a:pt x="165960" y="11383"/>
                  </a:lnTo>
                  <a:lnTo>
                    <a:pt x="104594" y="116806"/>
                  </a:lnTo>
                  <a:lnTo>
                    <a:pt x="158476" y="116806"/>
                  </a:lnTo>
                  <a:lnTo>
                    <a:pt x="206206" y="34815"/>
                  </a:lnTo>
                  <a:lnTo>
                    <a:pt x="209183" y="26061"/>
                  </a:lnTo>
                  <a:lnTo>
                    <a:pt x="208594" y="17152"/>
                  </a:lnTo>
                  <a:lnTo>
                    <a:pt x="204710" y="9115"/>
                  </a:lnTo>
                  <a:lnTo>
                    <a:pt x="197799" y="2976"/>
                  </a:lnTo>
                  <a:lnTo>
                    <a:pt x="189047" y="0"/>
                  </a:lnTo>
                  <a:close/>
                </a:path>
              </a:pathLst>
            </a:custGeom>
            <a:solidFill>
              <a:srgbClr val="FFFFFF"/>
            </a:solidFill>
          </p:spPr>
          <p:txBody>
            <a:bodyPr wrap="square" lIns="0" tIns="0" rIns="0" bIns="0" rtlCol="0"/>
            <a:lstStyle/>
            <a:p>
              <a:endParaRPr/>
            </a:p>
          </p:txBody>
        </p:sp>
        <p:sp>
          <p:nvSpPr>
            <p:cNvPr id="93" name="object 93"/>
            <p:cNvSpPr/>
            <p:nvPr/>
          </p:nvSpPr>
          <p:spPr>
            <a:xfrm>
              <a:off x="6011862" y="5661025"/>
              <a:ext cx="0" cy="695960"/>
            </a:xfrm>
            <a:custGeom>
              <a:avLst/>
              <a:gdLst/>
              <a:ahLst/>
              <a:cxnLst/>
              <a:rect l="l" t="t" r="r" b="b"/>
              <a:pathLst>
                <a:path h="695960">
                  <a:moveTo>
                    <a:pt x="0" y="0"/>
                  </a:moveTo>
                  <a:lnTo>
                    <a:pt x="0" y="119107"/>
                  </a:lnTo>
                </a:path>
                <a:path h="695960">
                  <a:moveTo>
                    <a:pt x="0" y="576262"/>
                  </a:moveTo>
                  <a:lnTo>
                    <a:pt x="0" y="695369"/>
                  </a:lnTo>
                </a:path>
              </a:pathLst>
            </a:custGeom>
            <a:ln w="38100">
              <a:solidFill>
                <a:srgbClr val="FFFFFF"/>
              </a:solidFill>
            </a:ln>
          </p:spPr>
          <p:txBody>
            <a:bodyPr wrap="square" lIns="0" tIns="0" rIns="0" bIns="0" rtlCol="0"/>
            <a:lstStyle/>
            <a:p>
              <a:endParaRPr/>
            </a:p>
          </p:txBody>
        </p:sp>
        <p:sp>
          <p:nvSpPr>
            <p:cNvPr id="94" name="object 94"/>
            <p:cNvSpPr/>
            <p:nvPr/>
          </p:nvSpPr>
          <p:spPr>
            <a:xfrm>
              <a:off x="5907265" y="5667565"/>
              <a:ext cx="209550" cy="786130"/>
            </a:xfrm>
            <a:custGeom>
              <a:avLst/>
              <a:gdLst/>
              <a:ahLst/>
              <a:cxnLst/>
              <a:rect l="l" t="t" r="r" b="b"/>
              <a:pathLst>
                <a:path w="209550" h="786129">
                  <a:moveTo>
                    <a:pt x="209181" y="602322"/>
                  </a:moveTo>
                  <a:lnTo>
                    <a:pt x="208584" y="593420"/>
                  </a:lnTo>
                  <a:lnTo>
                    <a:pt x="204711" y="585381"/>
                  </a:lnTo>
                  <a:lnTo>
                    <a:pt x="197802" y="579234"/>
                  </a:lnTo>
                  <a:lnTo>
                    <a:pt x="189039" y="576262"/>
                  </a:lnTo>
                  <a:lnTo>
                    <a:pt x="180136" y="576846"/>
                  </a:lnTo>
                  <a:lnTo>
                    <a:pt x="172097" y="580732"/>
                  </a:lnTo>
                  <a:lnTo>
                    <a:pt x="165963" y="587641"/>
                  </a:lnTo>
                  <a:lnTo>
                    <a:pt x="104597" y="693064"/>
                  </a:lnTo>
                  <a:lnTo>
                    <a:pt x="43230" y="587641"/>
                  </a:lnTo>
                  <a:lnTo>
                    <a:pt x="37084" y="580732"/>
                  </a:lnTo>
                  <a:lnTo>
                    <a:pt x="29044" y="576846"/>
                  </a:lnTo>
                  <a:lnTo>
                    <a:pt x="20142" y="576262"/>
                  </a:lnTo>
                  <a:lnTo>
                    <a:pt x="11391" y="579234"/>
                  </a:lnTo>
                  <a:lnTo>
                    <a:pt x="4470" y="585381"/>
                  </a:lnTo>
                  <a:lnTo>
                    <a:pt x="584" y="593420"/>
                  </a:lnTo>
                  <a:lnTo>
                    <a:pt x="0" y="602322"/>
                  </a:lnTo>
                  <a:lnTo>
                    <a:pt x="2984" y="611073"/>
                  </a:lnTo>
                  <a:lnTo>
                    <a:pt x="104597" y="785622"/>
                  </a:lnTo>
                  <a:lnTo>
                    <a:pt x="158470" y="693064"/>
                  </a:lnTo>
                  <a:lnTo>
                    <a:pt x="206209" y="611073"/>
                  </a:lnTo>
                  <a:lnTo>
                    <a:pt x="209181" y="602322"/>
                  </a:lnTo>
                  <a:close/>
                </a:path>
                <a:path w="209550" h="786129">
                  <a:moveTo>
                    <a:pt x="209181" y="26060"/>
                  </a:moveTo>
                  <a:lnTo>
                    <a:pt x="208584" y="17157"/>
                  </a:lnTo>
                  <a:lnTo>
                    <a:pt x="204711" y="9118"/>
                  </a:lnTo>
                  <a:lnTo>
                    <a:pt x="197802" y="2971"/>
                  </a:lnTo>
                  <a:lnTo>
                    <a:pt x="189039" y="0"/>
                  </a:lnTo>
                  <a:lnTo>
                    <a:pt x="180136" y="584"/>
                  </a:lnTo>
                  <a:lnTo>
                    <a:pt x="172097" y="4470"/>
                  </a:lnTo>
                  <a:lnTo>
                    <a:pt x="165963" y="11379"/>
                  </a:lnTo>
                  <a:lnTo>
                    <a:pt x="104597" y="116801"/>
                  </a:lnTo>
                  <a:lnTo>
                    <a:pt x="43230" y="11379"/>
                  </a:lnTo>
                  <a:lnTo>
                    <a:pt x="37084" y="4470"/>
                  </a:lnTo>
                  <a:lnTo>
                    <a:pt x="29044" y="584"/>
                  </a:lnTo>
                  <a:lnTo>
                    <a:pt x="20142" y="0"/>
                  </a:lnTo>
                  <a:lnTo>
                    <a:pt x="11391" y="2971"/>
                  </a:lnTo>
                  <a:lnTo>
                    <a:pt x="4470" y="9118"/>
                  </a:lnTo>
                  <a:lnTo>
                    <a:pt x="584" y="17157"/>
                  </a:lnTo>
                  <a:lnTo>
                    <a:pt x="0" y="26060"/>
                  </a:lnTo>
                  <a:lnTo>
                    <a:pt x="2984" y="34810"/>
                  </a:lnTo>
                  <a:lnTo>
                    <a:pt x="104597" y="209359"/>
                  </a:lnTo>
                  <a:lnTo>
                    <a:pt x="158470" y="116801"/>
                  </a:lnTo>
                  <a:lnTo>
                    <a:pt x="206209" y="34810"/>
                  </a:lnTo>
                  <a:lnTo>
                    <a:pt x="209181" y="2606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217091445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342900" y="1306406"/>
            <a:ext cx="7827009" cy="4896485"/>
          </a:xfrm>
          <a:prstGeom prst="rect">
            <a:avLst/>
          </a:prstGeom>
        </p:spPr>
        <p:txBody>
          <a:bodyPr vert="horz" wrap="square" lIns="0" tIns="77470" rIns="0" bIns="0" rtlCol="0">
            <a:spAutoFit/>
          </a:bodyPr>
          <a:lstStyle/>
          <a:p>
            <a:pPr marL="520700" indent="-508000">
              <a:lnSpc>
                <a:spcPct val="100000"/>
              </a:lnSpc>
              <a:spcBef>
                <a:spcPts val="610"/>
              </a:spcBef>
              <a:buClr>
                <a:srgbClr val="DC9E1F"/>
              </a:buClr>
              <a:buAutoNum type="arabicPeriod"/>
              <a:tabLst>
                <a:tab pos="520065" algn="l"/>
                <a:tab pos="520700" algn="l"/>
              </a:tabLst>
            </a:pPr>
            <a:r>
              <a:rPr sz="2800" dirty="0">
                <a:solidFill>
                  <a:srgbClr val="FFFFFF"/>
                </a:solidFill>
                <a:latin typeface="Arial"/>
                <a:cs typeface="Arial"/>
              </a:rPr>
              <a:t>Skin</a:t>
            </a:r>
            <a:r>
              <a:rPr sz="2800" spc="-5" dirty="0">
                <a:solidFill>
                  <a:srgbClr val="FFFFFF"/>
                </a:solidFill>
                <a:latin typeface="Arial"/>
                <a:cs typeface="Arial"/>
              </a:rPr>
              <a:t> </a:t>
            </a:r>
            <a:r>
              <a:rPr sz="2800" dirty="0">
                <a:solidFill>
                  <a:srgbClr val="FFFFFF"/>
                </a:solidFill>
                <a:latin typeface="Arial"/>
                <a:cs typeface="Arial"/>
              </a:rPr>
              <a:t>–</a:t>
            </a:r>
            <a:endParaRPr sz="2800">
              <a:latin typeface="Arial"/>
              <a:cs typeface="Arial"/>
            </a:endParaRPr>
          </a:p>
          <a:p>
            <a:pPr marL="977900" lvl="1" indent="-571500">
              <a:lnSpc>
                <a:spcPct val="100000"/>
              </a:lnSpc>
              <a:spcBef>
                <a:spcPts val="440"/>
              </a:spcBef>
              <a:buClr>
                <a:srgbClr val="DC9E1F"/>
              </a:buClr>
              <a:buAutoNum type="romanLcPeriod"/>
              <a:tabLst>
                <a:tab pos="977265" algn="l"/>
                <a:tab pos="977900" algn="l"/>
              </a:tabLst>
            </a:pPr>
            <a:r>
              <a:rPr sz="2400" b="1" spc="-5" dirty="0">
                <a:solidFill>
                  <a:srgbClr val="9EB1C1"/>
                </a:solidFill>
                <a:latin typeface="Arial"/>
                <a:cs typeface="Arial"/>
              </a:rPr>
              <a:t>Early or acute</a:t>
            </a:r>
            <a:r>
              <a:rPr sz="2400" b="1" spc="5" dirty="0">
                <a:solidFill>
                  <a:srgbClr val="9EB1C1"/>
                </a:solidFill>
                <a:latin typeface="Arial"/>
                <a:cs typeface="Arial"/>
              </a:rPr>
              <a:t> </a:t>
            </a:r>
            <a:r>
              <a:rPr sz="2400" b="1" spc="-5" dirty="0">
                <a:solidFill>
                  <a:srgbClr val="9EB1C1"/>
                </a:solidFill>
                <a:latin typeface="Arial"/>
                <a:cs typeface="Arial"/>
              </a:rPr>
              <a:t>signs</a:t>
            </a:r>
            <a:endParaRPr sz="2400">
              <a:latin typeface="Arial"/>
              <a:cs typeface="Arial"/>
            </a:endParaRPr>
          </a:p>
          <a:p>
            <a:pPr marL="1384300" lvl="2" indent="-571500">
              <a:lnSpc>
                <a:spcPct val="100000"/>
              </a:lnSpc>
              <a:spcBef>
                <a:spcPts val="520"/>
              </a:spcBef>
              <a:buClr>
                <a:srgbClr val="DC9E1F"/>
              </a:buClr>
              <a:buFont typeface="WenQuanYi Micro Hei"/>
              <a:buChar char="▪"/>
              <a:tabLst>
                <a:tab pos="1383665" algn="l"/>
                <a:tab pos="1384300" algn="l"/>
              </a:tabLst>
            </a:pPr>
            <a:r>
              <a:rPr sz="2200" spc="-5" dirty="0">
                <a:solidFill>
                  <a:srgbClr val="FFFFFF"/>
                </a:solidFill>
                <a:latin typeface="Arial"/>
                <a:cs typeface="Arial"/>
              </a:rPr>
              <a:t>Increased susceptibility to</a:t>
            </a:r>
            <a:r>
              <a:rPr sz="2200" spc="5" dirty="0">
                <a:solidFill>
                  <a:srgbClr val="FFFFFF"/>
                </a:solidFill>
                <a:latin typeface="Arial"/>
                <a:cs typeface="Arial"/>
              </a:rPr>
              <a:t> </a:t>
            </a:r>
            <a:r>
              <a:rPr sz="2200" dirty="0">
                <a:solidFill>
                  <a:srgbClr val="FFFFFF"/>
                </a:solidFill>
                <a:latin typeface="Arial"/>
                <a:cs typeface="Arial"/>
              </a:rPr>
              <a:t>chapping</a:t>
            </a:r>
            <a:endParaRPr sz="2200">
              <a:latin typeface="Arial"/>
              <a:cs typeface="Arial"/>
            </a:endParaRPr>
          </a:p>
          <a:p>
            <a:pPr marL="1384300" lvl="2" indent="-571500">
              <a:lnSpc>
                <a:spcPct val="100000"/>
              </a:lnSpc>
              <a:spcBef>
                <a:spcPts val="459"/>
              </a:spcBef>
              <a:buClr>
                <a:srgbClr val="DC9E1F"/>
              </a:buClr>
              <a:buFont typeface="WenQuanYi Micro Hei"/>
              <a:buChar char="▪"/>
              <a:tabLst>
                <a:tab pos="1383665" algn="l"/>
                <a:tab pos="1384300" algn="l"/>
              </a:tabLst>
            </a:pPr>
            <a:r>
              <a:rPr sz="2200" spc="-5" dirty="0">
                <a:solidFill>
                  <a:srgbClr val="FFFFFF"/>
                </a:solidFill>
                <a:latin typeface="Arial"/>
                <a:cs typeface="Arial"/>
              </a:rPr>
              <a:t>Intolerance to </a:t>
            </a:r>
            <a:r>
              <a:rPr sz="2200" dirty="0">
                <a:solidFill>
                  <a:srgbClr val="FFFFFF"/>
                </a:solidFill>
                <a:latin typeface="Arial"/>
                <a:cs typeface="Arial"/>
              </a:rPr>
              <a:t>surgical</a:t>
            </a:r>
            <a:r>
              <a:rPr sz="2200" spc="5" dirty="0">
                <a:solidFill>
                  <a:srgbClr val="FFFFFF"/>
                </a:solidFill>
                <a:latin typeface="Arial"/>
                <a:cs typeface="Arial"/>
              </a:rPr>
              <a:t> </a:t>
            </a:r>
            <a:r>
              <a:rPr sz="2200" dirty="0">
                <a:solidFill>
                  <a:srgbClr val="FFFFFF"/>
                </a:solidFill>
                <a:latin typeface="Arial"/>
                <a:cs typeface="Arial"/>
              </a:rPr>
              <a:t>scrub</a:t>
            </a:r>
            <a:endParaRPr sz="2200">
              <a:latin typeface="Arial"/>
              <a:cs typeface="Arial"/>
            </a:endParaRPr>
          </a:p>
          <a:p>
            <a:pPr marL="1384300" lvl="2" indent="-571500">
              <a:lnSpc>
                <a:spcPct val="100000"/>
              </a:lnSpc>
              <a:spcBef>
                <a:spcPts val="360"/>
              </a:spcBef>
              <a:buClr>
                <a:srgbClr val="DC9E1F"/>
              </a:buClr>
              <a:buFont typeface="WenQuanYi Micro Hei"/>
              <a:buChar char="▪"/>
              <a:tabLst>
                <a:tab pos="1383665" algn="l"/>
                <a:tab pos="1384300" algn="l"/>
              </a:tabLst>
            </a:pPr>
            <a:r>
              <a:rPr sz="2200" spc="-5" dirty="0">
                <a:solidFill>
                  <a:srgbClr val="FFFFFF"/>
                </a:solidFill>
                <a:latin typeface="Arial"/>
                <a:cs typeface="Arial"/>
              </a:rPr>
              <a:t>Blunting </a:t>
            </a:r>
            <a:r>
              <a:rPr sz="2200" dirty="0">
                <a:solidFill>
                  <a:srgbClr val="FFFFFF"/>
                </a:solidFill>
                <a:latin typeface="Arial"/>
                <a:cs typeface="Arial"/>
              </a:rPr>
              <a:t>&amp; leveling of </a:t>
            </a:r>
            <a:r>
              <a:rPr sz="2200" spc="-5" dirty="0">
                <a:solidFill>
                  <a:srgbClr val="FFFFFF"/>
                </a:solidFill>
                <a:latin typeface="Arial"/>
                <a:cs typeface="Arial"/>
              </a:rPr>
              <a:t>finger</a:t>
            </a:r>
            <a:r>
              <a:rPr sz="2200" spc="-45" dirty="0">
                <a:solidFill>
                  <a:srgbClr val="FFFFFF"/>
                </a:solidFill>
                <a:latin typeface="Arial"/>
                <a:cs typeface="Arial"/>
              </a:rPr>
              <a:t> </a:t>
            </a:r>
            <a:r>
              <a:rPr sz="2200" dirty="0">
                <a:solidFill>
                  <a:srgbClr val="FFFFFF"/>
                </a:solidFill>
                <a:latin typeface="Arial"/>
                <a:cs typeface="Arial"/>
              </a:rPr>
              <a:t>ridges</a:t>
            </a:r>
            <a:endParaRPr sz="2200">
              <a:latin typeface="Arial"/>
              <a:cs typeface="Arial"/>
            </a:endParaRPr>
          </a:p>
          <a:p>
            <a:pPr marL="1384300" lvl="2" indent="-571500">
              <a:lnSpc>
                <a:spcPct val="100000"/>
              </a:lnSpc>
              <a:spcBef>
                <a:spcPts val="459"/>
              </a:spcBef>
              <a:buClr>
                <a:srgbClr val="DC9E1F"/>
              </a:buClr>
              <a:buFont typeface="WenQuanYi Micro Hei"/>
              <a:buChar char="▪"/>
              <a:tabLst>
                <a:tab pos="1383665" algn="l"/>
                <a:tab pos="1384300" algn="l"/>
              </a:tabLst>
            </a:pPr>
            <a:r>
              <a:rPr sz="2200" spc="-5" dirty="0">
                <a:solidFill>
                  <a:srgbClr val="FFFFFF"/>
                </a:solidFill>
                <a:latin typeface="Arial"/>
                <a:cs typeface="Arial"/>
              </a:rPr>
              <a:t>Brittleness </a:t>
            </a:r>
            <a:r>
              <a:rPr sz="2200" dirty="0">
                <a:solidFill>
                  <a:srgbClr val="FFFFFF"/>
                </a:solidFill>
                <a:latin typeface="Arial"/>
                <a:cs typeface="Arial"/>
              </a:rPr>
              <a:t>&amp; ridging of </a:t>
            </a:r>
            <a:r>
              <a:rPr sz="2200" spc="-5" dirty="0">
                <a:solidFill>
                  <a:srgbClr val="FFFFFF"/>
                </a:solidFill>
                <a:latin typeface="Arial"/>
                <a:cs typeface="Arial"/>
              </a:rPr>
              <a:t>finger</a:t>
            </a:r>
            <a:r>
              <a:rPr sz="2200" spc="-40" dirty="0">
                <a:solidFill>
                  <a:srgbClr val="FFFFFF"/>
                </a:solidFill>
                <a:latin typeface="Arial"/>
                <a:cs typeface="Arial"/>
              </a:rPr>
              <a:t> </a:t>
            </a:r>
            <a:r>
              <a:rPr sz="2200" dirty="0">
                <a:solidFill>
                  <a:srgbClr val="FFFFFF"/>
                </a:solidFill>
                <a:latin typeface="Arial"/>
                <a:cs typeface="Arial"/>
              </a:rPr>
              <a:t>nails</a:t>
            </a:r>
            <a:endParaRPr sz="2200">
              <a:latin typeface="Arial"/>
              <a:cs typeface="Arial"/>
            </a:endParaRPr>
          </a:p>
          <a:p>
            <a:pPr marL="977900" lvl="1" indent="-571500">
              <a:lnSpc>
                <a:spcPct val="100000"/>
              </a:lnSpc>
              <a:spcBef>
                <a:spcPts val="459"/>
              </a:spcBef>
              <a:buClr>
                <a:srgbClr val="DC9E1F"/>
              </a:buClr>
              <a:buAutoNum type="romanLcPeriod"/>
              <a:tabLst>
                <a:tab pos="977265" algn="l"/>
                <a:tab pos="977900" algn="l"/>
              </a:tabLst>
            </a:pPr>
            <a:r>
              <a:rPr sz="2400" b="1" spc="-5" dirty="0">
                <a:solidFill>
                  <a:srgbClr val="9EB1C1"/>
                </a:solidFill>
                <a:latin typeface="Arial"/>
                <a:cs typeface="Arial"/>
              </a:rPr>
              <a:t>Late or chronic</a:t>
            </a:r>
            <a:r>
              <a:rPr sz="2400" b="1" spc="5" dirty="0">
                <a:solidFill>
                  <a:srgbClr val="9EB1C1"/>
                </a:solidFill>
                <a:latin typeface="Arial"/>
                <a:cs typeface="Arial"/>
              </a:rPr>
              <a:t> </a:t>
            </a:r>
            <a:r>
              <a:rPr sz="2400" b="1" spc="-5" dirty="0">
                <a:solidFill>
                  <a:srgbClr val="9EB1C1"/>
                </a:solidFill>
                <a:latin typeface="Arial"/>
                <a:cs typeface="Arial"/>
              </a:rPr>
              <a:t>signs</a:t>
            </a:r>
            <a:endParaRPr sz="2400">
              <a:latin typeface="Arial"/>
              <a:cs typeface="Arial"/>
            </a:endParaRPr>
          </a:p>
          <a:p>
            <a:pPr marL="1384300" lvl="2" indent="-571500">
              <a:lnSpc>
                <a:spcPct val="100000"/>
              </a:lnSpc>
              <a:spcBef>
                <a:spcPts val="520"/>
              </a:spcBef>
              <a:buClr>
                <a:srgbClr val="DC9E1F"/>
              </a:buClr>
              <a:buFont typeface="WenQuanYi Micro Hei"/>
              <a:buChar char="▪"/>
              <a:tabLst>
                <a:tab pos="1383665" algn="l"/>
                <a:tab pos="1384300" algn="l"/>
              </a:tabLst>
            </a:pPr>
            <a:r>
              <a:rPr sz="2200" dirty="0">
                <a:solidFill>
                  <a:srgbClr val="FFFFFF"/>
                </a:solidFill>
                <a:latin typeface="Arial"/>
                <a:cs typeface="Arial"/>
              </a:rPr>
              <a:t>Loss of</a:t>
            </a:r>
            <a:r>
              <a:rPr sz="2200" spc="-15" dirty="0">
                <a:solidFill>
                  <a:srgbClr val="FFFFFF"/>
                </a:solidFill>
                <a:latin typeface="Arial"/>
                <a:cs typeface="Arial"/>
              </a:rPr>
              <a:t> </a:t>
            </a:r>
            <a:r>
              <a:rPr sz="2200" dirty="0">
                <a:solidFill>
                  <a:srgbClr val="FFFFFF"/>
                </a:solidFill>
                <a:latin typeface="Arial"/>
                <a:cs typeface="Arial"/>
              </a:rPr>
              <a:t>hair</a:t>
            </a:r>
            <a:endParaRPr sz="2200">
              <a:latin typeface="Arial"/>
              <a:cs typeface="Arial"/>
            </a:endParaRPr>
          </a:p>
          <a:p>
            <a:pPr marL="1384300" lvl="2" indent="-571500">
              <a:lnSpc>
                <a:spcPct val="100000"/>
              </a:lnSpc>
              <a:spcBef>
                <a:spcPts val="459"/>
              </a:spcBef>
              <a:buClr>
                <a:srgbClr val="DC9E1F"/>
              </a:buClr>
              <a:buFont typeface="WenQuanYi Micro Hei"/>
              <a:buChar char="▪"/>
              <a:tabLst>
                <a:tab pos="1383665" algn="l"/>
                <a:tab pos="1384300" algn="l"/>
              </a:tabLst>
            </a:pPr>
            <a:r>
              <a:rPr sz="2200" dirty="0">
                <a:solidFill>
                  <a:srgbClr val="FFFFFF"/>
                </a:solidFill>
                <a:latin typeface="Arial"/>
                <a:cs typeface="Arial"/>
              </a:rPr>
              <a:t>Dryness &amp; </a:t>
            </a:r>
            <a:r>
              <a:rPr sz="2200" spc="-5" dirty="0">
                <a:solidFill>
                  <a:srgbClr val="FFFFFF"/>
                </a:solidFill>
                <a:latin typeface="Arial"/>
                <a:cs typeface="Arial"/>
              </a:rPr>
              <a:t>atrophy </a:t>
            </a:r>
            <a:r>
              <a:rPr sz="2200" dirty="0">
                <a:solidFill>
                  <a:srgbClr val="FFFFFF"/>
                </a:solidFill>
                <a:latin typeface="Arial"/>
                <a:cs typeface="Arial"/>
              </a:rPr>
              <a:t>of skin – sweat glands</a:t>
            </a:r>
            <a:r>
              <a:rPr sz="2200" spc="-50" dirty="0">
                <a:solidFill>
                  <a:srgbClr val="FFFFFF"/>
                </a:solidFill>
                <a:latin typeface="Arial"/>
                <a:cs typeface="Arial"/>
              </a:rPr>
              <a:t> </a:t>
            </a:r>
            <a:r>
              <a:rPr sz="2200" spc="-5" dirty="0">
                <a:solidFill>
                  <a:srgbClr val="FFFFFF"/>
                </a:solidFill>
                <a:latin typeface="Arial"/>
                <a:cs typeface="Arial"/>
              </a:rPr>
              <a:t>destroyed</a:t>
            </a:r>
            <a:endParaRPr sz="2200">
              <a:latin typeface="Arial"/>
              <a:cs typeface="Arial"/>
            </a:endParaRPr>
          </a:p>
          <a:p>
            <a:pPr marL="1384300" lvl="2" indent="-571500">
              <a:lnSpc>
                <a:spcPct val="100000"/>
              </a:lnSpc>
              <a:spcBef>
                <a:spcPts val="360"/>
              </a:spcBef>
              <a:buClr>
                <a:srgbClr val="DC9E1F"/>
              </a:buClr>
              <a:buFont typeface="WenQuanYi Micro Hei"/>
              <a:buChar char="▪"/>
              <a:tabLst>
                <a:tab pos="1383665" algn="l"/>
                <a:tab pos="1384300" algn="l"/>
              </a:tabLst>
            </a:pPr>
            <a:r>
              <a:rPr sz="2200" spc="-5" dirty="0">
                <a:solidFill>
                  <a:srgbClr val="FFFFFF"/>
                </a:solidFill>
                <a:latin typeface="Arial"/>
                <a:cs typeface="Arial"/>
              </a:rPr>
              <a:t>Pigmentations, telangiectasis,</a:t>
            </a:r>
            <a:r>
              <a:rPr sz="2200" dirty="0">
                <a:solidFill>
                  <a:srgbClr val="FFFFFF"/>
                </a:solidFill>
                <a:latin typeface="Arial"/>
                <a:cs typeface="Arial"/>
              </a:rPr>
              <a:t> </a:t>
            </a:r>
            <a:r>
              <a:rPr sz="2200" spc="-5" dirty="0">
                <a:solidFill>
                  <a:srgbClr val="FFFFFF"/>
                </a:solidFill>
                <a:latin typeface="Arial"/>
                <a:cs typeface="Arial"/>
              </a:rPr>
              <a:t>keratosis</a:t>
            </a:r>
            <a:endParaRPr sz="2200">
              <a:latin typeface="Arial"/>
              <a:cs typeface="Arial"/>
            </a:endParaRPr>
          </a:p>
          <a:p>
            <a:pPr marL="1384300" lvl="2" indent="-571500">
              <a:lnSpc>
                <a:spcPct val="100000"/>
              </a:lnSpc>
              <a:spcBef>
                <a:spcPts val="459"/>
              </a:spcBef>
              <a:buClr>
                <a:srgbClr val="DC9E1F"/>
              </a:buClr>
              <a:buFont typeface="WenQuanYi Micro Hei"/>
              <a:buChar char="▪"/>
              <a:tabLst>
                <a:tab pos="1383665" algn="l"/>
                <a:tab pos="1384300" algn="l"/>
              </a:tabLst>
            </a:pPr>
            <a:r>
              <a:rPr sz="2200" spc="-5" dirty="0">
                <a:solidFill>
                  <a:srgbClr val="FFFFFF"/>
                </a:solidFill>
                <a:latin typeface="Arial"/>
                <a:cs typeface="Arial"/>
              </a:rPr>
              <a:t>Indolent type </a:t>
            </a:r>
            <a:r>
              <a:rPr sz="2200" dirty="0">
                <a:solidFill>
                  <a:srgbClr val="FFFFFF"/>
                </a:solidFill>
                <a:latin typeface="Arial"/>
                <a:cs typeface="Arial"/>
              </a:rPr>
              <a:t>of </a:t>
            </a:r>
            <a:r>
              <a:rPr sz="2200" spc="-5" dirty="0">
                <a:solidFill>
                  <a:srgbClr val="FFFFFF"/>
                </a:solidFill>
                <a:latin typeface="Arial"/>
                <a:cs typeface="Arial"/>
              </a:rPr>
              <a:t>ulcerations</a:t>
            </a:r>
            <a:endParaRPr sz="2200">
              <a:latin typeface="Arial"/>
              <a:cs typeface="Arial"/>
            </a:endParaRPr>
          </a:p>
          <a:p>
            <a:pPr marL="1384300" lvl="2" indent="-571500">
              <a:lnSpc>
                <a:spcPct val="100000"/>
              </a:lnSpc>
              <a:spcBef>
                <a:spcPts val="459"/>
              </a:spcBef>
              <a:buClr>
                <a:srgbClr val="DC9E1F"/>
              </a:buClr>
              <a:buFont typeface="WenQuanYi Micro Hei"/>
              <a:buChar char="▪"/>
              <a:tabLst>
                <a:tab pos="1383665" algn="l"/>
                <a:tab pos="1384300" algn="l"/>
              </a:tabLst>
            </a:pPr>
            <a:r>
              <a:rPr sz="2200" spc="-5" dirty="0">
                <a:solidFill>
                  <a:srgbClr val="FFFFFF"/>
                </a:solidFill>
                <a:latin typeface="Arial"/>
                <a:cs typeface="Arial"/>
              </a:rPr>
              <a:t>Possibility </a:t>
            </a:r>
            <a:r>
              <a:rPr sz="2200" dirty="0">
                <a:solidFill>
                  <a:srgbClr val="FFFFFF"/>
                </a:solidFill>
                <a:latin typeface="Arial"/>
                <a:cs typeface="Arial"/>
              </a:rPr>
              <a:t>of malignant changes in</a:t>
            </a:r>
            <a:r>
              <a:rPr sz="2200" spc="-25" dirty="0">
                <a:solidFill>
                  <a:srgbClr val="FFFFFF"/>
                </a:solidFill>
                <a:latin typeface="Arial"/>
                <a:cs typeface="Arial"/>
              </a:rPr>
              <a:t> </a:t>
            </a:r>
            <a:r>
              <a:rPr sz="2200" spc="-5" dirty="0">
                <a:solidFill>
                  <a:srgbClr val="FFFFFF"/>
                </a:solidFill>
                <a:latin typeface="Arial"/>
                <a:cs typeface="Arial"/>
              </a:rPr>
              <a:t>tissue</a:t>
            </a:r>
            <a:endParaRPr sz="2200">
              <a:latin typeface="Arial"/>
              <a:cs typeface="Arial"/>
            </a:endParaRPr>
          </a:p>
        </p:txBody>
      </p:sp>
      <p:sp>
        <p:nvSpPr>
          <p:cNvPr id="3" name="object 3"/>
          <p:cNvSpPr txBox="1">
            <a:spLocks noGrp="1"/>
          </p:cNvSpPr>
          <p:nvPr>
            <p:ph type="title"/>
          </p:nvPr>
        </p:nvSpPr>
        <p:spPr>
          <a:xfrm>
            <a:off x="342900" y="469900"/>
            <a:ext cx="6603365" cy="63500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E5C6B0"/>
                </a:solidFill>
                <a:latin typeface="Arial"/>
                <a:cs typeface="Arial"/>
              </a:rPr>
              <a:t>General </a:t>
            </a:r>
            <a:r>
              <a:rPr b="1" dirty="0">
                <a:solidFill>
                  <a:srgbClr val="E5C6B0"/>
                </a:solidFill>
                <a:latin typeface="Arial"/>
                <a:cs typeface="Arial"/>
              </a:rPr>
              <a:t>effects </a:t>
            </a:r>
            <a:r>
              <a:rPr b="1" spc="-5" dirty="0">
                <a:solidFill>
                  <a:srgbClr val="E5C6B0"/>
                </a:solidFill>
                <a:latin typeface="Arial"/>
                <a:cs typeface="Arial"/>
              </a:rPr>
              <a:t>of</a:t>
            </a:r>
            <a:r>
              <a:rPr b="1" spc="-50" dirty="0">
                <a:solidFill>
                  <a:srgbClr val="E5C6B0"/>
                </a:solidFill>
                <a:latin typeface="Arial"/>
                <a:cs typeface="Arial"/>
              </a:rPr>
              <a:t> </a:t>
            </a:r>
            <a:r>
              <a:rPr b="1" spc="-5" dirty="0">
                <a:solidFill>
                  <a:srgbClr val="E5C6B0"/>
                </a:solidFill>
                <a:latin typeface="Arial"/>
                <a:cs typeface="Arial"/>
              </a:rPr>
              <a:t>radiation</a:t>
            </a:r>
          </a:p>
        </p:txBody>
      </p:sp>
    </p:spTree>
    <p:extLst>
      <p:ext uri="{BB962C8B-B14F-4D97-AF65-F5344CB8AC3E}">
        <p14:creationId xmlns:p14="http://schemas.microsoft.com/office/powerpoint/2010/main" val="396756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57200" y="1424432"/>
            <a:ext cx="8194040" cy="1598295"/>
          </a:xfrm>
          <a:prstGeom prst="rect">
            <a:avLst/>
          </a:prstGeom>
        </p:spPr>
        <p:txBody>
          <a:bodyPr vert="horz" wrap="square" lIns="0" tIns="43180" rIns="0" bIns="0" rtlCol="0">
            <a:spAutoFit/>
          </a:bodyPr>
          <a:lstStyle/>
          <a:p>
            <a:pPr marL="482600" marR="5080" indent="-469900">
              <a:lnSpc>
                <a:spcPts val="2800"/>
              </a:lnSpc>
              <a:spcBef>
                <a:spcPts val="340"/>
              </a:spcBef>
              <a:buClr>
                <a:srgbClr val="DC9E1F"/>
              </a:buClr>
              <a:buAutoNum type="arabicPeriod" startAt="2"/>
              <a:tabLst>
                <a:tab pos="481965" algn="l"/>
                <a:tab pos="482600" algn="l"/>
              </a:tabLst>
            </a:pPr>
            <a:r>
              <a:rPr sz="2450" spc="15" dirty="0">
                <a:solidFill>
                  <a:srgbClr val="FFFFFF"/>
                </a:solidFill>
                <a:latin typeface="Arial"/>
                <a:cs typeface="Arial"/>
              </a:rPr>
              <a:t>Hematopoietic </a:t>
            </a:r>
            <a:r>
              <a:rPr sz="2450" spc="10" dirty="0">
                <a:solidFill>
                  <a:srgbClr val="FFFFFF"/>
                </a:solidFill>
                <a:latin typeface="Arial"/>
                <a:cs typeface="Arial"/>
              </a:rPr>
              <a:t>injury </a:t>
            </a:r>
            <a:r>
              <a:rPr sz="2450" spc="15" dirty="0">
                <a:solidFill>
                  <a:srgbClr val="FFFFFF"/>
                </a:solidFill>
                <a:latin typeface="Arial"/>
                <a:cs typeface="Arial"/>
              </a:rPr>
              <a:t>– leucopenia, which </a:t>
            </a:r>
            <a:r>
              <a:rPr sz="2450" spc="10" dirty="0">
                <a:solidFill>
                  <a:srgbClr val="FFFFFF"/>
                </a:solidFill>
                <a:latin typeface="Arial"/>
                <a:cs typeface="Arial"/>
              </a:rPr>
              <a:t>in </a:t>
            </a:r>
            <a:r>
              <a:rPr sz="2450" spc="20" dirty="0">
                <a:solidFill>
                  <a:srgbClr val="FFFFFF"/>
                </a:solidFill>
                <a:latin typeface="Arial"/>
                <a:cs typeface="Arial"/>
              </a:rPr>
              <a:t>some  </a:t>
            </a:r>
            <a:r>
              <a:rPr sz="2450" spc="15" dirty="0">
                <a:solidFill>
                  <a:srgbClr val="FFFFFF"/>
                </a:solidFill>
                <a:latin typeface="Arial"/>
                <a:cs typeface="Arial"/>
              </a:rPr>
              <a:t>cases </a:t>
            </a:r>
            <a:r>
              <a:rPr sz="2450" spc="20" dirty="0">
                <a:solidFill>
                  <a:srgbClr val="FFFFFF"/>
                </a:solidFill>
                <a:latin typeface="Arial"/>
                <a:cs typeface="Arial"/>
              </a:rPr>
              <a:t>may </a:t>
            </a:r>
            <a:r>
              <a:rPr sz="2450" spc="15" dirty="0">
                <a:solidFill>
                  <a:srgbClr val="FFFFFF"/>
                </a:solidFill>
                <a:latin typeface="Arial"/>
                <a:cs typeface="Arial"/>
              </a:rPr>
              <a:t>progress </a:t>
            </a:r>
            <a:r>
              <a:rPr sz="2450" spc="10" dirty="0">
                <a:solidFill>
                  <a:srgbClr val="FFFFFF"/>
                </a:solidFill>
                <a:latin typeface="Arial"/>
                <a:cs typeface="Arial"/>
              </a:rPr>
              <a:t>to </a:t>
            </a:r>
            <a:r>
              <a:rPr sz="2450" spc="15" dirty="0">
                <a:solidFill>
                  <a:srgbClr val="FFFFFF"/>
                </a:solidFill>
                <a:latin typeface="Arial"/>
                <a:cs typeface="Arial"/>
              </a:rPr>
              <a:t>leukemia, anemia,</a:t>
            </a:r>
            <a:r>
              <a:rPr sz="2450" spc="-60" dirty="0">
                <a:solidFill>
                  <a:srgbClr val="FFFFFF"/>
                </a:solidFill>
                <a:latin typeface="Arial"/>
                <a:cs typeface="Arial"/>
              </a:rPr>
              <a:t> </a:t>
            </a:r>
            <a:r>
              <a:rPr sz="2450" spc="15" dirty="0">
                <a:solidFill>
                  <a:srgbClr val="FFFFFF"/>
                </a:solidFill>
                <a:latin typeface="Arial"/>
                <a:cs typeface="Arial"/>
              </a:rPr>
              <a:t>lymphopenia</a:t>
            </a:r>
            <a:endParaRPr sz="2450">
              <a:latin typeface="Arial"/>
              <a:cs typeface="Arial"/>
            </a:endParaRPr>
          </a:p>
          <a:p>
            <a:pPr>
              <a:lnSpc>
                <a:spcPct val="100000"/>
              </a:lnSpc>
              <a:spcBef>
                <a:spcPts val="25"/>
              </a:spcBef>
              <a:buClr>
                <a:srgbClr val="DC9E1F"/>
              </a:buClr>
              <a:buFont typeface="Arial"/>
              <a:buAutoNum type="arabicPeriod" startAt="2"/>
            </a:pPr>
            <a:endParaRPr sz="3100">
              <a:latin typeface="Arial"/>
              <a:cs typeface="Arial"/>
            </a:endParaRPr>
          </a:p>
          <a:p>
            <a:pPr marL="482600" indent="-469900">
              <a:lnSpc>
                <a:spcPct val="100000"/>
              </a:lnSpc>
              <a:spcBef>
                <a:spcPts val="5"/>
              </a:spcBef>
              <a:buClr>
                <a:srgbClr val="DC9E1F"/>
              </a:buClr>
              <a:buAutoNum type="arabicPeriod" startAt="2"/>
              <a:tabLst>
                <a:tab pos="481965" algn="l"/>
                <a:tab pos="482600" algn="l"/>
              </a:tabLst>
            </a:pPr>
            <a:r>
              <a:rPr sz="2450" spc="15" dirty="0">
                <a:solidFill>
                  <a:srgbClr val="FFFFFF"/>
                </a:solidFill>
                <a:latin typeface="Arial"/>
                <a:cs typeface="Arial"/>
              </a:rPr>
              <a:t>Eyes</a:t>
            </a:r>
            <a:endParaRPr sz="2450">
              <a:latin typeface="Arial"/>
              <a:cs typeface="Arial"/>
            </a:endParaRPr>
          </a:p>
        </p:txBody>
      </p:sp>
      <p:sp>
        <p:nvSpPr>
          <p:cNvPr id="3" name="object 3"/>
          <p:cNvSpPr txBox="1"/>
          <p:nvPr/>
        </p:nvSpPr>
        <p:spPr>
          <a:xfrm>
            <a:off x="850900" y="3022193"/>
            <a:ext cx="185420" cy="838200"/>
          </a:xfrm>
          <a:prstGeom prst="rect">
            <a:avLst/>
          </a:prstGeom>
        </p:spPr>
        <p:txBody>
          <a:bodyPr vert="horz" wrap="square" lIns="0" tIns="44450" rIns="0" bIns="0" rtlCol="0">
            <a:spAutoFit/>
          </a:bodyPr>
          <a:lstStyle/>
          <a:p>
            <a:pPr marL="12700">
              <a:lnSpc>
                <a:spcPct val="100000"/>
              </a:lnSpc>
              <a:spcBef>
                <a:spcPts val="350"/>
              </a:spcBef>
            </a:pPr>
            <a:r>
              <a:rPr sz="2450" spc="-220" dirty="0">
                <a:solidFill>
                  <a:srgbClr val="DC9E1F"/>
                </a:solidFill>
                <a:latin typeface="WenQuanYi Micro Hei"/>
                <a:cs typeface="WenQuanYi Micro Hei"/>
              </a:rPr>
              <a:t>▪</a:t>
            </a:r>
            <a:endParaRPr sz="2450">
              <a:latin typeface="WenQuanYi Micro Hei"/>
              <a:cs typeface="WenQuanYi Micro Hei"/>
            </a:endParaRPr>
          </a:p>
          <a:p>
            <a:pPr marL="12700">
              <a:lnSpc>
                <a:spcPct val="100000"/>
              </a:lnSpc>
              <a:spcBef>
                <a:spcPts val="260"/>
              </a:spcBef>
            </a:pPr>
            <a:r>
              <a:rPr sz="2450" spc="-220" dirty="0">
                <a:solidFill>
                  <a:srgbClr val="DC9E1F"/>
                </a:solidFill>
                <a:latin typeface="WenQuanYi Micro Hei"/>
                <a:cs typeface="WenQuanYi Micro Hei"/>
              </a:rPr>
              <a:t>▪</a:t>
            </a:r>
            <a:endParaRPr sz="2450">
              <a:latin typeface="WenQuanYi Micro Hei"/>
              <a:cs typeface="WenQuanYi Micro Hei"/>
            </a:endParaRPr>
          </a:p>
        </p:txBody>
      </p:sp>
      <p:sp>
        <p:nvSpPr>
          <p:cNvPr id="4" name="object 4"/>
          <p:cNvSpPr txBox="1"/>
          <p:nvPr/>
        </p:nvSpPr>
        <p:spPr>
          <a:xfrm>
            <a:off x="850900" y="4177893"/>
            <a:ext cx="185420" cy="863600"/>
          </a:xfrm>
          <a:prstGeom prst="rect">
            <a:avLst/>
          </a:prstGeom>
        </p:spPr>
        <p:txBody>
          <a:bodyPr vert="horz" wrap="square" lIns="0" tIns="57150" rIns="0" bIns="0" rtlCol="0">
            <a:spAutoFit/>
          </a:bodyPr>
          <a:lstStyle/>
          <a:p>
            <a:pPr marL="12700">
              <a:lnSpc>
                <a:spcPct val="100000"/>
              </a:lnSpc>
              <a:spcBef>
                <a:spcPts val="450"/>
              </a:spcBef>
            </a:pPr>
            <a:r>
              <a:rPr sz="2450" spc="-220" dirty="0">
                <a:solidFill>
                  <a:srgbClr val="DC9E1F"/>
                </a:solidFill>
                <a:latin typeface="WenQuanYi Micro Hei"/>
                <a:cs typeface="WenQuanYi Micro Hei"/>
              </a:rPr>
              <a:t>▪</a:t>
            </a:r>
            <a:endParaRPr sz="2450">
              <a:latin typeface="WenQuanYi Micro Hei"/>
              <a:cs typeface="WenQuanYi Micro Hei"/>
            </a:endParaRPr>
          </a:p>
          <a:p>
            <a:pPr marL="12700">
              <a:lnSpc>
                <a:spcPct val="100000"/>
              </a:lnSpc>
              <a:spcBef>
                <a:spcPts val="360"/>
              </a:spcBef>
            </a:pPr>
            <a:r>
              <a:rPr sz="2450" spc="-220" dirty="0">
                <a:solidFill>
                  <a:srgbClr val="DC9E1F"/>
                </a:solidFill>
                <a:latin typeface="WenQuanYi Micro Hei"/>
                <a:cs typeface="WenQuanYi Micro Hei"/>
              </a:rPr>
              <a:t>▪</a:t>
            </a:r>
            <a:endParaRPr sz="2450">
              <a:latin typeface="WenQuanYi Micro Hei"/>
              <a:cs typeface="WenQuanYi Micro Hei"/>
            </a:endParaRPr>
          </a:p>
        </p:txBody>
      </p:sp>
      <p:sp>
        <p:nvSpPr>
          <p:cNvPr id="5" name="object 5"/>
          <p:cNvSpPr txBox="1"/>
          <p:nvPr/>
        </p:nvSpPr>
        <p:spPr>
          <a:xfrm>
            <a:off x="1320800" y="3009493"/>
            <a:ext cx="7179945" cy="2019300"/>
          </a:xfrm>
          <a:prstGeom prst="rect">
            <a:avLst/>
          </a:prstGeom>
        </p:spPr>
        <p:txBody>
          <a:bodyPr vert="horz" wrap="square" lIns="0" tIns="44450" rIns="0" bIns="0" rtlCol="0">
            <a:spAutoFit/>
          </a:bodyPr>
          <a:lstStyle/>
          <a:p>
            <a:pPr marL="12700">
              <a:lnSpc>
                <a:spcPct val="100000"/>
              </a:lnSpc>
              <a:spcBef>
                <a:spcPts val="350"/>
              </a:spcBef>
            </a:pPr>
            <a:r>
              <a:rPr sz="2450" spc="10" dirty="0">
                <a:solidFill>
                  <a:srgbClr val="FFFFFF"/>
                </a:solidFill>
                <a:latin typeface="Arial"/>
                <a:cs typeface="Arial"/>
              </a:rPr>
              <a:t>Epilation of</a:t>
            </a:r>
            <a:r>
              <a:rPr sz="2450" spc="-5" dirty="0">
                <a:solidFill>
                  <a:srgbClr val="FFFFFF"/>
                </a:solidFill>
                <a:latin typeface="Arial"/>
                <a:cs typeface="Arial"/>
              </a:rPr>
              <a:t> </a:t>
            </a:r>
            <a:r>
              <a:rPr sz="2450" spc="15" dirty="0">
                <a:solidFill>
                  <a:srgbClr val="FFFFFF"/>
                </a:solidFill>
                <a:latin typeface="Arial"/>
                <a:cs typeface="Arial"/>
              </a:rPr>
              <a:t>eyelashes</a:t>
            </a:r>
            <a:endParaRPr sz="2450">
              <a:latin typeface="Arial"/>
              <a:cs typeface="Arial"/>
            </a:endParaRPr>
          </a:p>
          <a:p>
            <a:pPr marL="12700" marR="5080">
              <a:lnSpc>
                <a:spcPts val="2800"/>
              </a:lnSpc>
              <a:spcBef>
                <a:spcPts val="470"/>
              </a:spcBef>
            </a:pPr>
            <a:r>
              <a:rPr sz="2450" spc="10" dirty="0">
                <a:solidFill>
                  <a:srgbClr val="FFFFFF"/>
                </a:solidFill>
                <a:latin typeface="Arial"/>
                <a:cs typeface="Arial"/>
              </a:rPr>
              <a:t>Inflammation, fibrosis, </a:t>
            </a:r>
            <a:r>
              <a:rPr sz="2450" spc="20" dirty="0">
                <a:solidFill>
                  <a:srgbClr val="FFFFFF"/>
                </a:solidFill>
                <a:latin typeface="Arial"/>
                <a:cs typeface="Arial"/>
              </a:rPr>
              <a:t>&amp; </a:t>
            </a:r>
            <a:r>
              <a:rPr sz="2450" spc="15" dirty="0">
                <a:solidFill>
                  <a:srgbClr val="FFFFFF"/>
                </a:solidFill>
                <a:latin typeface="Arial"/>
                <a:cs typeface="Arial"/>
              </a:rPr>
              <a:t>decreased </a:t>
            </a:r>
            <a:r>
              <a:rPr sz="2450" spc="10" dirty="0">
                <a:solidFill>
                  <a:srgbClr val="FFFFFF"/>
                </a:solidFill>
                <a:latin typeface="Arial"/>
                <a:cs typeface="Arial"/>
              </a:rPr>
              <a:t>flexibility of </a:t>
            </a:r>
            <a:r>
              <a:rPr sz="2450" spc="15" dirty="0">
                <a:solidFill>
                  <a:srgbClr val="FFFFFF"/>
                </a:solidFill>
                <a:latin typeface="Arial"/>
                <a:cs typeface="Arial"/>
              </a:rPr>
              <a:t>eye  </a:t>
            </a:r>
            <a:r>
              <a:rPr sz="2450" spc="10" dirty="0">
                <a:solidFill>
                  <a:srgbClr val="FFFFFF"/>
                </a:solidFill>
                <a:latin typeface="Arial"/>
                <a:cs typeface="Arial"/>
              </a:rPr>
              <a:t>lids</a:t>
            </a:r>
            <a:endParaRPr sz="2450">
              <a:latin typeface="Arial"/>
              <a:cs typeface="Arial"/>
            </a:endParaRPr>
          </a:p>
          <a:p>
            <a:pPr marL="12700">
              <a:lnSpc>
                <a:spcPct val="100000"/>
              </a:lnSpc>
              <a:spcBef>
                <a:spcPts val="190"/>
              </a:spcBef>
            </a:pPr>
            <a:r>
              <a:rPr sz="2450" spc="15" dirty="0">
                <a:solidFill>
                  <a:srgbClr val="FFFFFF"/>
                </a:solidFill>
                <a:latin typeface="Arial"/>
                <a:cs typeface="Arial"/>
              </a:rPr>
              <a:t>Dryness</a:t>
            </a:r>
            <a:endParaRPr sz="2450">
              <a:latin typeface="Arial"/>
              <a:cs typeface="Arial"/>
            </a:endParaRPr>
          </a:p>
          <a:p>
            <a:pPr marL="12700">
              <a:lnSpc>
                <a:spcPct val="100000"/>
              </a:lnSpc>
              <a:spcBef>
                <a:spcPts val="360"/>
              </a:spcBef>
            </a:pPr>
            <a:r>
              <a:rPr sz="2450" spc="10" dirty="0">
                <a:solidFill>
                  <a:srgbClr val="FFFFFF"/>
                </a:solidFill>
                <a:latin typeface="Arial"/>
                <a:cs typeface="Arial"/>
              </a:rPr>
              <a:t>Ulceration </a:t>
            </a:r>
            <a:r>
              <a:rPr sz="2450" spc="20" dirty="0">
                <a:solidFill>
                  <a:srgbClr val="FFFFFF"/>
                </a:solidFill>
                <a:latin typeface="Arial"/>
                <a:cs typeface="Arial"/>
              </a:rPr>
              <a:t>&amp;</a:t>
            </a:r>
            <a:r>
              <a:rPr sz="2450" spc="-5" dirty="0">
                <a:solidFill>
                  <a:srgbClr val="FFFFFF"/>
                </a:solidFill>
                <a:latin typeface="Arial"/>
                <a:cs typeface="Arial"/>
              </a:rPr>
              <a:t> </a:t>
            </a:r>
            <a:r>
              <a:rPr sz="2450" spc="10" dirty="0">
                <a:solidFill>
                  <a:srgbClr val="FFFFFF"/>
                </a:solidFill>
                <a:latin typeface="Arial"/>
                <a:cs typeface="Arial"/>
              </a:rPr>
              <a:t>cataract</a:t>
            </a:r>
            <a:endParaRPr sz="2450">
              <a:latin typeface="Arial"/>
              <a:cs typeface="Arial"/>
            </a:endParaRPr>
          </a:p>
        </p:txBody>
      </p:sp>
    </p:spTree>
    <p:extLst>
      <p:ext uri="{BB962C8B-B14F-4D97-AF65-F5344CB8AC3E}">
        <p14:creationId xmlns:p14="http://schemas.microsoft.com/office/powerpoint/2010/main" val="59261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9906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2800" b="1" dirty="0">
                <a:solidFill>
                  <a:schemeClr val="bg1"/>
                </a:solidFill>
              </a:rPr>
              <a:t>SEQUENCE OF EVENTS WHICH OCCUR WHEN AN X-RAY PHOTON STRIKES MATTER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8696063"/>
              </p:ext>
            </p:extLst>
          </p:nvPr>
        </p:nvGraphicFramePr>
        <p:xfrm>
          <a:off x="433388" y="1787525"/>
          <a:ext cx="8101012" cy="3622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1524000" y="4800600"/>
            <a:ext cx="2895600" cy="14478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100" dirty="0" smtClean="0"/>
              <a:t>Coherent Scattering</a:t>
            </a:r>
          </a:p>
          <a:p>
            <a:pPr marL="342900" indent="-342900">
              <a:buAutoNum type="arabicPeriod"/>
            </a:pPr>
            <a:r>
              <a:rPr lang="en-US" sz="1100" dirty="0" smtClean="0"/>
              <a:t>Photoelectric Effect</a:t>
            </a:r>
          </a:p>
          <a:p>
            <a:pPr marL="342900" indent="-342900">
              <a:buAutoNum type="arabicPeriod"/>
            </a:pPr>
            <a:r>
              <a:rPr lang="en-US" sz="1100" dirty="0" smtClean="0"/>
              <a:t>Compton Scattering</a:t>
            </a:r>
          </a:p>
          <a:p>
            <a:pPr marL="342900" indent="-342900">
              <a:buAutoNum type="arabicPeriod"/>
            </a:pPr>
            <a:r>
              <a:rPr lang="en-US" sz="1100" dirty="0" smtClean="0"/>
              <a:t>Pass Through Unaffected</a:t>
            </a:r>
            <a:endParaRPr lang="en-US" sz="1100" dirty="0"/>
          </a:p>
        </p:txBody>
      </p:sp>
      <p:sp>
        <p:nvSpPr>
          <p:cNvPr id="8" name="Down Arrow 7"/>
          <p:cNvSpPr/>
          <p:nvPr/>
        </p:nvSpPr>
        <p:spPr>
          <a:xfrm>
            <a:off x="2819400" y="4343400"/>
            <a:ext cx="228600" cy="5334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828800" y="3890181"/>
            <a:ext cx="457200" cy="2286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429000" y="3890181"/>
            <a:ext cx="457200" cy="2286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029200" y="3886200"/>
            <a:ext cx="457200" cy="2286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705600" y="3890181"/>
            <a:ext cx="457200" cy="2286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39281622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57200" y="1173480"/>
            <a:ext cx="7840980" cy="3086100"/>
          </a:xfrm>
          <a:prstGeom prst="rect">
            <a:avLst/>
          </a:prstGeom>
        </p:spPr>
        <p:txBody>
          <a:bodyPr vert="horz" wrap="square" lIns="0" tIns="58419" rIns="0" bIns="0" rtlCol="0">
            <a:spAutoFit/>
          </a:bodyPr>
          <a:lstStyle/>
          <a:p>
            <a:pPr marL="520700" indent="-508000">
              <a:lnSpc>
                <a:spcPct val="100000"/>
              </a:lnSpc>
              <a:spcBef>
                <a:spcPts val="459"/>
              </a:spcBef>
              <a:buClr>
                <a:srgbClr val="DC9E1F"/>
              </a:buClr>
              <a:buAutoNum type="arabicPeriod" startAt="4"/>
              <a:tabLst>
                <a:tab pos="520065" algn="l"/>
                <a:tab pos="520700" algn="l"/>
              </a:tabLst>
            </a:pPr>
            <a:r>
              <a:rPr sz="2700" dirty="0">
                <a:solidFill>
                  <a:srgbClr val="FFFFFF"/>
                </a:solidFill>
                <a:latin typeface="Arial"/>
                <a:cs typeface="Arial"/>
              </a:rPr>
              <a:t>Ears</a:t>
            </a:r>
            <a:endParaRPr sz="2700">
              <a:latin typeface="Arial"/>
              <a:cs typeface="Arial"/>
            </a:endParaRPr>
          </a:p>
          <a:p>
            <a:pPr marL="508000" marR="5080" lvl="1" indent="-177800">
              <a:lnSpc>
                <a:spcPts val="3100"/>
              </a:lnSpc>
              <a:spcBef>
                <a:spcPts val="580"/>
              </a:spcBef>
              <a:buClr>
                <a:srgbClr val="DC9E1F"/>
              </a:buClr>
              <a:buSzPct val="96296"/>
              <a:buFont typeface="WenQuanYi Micro Hei"/>
              <a:buChar char="▪"/>
              <a:tabLst>
                <a:tab pos="508000" algn="l"/>
              </a:tabLst>
            </a:pPr>
            <a:r>
              <a:rPr sz="2700" dirty="0">
                <a:solidFill>
                  <a:srgbClr val="FFFFFF"/>
                </a:solidFill>
                <a:latin typeface="Arial"/>
                <a:cs typeface="Arial"/>
              </a:rPr>
              <a:t>edema of mucosa &amp; </a:t>
            </a:r>
            <a:r>
              <a:rPr sz="2700" spc="-5" dirty="0">
                <a:solidFill>
                  <a:srgbClr val="FFFFFF"/>
                </a:solidFill>
                <a:latin typeface="Arial"/>
                <a:cs typeface="Arial"/>
              </a:rPr>
              <a:t>collection </a:t>
            </a:r>
            <a:r>
              <a:rPr sz="2700" dirty="0">
                <a:solidFill>
                  <a:srgbClr val="FFFFFF"/>
                </a:solidFill>
                <a:latin typeface="Arial"/>
                <a:cs typeface="Arial"/>
              </a:rPr>
              <a:t>of </a:t>
            </a:r>
            <a:r>
              <a:rPr sz="2700" spc="-5" dirty="0">
                <a:solidFill>
                  <a:srgbClr val="FFFFFF"/>
                </a:solidFill>
                <a:latin typeface="Arial"/>
                <a:cs typeface="Arial"/>
              </a:rPr>
              <a:t>fluid </a:t>
            </a:r>
            <a:r>
              <a:rPr sz="2700" dirty="0">
                <a:solidFill>
                  <a:srgbClr val="FFFFFF"/>
                </a:solidFill>
                <a:latin typeface="Arial"/>
                <a:cs typeface="Arial"/>
              </a:rPr>
              <a:t>causing  </a:t>
            </a:r>
            <a:r>
              <a:rPr sz="2700" spc="-5" dirty="0">
                <a:solidFill>
                  <a:srgbClr val="FFFFFF"/>
                </a:solidFill>
                <a:latin typeface="Arial"/>
                <a:cs typeface="Arial"/>
              </a:rPr>
              <a:t>obstruction </a:t>
            </a:r>
            <a:r>
              <a:rPr sz="2700" dirty="0">
                <a:solidFill>
                  <a:srgbClr val="FFFFFF"/>
                </a:solidFill>
                <a:latin typeface="Arial"/>
                <a:cs typeface="Arial"/>
              </a:rPr>
              <a:t>of </a:t>
            </a:r>
            <a:r>
              <a:rPr sz="2700" spc="-5" dirty="0">
                <a:solidFill>
                  <a:srgbClr val="FFFFFF"/>
                </a:solidFill>
                <a:latin typeface="Arial"/>
                <a:cs typeface="Arial"/>
              </a:rPr>
              <a:t>Eustachian tube </a:t>
            </a:r>
            <a:r>
              <a:rPr sz="2700" dirty="0">
                <a:solidFill>
                  <a:srgbClr val="FFFFFF"/>
                </a:solidFill>
                <a:latin typeface="Arial"/>
                <a:cs typeface="Arial"/>
              </a:rPr>
              <a:t>– </a:t>
            </a:r>
            <a:r>
              <a:rPr sz="2700" spc="-5" dirty="0">
                <a:solidFill>
                  <a:srgbClr val="FFFFFF"/>
                </a:solidFill>
                <a:latin typeface="Arial"/>
                <a:cs typeface="Arial"/>
              </a:rPr>
              <a:t>Radiation Otitis  </a:t>
            </a:r>
            <a:r>
              <a:rPr sz="2700" dirty="0">
                <a:solidFill>
                  <a:srgbClr val="FFFFFF"/>
                </a:solidFill>
                <a:latin typeface="Arial"/>
                <a:cs typeface="Arial"/>
              </a:rPr>
              <a:t>Media</a:t>
            </a:r>
            <a:endParaRPr sz="2700">
              <a:latin typeface="Arial"/>
              <a:cs typeface="Arial"/>
            </a:endParaRPr>
          </a:p>
          <a:p>
            <a:pPr marL="508000" lvl="1" indent="-177800">
              <a:lnSpc>
                <a:spcPct val="100000"/>
              </a:lnSpc>
              <a:spcBef>
                <a:spcPts val="180"/>
              </a:spcBef>
              <a:buClr>
                <a:srgbClr val="DC9E1F"/>
              </a:buClr>
              <a:buSzPct val="96296"/>
              <a:buFont typeface="WenQuanYi Micro Hei"/>
              <a:buChar char="▪"/>
              <a:tabLst>
                <a:tab pos="508000" algn="l"/>
              </a:tabLst>
            </a:pPr>
            <a:r>
              <a:rPr sz="2700" spc="-5" dirty="0">
                <a:solidFill>
                  <a:srgbClr val="FFFFFF"/>
                </a:solidFill>
                <a:latin typeface="Arial"/>
                <a:cs typeface="Arial"/>
              </a:rPr>
              <a:t>Deafness </a:t>
            </a:r>
            <a:r>
              <a:rPr sz="2700" dirty="0">
                <a:solidFill>
                  <a:srgbClr val="FFFFFF"/>
                </a:solidFill>
                <a:latin typeface="Arial"/>
                <a:cs typeface="Arial"/>
              </a:rPr>
              <a:t>due </a:t>
            </a:r>
            <a:r>
              <a:rPr sz="2700" spc="-5" dirty="0">
                <a:solidFill>
                  <a:srgbClr val="FFFFFF"/>
                </a:solidFill>
                <a:latin typeface="Arial"/>
                <a:cs typeface="Arial"/>
              </a:rPr>
              <a:t>to rupture </a:t>
            </a:r>
            <a:r>
              <a:rPr sz="2700" dirty="0">
                <a:solidFill>
                  <a:srgbClr val="FFFFFF"/>
                </a:solidFill>
                <a:latin typeface="Arial"/>
                <a:cs typeface="Arial"/>
              </a:rPr>
              <a:t>of ear</a:t>
            </a:r>
            <a:r>
              <a:rPr sz="2700" spc="-10" dirty="0">
                <a:solidFill>
                  <a:srgbClr val="FFFFFF"/>
                </a:solidFill>
                <a:latin typeface="Arial"/>
                <a:cs typeface="Arial"/>
              </a:rPr>
              <a:t> </a:t>
            </a:r>
            <a:r>
              <a:rPr sz="2700" dirty="0">
                <a:solidFill>
                  <a:srgbClr val="FFFFFF"/>
                </a:solidFill>
                <a:latin typeface="Arial"/>
                <a:cs typeface="Arial"/>
              </a:rPr>
              <a:t>drum</a:t>
            </a:r>
            <a:endParaRPr sz="2700">
              <a:latin typeface="Arial"/>
              <a:cs typeface="Arial"/>
            </a:endParaRPr>
          </a:p>
          <a:p>
            <a:pPr lvl="1">
              <a:lnSpc>
                <a:spcPct val="100000"/>
              </a:lnSpc>
              <a:spcBef>
                <a:spcPts val="50"/>
              </a:spcBef>
              <a:buClr>
                <a:srgbClr val="DC9E1F"/>
              </a:buClr>
              <a:buFont typeface="WenQuanYi Micro Hei"/>
              <a:buChar char="▪"/>
            </a:pPr>
            <a:endParaRPr sz="3400">
              <a:latin typeface="Arial"/>
              <a:cs typeface="Arial"/>
            </a:endParaRPr>
          </a:p>
          <a:p>
            <a:pPr marL="520700" indent="-508000">
              <a:lnSpc>
                <a:spcPct val="100000"/>
              </a:lnSpc>
              <a:buClr>
                <a:srgbClr val="DC9E1F"/>
              </a:buClr>
              <a:buAutoNum type="arabicPeriod" startAt="4"/>
              <a:tabLst>
                <a:tab pos="520065" algn="l"/>
                <a:tab pos="520700" algn="l"/>
              </a:tabLst>
            </a:pPr>
            <a:r>
              <a:rPr sz="2700" spc="-35" dirty="0">
                <a:solidFill>
                  <a:srgbClr val="FFFFFF"/>
                </a:solidFill>
                <a:latin typeface="Arial"/>
                <a:cs typeface="Arial"/>
              </a:rPr>
              <a:t>Testicles</a:t>
            </a:r>
            <a:endParaRPr sz="2700">
              <a:latin typeface="Arial"/>
              <a:cs typeface="Arial"/>
            </a:endParaRPr>
          </a:p>
        </p:txBody>
      </p:sp>
      <p:sp>
        <p:nvSpPr>
          <p:cNvPr id="3" name="object 3"/>
          <p:cNvSpPr txBox="1"/>
          <p:nvPr/>
        </p:nvSpPr>
        <p:spPr>
          <a:xfrm>
            <a:off x="850900" y="4246879"/>
            <a:ext cx="199390" cy="939800"/>
          </a:xfrm>
          <a:prstGeom prst="rect">
            <a:avLst/>
          </a:prstGeom>
        </p:spPr>
        <p:txBody>
          <a:bodyPr vert="horz" wrap="square" lIns="0" tIns="58419" rIns="0" bIns="0" rtlCol="0">
            <a:spAutoFit/>
          </a:bodyPr>
          <a:lstStyle/>
          <a:p>
            <a:pPr marL="12700">
              <a:lnSpc>
                <a:spcPct val="100000"/>
              </a:lnSpc>
              <a:spcBef>
                <a:spcPts val="459"/>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359"/>
              </a:spcBef>
            </a:pPr>
            <a:r>
              <a:rPr sz="2700" spc="-260" dirty="0">
                <a:solidFill>
                  <a:srgbClr val="DC9E1F"/>
                </a:solidFill>
                <a:latin typeface="WenQuanYi Micro Hei"/>
                <a:cs typeface="WenQuanYi Micro Hei"/>
              </a:rPr>
              <a:t>▪</a:t>
            </a:r>
            <a:endParaRPr sz="2700">
              <a:latin typeface="WenQuanYi Micro Hei"/>
              <a:cs typeface="WenQuanYi Micro Hei"/>
            </a:endParaRPr>
          </a:p>
        </p:txBody>
      </p:sp>
      <p:sp>
        <p:nvSpPr>
          <p:cNvPr id="4" name="object 4"/>
          <p:cNvSpPr txBox="1"/>
          <p:nvPr/>
        </p:nvSpPr>
        <p:spPr>
          <a:xfrm>
            <a:off x="1371600" y="4234179"/>
            <a:ext cx="4867275" cy="939800"/>
          </a:xfrm>
          <a:prstGeom prst="rect">
            <a:avLst/>
          </a:prstGeom>
        </p:spPr>
        <p:txBody>
          <a:bodyPr vert="horz" wrap="square" lIns="0" tIns="12700" rIns="0" bIns="0" rtlCol="0">
            <a:spAutoFit/>
          </a:bodyPr>
          <a:lstStyle/>
          <a:p>
            <a:pPr marL="12700" marR="5080">
              <a:lnSpc>
                <a:spcPct val="111100"/>
              </a:lnSpc>
              <a:spcBef>
                <a:spcPts val="100"/>
              </a:spcBef>
            </a:pPr>
            <a:r>
              <a:rPr sz="2700" dirty="0">
                <a:solidFill>
                  <a:srgbClr val="FFFFFF"/>
                </a:solidFill>
                <a:latin typeface="Arial"/>
                <a:cs typeface="Arial"/>
              </a:rPr>
              <a:t>Suppression of germinal</a:t>
            </a:r>
            <a:r>
              <a:rPr sz="2700" spc="-75" dirty="0">
                <a:solidFill>
                  <a:srgbClr val="FFFFFF"/>
                </a:solidFill>
                <a:latin typeface="Arial"/>
                <a:cs typeface="Arial"/>
              </a:rPr>
              <a:t> </a:t>
            </a:r>
            <a:r>
              <a:rPr sz="2700" spc="-5" dirty="0">
                <a:solidFill>
                  <a:srgbClr val="FFFFFF"/>
                </a:solidFill>
                <a:latin typeface="Arial"/>
                <a:cs typeface="Arial"/>
              </a:rPr>
              <a:t>activity  Alteration </a:t>
            </a:r>
            <a:r>
              <a:rPr sz="2700" dirty="0">
                <a:solidFill>
                  <a:srgbClr val="FFFFFF"/>
                </a:solidFill>
                <a:latin typeface="Arial"/>
                <a:cs typeface="Arial"/>
              </a:rPr>
              <a:t>in </a:t>
            </a:r>
            <a:r>
              <a:rPr sz="2700" spc="-5" dirty="0">
                <a:solidFill>
                  <a:srgbClr val="FFFFFF"/>
                </a:solidFill>
                <a:latin typeface="Arial"/>
                <a:cs typeface="Arial"/>
              </a:rPr>
              <a:t>fertility</a:t>
            </a:r>
            <a:endParaRPr sz="2700">
              <a:latin typeface="Arial"/>
              <a:cs typeface="Arial"/>
            </a:endParaRPr>
          </a:p>
        </p:txBody>
      </p:sp>
    </p:spTree>
    <p:extLst>
      <p:ext uri="{BB962C8B-B14F-4D97-AF65-F5344CB8AC3E}">
        <p14:creationId xmlns:p14="http://schemas.microsoft.com/office/powerpoint/2010/main" val="34643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952500" y="1663700"/>
            <a:ext cx="4211955" cy="436880"/>
          </a:xfrm>
          <a:prstGeom prst="rect">
            <a:avLst/>
          </a:prstGeom>
        </p:spPr>
        <p:txBody>
          <a:bodyPr vert="horz" wrap="square" lIns="0" tIns="12700" rIns="0" bIns="0" rtlCol="0">
            <a:spAutoFit/>
          </a:bodyPr>
          <a:lstStyle/>
          <a:p>
            <a:pPr marL="12700">
              <a:lnSpc>
                <a:spcPct val="100000"/>
              </a:lnSpc>
              <a:spcBef>
                <a:spcPts val="100"/>
              </a:spcBef>
              <a:tabLst>
                <a:tab pos="520065" algn="l"/>
              </a:tabLst>
            </a:pPr>
            <a:r>
              <a:rPr sz="2700" dirty="0">
                <a:solidFill>
                  <a:srgbClr val="DC9E1F"/>
                </a:solidFill>
                <a:latin typeface="Arial"/>
                <a:cs typeface="Arial"/>
              </a:rPr>
              <a:t>7.	</a:t>
            </a:r>
            <a:r>
              <a:rPr sz="2700" spc="-5" dirty="0">
                <a:solidFill>
                  <a:srgbClr val="FFFFFF"/>
                </a:solidFill>
                <a:latin typeface="Arial"/>
                <a:cs typeface="Arial"/>
              </a:rPr>
              <a:t>Oral </a:t>
            </a:r>
            <a:r>
              <a:rPr sz="2700" dirty="0">
                <a:solidFill>
                  <a:srgbClr val="FFFFFF"/>
                </a:solidFill>
                <a:latin typeface="Arial"/>
                <a:cs typeface="Arial"/>
              </a:rPr>
              <a:t>mucous</a:t>
            </a:r>
            <a:r>
              <a:rPr sz="2700" spc="-80" dirty="0">
                <a:solidFill>
                  <a:srgbClr val="FFFFFF"/>
                </a:solidFill>
                <a:latin typeface="Arial"/>
                <a:cs typeface="Arial"/>
              </a:rPr>
              <a:t> </a:t>
            </a:r>
            <a:r>
              <a:rPr sz="2700" dirty="0">
                <a:solidFill>
                  <a:srgbClr val="FFFFFF"/>
                </a:solidFill>
                <a:latin typeface="Arial"/>
                <a:cs typeface="Arial"/>
              </a:rPr>
              <a:t>membrane</a:t>
            </a:r>
            <a:endParaRPr sz="2700">
              <a:latin typeface="Arial"/>
              <a:cs typeface="Arial"/>
            </a:endParaRPr>
          </a:p>
        </p:txBody>
      </p:sp>
      <p:sp>
        <p:nvSpPr>
          <p:cNvPr id="3" name="object 3"/>
          <p:cNvSpPr txBox="1"/>
          <p:nvPr/>
        </p:nvSpPr>
        <p:spPr>
          <a:xfrm>
            <a:off x="1346200" y="2087879"/>
            <a:ext cx="199390" cy="2717800"/>
          </a:xfrm>
          <a:prstGeom prst="rect">
            <a:avLst/>
          </a:prstGeom>
        </p:spPr>
        <p:txBody>
          <a:bodyPr vert="horz" wrap="square" lIns="0" tIns="45720" rIns="0" bIns="0" rtlCol="0">
            <a:spAutoFit/>
          </a:bodyPr>
          <a:lstStyle/>
          <a:p>
            <a:pPr marL="12700">
              <a:lnSpc>
                <a:spcPct val="100000"/>
              </a:lnSpc>
              <a:spcBef>
                <a:spcPts val="3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2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3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2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2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360"/>
              </a:spcBef>
            </a:pPr>
            <a:r>
              <a:rPr sz="2700" spc="-260" dirty="0">
                <a:solidFill>
                  <a:srgbClr val="DC9E1F"/>
                </a:solidFill>
                <a:latin typeface="WenQuanYi Micro Hei"/>
                <a:cs typeface="WenQuanYi Micro Hei"/>
              </a:rPr>
              <a:t>▪</a:t>
            </a:r>
            <a:endParaRPr sz="2700">
              <a:latin typeface="WenQuanYi Micro Hei"/>
              <a:cs typeface="WenQuanYi Micro Hei"/>
            </a:endParaRPr>
          </a:p>
        </p:txBody>
      </p:sp>
      <p:sp>
        <p:nvSpPr>
          <p:cNvPr id="4" name="object 4"/>
          <p:cNvSpPr txBox="1"/>
          <p:nvPr/>
        </p:nvSpPr>
        <p:spPr>
          <a:xfrm>
            <a:off x="1866900" y="2075179"/>
            <a:ext cx="6259195" cy="2717800"/>
          </a:xfrm>
          <a:prstGeom prst="rect">
            <a:avLst/>
          </a:prstGeom>
        </p:spPr>
        <p:txBody>
          <a:bodyPr vert="horz" wrap="square" lIns="0" tIns="5715" rIns="0" bIns="0" rtlCol="0">
            <a:spAutoFit/>
          </a:bodyPr>
          <a:lstStyle/>
          <a:p>
            <a:pPr marL="12700" marR="5080">
              <a:lnSpc>
                <a:spcPct val="109600"/>
              </a:lnSpc>
              <a:spcBef>
                <a:spcPts val="45"/>
              </a:spcBef>
            </a:pPr>
            <a:r>
              <a:rPr sz="2700" dirty="0">
                <a:solidFill>
                  <a:srgbClr val="FFFFFF"/>
                </a:solidFill>
                <a:latin typeface="Arial"/>
                <a:cs typeface="Arial"/>
              </a:rPr>
              <a:t>Reddening &amp; </a:t>
            </a:r>
            <a:r>
              <a:rPr sz="2700" spc="-5" dirty="0">
                <a:solidFill>
                  <a:srgbClr val="FFFFFF"/>
                </a:solidFill>
                <a:latin typeface="Arial"/>
                <a:cs typeface="Arial"/>
              </a:rPr>
              <a:t>inflammation (mucositis)  </a:t>
            </a:r>
            <a:r>
              <a:rPr sz="2700" dirty="0">
                <a:solidFill>
                  <a:srgbClr val="FFFFFF"/>
                </a:solidFill>
                <a:latin typeface="Arial"/>
                <a:cs typeface="Arial"/>
              </a:rPr>
              <a:t>Sloughing &amp; pseudomembrane</a:t>
            </a:r>
            <a:r>
              <a:rPr sz="2700" spc="-65" dirty="0">
                <a:solidFill>
                  <a:srgbClr val="FFFFFF"/>
                </a:solidFill>
                <a:latin typeface="Arial"/>
                <a:cs typeface="Arial"/>
              </a:rPr>
              <a:t> </a:t>
            </a:r>
            <a:r>
              <a:rPr sz="2700" spc="-5" dirty="0">
                <a:solidFill>
                  <a:srgbClr val="FFFFFF"/>
                </a:solidFill>
                <a:latin typeface="Arial"/>
                <a:cs typeface="Arial"/>
              </a:rPr>
              <a:t>formation  </a:t>
            </a:r>
            <a:r>
              <a:rPr sz="2700" dirty="0">
                <a:solidFill>
                  <a:srgbClr val="FFFFFF"/>
                </a:solidFill>
                <a:latin typeface="Arial"/>
                <a:cs typeface="Arial"/>
              </a:rPr>
              <a:t>Secondary</a:t>
            </a:r>
            <a:r>
              <a:rPr sz="2700" spc="-10" dirty="0">
                <a:solidFill>
                  <a:srgbClr val="FFFFFF"/>
                </a:solidFill>
                <a:latin typeface="Arial"/>
                <a:cs typeface="Arial"/>
              </a:rPr>
              <a:t> </a:t>
            </a:r>
            <a:r>
              <a:rPr sz="2700" spc="-5" dirty="0">
                <a:solidFill>
                  <a:srgbClr val="FFFFFF"/>
                </a:solidFill>
                <a:latin typeface="Arial"/>
                <a:cs typeface="Arial"/>
              </a:rPr>
              <a:t>infection</a:t>
            </a:r>
            <a:endParaRPr sz="2700">
              <a:latin typeface="Arial"/>
              <a:cs typeface="Arial"/>
            </a:endParaRPr>
          </a:p>
          <a:p>
            <a:pPr marL="12700" marR="2254885">
              <a:lnSpc>
                <a:spcPct val="108000"/>
              </a:lnSpc>
              <a:spcBef>
                <a:spcPts val="5"/>
              </a:spcBef>
            </a:pPr>
            <a:r>
              <a:rPr sz="2700" spc="-5" dirty="0">
                <a:solidFill>
                  <a:srgbClr val="FFFFFF"/>
                </a:solidFill>
                <a:latin typeface="Arial"/>
                <a:cs typeface="Arial"/>
              </a:rPr>
              <a:t>Obliteration </a:t>
            </a:r>
            <a:r>
              <a:rPr sz="2700" dirty="0">
                <a:solidFill>
                  <a:srgbClr val="FFFFFF"/>
                </a:solidFill>
                <a:latin typeface="Arial"/>
                <a:cs typeface="Arial"/>
              </a:rPr>
              <a:t>of </a:t>
            </a:r>
            <a:r>
              <a:rPr sz="2700" spc="-5" dirty="0">
                <a:solidFill>
                  <a:srgbClr val="FFFFFF"/>
                </a:solidFill>
                <a:latin typeface="Arial"/>
                <a:cs typeface="Arial"/>
              </a:rPr>
              <a:t>vasculature  Fibrosis </a:t>
            </a:r>
            <a:r>
              <a:rPr sz="2700" dirty="0">
                <a:solidFill>
                  <a:srgbClr val="FFFFFF"/>
                </a:solidFill>
                <a:latin typeface="Arial"/>
                <a:cs typeface="Arial"/>
              </a:rPr>
              <a:t>of underlying</a:t>
            </a:r>
            <a:r>
              <a:rPr sz="2700" spc="-50" dirty="0">
                <a:solidFill>
                  <a:srgbClr val="FFFFFF"/>
                </a:solidFill>
                <a:latin typeface="Arial"/>
                <a:cs typeface="Arial"/>
              </a:rPr>
              <a:t> </a:t>
            </a:r>
            <a:r>
              <a:rPr sz="2700" spc="-5" dirty="0">
                <a:solidFill>
                  <a:srgbClr val="FFFFFF"/>
                </a:solidFill>
                <a:latin typeface="Arial"/>
                <a:cs typeface="Arial"/>
              </a:rPr>
              <a:t>C/T</a:t>
            </a:r>
            <a:endParaRPr sz="2700">
              <a:latin typeface="Arial"/>
              <a:cs typeface="Arial"/>
            </a:endParaRPr>
          </a:p>
          <a:p>
            <a:pPr marL="12700">
              <a:lnSpc>
                <a:spcPct val="100000"/>
              </a:lnSpc>
              <a:spcBef>
                <a:spcPts val="359"/>
              </a:spcBef>
            </a:pPr>
            <a:r>
              <a:rPr sz="2700" spc="-5" dirty="0">
                <a:solidFill>
                  <a:srgbClr val="FFFFFF"/>
                </a:solidFill>
                <a:latin typeface="Arial"/>
                <a:cs typeface="Arial"/>
              </a:rPr>
              <a:t>Oral ulcerations</a:t>
            </a:r>
            <a:endParaRPr sz="2700">
              <a:latin typeface="Arial"/>
              <a:cs typeface="Arial"/>
            </a:endParaRPr>
          </a:p>
        </p:txBody>
      </p:sp>
    </p:spTree>
    <p:extLst>
      <p:ext uri="{BB962C8B-B14F-4D97-AF65-F5344CB8AC3E}">
        <p14:creationId xmlns:p14="http://schemas.microsoft.com/office/powerpoint/2010/main" val="228942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787400" y="1231900"/>
            <a:ext cx="7008495" cy="2125980"/>
          </a:xfrm>
          <a:prstGeom prst="rect">
            <a:avLst/>
          </a:prstGeom>
        </p:spPr>
        <p:txBody>
          <a:bodyPr vert="horz" wrap="square" lIns="0" tIns="12700" rIns="0" bIns="0" rtlCol="0">
            <a:spAutoFit/>
          </a:bodyPr>
          <a:lstStyle/>
          <a:p>
            <a:pPr marL="533400" indent="-520700">
              <a:lnSpc>
                <a:spcPct val="100000"/>
              </a:lnSpc>
              <a:spcBef>
                <a:spcPts val="100"/>
              </a:spcBef>
              <a:buClr>
                <a:srgbClr val="DC9E1F"/>
              </a:buClr>
              <a:buAutoNum type="arabicPeriod" startAt="8"/>
              <a:tabLst>
                <a:tab pos="532765" algn="l"/>
                <a:tab pos="533400" algn="l"/>
              </a:tabLst>
            </a:pPr>
            <a:r>
              <a:rPr sz="2700" spc="-65" dirty="0">
                <a:solidFill>
                  <a:srgbClr val="FFFFFF"/>
                </a:solidFill>
                <a:latin typeface="Arial"/>
                <a:cs typeface="Arial"/>
              </a:rPr>
              <a:t>Taste </a:t>
            </a:r>
            <a:r>
              <a:rPr sz="2700" dirty="0">
                <a:solidFill>
                  <a:srgbClr val="FFFFFF"/>
                </a:solidFill>
                <a:latin typeface="Arial"/>
                <a:cs typeface="Arial"/>
              </a:rPr>
              <a:t>buds – </a:t>
            </a:r>
            <a:r>
              <a:rPr sz="2700" spc="-5" dirty="0">
                <a:solidFill>
                  <a:srgbClr val="FFFFFF"/>
                </a:solidFill>
                <a:latin typeface="Arial"/>
                <a:cs typeface="Arial"/>
              </a:rPr>
              <a:t>alterations </a:t>
            </a:r>
            <a:r>
              <a:rPr sz="2700" dirty="0">
                <a:solidFill>
                  <a:srgbClr val="FFFFFF"/>
                </a:solidFill>
                <a:latin typeface="Arial"/>
                <a:cs typeface="Arial"/>
              </a:rPr>
              <a:t>in</a:t>
            </a:r>
            <a:r>
              <a:rPr sz="2700" spc="55" dirty="0">
                <a:solidFill>
                  <a:srgbClr val="FFFFFF"/>
                </a:solidFill>
                <a:latin typeface="Arial"/>
                <a:cs typeface="Arial"/>
              </a:rPr>
              <a:t> </a:t>
            </a:r>
            <a:r>
              <a:rPr sz="2700" spc="-5" dirty="0">
                <a:solidFill>
                  <a:srgbClr val="FFFFFF"/>
                </a:solidFill>
                <a:latin typeface="Arial"/>
                <a:cs typeface="Arial"/>
              </a:rPr>
              <a:t>taste</a:t>
            </a:r>
            <a:endParaRPr sz="2700">
              <a:latin typeface="Arial"/>
              <a:cs typeface="Arial"/>
            </a:endParaRPr>
          </a:p>
          <a:p>
            <a:pPr>
              <a:lnSpc>
                <a:spcPct val="100000"/>
              </a:lnSpc>
              <a:spcBef>
                <a:spcPts val="55"/>
              </a:spcBef>
              <a:buClr>
                <a:srgbClr val="DC9E1F"/>
              </a:buClr>
              <a:buFont typeface="Arial"/>
              <a:buAutoNum type="arabicPeriod" startAt="8"/>
            </a:pPr>
            <a:endParaRPr sz="3500">
              <a:latin typeface="Arial"/>
              <a:cs typeface="Arial"/>
            </a:endParaRPr>
          </a:p>
          <a:p>
            <a:pPr marL="533400" marR="5080" indent="-520700">
              <a:lnSpc>
                <a:spcPts val="3100"/>
              </a:lnSpc>
              <a:buClr>
                <a:srgbClr val="DC9E1F"/>
              </a:buClr>
              <a:buAutoNum type="arabicPeriod" startAt="8"/>
              <a:tabLst>
                <a:tab pos="532765" algn="l"/>
                <a:tab pos="533400" algn="l"/>
              </a:tabLst>
            </a:pPr>
            <a:r>
              <a:rPr sz="2700" dirty="0">
                <a:solidFill>
                  <a:srgbClr val="FFFFFF"/>
                </a:solidFill>
                <a:latin typeface="Arial"/>
                <a:cs typeface="Arial"/>
              </a:rPr>
              <a:t>Salivary glands – parenchymal</a:t>
            </a:r>
            <a:r>
              <a:rPr sz="2700" spc="-110" dirty="0">
                <a:solidFill>
                  <a:srgbClr val="FFFFFF"/>
                </a:solidFill>
                <a:latin typeface="Arial"/>
                <a:cs typeface="Arial"/>
              </a:rPr>
              <a:t> </a:t>
            </a:r>
            <a:r>
              <a:rPr sz="2700" dirty="0">
                <a:solidFill>
                  <a:srgbClr val="FFFFFF"/>
                </a:solidFill>
                <a:latin typeface="Arial"/>
                <a:cs typeface="Arial"/>
              </a:rPr>
              <a:t>component  </a:t>
            </a:r>
            <a:r>
              <a:rPr sz="2700" spc="-10" dirty="0">
                <a:solidFill>
                  <a:srgbClr val="FFFFFF"/>
                </a:solidFill>
                <a:latin typeface="Arial"/>
                <a:cs typeface="Arial"/>
              </a:rPr>
              <a:t>affected </a:t>
            </a:r>
            <a:r>
              <a:rPr sz="2700" dirty="0">
                <a:solidFill>
                  <a:srgbClr val="FFFFFF"/>
                </a:solidFill>
                <a:latin typeface="Arial"/>
                <a:cs typeface="Arial"/>
              </a:rPr>
              <a:t>– </a:t>
            </a:r>
            <a:r>
              <a:rPr sz="2700" spc="-5" dirty="0">
                <a:solidFill>
                  <a:srgbClr val="FFFFFF"/>
                </a:solidFill>
                <a:latin typeface="Arial"/>
                <a:cs typeface="Arial"/>
              </a:rPr>
              <a:t>fibrosis, </a:t>
            </a:r>
            <a:r>
              <a:rPr sz="2700" dirty="0">
                <a:solidFill>
                  <a:srgbClr val="FFFFFF"/>
                </a:solidFill>
                <a:latin typeface="Arial"/>
                <a:cs typeface="Arial"/>
              </a:rPr>
              <a:t>adiposis, loss of </a:t>
            </a:r>
            <a:r>
              <a:rPr sz="2700" spc="-5" dirty="0">
                <a:solidFill>
                  <a:srgbClr val="FFFFFF"/>
                </a:solidFill>
                <a:latin typeface="Arial"/>
                <a:cs typeface="Arial"/>
              </a:rPr>
              <a:t>fine  vasculature.</a:t>
            </a:r>
            <a:endParaRPr sz="2700">
              <a:latin typeface="Arial"/>
              <a:cs typeface="Arial"/>
            </a:endParaRPr>
          </a:p>
        </p:txBody>
      </p:sp>
      <p:sp>
        <p:nvSpPr>
          <p:cNvPr id="3" name="object 3"/>
          <p:cNvSpPr txBox="1"/>
          <p:nvPr/>
        </p:nvSpPr>
        <p:spPr>
          <a:xfrm>
            <a:off x="1193800" y="3357879"/>
            <a:ext cx="199390" cy="2705100"/>
          </a:xfrm>
          <a:prstGeom prst="rect">
            <a:avLst/>
          </a:prstGeom>
        </p:spPr>
        <p:txBody>
          <a:bodyPr vert="horz" wrap="square" lIns="0" tIns="45720" rIns="0" bIns="0" rtlCol="0">
            <a:spAutoFit/>
          </a:bodyPr>
          <a:lstStyle/>
          <a:p>
            <a:pPr marL="12700">
              <a:lnSpc>
                <a:spcPct val="100000"/>
              </a:lnSpc>
              <a:spcBef>
                <a:spcPts val="3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2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2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3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2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260"/>
              </a:spcBef>
            </a:pPr>
            <a:r>
              <a:rPr sz="2700" spc="-260" dirty="0">
                <a:solidFill>
                  <a:srgbClr val="DC9E1F"/>
                </a:solidFill>
                <a:latin typeface="WenQuanYi Micro Hei"/>
                <a:cs typeface="WenQuanYi Micro Hei"/>
              </a:rPr>
              <a:t>▪</a:t>
            </a:r>
            <a:endParaRPr sz="2700">
              <a:latin typeface="WenQuanYi Micro Hei"/>
              <a:cs typeface="WenQuanYi Micro Hei"/>
            </a:endParaRPr>
          </a:p>
        </p:txBody>
      </p:sp>
      <p:sp>
        <p:nvSpPr>
          <p:cNvPr id="4" name="object 4"/>
          <p:cNvSpPr txBox="1"/>
          <p:nvPr/>
        </p:nvSpPr>
        <p:spPr>
          <a:xfrm>
            <a:off x="1701800" y="3345179"/>
            <a:ext cx="6316345" cy="2705100"/>
          </a:xfrm>
          <a:prstGeom prst="rect">
            <a:avLst/>
          </a:prstGeom>
        </p:spPr>
        <p:txBody>
          <a:bodyPr vert="horz" wrap="square" lIns="0" tIns="45720" rIns="0" bIns="0" rtlCol="0">
            <a:spAutoFit/>
          </a:bodyPr>
          <a:lstStyle/>
          <a:p>
            <a:pPr marL="12700">
              <a:lnSpc>
                <a:spcPct val="100000"/>
              </a:lnSpc>
              <a:spcBef>
                <a:spcPts val="360"/>
              </a:spcBef>
            </a:pPr>
            <a:r>
              <a:rPr sz="2700" spc="-5" dirty="0">
                <a:solidFill>
                  <a:srgbClr val="FFFFFF"/>
                </a:solidFill>
                <a:latin typeface="Arial"/>
                <a:cs typeface="Arial"/>
              </a:rPr>
              <a:t>Xerostomia</a:t>
            </a:r>
            <a:endParaRPr sz="2700">
              <a:latin typeface="Arial"/>
              <a:cs typeface="Arial"/>
            </a:endParaRPr>
          </a:p>
          <a:p>
            <a:pPr marL="12700" marR="806450">
              <a:lnSpc>
                <a:spcPct val="108000"/>
              </a:lnSpc>
            </a:pPr>
            <a:r>
              <a:rPr sz="2700" spc="-5" dirty="0">
                <a:solidFill>
                  <a:srgbClr val="FFFFFF"/>
                </a:solidFill>
                <a:latin typeface="Arial"/>
                <a:cs typeface="Arial"/>
              </a:rPr>
              <a:t>Composition </a:t>
            </a:r>
            <a:r>
              <a:rPr sz="2700" dirty="0">
                <a:solidFill>
                  <a:srgbClr val="FFFFFF"/>
                </a:solidFill>
                <a:latin typeface="Arial"/>
                <a:cs typeface="Arial"/>
              </a:rPr>
              <a:t>of saliva </a:t>
            </a:r>
            <a:r>
              <a:rPr sz="2700" spc="-5" dirty="0">
                <a:solidFill>
                  <a:srgbClr val="FFFFFF"/>
                </a:solidFill>
                <a:latin typeface="Arial"/>
                <a:cs typeface="Arial"/>
              </a:rPr>
              <a:t>altered  Increased </a:t>
            </a:r>
            <a:r>
              <a:rPr sz="2700" dirty="0">
                <a:solidFill>
                  <a:srgbClr val="FFFFFF"/>
                </a:solidFill>
                <a:latin typeface="Arial"/>
                <a:cs typeface="Arial"/>
              </a:rPr>
              <a:t>Na, Cl, Ca, Mg &amp;</a:t>
            </a:r>
            <a:r>
              <a:rPr sz="2700" spc="-35" dirty="0">
                <a:solidFill>
                  <a:srgbClr val="FFFFFF"/>
                </a:solidFill>
                <a:latin typeface="Arial"/>
                <a:cs typeface="Arial"/>
              </a:rPr>
              <a:t> </a:t>
            </a:r>
            <a:r>
              <a:rPr sz="2700" spc="-5" dirty="0">
                <a:solidFill>
                  <a:srgbClr val="FFFFFF"/>
                </a:solidFill>
                <a:latin typeface="Arial"/>
                <a:cs typeface="Arial"/>
              </a:rPr>
              <a:t>proteins</a:t>
            </a:r>
            <a:endParaRPr sz="2700">
              <a:latin typeface="Arial"/>
              <a:cs typeface="Arial"/>
            </a:endParaRPr>
          </a:p>
          <a:p>
            <a:pPr marL="12700">
              <a:lnSpc>
                <a:spcPct val="100000"/>
              </a:lnSpc>
              <a:spcBef>
                <a:spcPts val="360"/>
              </a:spcBef>
            </a:pPr>
            <a:r>
              <a:rPr sz="2700" dirty="0">
                <a:solidFill>
                  <a:srgbClr val="FFFFFF"/>
                </a:solidFill>
                <a:latin typeface="Arial"/>
                <a:cs typeface="Arial"/>
              </a:rPr>
              <a:t>Loses </a:t>
            </a:r>
            <a:r>
              <a:rPr sz="2700" spc="-5" dirty="0">
                <a:solidFill>
                  <a:srgbClr val="FFFFFF"/>
                </a:solidFill>
                <a:latin typeface="Arial"/>
                <a:cs typeface="Arial"/>
              </a:rPr>
              <a:t>lubricating</a:t>
            </a:r>
            <a:r>
              <a:rPr sz="2700" spc="-10" dirty="0">
                <a:solidFill>
                  <a:srgbClr val="FFFFFF"/>
                </a:solidFill>
                <a:latin typeface="Arial"/>
                <a:cs typeface="Arial"/>
              </a:rPr>
              <a:t> </a:t>
            </a:r>
            <a:r>
              <a:rPr sz="2700" spc="-5" dirty="0">
                <a:solidFill>
                  <a:srgbClr val="FFFFFF"/>
                </a:solidFill>
                <a:latin typeface="Arial"/>
                <a:cs typeface="Arial"/>
              </a:rPr>
              <a:t>property</a:t>
            </a:r>
            <a:endParaRPr sz="2700">
              <a:latin typeface="Arial"/>
              <a:cs typeface="Arial"/>
            </a:endParaRPr>
          </a:p>
          <a:p>
            <a:pPr marL="12700" marR="5080">
              <a:lnSpc>
                <a:spcPct val="108000"/>
              </a:lnSpc>
            </a:pPr>
            <a:r>
              <a:rPr sz="2700" dirty="0">
                <a:solidFill>
                  <a:srgbClr val="FFFFFF"/>
                </a:solidFill>
                <a:latin typeface="Arial"/>
                <a:cs typeface="Arial"/>
              </a:rPr>
              <a:t>PH decreases – </a:t>
            </a:r>
            <a:r>
              <a:rPr sz="2700" spc="-5" dirty="0">
                <a:solidFill>
                  <a:srgbClr val="FFFFFF"/>
                </a:solidFill>
                <a:latin typeface="Arial"/>
                <a:cs typeface="Arial"/>
              </a:rPr>
              <a:t>decalcification </a:t>
            </a:r>
            <a:r>
              <a:rPr sz="2700" dirty="0">
                <a:solidFill>
                  <a:srgbClr val="FFFFFF"/>
                </a:solidFill>
                <a:latin typeface="Arial"/>
                <a:cs typeface="Arial"/>
              </a:rPr>
              <a:t>of</a:t>
            </a:r>
            <a:r>
              <a:rPr sz="2700" spc="-40" dirty="0">
                <a:solidFill>
                  <a:srgbClr val="FFFFFF"/>
                </a:solidFill>
                <a:latin typeface="Arial"/>
                <a:cs typeface="Arial"/>
              </a:rPr>
              <a:t> </a:t>
            </a:r>
            <a:r>
              <a:rPr sz="2700" dirty="0">
                <a:solidFill>
                  <a:srgbClr val="FFFFFF"/>
                </a:solidFill>
                <a:latin typeface="Arial"/>
                <a:cs typeface="Arial"/>
              </a:rPr>
              <a:t>enamel  </a:t>
            </a:r>
            <a:r>
              <a:rPr sz="2700" spc="-5" dirty="0">
                <a:solidFill>
                  <a:srgbClr val="FFFFFF"/>
                </a:solidFill>
                <a:latin typeface="Arial"/>
                <a:cs typeface="Arial"/>
              </a:rPr>
              <a:t>Compensatory </a:t>
            </a:r>
            <a:r>
              <a:rPr sz="2700" dirty="0">
                <a:solidFill>
                  <a:srgbClr val="FFFFFF"/>
                </a:solidFill>
                <a:latin typeface="Arial"/>
                <a:cs typeface="Arial"/>
              </a:rPr>
              <a:t>gland </a:t>
            </a:r>
            <a:r>
              <a:rPr sz="2700" spc="-5" dirty="0">
                <a:solidFill>
                  <a:srgbClr val="FFFFFF"/>
                </a:solidFill>
                <a:latin typeface="Arial"/>
                <a:cs typeface="Arial"/>
              </a:rPr>
              <a:t>hypertrophy</a:t>
            </a:r>
            <a:endParaRPr sz="2700">
              <a:latin typeface="Arial"/>
              <a:cs typeface="Arial"/>
            </a:endParaRPr>
          </a:p>
        </p:txBody>
      </p:sp>
    </p:spTree>
    <p:extLst>
      <p:ext uri="{BB962C8B-B14F-4D97-AF65-F5344CB8AC3E}">
        <p14:creationId xmlns:p14="http://schemas.microsoft.com/office/powerpoint/2010/main" val="301398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96900" y="1333500"/>
            <a:ext cx="1385570" cy="436880"/>
          </a:xfrm>
          <a:prstGeom prst="rect">
            <a:avLst/>
          </a:prstGeom>
        </p:spPr>
        <p:txBody>
          <a:bodyPr vert="horz" wrap="square" lIns="0" tIns="12700" rIns="0" bIns="0" rtlCol="0">
            <a:spAutoFit/>
          </a:bodyPr>
          <a:lstStyle/>
          <a:p>
            <a:pPr marL="12700">
              <a:lnSpc>
                <a:spcPct val="100000"/>
              </a:lnSpc>
              <a:spcBef>
                <a:spcPts val="100"/>
              </a:spcBef>
            </a:pPr>
            <a:r>
              <a:rPr sz="2700" dirty="0">
                <a:solidFill>
                  <a:srgbClr val="DC9E1F"/>
                </a:solidFill>
                <a:latin typeface="Arial"/>
                <a:cs typeface="Arial"/>
              </a:rPr>
              <a:t>10.</a:t>
            </a:r>
            <a:r>
              <a:rPr sz="2700" spc="-470" dirty="0">
                <a:solidFill>
                  <a:srgbClr val="DC9E1F"/>
                </a:solidFill>
                <a:latin typeface="Arial"/>
                <a:cs typeface="Arial"/>
              </a:rPr>
              <a:t> </a:t>
            </a:r>
            <a:r>
              <a:rPr sz="2700" spc="-65" dirty="0">
                <a:solidFill>
                  <a:srgbClr val="FFFFFF"/>
                </a:solidFill>
                <a:latin typeface="Arial"/>
                <a:cs typeface="Arial"/>
              </a:rPr>
              <a:t>Teeth</a:t>
            </a:r>
            <a:endParaRPr sz="2700">
              <a:latin typeface="Arial"/>
              <a:cs typeface="Arial"/>
            </a:endParaRPr>
          </a:p>
        </p:txBody>
      </p:sp>
      <p:sp>
        <p:nvSpPr>
          <p:cNvPr id="3" name="object 3"/>
          <p:cNvSpPr txBox="1"/>
          <p:nvPr/>
        </p:nvSpPr>
        <p:spPr>
          <a:xfrm>
            <a:off x="1003300" y="1757679"/>
            <a:ext cx="199390" cy="1384300"/>
          </a:xfrm>
          <a:prstGeom prst="rect">
            <a:avLst/>
          </a:prstGeom>
        </p:spPr>
        <p:txBody>
          <a:bodyPr vert="horz" wrap="square" lIns="0" tIns="58419" rIns="0" bIns="0" rtlCol="0">
            <a:spAutoFit/>
          </a:bodyPr>
          <a:lstStyle/>
          <a:p>
            <a:pPr marL="12700">
              <a:lnSpc>
                <a:spcPct val="100000"/>
              </a:lnSpc>
              <a:spcBef>
                <a:spcPts val="459"/>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360"/>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260"/>
              </a:spcBef>
            </a:pPr>
            <a:r>
              <a:rPr sz="2700" spc="-260" dirty="0">
                <a:solidFill>
                  <a:srgbClr val="DC9E1F"/>
                </a:solidFill>
                <a:latin typeface="WenQuanYi Micro Hei"/>
                <a:cs typeface="WenQuanYi Micro Hei"/>
              </a:rPr>
              <a:t>▪</a:t>
            </a:r>
            <a:endParaRPr sz="2700">
              <a:latin typeface="WenQuanYi Micro Hei"/>
              <a:cs typeface="WenQuanYi Micro Hei"/>
            </a:endParaRPr>
          </a:p>
        </p:txBody>
      </p:sp>
      <p:sp>
        <p:nvSpPr>
          <p:cNvPr id="4" name="object 4"/>
          <p:cNvSpPr txBox="1"/>
          <p:nvPr/>
        </p:nvSpPr>
        <p:spPr>
          <a:xfrm>
            <a:off x="1003300" y="3949700"/>
            <a:ext cx="199390" cy="436880"/>
          </a:xfrm>
          <a:prstGeom prst="rect">
            <a:avLst/>
          </a:prstGeom>
        </p:spPr>
        <p:txBody>
          <a:bodyPr vert="horz" wrap="square" lIns="0" tIns="12700" rIns="0" bIns="0" rtlCol="0">
            <a:spAutoFit/>
          </a:bodyPr>
          <a:lstStyle/>
          <a:p>
            <a:pPr marL="12700">
              <a:lnSpc>
                <a:spcPct val="100000"/>
              </a:lnSpc>
              <a:spcBef>
                <a:spcPts val="100"/>
              </a:spcBef>
            </a:pPr>
            <a:r>
              <a:rPr sz="2700" spc="-260" dirty="0">
                <a:solidFill>
                  <a:srgbClr val="DC9E1F"/>
                </a:solidFill>
                <a:latin typeface="WenQuanYi Micro Hei"/>
                <a:cs typeface="WenQuanYi Micro Hei"/>
              </a:rPr>
              <a:t>▪</a:t>
            </a:r>
            <a:endParaRPr sz="2700">
              <a:latin typeface="WenQuanYi Micro Hei"/>
              <a:cs typeface="WenQuanYi Micro Hei"/>
            </a:endParaRPr>
          </a:p>
        </p:txBody>
      </p:sp>
      <p:sp>
        <p:nvSpPr>
          <p:cNvPr id="5" name="object 5"/>
          <p:cNvSpPr txBox="1"/>
          <p:nvPr/>
        </p:nvSpPr>
        <p:spPr>
          <a:xfrm>
            <a:off x="1511300" y="1744979"/>
            <a:ext cx="6798309" cy="2628900"/>
          </a:xfrm>
          <a:prstGeom prst="rect">
            <a:avLst/>
          </a:prstGeom>
        </p:spPr>
        <p:txBody>
          <a:bodyPr vert="horz" wrap="square" lIns="0" tIns="18415" rIns="0" bIns="0" rtlCol="0">
            <a:spAutoFit/>
          </a:bodyPr>
          <a:lstStyle/>
          <a:p>
            <a:pPr marL="12700" marR="887730">
              <a:lnSpc>
                <a:spcPct val="109600"/>
              </a:lnSpc>
              <a:spcBef>
                <a:spcPts val="145"/>
              </a:spcBef>
            </a:pPr>
            <a:r>
              <a:rPr sz="2700" dirty="0">
                <a:solidFill>
                  <a:srgbClr val="FFFFFF"/>
                </a:solidFill>
                <a:latin typeface="Arial"/>
                <a:cs typeface="Arial"/>
              </a:rPr>
              <a:t>Adult </a:t>
            </a:r>
            <a:r>
              <a:rPr sz="2700" spc="-5" dirty="0">
                <a:solidFill>
                  <a:srgbClr val="FFFFFF"/>
                </a:solidFill>
                <a:latin typeface="Arial"/>
                <a:cs typeface="Arial"/>
              </a:rPr>
              <a:t>teeth </a:t>
            </a:r>
            <a:r>
              <a:rPr sz="2700" dirty="0">
                <a:solidFill>
                  <a:srgbClr val="FFFFFF"/>
                </a:solidFill>
                <a:latin typeface="Arial"/>
                <a:cs typeface="Arial"/>
              </a:rPr>
              <a:t>are </a:t>
            </a:r>
            <a:r>
              <a:rPr sz="2700" spc="-5" dirty="0">
                <a:solidFill>
                  <a:srgbClr val="FFFFFF"/>
                </a:solidFill>
                <a:latin typeface="Arial"/>
                <a:cs typeface="Arial"/>
              </a:rPr>
              <a:t>resistant to radiation  </a:t>
            </a:r>
            <a:r>
              <a:rPr sz="2700" dirty="0">
                <a:solidFill>
                  <a:srgbClr val="FFFFFF"/>
                </a:solidFill>
                <a:latin typeface="Arial"/>
                <a:cs typeface="Arial"/>
              </a:rPr>
              <a:t>Prior </a:t>
            </a:r>
            <a:r>
              <a:rPr sz="2700" spc="-5" dirty="0">
                <a:solidFill>
                  <a:srgbClr val="FFFFFF"/>
                </a:solidFill>
                <a:latin typeface="Arial"/>
                <a:cs typeface="Arial"/>
              </a:rPr>
              <a:t>to calcification tooth </a:t>
            </a:r>
            <a:r>
              <a:rPr sz="2700" dirty="0">
                <a:solidFill>
                  <a:srgbClr val="FFFFFF"/>
                </a:solidFill>
                <a:latin typeface="Arial"/>
                <a:cs typeface="Arial"/>
              </a:rPr>
              <a:t>buds </a:t>
            </a:r>
            <a:r>
              <a:rPr sz="2700" spc="-5" dirty="0">
                <a:solidFill>
                  <a:srgbClr val="FFFFFF"/>
                </a:solidFill>
                <a:latin typeface="Arial"/>
                <a:cs typeface="Arial"/>
              </a:rPr>
              <a:t>destroy  </a:t>
            </a:r>
            <a:r>
              <a:rPr sz="2700" dirty="0">
                <a:solidFill>
                  <a:srgbClr val="FFFFFF"/>
                </a:solidFill>
                <a:latin typeface="Arial"/>
                <a:cs typeface="Arial"/>
              </a:rPr>
              <a:t>During </a:t>
            </a:r>
            <a:r>
              <a:rPr sz="2700" spc="-5" dirty="0">
                <a:solidFill>
                  <a:srgbClr val="FFFFFF"/>
                </a:solidFill>
                <a:latin typeface="Arial"/>
                <a:cs typeface="Arial"/>
              </a:rPr>
              <a:t>calcification defect </a:t>
            </a:r>
            <a:r>
              <a:rPr sz="2700" dirty="0">
                <a:solidFill>
                  <a:srgbClr val="FFFFFF"/>
                </a:solidFill>
                <a:latin typeface="Arial"/>
                <a:cs typeface="Arial"/>
              </a:rPr>
              <a:t>in</a:t>
            </a:r>
            <a:r>
              <a:rPr sz="2700" spc="-5" dirty="0">
                <a:solidFill>
                  <a:srgbClr val="FFFFFF"/>
                </a:solidFill>
                <a:latin typeface="Arial"/>
                <a:cs typeface="Arial"/>
              </a:rPr>
              <a:t> </a:t>
            </a:r>
            <a:r>
              <a:rPr sz="2700" dirty="0">
                <a:solidFill>
                  <a:srgbClr val="FFFFFF"/>
                </a:solidFill>
                <a:latin typeface="Arial"/>
                <a:cs typeface="Arial"/>
              </a:rPr>
              <a:t>cellular</a:t>
            </a:r>
            <a:endParaRPr sz="2700" dirty="0">
              <a:latin typeface="Arial"/>
              <a:cs typeface="Arial"/>
            </a:endParaRPr>
          </a:p>
          <a:p>
            <a:pPr marL="12700" marR="5080">
              <a:lnSpc>
                <a:spcPts val="3100"/>
              </a:lnSpc>
              <a:spcBef>
                <a:spcPts val="80"/>
              </a:spcBef>
            </a:pPr>
            <a:r>
              <a:rPr sz="2700" spc="-5" dirty="0">
                <a:solidFill>
                  <a:srgbClr val="FFFFFF"/>
                </a:solidFill>
                <a:latin typeface="Arial"/>
                <a:cs typeface="Arial"/>
              </a:rPr>
              <a:t>differentiation </a:t>
            </a:r>
            <a:r>
              <a:rPr sz="2700" dirty="0">
                <a:solidFill>
                  <a:srgbClr val="FFFFFF"/>
                </a:solidFill>
                <a:latin typeface="Arial"/>
                <a:cs typeface="Arial"/>
              </a:rPr>
              <a:t>- ↓sed </a:t>
            </a:r>
            <a:r>
              <a:rPr sz="2700" spc="-20" dirty="0">
                <a:solidFill>
                  <a:srgbClr val="FFFFFF"/>
                </a:solidFill>
                <a:latin typeface="Arial"/>
                <a:cs typeface="Arial"/>
              </a:rPr>
              <a:t>vascularity, </a:t>
            </a:r>
            <a:r>
              <a:rPr sz="2700" spc="-5" dirty="0">
                <a:solidFill>
                  <a:srgbClr val="FFFFFF"/>
                </a:solidFill>
                <a:latin typeface="Arial"/>
                <a:cs typeface="Arial"/>
              </a:rPr>
              <a:t>cellularity </a:t>
            </a:r>
            <a:r>
              <a:rPr sz="2700" dirty="0">
                <a:solidFill>
                  <a:srgbClr val="FFFFFF"/>
                </a:solidFill>
                <a:latin typeface="Arial"/>
                <a:cs typeface="Arial"/>
              </a:rPr>
              <a:t>of  pulp &amp; prone </a:t>
            </a:r>
            <a:r>
              <a:rPr sz="2700" spc="-5" dirty="0">
                <a:solidFill>
                  <a:srgbClr val="FFFFFF"/>
                </a:solidFill>
                <a:latin typeface="Arial"/>
                <a:cs typeface="Arial"/>
              </a:rPr>
              <a:t>to</a:t>
            </a:r>
            <a:r>
              <a:rPr sz="2700" spc="-10" dirty="0">
                <a:solidFill>
                  <a:srgbClr val="FFFFFF"/>
                </a:solidFill>
                <a:latin typeface="Arial"/>
                <a:cs typeface="Arial"/>
              </a:rPr>
              <a:t> </a:t>
            </a:r>
            <a:r>
              <a:rPr sz="2700" spc="-5" dirty="0">
                <a:solidFill>
                  <a:srgbClr val="FFFFFF"/>
                </a:solidFill>
                <a:latin typeface="Arial"/>
                <a:cs typeface="Arial"/>
              </a:rPr>
              <a:t>pulpitis</a:t>
            </a:r>
            <a:endParaRPr sz="2700" dirty="0">
              <a:latin typeface="Arial"/>
              <a:cs typeface="Arial"/>
            </a:endParaRPr>
          </a:p>
          <a:p>
            <a:pPr marL="12700">
              <a:lnSpc>
                <a:spcPct val="100000"/>
              </a:lnSpc>
              <a:spcBef>
                <a:spcPts val="280"/>
              </a:spcBef>
            </a:pPr>
            <a:r>
              <a:rPr sz="2700" spc="-5" dirty="0">
                <a:solidFill>
                  <a:srgbClr val="FFFFFF"/>
                </a:solidFill>
                <a:latin typeface="Arial"/>
                <a:cs typeface="Arial"/>
              </a:rPr>
              <a:t>Radiation </a:t>
            </a:r>
            <a:r>
              <a:rPr sz="2700" dirty="0">
                <a:solidFill>
                  <a:srgbClr val="FFFFFF"/>
                </a:solidFill>
                <a:latin typeface="Arial"/>
                <a:cs typeface="Arial"/>
              </a:rPr>
              <a:t>caries</a:t>
            </a:r>
            <a:endParaRPr sz="2700" dirty="0">
              <a:latin typeface="Arial"/>
              <a:cs typeface="Arial"/>
            </a:endParaRPr>
          </a:p>
        </p:txBody>
      </p:sp>
    </p:spTree>
    <p:extLst>
      <p:ext uri="{BB962C8B-B14F-4D97-AF65-F5344CB8AC3E}">
        <p14:creationId xmlns:p14="http://schemas.microsoft.com/office/powerpoint/2010/main" val="310077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952500" y="1295400"/>
            <a:ext cx="1334770" cy="436880"/>
          </a:xfrm>
          <a:prstGeom prst="rect">
            <a:avLst/>
          </a:prstGeom>
        </p:spPr>
        <p:txBody>
          <a:bodyPr vert="horz" wrap="square" lIns="0" tIns="12700" rIns="0" bIns="0" rtlCol="0">
            <a:spAutoFit/>
          </a:bodyPr>
          <a:lstStyle/>
          <a:p>
            <a:pPr marL="12700">
              <a:lnSpc>
                <a:spcPct val="100000"/>
              </a:lnSpc>
              <a:spcBef>
                <a:spcPts val="100"/>
              </a:spcBef>
            </a:pPr>
            <a:r>
              <a:rPr sz="2700" spc="-70" dirty="0">
                <a:solidFill>
                  <a:srgbClr val="DC9E1F"/>
                </a:solidFill>
                <a:latin typeface="Arial"/>
                <a:cs typeface="Arial"/>
              </a:rPr>
              <a:t>11.</a:t>
            </a:r>
            <a:r>
              <a:rPr sz="2700" spc="-385" dirty="0">
                <a:solidFill>
                  <a:srgbClr val="DC9E1F"/>
                </a:solidFill>
                <a:latin typeface="Arial"/>
                <a:cs typeface="Arial"/>
              </a:rPr>
              <a:t> </a:t>
            </a:r>
            <a:r>
              <a:rPr sz="2700" dirty="0">
                <a:solidFill>
                  <a:srgbClr val="FFFFFF"/>
                </a:solidFill>
                <a:latin typeface="Arial"/>
                <a:cs typeface="Arial"/>
              </a:rPr>
              <a:t>Bone</a:t>
            </a:r>
            <a:endParaRPr sz="2700">
              <a:latin typeface="Arial"/>
              <a:cs typeface="Arial"/>
            </a:endParaRPr>
          </a:p>
        </p:txBody>
      </p:sp>
      <p:sp>
        <p:nvSpPr>
          <p:cNvPr id="3" name="object 3"/>
          <p:cNvSpPr txBox="1"/>
          <p:nvPr/>
        </p:nvSpPr>
        <p:spPr>
          <a:xfrm>
            <a:off x="1346200" y="2616200"/>
            <a:ext cx="199390" cy="436880"/>
          </a:xfrm>
          <a:prstGeom prst="rect">
            <a:avLst/>
          </a:prstGeom>
        </p:spPr>
        <p:txBody>
          <a:bodyPr vert="horz" wrap="square" lIns="0" tIns="12700" rIns="0" bIns="0" rtlCol="0">
            <a:spAutoFit/>
          </a:bodyPr>
          <a:lstStyle/>
          <a:p>
            <a:pPr marL="12700">
              <a:lnSpc>
                <a:spcPct val="100000"/>
              </a:lnSpc>
              <a:spcBef>
                <a:spcPts val="100"/>
              </a:spcBef>
            </a:pPr>
            <a:r>
              <a:rPr sz="2700" spc="-260" dirty="0">
                <a:solidFill>
                  <a:srgbClr val="DC9E1F"/>
                </a:solidFill>
                <a:latin typeface="WenQuanYi Micro Hei"/>
                <a:cs typeface="WenQuanYi Micro Hei"/>
              </a:rPr>
              <a:t>▪</a:t>
            </a:r>
            <a:endParaRPr sz="2700">
              <a:latin typeface="WenQuanYi Micro Hei"/>
              <a:cs typeface="WenQuanYi Micro Hei"/>
            </a:endParaRPr>
          </a:p>
        </p:txBody>
      </p:sp>
      <p:sp>
        <p:nvSpPr>
          <p:cNvPr id="4" name="object 4"/>
          <p:cNvSpPr txBox="1"/>
          <p:nvPr/>
        </p:nvSpPr>
        <p:spPr>
          <a:xfrm>
            <a:off x="1346200" y="3408679"/>
            <a:ext cx="199390" cy="939800"/>
          </a:xfrm>
          <a:prstGeom prst="rect">
            <a:avLst/>
          </a:prstGeom>
        </p:spPr>
        <p:txBody>
          <a:bodyPr vert="horz" wrap="square" lIns="0" tIns="58419" rIns="0" bIns="0" rtlCol="0">
            <a:spAutoFit/>
          </a:bodyPr>
          <a:lstStyle/>
          <a:p>
            <a:pPr marL="12700">
              <a:lnSpc>
                <a:spcPct val="100000"/>
              </a:lnSpc>
              <a:spcBef>
                <a:spcPts val="459"/>
              </a:spcBef>
            </a:pPr>
            <a:r>
              <a:rPr sz="2700" spc="-260" dirty="0">
                <a:solidFill>
                  <a:srgbClr val="DC9E1F"/>
                </a:solidFill>
                <a:latin typeface="WenQuanYi Micro Hei"/>
                <a:cs typeface="WenQuanYi Micro Hei"/>
              </a:rPr>
              <a:t>▪</a:t>
            </a:r>
            <a:endParaRPr sz="2700">
              <a:latin typeface="WenQuanYi Micro Hei"/>
              <a:cs typeface="WenQuanYi Micro Hei"/>
            </a:endParaRPr>
          </a:p>
          <a:p>
            <a:pPr marL="12700">
              <a:lnSpc>
                <a:spcPct val="100000"/>
              </a:lnSpc>
              <a:spcBef>
                <a:spcPts val="360"/>
              </a:spcBef>
            </a:pPr>
            <a:r>
              <a:rPr sz="2700" spc="-260" dirty="0">
                <a:solidFill>
                  <a:srgbClr val="DC9E1F"/>
                </a:solidFill>
                <a:latin typeface="WenQuanYi Micro Hei"/>
                <a:cs typeface="WenQuanYi Micro Hei"/>
              </a:rPr>
              <a:t>▪</a:t>
            </a:r>
            <a:endParaRPr sz="2700">
              <a:latin typeface="WenQuanYi Micro Hei"/>
              <a:cs typeface="WenQuanYi Micro Hei"/>
            </a:endParaRPr>
          </a:p>
        </p:txBody>
      </p:sp>
      <p:sp>
        <p:nvSpPr>
          <p:cNvPr id="5" name="object 5"/>
          <p:cNvSpPr txBox="1"/>
          <p:nvPr/>
        </p:nvSpPr>
        <p:spPr>
          <a:xfrm>
            <a:off x="1346200" y="1752600"/>
            <a:ext cx="6988175" cy="2583180"/>
          </a:xfrm>
          <a:prstGeom prst="rect">
            <a:avLst/>
          </a:prstGeom>
        </p:spPr>
        <p:txBody>
          <a:bodyPr vert="horz" wrap="square" lIns="0" tIns="40640" rIns="0" bIns="0" rtlCol="0">
            <a:spAutoFit/>
          </a:bodyPr>
          <a:lstStyle/>
          <a:p>
            <a:pPr marL="533400" marR="937260" indent="-520700">
              <a:lnSpc>
                <a:spcPts val="3100"/>
              </a:lnSpc>
              <a:spcBef>
                <a:spcPts val="320"/>
              </a:spcBef>
              <a:buClr>
                <a:srgbClr val="DC9E1F"/>
              </a:buClr>
              <a:buFont typeface="WenQuanYi Micro Hei"/>
              <a:buChar char="▪"/>
              <a:tabLst>
                <a:tab pos="532765" algn="l"/>
                <a:tab pos="533400" algn="l"/>
              </a:tabLst>
            </a:pPr>
            <a:r>
              <a:rPr sz="2700" dirty="0">
                <a:solidFill>
                  <a:srgbClr val="FFFFFF"/>
                </a:solidFill>
                <a:latin typeface="Arial"/>
                <a:cs typeface="Arial"/>
              </a:rPr>
              <a:t>Loss of </a:t>
            </a:r>
            <a:r>
              <a:rPr sz="2700" spc="-5" dirty="0">
                <a:solidFill>
                  <a:srgbClr val="FFFFFF"/>
                </a:solidFill>
                <a:latin typeface="Arial"/>
                <a:cs typeface="Arial"/>
              </a:rPr>
              <a:t>vasculature </a:t>
            </a:r>
            <a:r>
              <a:rPr sz="2700" dirty="0">
                <a:solidFill>
                  <a:srgbClr val="FFFFFF"/>
                </a:solidFill>
                <a:latin typeface="Arial"/>
                <a:cs typeface="Arial"/>
              </a:rPr>
              <a:t>&amp; </a:t>
            </a:r>
            <a:r>
              <a:rPr sz="2700" spc="-5" dirty="0">
                <a:solidFill>
                  <a:srgbClr val="FFFFFF"/>
                </a:solidFill>
                <a:latin typeface="Arial"/>
                <a:cs typeface="Arial"/>
              </a:rPr>
              <a:t>hematopoietic  elements</a:t>
            </a:r>
            <a:endParaRPr sz="2700">
              <a:latin typeface="Arial"/>
              <a:cs typeface="Arial"/>
            </a:endParaRPr>
          </a:p>
          <a:p>
            <a:pPr marL="533400" marR="5080">
              <a:lnSpc>
                <a:spcPts val="3100"/>
              </a:lnSpc>
              <a:spcBef>
                <a:spcPts val="500"/>
              </a:spcBef>
            </a:pPr>
            <a:r>
              <a:rPr sz="2700" dirty="0">
                <a:solidFill>
                  <a:srgbClr val="FFFFFF"/>
                </a:solidFill>
                <a:latin typeface="Arial"/>
                <a:cs typeface="Arial"/>
              </a:rPr>
              <a:t>Marrow replaced by </a:t>
            </a:r>
            <a:r>
              <a:rPr sz="2700" spc="-5" dirty="0">
                <a:solidFill>
                  <a:srgbClr val="FFFFFF"/>
                </a:solidFill>
                <a:latin typeface="Arial"/>
                <a:cs typeface="Arial"/>
              </a:rPr>
              <a:t>fatty </a:t>
            </a:r>
            <a:r>
              <a:rPr sz="2700" dirty="0">
                <a:solidFill>
                  <a:srgbClr val="FFFFFF"/>
                </a:solidFill>
                <a:latin typeface="Arial"/>
                <a:cs typeface="Arial"/>
              </a:rPr>
              <a:t>marrow &amp;</a:t>
            </a:r>
            <a:r>
              <a:rPr sz="2700" spc="-65" dirty="0">
                <a:solidFill>
                  <a:srgbClr val="FFFFFF"/>
                </a:solidFill>
                <a:latin typeface="Arial"/>
                <a:cs typeface="Arial"/>
              </a:rPr>
              <a:t> </a:t>
            </a:r>
            <a:r>
              <a:rPr sz="2700" spc="-5" dirty="0">
                <a:solidFill>
                  <a:srgbClr val="FFFFFF"/>
                </a:solidFill>
                <a:latin typeface="Arial"/>
                <a:cs typeface="Arial"/>
              </a:rPr>
              <a:t>fibrous  connective tissue</a:t>
            </a:r>
            <a:endParaRPr sz="2700">
              <a:latin typeface="Arial"/>
              <a:cs typeface="Arial"/>
            </a:endParaRPr>
          </a:p>
          <a:p>
            <a:pPr marL="533400" marR="137795">
              <a:lnSpc>
                <a:spcPts val="3600"/>
              </a:lnSpc>
            </a:pPr>
            <a:r>
              <a:rPr sz="2700" dirty="0">
                <a:solidFill>
                  <a:srgbClr val="FFFFFF"/>
                </a:solidFill>
                <a:latin typeface="Arial"/>
                <a:cs typeface="Arial"/>
              </a:rPr>
              <a:t>Lack of </a:t>
            </a:r>
            <a:r>
              <a:rPr sz="2700" spc="-5" dirty="0">
                <a:solidFill>
                  <a:srgbClr val="FFFFFF"/>
                </a:solidFill>
                <a:latin typeface="Arial"/>
                <a:cs typeface="Arial"/>
              </a:rPr>
              <a:t>osteoblasts </a:t>
            </a:r>
            <a:r>
              <a:rPr sz="2700" dirty="0">
                <a:solidFill>
                  <a:srgbClr val="FFFFFF"/>
                </a:solidFill>
                <a:latin typeface="Arial"/>
                <a:cs typeface="Arial"/>
              </a:rPr>
              <a:t>&amp; </a:t>
            </a:r>
            <a:r>
              <a:rPr sz="2700" spc="-5" dirty="0">
                <a:solidFill>
                  <a:srgbClr val="FFFFFF"/>
                </a:solidFill>
                <a:latin typeface="Arial"/>
                <a:cs typeface="Arial"/>
              </a:rPr>
              <a:t>osteoblastic activity  Osteoradionecrosis following</a:t>
            </a:r>
            <a:r>
              <a:rPr sz="2700" spc="15" dirty="0">
                <a:solidFill>
                  <a:srgbClr val="FFFFFF"/>
                </a:solidFill>
                <a:latin typeface="Arial"/>
                <a:cs typeface="Arial"/>
              </a:rPr>
              <a:t> </a:t>
            </a:r>
            <a:r>
              <a:rPr sz="2700" spc="-5" dirty="0">
                <a:solidFill>
                  <a:srgbClr val="FFFFFF"/>
                </a:solidFill>
                <a:latin typeface="Arial"/>
                <a:cs typeface="Arial"/>
              </a:rPr>
              <a:t>radiation</a:t>
            </a:r>
            <a:endParaRPr sz="2700">
              <a:latin typeface="Arial"/>
              <a:cs typeface="Arial"/>
            </a:endParaRPr>
          </a:p>
        </p:txBody>
      </p:sp>
    </p:spTree>
    <p:extLst>
      <p:ext uri="{BB962C8B-B14F-4D97-AF65-F5344CB8AC3E}">
        <p14:creationId xmlns:p14="http://schemas.microsoft.com/office/powerpoint/2010/main" val="249508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3900" y="1651000"/>
            <a:ext cx="7636509" cy="1800860"/>
          </a:xfrm>
          <a:prstGeom prst="rect">
            <a:avLst/>
          </a:prstGeom>
        </p:spPr>
        <p:txBody>
          <a:bodyPr vert="horz" wrap="square" lIns="0" tIns="45720" rIns="0" bIns="0" rtlCol="0">
            <a:spAutoFit/>
          </a:bodyPr>
          <a:lstStyle/>
          <a:p>
            <a:pPr marL="190500" marR="5080" indent="-177800">
              <a:lnSpc>
                <a:spcPts val="3300"/>
              </a:lnSpc>
              <a:spcBef>
                <a:spcPts val="360"/>
              </a:spcBef>
              <a:buClr>
                <a:srgbClr val="DC9E1F"/>
              </a:buClr>
              <a:buSzPct val="96551"/>
              <a:buFont typeface="WenQuanYi Micro Hei"/>
              <a:buChar char="▪"/>
              <a:tabLst>
                <a:tab pos="200025" algn="l"/>
              </a:tabLst>
            </a:pPr>
            <a:r>
              <a:rPr sz="2900" spc="-5" dirty="0">
                <a:solidFill>
                  <a:srgbClr val="FFFFFF"/>
                </a:solidFill>
                <a:latin typeface="Arial"/>
                <a:cs typeface="Arial"/>
              </a:rPr>
              <a:t>The </a:t>
            </a:r>
            <a:r>
              <a:rPr sz="2900" dirty="0">
                <a:solidFill>
                  <a:srgbClr val="FFFFFF"/>
                </a:solidFill>
                <a:latin typeface="Arial"/>
                <a:cs typeface="Arial"/>
              </a:rPr>
              <a:t>amount of </a:t>
            </a:r>
            <a:r>
              <a:rPr sz="2900" spc="-5" dirty="0">
                <a:solidFill>
                  <a:srgbClr val="FFFFFF"/>
                </a:solidFill>
                <a:latin typeface="Arial"/>
                <a:cs typeface="Arial"/>
              </a:rPr>
              <a:t>radiation </a:t>
            </a:r>
            <a:r>
              <a:rPr sz="2900" dirty="0">
                <a:solidFill>
                  <a:srgbClr val="FFFFFF"/>
                </a:solidFill>
                <a:latin typeface="Arial"/>
                <a:cs typeface="Arial"/>
              </a:rPr>
              <a:t>a </a:t>
            </a:r>
            <a:r>
              <a:rPr sz="2900" spc="-5" dirty="0">
                <a:solidFill>
                  <a:srgbClr val="FFFFFF"/>
                </a:solidFill>
                <a:latin typeface="Arial"/>
                <a:cs typeface="Arial"/>
              </a:rPr>
              <a:t>population  </a:t>
            </a:r>
            <a:r>
              <a:rPr sz="2900" dirty="0">
                <a:solidFill>
                  <a:srgbClr val="FFFFFF"/>
                </a:solidFill>
                <a:latin typeface="Arial"/>
                <a:cs typeface="Arial"/>
              </a:rPr>
              <a:t>requires </a:t>
            </a:r>
            <a:r>
              <a:rPr sz="2900" spc="-5" dirty="0">
                <a:solidFill>
                  <a:srgbClr val="FFFFFF"/>
                </a:solidFill>
                <a:latin typeface="Arial"/>
                <a:cs typeface="Arial"/>
              </a:rPr>
              <a:t>to </a:t>
            </a:r>
            <a:r>
              <a:rPr sz="2900" dirty="0">
                <a:solidFill>
                  <a:srgbClr val="FFFFFF"/>
                </a:solidFill>
                <a:latin typeface="Arial"/>
                <a:cs typeface="Arial"/>
              </a:rPr>
              <a:t>produce in </a:t>
            </a:r>
            <a:r>
              <a:rPr sz="2900" spc="-5" dirty="0">
                <a:solidFill>
                  <a:srgbClr val="FFFFFF"/>
                </a:solidFill>
                <a:latin typeface="Arial"/>
                <a:cs typeface="Arial"/>
              </a:rPr>
              <a:t>the </a:t>
            </a:r>
            <a:r>
              <a:rPr sz="2900" dirty="0">
                <a:solidFill>
                  <a:srgbClr val="FFFFFF"/>
                </a:solidFill>
                <a:latin typeface="Arial"/>
                <a:cs typeface="Arial"/>
              </a:rPr>
              <a:t>next </a:t>
            </a:r>
            <a:r>
              <a:rPr sz="2900" spc="-5" dirty="0">
                <a:solidFill>
                  <a:srgbClr val="FFFFFF"/>
                </a:solidFill>
                <a:latin typeface="Arial"/>
                <a:cs typeface="Arial"/>
              </a:rPr>
              <a:t>generation </a:t>
            </a:r>
            <a:r>
              <a:rPr sz="2900" dirty="0">
                <a:solidFill>
                  <a:srgbClr val="FFFFFF"/>
                </a:solidFill>
                <a:latin typeface="Arial"/>
                <a:cs typeface="Arial"/>
              </a:rPr>
              <a:t>as  many </a:t>
            </a:r>
            <a:r>
              <a:rPr sz="2900" spc="-5" dirty="0">
                <a:solidFill>
                  <a:srgbClr val="FFFFFF"/>
                </a:solidFill>
                <a:latin typeface="Arial"/>
                <a:cs typeface="Arial"/>
              </a:rPr>
              <a:t>additional mutation </a:t>
            </a:r>
            <a:r>
              <a:rPr sz="2900" dirty="0">
                <a:solidFill>
                  <a:srgbClr val="FFFFFF"/>
                </a:solidFill>
                <a:latin typeface="Arial"/>
                <a:cs typeface="Arial"/>
              </a:rPr>
              <a:t>as arise  </a:t>
            </a:r>
            <a:r>
              <a:rPr sz="2900" spc="-5" dirty="0">
                <a:solidFill>
                  <a:srgbClr val="FFFFFF"/>
                </a:solidFill>
                <a:latin typeface="Arial"/>
                <a:cs typeface="Arial"/>
              </a:rPr>
              <a:t>spontaneously</a:t>
            </a:r>
            <a:endParaRPr sz="2900">
              <a:latin typeface="Arial"/>
              <a:cs typeface="Arial"/>
            </a:endParaRPr>
          </a:p>
          <a:p>
            <a:pPr marL="199390" indent="-187325">
              <a:lnSpc>
                <a:spcPct val="100000"/>
              </a:lnSpc>
              <a:spcBef>
                <a:spcPts val="340"/>
              </a:spcBef>
              <a:buClr>
                <a:srgbClr val="DC9E1F"/>
              </a:buClr>
              <a:buSzPct val="96551"/>
              <a:buFont typeface="WenQuanYi Micro Hei"/>
              <a:buChar char="▪"/>
              <a:tabLst>
                <a:tab pos="200025" algn="l"/>
              </a:tabLst>
            </a:pPr>
            <a:r>
              <a:rPr sz="2900" spc="-5" dirty="0">
                <a:solidFill>
                  <a:srgbClr val="FFFFFF"/>
                </a:solidFill>
                <a:latin typeface="Arial"/>
                <a:cs typeface="Arial"/>
              </a:rPr>
              <a:t>In </a:t>
            </a:r>
            <a:r>
              <a:rPr sz="2900" dirty="0">
                <a:solidFill>
                  <a:srgbClr val="FFFFFF"/>
                </a:solidFill>
                <a:latin typeface="Arial"/>
                <a:cs typeface="Arial"/>
              </a:rPr>
              <a:t>humans : approx</a:t>
            </a:r>
            <a:r>
              <a:rPr sz="2900" spc="-20" dirty="0">
                <a:solidFill>
                  <a:srgbClr val="FFFFFF"/>
                </a:solidFill>
                <a:latin typeface="Arial"/>
                <a:cs typeface="Arial"/>
              </a:rPr>
              <a:t> </a:t>
            </a:r>
            <a:r>
              <a:rPr sz="2900" spc="-5" dirty="0">
                <a:solidFill>
                  <a:srgbClr val="FFFFFF"/>
                </a:solidFill>
                <a:latin typeface="Arial"/>
                <a:cs typeface="Arial"/>
              </a:rPr>
              <a:t>2Gy</a:t>
            </a:r>
            <a:endParaRPr sz="2900">
              <a:latin typeface="Arial"/>
              <a:cs typeface="Arial"/>
            </a:endParaRPr>
          </a:p>
        </p:txBody>
      </p:sp>
      <p:sp>
        <p:nvSpPr>
          <p:cNvPr id="3" name="object 3"/>
          <p:cNvSpPr txBox="1">
            <a:spLocks noGrp="1"/>
          </p:cNvSpPr>
          <p:nvPr>
            <p:ph type="title"/>
          </p:nvPr>
        </p:nvSpPr>
        <p:spPr>
          <a:xfrm>
            <a:off x="673100" y="482600"/>
            <a:ext cx="4315460" cy="635000"/>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E5C6B0"/>
                </a:solidFill>
                <a:latin typeface="Arial"/>
                <a:cs typeface="Arial"/>
              </a:rPr>
              <a:t>DOUBLING</a:t>
            </a:r>
            <a:r>
              <a:rPr b="1" spc="-60" dirty="0">
                <a:solidFill>
                  <a:srgbClr val="E5C6B0"/>
                </a:solidFill>
                <a:latin typeface="Arial"/>
                <a:cs typeface="Arial"/>
              </a:rPr>
              <a:t> </a:t>
            </a:r>
            <a:r>
              <a:rPr b="1" spc="-5" dirty="0">
                <a:solidFill>
                  <a:srgbClr val="E5C6B0"/>
                </a:solidFill>
                <a:latin typeface="Arial"/>
                <a:cs typeface="Arial"/>
              </a:rPr>
              <a:t>DOSE</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0300" y="1955800"/>
            <a:ext cx="6875780" cy="695960"/>
          </a:xfrm>
          <a:prstGeom prst="rect">
            <a:avLst/>
          </a:prstGeom>
        </p:spPr>
        <p:txBody>
          <a:bodyPr vert="horz" wrap="square" lIns="0" tIns="12700" rIns="0" bIns="0" rtlCol="0">
            <a:spAutoFit/>
          </a:bodyPr>
          <a:lstStyle/>
          <a:p>
            <a:pPr marL="12700">
              <a:lnSpc>
                <a:spcPct val="100000"/>
              </a:lnSpc>
              <a:spcBef>
                <a:spcPts val="100"/>
              </a:spcBef>
            </a:pPr>
            <a:r>
              <a:rPr sz="4400" b="1" spc="-5" dirty="0">
                <a:solidFill>
                  <a:srgbClr val="E5C6B0"/>
                </a:solidFill>
                <a:latin typeface="Arial"/>
                <a:cs typeface="Arial"/>
              </a:rPr>
              <a:t>CLINICAL</a:t>
            </a:r>
            <a:r>
              <a:rPr sz="4400" b="1" spc="-310" dirty="0">
                <a:solidFill>
                  <a:srgbClr val="E5C6B0"/>
                </a:solidFill>
                <a:latin typeface="Arial"/>
                <a:cs typeface="Arial"/>
              </a:rPr>
              <a:t> </a:t>
            </a:r>
            <a:r>
              <a:rPr sz="4400" b="1" spc="-30" dirty="0">
                <a:solidFill>
                  <a:srgbClr val="E5C6B0"/>
                </a:solidFill>
                <a:latin typeface="Arial"/>
                <a:cs typeface="Arial"/>
              </a:rPr>
              <a:t>APPLICATIONS</a:t>
            </a:r>
            <a:endParaRPr sz="4400">
              <a:latin typeface="Arial"/>
              <a:cs typeface="Aria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8000" y="2374900"/>
            <a:ext cx="7234555" cy="2791460"/>
          </a:xfrm>
          <a:prstGeom prst="rect">
            <a:avLst/>
          </a:prstGeom>
        </p:spPr>
        <p:txBody>
          <a:bodyPr vert="horz" wrap="square" lIns="0" tIns="33020" rIns="0" bIns="0" rtlCol="0">
            <a:spAutoFit/>
          </a:bodyPr>
          <a:lstStyle/>
          <a:p>
            <a:pPr marL="190500" marR="5080" indent="-177800">
              <a:lnSpc>
                <a:spcPts val="2800"/>
              </a:lnSpc>
              <a:spcBef>
                <a:spcPts val="260"/>
              </a:spcBef>
              <a:buClr>
                <a:srgbClr val="DC9E1F"/>
              </a:buClr>
              <a:buFont typeface="WenQuanYi Micro Hei"/>
              <a:buChar char="▪"/>
              <a:tabLst>
                <a:tab pos="190500" algn="l"/>
              </a:tabLst>
            </a:pPr>
            <a:r>
              <a:rPr sz="2400" dirty="0">
                <a:solidFill>
                  <a:srgbClr val="FFFFFF"/>
                </a:solidFill>
                <a:latin typeface="Arial"/>
                <a:cs typeface="Arial"/>
              </a:rPr>
              <a:t>Provides </a:t>
            </a:r>
            <a:r>
              <a:rPr sz="2400" spc="-5" dirty="0">
                <a:solidFill>
                  <a:srgbClr val="FFFFFF"/>
                </a:solidFill>
                <a:latin typeface="Arial"/>
                <a:cs typeface="Arial"/>
              </a:rPr>
              <a:t>greater tumour destruction than </a:t>
            </a:r>
            <a:r>
              <a:rPr sz="2400" dirty="0">
                <a:solidFill>
                  <a:srgbClr val="FFFFFF"/>
                </a:solidFill>
                <a:latin typeface="Arial"/>
                <a:cs typeface="Arial"/>
              </a:rPr>
              <a:t>is possible  </a:t>
            </a:r>
            <a:r>
              <a:rPr sz="2400" spc="-5" dirty="0">
                <a:solidFill>
                  <a:srgbClr val="FFFFFF"/>
                </a:solidFill>
                <a:latin typeface="Arial"/>
                <a:cs typeface="Arial"/>
              </a:rPr>
              <a:t>with </a:t>
            </a:r>
            <a:r>
              <a:rPr sz="2400" dirty="0">
                <a:solidFill>
                  <a:srgbClr val="FFFFFF"/>
                </a:solidFill>
                <a:latin typeface="Arial"/>
                <a:cs typeface="Arial"/>
              </a:rPr>
              <a:t>a large single</a:t>
            </a:r>
            <a:r>
              <a:rPr sz="2400" spc="-5" dirty="0">
                <a:solidFill>
                  <a:srgbClr val="FFFFFF"/>
                </a:solidFill>
                <a:latin typeface="Arial"/>
                <a:cs typeface="Arial"/>
              </a:rPr>
              <a:t> </a:t>
            </a:r>
            <a:r>
              <a:rPr sz="2400" dirty="0">
                <a:solidFill>
                  <a:srgbClr val="FFFFFF"/>
                </a:solidFill>
                <a:latin typeface="Arial"/>
                <a:cs typeface="Arial"/>
              </a:rPr>
              <a:t>dose</a:t>
            </a:r>
            <a:endParaRPr sz="2400">
              <a:latin typeface="Arial"/>
              <a:cs typeface="Arial"/>
            </a:endParaRPr>
          </a:p>
          <a:p>
            <a:pPr>
              <a:lnSpc>
                <a:spcPct val="100000"/>
              </a:lnSpc>
              <a:spcBef>
                <a:spcPts val="15"/>
              </a:spcBef>
              <a:buClr>
                <a:srgbClr val="DC9E1F"/>
              </a:buClr>
              <a:buFont typeface="WenQuanYi Micro Hei"/>
              <a:buChar char="▪"/>
            </a:pPr>
            <a:endParaRPr sz="3150">
              <a:latin typeface="Arial"/>
              <a:cs typeface="Arial"/>
            </a:endParaRPr>
          </a:p>
          <a:p>
            <a:pPr marL="190500" indent="-177800">
              <a:lnSpc>
                <a:spcPct val="100000"/>
              </a:lnSpc>
              <a:buClr>
                <a:srgbClr val="DC9E1F"/>
              </a:buClr>
              <a:buFont typeface="WenQuanYi Micro Hei"/>
              <a:buChar char="▪"/>
              <a:tabLst>
                <a:tab pos="190500" algn="l"/>
              </a:tabLst>
            </a:pPr>
            <a:r>
              <a:rPr sz="2400" spc="-5" dirty="0">
                <a:solidFill>
                  <a:srgbClr val="FFFFFF"/>
                </a:solidFill>
                <a:latin typeface="Arial"/>
                <a:cs typeface="Arial"/>
              </a:rPr>
              <a:t>Increased </a:t>
            </a:r>
            <a:r>
              <a:rPr sz="2400" dirty="0">
                <a:solidFill>
                  <a:srgbClr val="FFFFFF"/>
                </a:solidFill>
                <a:latin typeface="Arial"/>
                <a:cs typeface="Arial"/>
              </a:rPr>
              <a:t>cellular repair of normal</a:t>
            </a:r>
            <a:r>
              <a:rPr sz="2400" spc="-20" dirty="0">
                <a:solidFill>
                  <a:srgbClr val="FFFFFF"/>
                </a:solidFill>
                <a:latin typeface="Arial"/>
                <a:cs typeface="Arial"/>
              </a:rPr>
              <a:t> </a:t>
            </a:r>
            <a:r>
              <a:rPr sz="2400" spc="-5" dirty="0">
                <a:solidFill>
                  <a:srgbClr val="FFFFFF"/>
                </a:solidFill>
                <a:latin typeface="Arial"/>
                <a:cs typeface="Arial"/>
              </a:rPr>
              <a:t>tissue</a:t>
            </a:r>
            <a:endParaRPr sz="2400">
              <a:latin typeface="Arial"/>
              <a:cs typeface="Arial"/>
            </a:endParaRPr>
          </a:p>
          <a:p>
            <a:pPr>
              <a:lnSpc>
                <a:spcPct val="100000"/>
              </a:lnSpc>
              <a:spcBef>
                <a:spcPts val="15"/>
              </a:spcBef>
              <a:buClr>
                <a:srgbClr val="DC9E1F"/>
              </a:buClr>
              <a:buFont typeface="WenQuanYi Micro Hei"/>
              <a:buChar char="▪"/>
            </a:pPr>
            <a:endParaRPr sz="3450">
              <a:latin typeface="Arial"/>
              <a:cs typeface="Arial"/>
            </a:endParaRPr>
          </a:p>
          <a:p>
            <a:pPr marL="190500" marR="122555" indent="-177800">
              <a:lnSpc>
                <a:spcPts val="2800"/>
              </a:lnSpc>
              <a:buClr>
                <a:srgbClr val="DC9E1F"/>
              </a:buClr>
              <a:buFont typeface="WenQuanYi Micro Hei"/>
              <a:buChar char="▪"/>
              <a:tabLst>
                <a:tab pos="190500" algn="l"/>
              </a:tabLst>
            </a:pPr>
            <a:r>
              <a:rPr sz="2400" spc="-5" dirty="0">
                <a:solidFill>
                  <a:srgbClr val="FFFFFF"/>
                </a:solidFill>
                <a:latin typeface="Arial"/>
                <a:cs typeface="Arial"/>
              </a:rPr>
              <a:t>Increases the </a:t>
            </a:r>
            <a:r>
              <a:rPr sz="2400" dirty="0">
                <a:solidFill>
                  <a:srgbClr val="FFFFFF"/>
                </a:solidFill>
                <a:latin typeface="Arial"/>
                <a:cs typeface="Arial"/>
              </a:rPr>
              <a:t>mean oxygen </a:t>
            </a:r>
            <a:r>
              <a:rPr sz="2400" spc="-5" dirty="0">
                <a:solidFill>
                  <a:srgbClr val="FFFFFF"/>
                </a:solidFill>
                <a:latin typeface="Arial"/>
                <a:cs typeface="Arial"/>
              </a:rPr>
              <a:t>tension </a:t>
            </a:r>
            <a:r>
              <a:rPr sz="2400" dirty="0">
                <a:solidFill>
                  <a:srgbClr val="FFFFFF"/>
                </a:solidFill>
                <a:latin typeface="Arial"/>
                <a:cs typeface="Arial"/>
              </a:rPr>
              <a:t>in an </a:t>
            </a:r>
            <a:r>
              <a:rPr sz="2400" spc="-5" dirty="0">
                <a:solidFill>
                  <a:srgbClr val="FFFFFF"/>
                </a:solidFill>
                <a:latin typeface="Arial"/>
                <a:cs typeface="Arial"/>
              </a:rPr>
              <a:t>irradiated  tumour</a:t>
            </a:r>
            <a:endParaRPr sz="2400">
              <a:latin typeface="Arial"/>
              <a:cs typeface="Arial"/>
            </a:endParaRPr>
          </a:p>
        </p:txBody>
      </p:sp>
      <p:sp>
        <p:nvSpPr>
          <p:cNvPr id="3" name="object 3"/>
          <p:cNvSpPr txBox="1">
            <a:spLocks noGrp="1"/>
          </p:cNvSpPr>
          <p:nvPr>
            <p:ph type="title"/>
          </p:nvPr>
        </p:nvSpPr>
        <p:spPr>
          <a:xfrm>
            <a:off x="431800" y="533400"/>
            <a:ext cx="7881620" cy="1107440"/>
          </a:xfrm>
          <a:prstGeom prst="rect">
            <a:avLst/>
          </a:prstGeom>
        </p:spPr>
        <p:txBody>
          <a:bodyPr vert="horz" wrap="square" lIns="0" tIns="43180" rIns="0" bIns="0" rtlCol="0">
            <a:spAutoFit/>
          </a:bodyPr>
          <a:lstStyle/>
          <a:p>
            <a:pPr marL="12700" marR="5080">
              <a:lnSpc>
                <a:spcPts val="4200"/>
              </a:lnSpc>
              <a:spcBef>
                <a:spcPts val="340"/>
              </a:spcBef>
            </a:pPr>
            <a:r>
              <a:rPr sz="3600" b="1" spc="-35" dirty="0">
                <a:solidFill>
                  <a:srgbClr val="E5C6B0"/>
                </a:solidFill>
                <a:latin typeface="Arial"/>
                <a:cs typeface="Arial"/>
              </a:rPr>
              <a:t>RATIONALE </a:t>
            </a:r>
            <a:r>
              <a:rPr sz="3600" b="1" spc="-5" dirty="0">
                <a:solidFill>
                  <a:srgbClr val="E5C6B0"/>
                </a:solidFill>
                <a:latin typeface="Arial"/>
                <a:cs typeface="Arial"/>
              </a:rPr>
              <a:t>OF </a:t>
            </a:r>
            <a:r>
              <a:rPr sz="3600" b="1" spc="-25" dirty="0">
                <a:solidFill>
                  <a:srgbClr val="E5C6B0"/>
                </a:solidFill>
                <a:latin typeface="Arial"/>
                <a:cs typeface="Arial"/>
              </a:rPr>
              <a:t>FRACTIONATION </a:t>
            </a:r>
            <a:r>
              <a:rPr sz="3600" b="1" spc="-5" dirty="0">
                <a:solidFill>
                  <a:srgbClr val="E5C6B0"/>
                </a:solidFill>
                <a:latin typeface="Arial"/>
                <a:cs typeface="Arial"/>
              </a:rPr>
              <a:t>IN  RADIOTHERAPY</a:t>
            </a:r>
            <a:endParaRPr sz="3600">
              <a:latin typeface="Arial"/>
              <a:cs typeface="Aria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184400"/>
            <a:ext cx="6028055" cy="2931160"/>
          </a:xfrm>
          <a:prstGeom prst="rect">
            <a:avLst/>
          </a:prstGeom>
        </p:spPr>
        <p:txBody>
          <a:bodyPr vert="horz" wrap="square" lIns="0" tIns="12700" rIns="0" bIns="0" rtlCol="0">
            <a:spAutoFit/>
          </a:bodyPr>
          <a:lstStyle/>
          <a:p>
            <a:pPr marL="203200" indent="-190500">
              <a:lnSpc>
                <a:spcPct val="100000"/>
              </a:lnSpc>
              <a:spcBef>
                <a:spcPts val="100"/>
              </a:spcBef>
              <a:buClr>
                <a:srgbClr val="DC9E1F"/>
              </a:buClr>
              <a:buFont typeface="WenQuanYi Micro Hei"/>
              <a:buChar char="▪"/>
              <a:tabLst>
                <a:tab pos="203200" algn="l"/>
              </a:tabLst>
            </a:pPr>
            <a:r>
              <a:rPr sz="2400" b="1" dirty="0">
                <a:solidFill>
                  <a:srgbClr val="FFFFFF"/>
                </a:solidFill>
                <a:latin typeface="Arial"/>
                <a:cs typeface="Arial"/>
              </a:rPr>
              <a:t>Repair </a:t>
            </a:r>
            <a:r>
              <a:rPr sz="2400" dirty="0">
                <a:solidFill>
                  <a:srgbClr val="FFFFFF"/>
                </a:solidFill>
                <a:latin typeface="Arial"/>
                <a:cs typeface="Arial"/>
              </a:rPr>
              <a:t>of </a:t>
            </a:r>
            <a:r>
              <a:rPr sz="2400" spc="-5" dirty="0">
                <a:solidFill>
                  <a:srgbClr val="FFFFFF"/>
                </a:solidFill>
                <a:latin typeface="Arial"/>
                <a:cs typeface="Arial"/>
              </a:rPr>
              <a:t>sublethal </a:t>
            </a:r>
            <a:r>
              <a:rPr sz="2400" dirty="0">
                <a:solidFill>
                  <a:srgbClr val="FFFFFF"/>
                </a:solidFill>
                <a:latin typeface="Arial"/>
                <a:cs typeface="Arial"/>
              </a:rPr>
              <a:t>damage in normal</a:t>
            </a:r>
            <a:r>
              <a:rPr sz="2400" spc="-65" dirty="0">
                <a:solidFill>
                  <a:srgbClr val="FFFFFF"/>
                </a:solidFill>
                <a:latin typeface="Arial"/>
                <a:cs typeface="Arial"/>
              </a:rPr>
              <a:t> </a:t>
            </a:r>
            <a:r>
              <a:rPr sz="2400" dirty="0">
                <a:solidFill>
                  <a:srgbClr val="FFFFFF"/>
                </a:solidFill>
                <a:latin typeface="Arial"/>
                <a:cs typeface="Arial"/>
              </a:rPr>
              <a:t>cells</a:t>
            </a:r>
            <a:endParaRPr sz="2400">
              <a:latin typeface="Arial"/>
              <a:cs typeface="Arial"/>
            </a:endParaRPr>
          </a:p>
          <a:p>
            <a:pPr>
              <a:lnSpc>
                <a:spcPct val="100000"/>
              </a:lnSpc>
              <a:spcBef>
                <a:spcPts val="25"/>
              </a:spcBef>
              <a:buClr>
                <a:srgbClr val="DC9E1F"/>
              </a:buClr>
              <a:buFont typeface="WenQuanYi Micro Hei"/>
              <a:buChar char="▪"/>
            </a:pPr>
            <a:endParaRPr sz="3300">
              <a:latin typeface="Arial"/>
              <a:cs typeface="Arial"/>
            </a:endParaRPr>
          </a:p>
          <a:p>
            <a:pPr marL="203200" indent="-190500">
              <a:lnSpc>
                <a:spcPct val="100000"/>
              </a:lnSpc>
              <a:buClr>
                <a:srgbClr val="DC9E1F"/>
              </a:buClr>
              <a:buFont typeface="WenQuanYi Micro Hei"/>
              <a:buChar char="▪"/>
              <a:tabLst>
                <a:tab pos="203200" algn="l"/>
              </a:tabLst>
            </a:pPr>
            <a:r>
              <a:rPr sz="2400" b="1" spc="-5" dirty="0">
                <a:solidFill>
                  <a:srgbClr val="FFFFFF"/>
                </a:solidFill>
                <a:latin typeface="Arial"/>
                <a:cs typeface="Arial"/>
              </a:rPr>
              <a:t>Reassortment </a:t>
            </a:r>
            <a:r>
              <a:rPr sz="2400" dirty="0">
                <a:solidFill>
                  <a:srgbClr val="FFFFFF"/>
                </a:solidFill>
                <a:latin typeface="Arial"/>
                <a:cs typeface="Arial"/>
              </a:rPr>
              <a:t>of cells </a:t>
            </a:r>
            <a:r>
              <a:rPr sz="2400" spc="-5" dirty="0">
                <a:solidFill>
                  <a:srgbClr val="FFFFFF"/>
                </a:solidFill>
                <a:latin typeface="Arial"/>
                <a:cs typeface="Arial"/>
              </a:rPr>
              <a:t>within the </a:t>
            </a:r>
            <a:r>
              <a:rPr sz="2400" dirty="0">
                <a:solidFill>
                  <a:srgbClr val="FFFFFF"/>
                </a:solidFill>
                <a:latin typeface="Arial"/>
                <a:cs typeface="Arial"/>
              </a:rPr>
              <a:t>cell</a:t>
            </a:r>
            <a:r>
              <a:rPr sz="2400" spc="-15" dirty="0">
                <a:solidFill>
                  <a:srgbClr val="FFFFFF"/>
                </a:solidFill>
                <a:latin typeface="Arial"/>
                <a:cs typeface="Arial"/>
              </a:rPr>
              <a:t> </a:t>
            </a:r>
            <a:r>
              <a:rPr sz="2400" dirty="0">
                <a:solidFill>
                  <a:srgbClr val="FFFFFF"/>
                </a:solidFill>
                <a:latin typeface="Arial"/>
                <a:cs typeface="Arial"/>
              </a:rPr>
              <a:t>cycle</a:t>
            </a:r>
            <a:endParaRPr sz="2400">
              <a:latin typeface="Arial"/>
              <a:cs typeface="Arial"/>
            </a:endParaRPr>
          </a:p>
          <a:p>
            <a:pPr>
              <a:lnSpc>
                <a:spcPct val="100000"/>
              </a:lnSpc>
              <a:spcBef>
                <a:spcPts val="40"/>
              </a:spcBef>
              <a:buClr>
                <a:srgbClr val="DC9E1F"/>
              </a:buClr>
              <a:buFont typeface="WenQuanYi Micro Hei"/>
              <a:buChar char="▪"/>
            </a:pPr>
            <a:endParaRPr sz="3200">
              <a:latin typeface="Arial"/>
              <a:cs typeface="Arial"/>
            </a:endParaRPr>
          </a:p>
          <a:p>
            <a:pPr marL="203200" indent="-190500">
              <a:lnSpc>
                <a:spcPct val="100000"/>
              </a:lnSpc>
              <a:buClr>
                <a:srgbClr val="DC9E1F"/>
              </a:buClr>
              <a:buFont typeface="WenQuanYi Micro Hei"/>
              <a:buChar char="▪"/>
              <a:tabLst>
                <a:tab pos="203200" algn="l"/>
              </a:tabLst>
            </a:pPr>
            <a:r>
              <a:rPr sz="2400" b="1" spc="-5" dirty="0">
                <a:solidFill>
                  <a:srgbClr val="FFFFFF"/>
                </a:solidFill>
                <a:latin typeface="Arial"/>
                <a:cs typeface="Arial"/>
              </a:rPr>
              <a:t>Repopulation </a:t>
            </a:r>
            <a:r>
              <a:rPr sz="2400" dirty="0">
                <a:solidFill>
                  <a:srgbClr val="FFFFFF"/>
                </a:solidFill>
                <a:latin typeface="Arial"/>
                <a:cs typeface="Arial"/>
              </a:rPr>
              <a:t>of normal</a:t>
            </a:r>
            <a:r>
              <a:rPr sz="2400" spc="-10" dirty="0">
                <a:solidFill>
                  <a:srgbClr val="FFFFFF"/>
                </a:solidFill>
                <a:latin typeface="Arial"/>
                <a:cs typeface="Arial"/>
              </a:rPr>
              <a:t> </a:t>
            </a:r>
            <a:r>
              <a:rPr sz="2400" dirty="0">
                <a:solidFill>
                  <a:srgbClr val="FFFFFF"/>
                </a:solidFill>
                <a:latin typeface="Arial"/>
                <a:cs typeface="Arial"/>
              </a:rPr>
              <a:t>cells</a:t>
            </a:r>
            <a:endParaRPr sz="2400">
              <a:latin typeface="Arial"/>
              <a:cs typeface="Arial"/>
            </a:endParaRPr>
          </a:p>
          <a:p>
            <a:pPr>
              <a:lnSpc>
                <a:spcPct val="100000"/>
              </a:lnSpc>
              <a:spcBef>
                <a:spcPts val="25"/>
              </a:spcBef>
              <a:buClr>
                <a:srgbClr val="DC9E1F"/>
              </a:buClr>
              <a:buFont typeface="WenQuanYi Micro Hei"/>
              <a:buChar char="▪"/>
            </a:pPr>
            <a:endParaRPr sz="3300">
              <a:latin typeface="Arial"/>
              <a:cs typeface="Arial"/>
            </a:endParaRPr>
          </a:p>
          <a:p>
            <a:pPr marL="203200" indent="-190500">
              <a:lnSpc>
                <a:spcPct val="100000"/>
              </a:lnSpc>
              <a:buClr>
                <a:srgbClr val="DC9E1F"/>
              </a:buClr>
              <a:buFont typeface="WenQuanYi Micro Hei"/>
              <a:buChar char="▪"/>
              <a:tabLst>
                <a:tab pos="203200" algn="l"/>
              </a:tabLst>
            </a:pPr>
            <a:r>
              <a:rPr sz="2400" b="1" spc="-5" dirty="0">
                <a:solidFill>
                  <a:srgbClr val="FFFFFF"/>
                </a:solidFill>
                <a:latin typeface="Arial"/>
                <a:cs typeface="Arial"/>
              </a:rPr>
              <a:t>Reoxygenation </a:t>
            </a:r>
            <a:r>
              <a:rPr sz="2400" dirty="0">
                <a:solidFill>
                  <a:srgbClr val="FFFFFF"/>
                </a:solidFill>
                <a:latin typeface="Arial"/>
                <a:cs typeface="Arial"/>
              </a:rPr>
              <a:t>of </a:t>
            </a:r>
            <a:r>
              <a:rPr sz="2400" spc="-5" dirty="0">
                <a:solidFill>
                  <a:srgbClr val="FFFFFF"/>
                </a:solidFill>
                <a:latin typeface="Arial"/>
                <a:cs typeface="Arial"/>
              </a:rPr>
              <a:t>tumour</a:t>
            </a:r>
            <a:r>
              <a:rPr sz="2400" spc="-10" dirty="0">
                <a:solidFill>
                  <a:srgbClr val="FFFFFF"/>
                </a:solidFill>
                <a:latin typeface="Arial"/>
                <a:cs typeface="Arial"/>
              </a:rPr>
              <a:t> </a:t>
            </a:r>
            <a:r>
              <a:rPr sz="2400" dirty="0">
                <a:solidFill>
                  <a:srgbClr val="FFFFFF"/>
                </a:solidFill>
                <a:latin typeface="Arial"/>
                <a:cs typeface="Arial"/>
              </a:rPr>
              <a:t>bed</a:t>
            </a:r>
            <a:endParaRPr sz="2400">
              <a:latin typeface="Arial"/>
              <a:cs typeface="Arial"/>
            </a:endParaRPr>
          </a:p>
        </p:txBody>
      </p:sp>
      <p:sp>
        <p:nvSpPr>
          <p:cNvPr id="3" name="object 3"/>
          <p:cNvSpPr txBox="1">
            <a:spLocks noGrp="1"/>
          </p:cNvSpPr>
          <p:nvPr>
            <p:ph type="title"/>
          </p:nvPr>
        </p:nvSpPr>
        <p:spPr>
          <a:xfrm>
            <a:off x="635000" y="508000"/>
            <a:ext cx="5200015" cy="635000"/>
          </a:xfrm>
          <a:prstGeom prst="rect">
            <a:avLst/>
          </a:prstGeom>
        </p:spPr>
        <p:txBody>
          <a:bodyPr vert="horz" wrap="square" lIns="0" tIns="12700" rIns="0" bIns="0" rtlCol="0">
            <a:spAutoFit/>
          </a:bodyPr>
          <a:lstStyle/>
          <a:p>
            <a:pPr marL="12700">
              <a:lnSpc>
                <a:spcPct val="100000"/>
              </a:lnSpc>
              <a:spcBef>
                <a:spcPts val="100"/>
              </a:spcBef>
              <a:tabLst>
                <a:tab pos="436245" algn="l"/>
                <a:tab pos="1348740" algn="l"/>
              </a:tabLst>
            </a:pPr>
            <a:r>
              <a:rPr b="1" dirty="0">
                <a:solidFill>
                  <a:srgbClr val="E5C6B0"/>
                </a:solidFill>
                <a:latin typeface="Arial"/>
                <a:cs typeface="Arial"/>
              </a:rPr>
              <a:t>4	</a:t>
            </a:r>
            <a:r>
              <a:rPr b="1" spc="-50" dirty="0">
                <a:solidFill>
                  <a:srgbClr val="E5C6B0"/>
                </a:solidFill>
                <a:latin typeface="Arial"/>
                <a:cs typeface="Arial"/>
              </a:rPr>
              <a:t>R’s	</a:t>
            </a:r>
            <a:r>
              <a:rPr b="1" spc="-5" dirty="0">
                <a:solidFill>
                  <a:srgbClr val="E5C6B0"/>
                </a:solidFill>
                <a:latin typeface="Arial"/>
                <a:cs typeface="Arial"/>
              </a:rPr>
              <a:t>of</a:t>
            </a:r>
            <a:r>
              <a:rPr b="1" spc="-75" dirty="0">
                <a:solidFill>
                  <a:srgbClr val="E5C6B0"/>
                </a:solidFill>
                <a:latin typeface="Arial"/>
                <a:cs typeface="Arial"/>
              </a:rPr>
              <a:t> </a:t>
            </a:r>
            <a:r>
              <a:rPr b="1" spc="-5" dirty="0">
                <a:solidFill>
                  <a:srgbClr val="E5C6B0"/>
                </a:solidFill>
                <a:latin typeface="Arial"/>
                <a:cs typeface="Arial"/>
              </a:rPr>
              <a:t>Radiobiology</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00" y="609600"/>
            <a:ext cx="7684134" cy="452120"/>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E5C6B0"/>
                </a:solidFill>
                <a:latin typeface="Arial"/>
                <a:cs typeface="Arial"/>
              </a:rPr>
              <a:t>BIOLOGIC BASIS OF DOSE</a:t>
            </a:r>
            <a:r>
              <a:rPr sz="2800" b="1" spc="-25" dirty="0">
                <a:solidFill>
                  <a:srgbClr val="E5C6B0"/>
                </a:solidFill>
                <a:latin typeface="Arial"/>
                <a:cs typeface="Arial"/>
              </a:rPr>
              <a:t> </a:t>
            </a:r>
            <a:r>
              <a:rPr sz="2800" b="1" spc="-20" dirty="0">
                <a:solidFill>
                  <a:srgbClr val="E5C6B0"/>
                </a:solidFill>
                <a:latin typeface="Arial"/>
                <a:cs typeface="Arial"/>
              </a:rPr>
              <a:t>FRACTIONATION</a:t>
            </a:r>
            <a:endParaRPr sz="2800">
              <a:latin typeface="Arial"/>
              <a:cs typeface="Arial"/>
            </a:endParaRPr>
          </a:p>
        </p:txBody>
      </p:sp>
      <p:sp>
        <p:nvSpPr>
          <p:cNvPr id="3" name="object 3"/>
          <p:cNvSpPr txBox="1"/>
          <p:nvPr/>
        </p:nvSpPr>
        <p:spPr>
          <a:xfrm>
            <a:off x="215900" y="1706879"/>
            <a:ext cx="8827135" cy="2997200"/>
          </a:xfrm>
          <a:prstGeom prst="rect">
            <a:avLst/>
          </a:prstGeom>
        </p:spPr>
        <p:txBody>
          <a:bodyPr vert="horz" wrap="square" lIns="0" tIns="172720" rIns="0" bIns="0" rtlCol="0">
            <a:spAutoFit/>
          </a:bodyPr>
          <a:lstStyle/>
          <a:p>
            <a:pPr marL="12700">
              <a:lnSpc>
                <a:spcPct val="100000"/>
              </a:lnSpc>
              <a:spcBef>
                <a:spcPts val="1360"/>
              </a:spcBef>
            </a:pPr>
            <a:r>
              <a:rPr sz="2200" b="1" spc="-5" dirty="0">
                <a:solidFill>
                  <a:srgbClr val="FFFFFF"/>
                </a:solidFill>
                <a:latin typeface="Trebuchet MS"/>
                <a:cs typeface="Trebuchet MS"/>
              </a:rPr>
              <a:t>1. </a:t>
            </a:r>
            <a:r>
              <a:rPr sz="2200" b="1" spc="-30" dirty="0">
                <a:solidFill>
                  <a:srgbClr val="FFFFFF"/>
                </a:solidFill>
                <a:latin typeface="Trebuchet MS"/>
                <a:cs typeface="Trebuchet MS"/>
              </a:rPr>
              <a:t>REPAIR </a:t>
            </a:r>
            <a:r>
              <a:rPr sz="2200" b="1" spc="-5" dirty="0">
                <a:solidFill>
                  <a:srgbClr val="FFFFFF"/>
                </a:solidFill>
                <a:latin typeface="Trebuchet MS"/>
                <a:cs typeface="Trebuchet MS"/>
              </a:rPr>
              <a:t>OF SUBLETHAL</a:t>
            </a:r>
            <a:r>
              <a:rPr sz="2200" b="1" spc="-110" dirty="0">
                <a:solidFill>
                  <a:srgbClr val="FFFFFF"/>
                </a:solidFill>
                <a:latin typeface="Trebuchet MS"/>
                <a:cs typeface="Trebuchet MS"/>
              </a:rPr>
              <a:t> </a:t>
            </a:r>
            <a:r>
              <a:rPr sz="2200" b="1" spc="-5" dirty="0">
                <a:solidFill>
                  <a:srgbClr val="FFFFFF"/>
                </a:solidFill>
                <a:latin typeface="Trebuchet MS"/>
                <a:cs typeface="Trebuchet MS"/>
              </a:rPr>
              <a:t>DAMAGE:</a:t>
            </a:r>
            <a:endParaRPr sz="2200">
              <a:latin typeface="Trebuchet MS"/>
              <a:cs typeface="Trebuchet MS"/>
            </a:endParaRPr>
          </a:p>
          <a:p>
            <a:pPr marL="355600" marR="5080" indent="-342900">
              <a:lnSpc>
                <a:spcPct val="147700"/>
              </a:lnSpc>
              <a:buChar char="-"/>
              <a:tabLst>
                <a:tab pos="354965" algn="l"/>
                <a:tab pos="355600" algn="l"/>
              </a:tabLst>
            </a:pPr>
            <a:r>
              <a:rPr sz="2200" b="1" spc="-5" dirty="0">
                <a:solidFill>
                  <a:srgbClr val="FFFFFF"/>
                </a:solidFill>
                <a:latin typeface="Trebuchet MS"/>
                <a:cs typeface="Trebuchet MS"/>
              </a:rPr>
              <a:t>Reflects </a:t>
            </a:r>
            <a:r>
              <a:rPr sz="2200" b="1" dirty="0">
                <a:solidFill>
                  <a:srgbClr val="FFFFFF"/>
                </a:solidFill>
                <a:latin typeface="Trebuchet MS"/>
                <a:cs typeface="Trebuchet MS"/>
              </a:rPr>
              <a:t>the </a:t>
            </a:r>
            <a:r>
              <a:rPr sz="2200" b="1" spc="-5" dirty="0">
                <a:solidFill>
                  <a:srgbClr val="FFFFFF"/>
                </a:solidFill>
                <a:latin typeface="Trebuchet MS"/>
                <a:cs typeface="Trebuchet MS"/>
              </a:rPr>
              <a:t>ability </a:t>
            </a:r>
            <a:r>
              <a:rPr sz="2200" b="1" dirty="0">
                <a:solidFill>
                  <a:srgbClr val="FFFFFF"/>
                </a:solidFill>
                <a:latin typeface="Trebuchet MS"/>
                <a:cs typeface="Trebuchet MS"/>
              </a:rPr>
              <a:t>of cells to </a:t>
            </a:r>
            <a:r>
              <a:rPr sz="2200" b="1" spc="-5" dirty="0">
                <a:solidFill>
                  <a:srgbClr val="FFFFFF"/>
                </a:solidFill>
                <a:latin typeface="Trebuchet MS"/>
                <a:cs typeface="Trebuchet MS"/>
              </a:rPr>
              <a:t>recover from </a:t>
            </a:r>
            <a:r>
              <a:rPr sz="2200" b="1" dirty="0">
                <a:solidFill>
                  <a:srgbClr val="FFFFFF"/>
                </a:solidFill>
                <a:latin typeface="Trebuchet MS"/>
                <a:cs typeface="Trebuchet MS"/>
              </a:rPr>
              <a:t>damage that does  </a:t>
            </a:r>
            <a:r>
              <a:rPr sz="2200" b="1" spc="-5" dirty="0">
                <a:solidFill>
                  <a:srgbClr val="FFFFFF"/>
                </a:solidFill>
                <a:latin typeface="Trebuchet MS"/>
                <a:cs typeface="Trebuchet MS"/>
              </a:rPr>
              <a:t>not cause</a:t>
            </a:r>
            <a:r>
              <a:rPr sz="2200" b="1" spc="-10" dirty="0">
                <a:solidFill>
                  <a:srgbClr val="FFFFFF"/>
                </a:solidFill>
                <a:latin typeface="Trebuchet MS"/>
                <a:cs typeface="Trebuchet MS"/>
              </a:rPr>
              <a:t> </a:t>
            </a:r>
            <a:r>
              <a:rPr sz="2200" b="1" spc="-5" dirty="0">
                <a:solidFill>
                  <a:srgbClr val="FFFFFF"/>
                </a:solidFill>
                <a:latin typeface="Trebuchet MS"/>
                <a:cs typeface="Trebuchet MS"/>
              </a:rPr>
              <a:t>lethality</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5" dirty="0">
                <a:solidFill>
                  <a:srgbClr val="FFFFFF"/>
                </a:solidFill>
                <a:latin typeface="Trebuchet MS"/>
                <a:cs typeface="Trebuchet MS"/>
              </a:rPr>
              <a:t>Repair capacity is </a:t>
            </a:r>
            <a:r>
              <a:rPr sz="2200" b="1" dirty="0">
                <a:solidFill>
                  <a:srgbClr val="FFFFFF"/>
                </a:solidFill>
                <a:latin typeface="Trebuchet MS"/>
                <a:cs typeface="Trebuchet MS"/>
              </a:rPr>
              <a:t>greater </a:t>
            </a:r>
            <a:r>
              <a:rPr sz="2200" b="1" spc="-5" dirty="0">
                <a:solidFill>
                  <a:srgbClr val="FFFFFF"/>
                </a:solidFill>
                <a:latin typeface="Trebuchet MS"/>
                <a:cs typeface="Trebuchet MS"/>
              </a:rPr>
              <a:t>in </a:t>
            </a:r>
            <a:r>
              <a:rPr sz="2200" b="1" dirty="0">
                <a:solidFill>
                  <a:srgbClr val="FFFFFF"/>
                </a:solidFill>
                <a:latin typeface="Trebuchet MS"/>
                <a:cs typeface="Trebuchet MS"/>
              </a:rPr>
              <a:t>late </a:t>
            </a:r>
            <a:r>
              <a:rPr sz="2200" b="1" spc="-5" dirty="0">
                <a:solidFill>
                  <a:srgbClr val="FFFFFF"/>
                </a:solidFill>
                <a:latin typeface="Trebuchet MS"/>
                <a:cs typeface="Trebuchet MS"/>
              </a:rPr>
              <a:t>responding</a:t>
            </a:r>
            <a:r>
              <a:rPr sz="2200" b="1" spc="25" dirty="0">
                <a:solidFill>
                  <a:srgbClr val="FFFFFF"/>
                </a:solidFill>
                <a:latin typeface="Trebuchet MS"/>
                <a:cs typeface="Trebuchet MS"/>
              </a:rPr>
              <a:t> </a:t>
            </a:r>
            <a:r>
              <a:rPr sz="2200" b="1" spc="-5" dirty="0">
                <a:solidFill>
                  <a:srgbClr val="FFFFFF"/>
                </a:solidFill>
                <a:latin typeface="Trebuchet MS"/>
                <a:cs typeface="Trebuchet MS"/>
              </a:rPr>
              <a:t>tissues</a:t>
            </a:r>
            <a:endParaRPr sz="2200">
              <a:latin typeface="Trebuchet MS"/>
              <a:cs typeface="Trebuchet MS"/>
            </a:endParaRPr>
          </a:p>
          <a:p>
            <a:pPr marL="355600" marR="5080" indent="-342900">
              <a:lnSpc>
                <a:spcPct val="147700"/>
              </a:lnSpc>
              <a:buClr>
                <a:srgbClr val="FFFFFF"/>
              </a:buClr>
              <a:buFont typeface="Trebuchet MS"/>
              <a:buChar char="-"/>
              <a:tabLst>
                <a:tab pos="473075" algn="l"/>
                <a:tab pos="473709" algn="l"/>
              </a:tabLst>
            </a:pPr>
            <a:r>
              <a:rPr dirty="0"/>
              <a:t>	</a:t>
            </a:r>
            <a:r>
              <a:rPr sz="2200" b="1" spc="-5" dirty="0">
                <a:solidFill>
                  <a:srgbClr val="FFFFFF"/>
                </a:solidFill>
                <a:latin typeface="Trebuchet MS"/>
                <a:cs typeface="Trebuchet MS"/>
              </a:rPr>
              <a:t>decreasing </a:t>
            </a:r>
            <a:r>
              <a:rPr sz="2200" b="1" dirty="0">
                <a:solidFill>
                  <a:srgbClr val="FFFFFF"/>
                </a:solidFill>
                <a:latin typeface="Trebuchet MS"/>
                <a:cs typeface="Trebuchet MS"/>
              </a:rPr>
              <a:t>the dose per </a:t>
            </a:r>
            <a:r>
              <a:rPr sz="2200" b="1" spc="-10" dirty="0">
                <a:solidFill>
                  <a:srgbClr val="FFFFFF"/>
                </a:solidFill>
                <a:latin typeface="Trebuchet MS"/>
                <a:cs typeface="Trebuchet MS"/>
              </a:rPr>
              <a:t>fraction </a:t>
            </a:r>
            <a:r>
              <a:rPr sz="2200" b="1" spc="-5" dirty="0">
                <a:solidFill>
                  <a:srgbClr val="FFFFFF"/>
                </a:solidFill>
                <a:latin typeface="Trebuchet MS"/>
                <a:cs typeface="Trebuchet MS"/>
              </a:rPr>
              <a:t>will result in </a:t>
            </a:r>
            <a:r>
              <a:rPr sz="2200" b="1" dirty="0">
                <a:solidFill>
                  <a:srgbClr val="FFFFFF"/>
                </a:solidFill>
                <a:latin typeface="Trebuchet MS"/>
                <a:cs typeface="Trebuchet MS"/>
              </a:rPr>
              <a:t>greater </a:t>
            </a:r>
            <a:r>
              <a:rPr sz="2200" b="1" spc="-5" dirty="0">
                <a:solidFill>
                  <a:srgbClr val="FFFFFF"/>
                </a:solidFill>
                <a:latin typeface="Trebuchet MS"/>
                <a:cs typeface="Trebuchet MS"/>
              </a:rPr>
              <a:t>sparing  </a:t>
            </a:r>
            <a:r>
              <a:rPr sz="2200" b="1" dirty="0">
                <a:solidFill>
                  <a:srgbClr val="FFFFFF"/>
                </a:solidFill>
                <a:latin typeface="Trebuchet MS"/>
                <a:cs typeface="Trebuchet MS"/>
              </a:rPr>
              <a:t>of late </a:t>
            </a:r>
            <a:r>
              <a:rPr sz="2200" b="1" spc="-5" dirty="0">
                <a:solidFill>
                  <a:srgbClr val="FFFFFF"/>
                </a:solidFill>
                <a:latin typeface="Trebuchet MS"/>
                <a:cs typeface="Trebuchet MS"/>
              </a:rPr>
              <a:t>responding tissues</a:t>
            </a:r>
            <a:endParaRPr sz="2200">
              <a:latin typeface="Trebuchet MS"/>
              <a:cs typeface="Trebuchet M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788426" y="1409131"/>
            <a:ext cx="5981699" cy="650240"/>
          </a:xfrm>
          <a:prstGeom prst="rect">
            <a:avLst/>
          </a:prstGeom>
        </p:spPr>
        <p:txBody>
          <a:bodyPr vert="horz" wrap="square" lIns="0" tIns="12700" rIns="0" bIns="0" rtlCol="0">
            <a:spAutoFit/>
          </a:bodyPr>
          <a:lstStyle/>
          <a:p>
            <a:pPr marL="12700" algn="ctr">
              <a:lnSpc>
                <a:spcPct val="100000"/>
              </a:lnSpc>
              <a:spcBef>
                <a:spcPts val="100"/>
              </a:spcBef>
              <a:tabLst>
                <a:tab pos="3773804" algn="l"/>
                <a:tab pos="5394960" algn="l"/>
                <a:tab pos="7507605" algn="l"/>
              </a:tabLst>
            </a:pPr>
            <a:r>
              <a:rPr lang="en-US" sz="4100" dirty="0" smtClean="0">
                <a:solidFill>
                  <a:srgbClr val="FFFF00"/>
                </a:solidFill>
                <a:latin typeface="Arial"/>
                <a:cs typeface="Arial"/>
              </a:rPr>
              <a:t>WHAT IS IONIZATION?</a:t>
            </a:r>
            <a:endParaRPr sz="4100" dirty="0">
              <a:solidFill>
                <a:srgbClr val="FFFF00"/>
              </a:solidFill>
              <a:latin typeface="Arial"/>
              <a:cs typeface="Arial"/>
            </a:endParaRPr>
          </a:p>
        </p:txBody>
      </p:sp>
      <p:sp>
        <p:nvSpPr>
          <p:cNvPr id="5" name="object 4"/>
          <p:cNvSpPr txBox="1"/>
          <p:nvPr/>
        </p:nvSpPr>
        <p:spPr>
          <a:xfrm>
            <a:off x="723900" y="3317240"/>
            <a:ext cx="7818120" cy="1452880"/>
          </a:xfrm>
          <a:prstGeom prst="rect">
            <a:avLst/>
          </a:prstGeom>
        </p:spPr>
        <p:txBody>
          <a:bodyPr vert="horz" wrap="square" lIns="0" tIns="43180" rIns="0" bIns="0" rtlCol="0">
            <a:spAutoFit/>
          </a:bodyPr>
          <a:lstStyle/>
          <a:p>
            <a:pPr marL="12700" marR="5080">
              <a:lnSpc>
                <a:spcPts val="3700"/>
              </a:lnSpc>
              <a:spcBef>
                <a:spcPts val="340"/>
              </a:spcBef>
            </a:pPr>
            <a:r>
              <a:rPr sz="3200" b="1" spc="-5" dirty="0">
                <a:solidFill>
                  <a:srgbClr val="FFC000"/>
                </a:solidFill>
                <a:latin typeface="Arial"/>
                <a:cs typeface="Arial"/>
              </a:rPr>
              <a:t>Ionization </a:t>
            </a:r>
            <a:r>
              <a:rPr sz="3200" dirty="0">
                <a:solidFill>
                  <a:srgbClr val="FFFFFF"/>
                </a:solidFill>
                <a:latin typeface="Arial"/>
                <a:cs typeface="Arial"/>
              </a:rPr>
              <a:t>– is a process where an </a:t>
            </a:r>
            <a:r>
              <a:rPr sz="3200" spc="-5" dirty="0">
                <a:solidFill>
                  <a:srgbClr val="FFFFFF"/>
                </a:solidFill>
                <a:latin typeface="Arial"/>
                <a:cs typeface="Arial"/>
              </a:rPr>
              <a:t>atom</a:t>
            </a:r>
            <a:r>
              <a:rPr sz="3200" spc="-75" dirty="0">
                <a:solidFill>
                  <a:srgbClr val="FFFFFF"/>
                </a:solidFill>
                <a:latin typeface="Arial"/>
                <a:cs typeface="Arial"/>
              </a:rPr>
              <a:t> </a:t>
            </a:r>
            <a:r>
              <a:rPr sz="3200" dirty="0">
                <a:solidFill>
                  <a:srgbClr val="FFFFFF"/>
                </a:solidFill>
                <a:latin typeface="Arial"/>
                <a:cs typeface="Arial"/>
              </a:rPr>
              <a:t>or  group of </a:t>
            </a:r>
            <a:r>
              <a:rPr sz="3200" spc="-5" dirty="0">
                <a:solidFill>
                  <a:srgbClr val="FFFFFF"/>
                </a:solidFill>
                <a:latin typeface="Arial"/>
                <a:cs typeface="Arial"/>
              </a:rPr>
              <a:t>atoms </a:t>
            </a:r>
            <a:r>
              <a:rPr sz="3200" dirty="0">
                <a:solidFill>
                  <a:srgbClr val="FFFFFF"/>
                </a:solidFill>
                <a:latin typeface="Arial"/>
                <a:cs typeface="Arial"/>
              </a:rPr>
              <a:t>loses one or more  </a:t>
            </a:r>
            <a:r>
              <a:rPr sz="3200" spc="-5" dirty="0">
                <a:solidFill>
                  <a:srgbClr val="FFFFFF"/>
                </a:solidFill>
                <a:latin typeface="Arial"/>
                <a:cs typeface="Arial"/>
              </a:rPr>
              <a:t>electrons</a:t>
            </a:r>
            <a:endParaRPr sz="3200" dirty="0">
              <a:latin typeface="Arial"/>
              <a:cs typeface="Arial"/>
            </a:endParaRPr>
          </a:p>
        </p:txBody>
      </p:sp>
      <p:sp>
        <p:nvSpPr>
          <p:cNvPr id="6" name="TextBox 5"/>
          <p:cNvSpPr txBox="1"/>
          <p:nvPr/>
        </p:nvSpPr>
        <p:spPr>
          <a:xfrm>
            <a:off x="4876800" y="76200"/>
            <a:ext cx="33528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845781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5300" y="286004"/>
            <a:ext cx="3475990" cy="535940"/>
          </a:xfrm>
          <a:prstGeom prst="rect">
            <a:avLst/>
          </a:prstGeom>
        </p:spPr>
        <p:txBody>
          <a:bodyPr vert="horz" wrap="square" lIns="0" tIns="12065" rIns="0" bIns="0" rtlCol="0">
            <a:spAutoFit/>
          </a:bodyPr>
          <a:lstStyle/>
          <a:p>
            <a:pPr marL="12700">
              <a:lnSpc>
                <a:spcPct val="100000"/>
              </a:lnSpc>
              <a:spcBef>
                <a:spcPts val="95"/>
              </a:spcBef>
            </a:pPr>
            <a:r>
              <a:rPr sz="3350" spc="-5" dirty="0"/>
              <a:t>Cell survival</a:t>
            </a:r>
            <a:r>
              <a:rPr sz="3350" spc="-35" dirty="0"/>
              <a:t> </a:t>
            </a:r>
            <a:r>
              <a:rPr sz="3350" spc="-5" dirty="0"/>
              <a:t>curve</a:t>
            </a:r>
            <a:endParaRPr sz="3350"/>
          </a:p>
        </p:txBody>
      </p:sp>
      <p:grpSp>
        <p:nvGrpSpPr>
          <p:cNvPr id="3" name="object 3"/>
          <p:cNvGrpSpPr/>
          <p:nvPr/>
        </p:nvGrpSpPr>
        <p:grpSpPr>
          <a:xfrm>
            <a:off x="146049" y="971550"/>
            <a:ext cx="4940300" cy="5715000"/>
            <a:chOff x="146049" y="971550"/>
            <a:chExt cx="4940300" cy="5715000"/>
          </a:xfrm>
        </p:grpSpPr>
        <p:sp>
          <p:nvSpPr>
            <p:cNvPr id="4" name="object 4"/>
            <p:cNvSpPr/>
            <p:nvPr/>
          </p:nvSpPr>
          <p:spPr>
            <a:xfrm>
              <a:off x="165099" y="990600"/>
              <a:ext cx="4902200" cy="56769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5099" y="990600"/>
              <a:ext cx="4902200" cy="5676900"/>
            </a:xfrm>
            <a:custGeom>
              <a:avLst/>
              <a:gdLst/>
              <a:ahLst/>
              <a:cxnLst/>
              <a:rect l="l" t="t" r="r" b="b"/>
              <a:pathLst>
                <a:path w="4902200" h="5676900">
                  <a:moveTo>
                    <a:pt x="0" y="0"/>
                  </a:moveTo>
                  <a:lnTo>
                    <a:pt x="4902200" y="0"/>
                  </a:lnTo>
                  <a:lnTo>
                    <a:pt x="4902200" y="5676900"/>
                  </a:lnTo>
                  <a:lnTo>
                    <a:pt x="0" y="5676900"/>
                  </a:lnTo>
                  <a:lnTo>
                    <a:pt x="0" y="0"/>
                  </a:lnTo>
                  <a:close/>
                </a:path>
              </a:pathLst>
            </a:custGeom>
            <a:ln w="38100">
              <a:solidFill>
                <a:srgbClr val="FFFF66"/>
              </a:solidFill>
            </a:ln>
          </p:spPr>
          <p:txBody>
            <a:bodyPr wrap="square" lIns="0" tIns="0" rIns="0" bIns="0" rtlCol="0"/>
            <a:lstStyle/>
            <a:p>
              <a:endParaRPr/>
            </a:p>
          </p:txBody>
        </p:sp>
      </p:grpSp>
      <p:sp>
        <p:nvSpPr>
          <p:cNvPr id="6" name="object 6"/>
          <p:cNvSpPr txBox="1"/>
          <p:nvPr/>
        </p:nvSpPr>
        <p:spPr>
          <a:xfrm>
            <a:off x="5156200" y="1600200"/>
            <a:ext cx="3810635" cy="3835400"/>
          </a:xfrm>
          <a:prstGeom prst="rect">
            <a:avLst/>
          </a:prstGeom>
        </p:spPr>
        <p:txBody>
          <a:bodyPr vert="horz" wrap="square" lIns="0" tIns="33020" rIns="0" bIns="0" rtlCol="0">
            <a:spAutoFit/>
          </a:bodyPr>
          <a:lstStyle/>
          <a:p>
            <a:pPr marL="12700" marR="75565">
              <a:lnSpc>
                <a:spcPts val="2300"/>
              </a:lnSpc>
              <a:spcBef>
                <a:spcPts val="260"/>
              </a:spcBef>
            </a:pPr>
            <a:r>
              <a:rPr sz="2000" dirty="0">
                <a:solidFill>
                  <a:srgbClr val="FFC000"/>
                </a:solidFill>
                <a:latin typeface="Arial"/>
                <a:cs typeface="Arial"/>
              </a:rPr>
              <a:t>Curve describes </a:t>
            </a:r>
            <a:r>
              <a:rPr sz="2000" spc="-5" dirty="0">
                <a:solidFill>
                  <a:srgbClr val="FFC000"/>
                </a:solidFill>
                <a:latin typeface="Arial"/>
                <a:cs typeface="Arial"/>
              </a:rPr>
              <a:t>the relationship  between the radiation </a:t>
            </a:r>
            <a:r>
              <a:rPr sz="2000" dirty="0">
                <a:solidFill>
                  <a:srgbClr val="FFC000"/>
                </a:solidFill>
                <a:latin typeface="Arial"/>
                <a:cs typeface="Arial"/>
              </a:rPr>
              <a:t>dose &amp; </a:t>
            </a:r>
            <a:r>
              <a:rPr sz="2000" spc="-5" dirty="0">
                <a:solidFill>
                  <a:srgbClr val="FFC000"/>
                </a:solidFill>
                <a:latin typeface="Arial"/>
                <a:cs typeface="Arial"/>
              </a:rPr>
              <a:t>the  proportion </a:t>
            </a:r>
            <a:r>
              <a:rPr sz="2000" dirty="0">
                <a:solidFill>
                  <a:srgbClr val="FFC000"/>
                </a:solidFill>
                <a:latin typeface="Arial"/>
                <a:cs typeface="Arial"/>
              </a:rPr>
              <a:t>of cells </a:t>
            </a:r>
            <a:r>
              <a:rPr sz="2000" spc="-5" dirty="0">
                <a:solidFill>
                  <a:srgbClr val="FFC000"/>
                </a:solidFill>
                <a:latin typeface="Arial"/>
                <a:cs typeface="Arial"/>
              </a:rPr>
              <a:t>that</a:t>
            </a:r>
            <a:r>
              <a:rPr sz="2000" spc="-30" dirty="0">
                <a:solidFill>
                  <a:srgbClr val="FFC000"/>
                </a:solidFill>
                <a:latin typeface="Arial"/>
                <a:cs typeface="Arial"/>
              </a:rPr>
              <a:t> </a:t>
            </a:r>
            <a:r>
              <a:rPr sz="2000" dirty="0">
                <a:solidFill>
                  <a:srgbClr val="FFC000"/>
                </a:solidFill>
                <a:latin typeface="Arial"/>
                <a:cs typeface="Arial"/>
              </a:rPr>
              <a:t>survive</a:t>
            </a:r>
            <a:endParaRPr sz="2000">
              <a:latin typeface="Arial"/>
              <a:cs typeface="Arial"/>
            </a:endParaRPr>
          </a:p>
          <a:p>
            <a:pPr>
              <a:lnSpc>
                <a:spcPct val="100000"/>
              </a:lnSpc>
            </a:pPr>
            <a:endParaRPr sz="2000">
              <a:latin typeface="Arial"/>
              <a:cs typeface="Arial"/>
            </a:endParaRPr>
          </a:p>
          <a:p>
            <a:pPr marL="12700" marR="19050">
              <a:lnSpc>
                <a:spcPts val="2300"/>
              </a:lnSpc>
            </a:pPr>
            <a:r>
              <a:rPr sz="2000" dirty="0">
                <a:solidFill>
                  <a:srgbClr val="FFFFFF"/>
                </a:solidFill>
                <a:latin typeface="Arial"/>
                <a:cs typeface="Arial"/>
              </a:rPr>
              <a:t>Mean </a:t>
            </a:r>
            <a:r>
              <a:rPr sz="2000" spc="-5" dirty="0">
                <a:solidFill>
                  <a:srgbClr val="FFFFFF"/>
                </a:solidFill>
                <a:latin typeface="Arial"/>
                <a:cs typeface="Arial"/>
              </a:rPr>
              <a:t>lethal </a:t>
            </a:r>
            <a:r>
              <a:rPr sz="2000" dirty="0">
                <a:solidFill>
                  <a:srgbClr val="FFFFFF"/>
                </a:solidFill>
                <a:latin typeface="Arial"/>
                <a:cs typeface="Arial"/>
              </a:rPr>
              <a:t>dose kills on</a:t>
            </a:r>
            <a:r>
              <a:rPr sz="2000" spc="-75" dirty="0">
                <a:solidFill>
                  <a:srgbClr val="FFFFFF"/>
                </a:solidFill>
                <a:latin typeface="Arial"/>
                <a:cs typeface="Arial"/>
              </a:rPr>
              <a:t> </a:t>
            </a:r>
            <a:r>
              <a:rPr sz="2000" dirty="0">
                <a:solidFill>
                  <a:srgbClr val="FFFFFF"/>
                </a:solidFill>
                <a:latin typeface="Arial"/>
                <a:cs typeface="Arial"/>
              </a:rPr>
              <a:t>average  63% of</a:t>
            </a:r>
            <a:r>
              <a:rPr sz="2000" spc="-15" dirty="0">
                <a:solidFill>
                  <a:srgbClr val="FFFFFF"/>
                </a:solidFill>
                <a:latin typeface="Arial"/>
                <a:cs typeface="Arial"/>
              </a:rPr>
              <a:t> </a:t>
            </a:r>
            <a:r>
              <a:rPr sz="2000" dirty="0">
                <a:solidFill>
                  <a:srgbClr val="FFFFFF"/>
                </a:solidFill>
                <a:latin typeface="Arial"/>
                <a:cs typeface="Arial"/>
              </a:rPr>
              <a:t>cells</a:t>
            </a:r>
            <a:endParaRPr sz="2000">
              <a:latin typeface="Arial"/>
              <a:cs typeface="Arial"/>
            </a:endParaRPr>
          </a:p>
          <a:p>
            <a:pPr>
              <a:lnSpc>
                <a:spcPct val="100000"/>
              </a:lnSpc>
            </a:pPr>
            <a:endParaRPr sz="2000">
              <a:latin typeface="Arial"/>
              <a:cs typeface="Arial"/>
            </a:endParaRPr>
          </a:p>
          <a:p>
            <a:pPr marL="12700" marR="894715">
              <a:lnSpc>
                <a:spcPts val="2300"/>
              </a:lnSpc>
            </a:pPr>
            <a:r>
              <a:rPr sz="2000" spc="-5" dirty="0">
                <a:solidFill>
                  <a:srgbClr val="FFFFFF"/>
                </a:solidFill>
                <a:latin typeface="Arial"/>
                <a:cs typeface="Arial"/>
              </a:rPr>
              <a:t>Accumulation </a:t>
            </a:r>
            <a:r>
              <a:rPr sz="2000" dirty="0">
                <a:solidFill>
                  <a:srgbClr val="FFFFFF"/>
                </a:solidFill>
                <a:latin typeface="Arial"/>
                <a:cs typeface="Arial"/>
              </a:rPr>
              <a:t>of </a:t>
            </a:r>
            <a:r>
              <a:rPr sz="2000" spc="-5" dirty="0">
                <a:solidFill>
                  <a:srgbClr val="FFFFFF"/>
                </a:solidFill>
                <a:latin typeface="Arial"/>
                <a:cs typeface="Arial"/>
              </a:rPr>
              <a:t>sublethal  </a:t>
            </a:r>
            <a:r>
              <a:rPr sz="2000" dirty="0">
                <a:solidFill>
                  <a:srgbClr val="FFFFFF"/>
                </a:solidFill>
                <a:latin typeface="Arial"/>
                <a:cs typeface="Arial"/>
              </a:rPr>
              <a:t>damage</a:t>
            </a:r>
            <a:endParaRPr sz="2000">
              <a:latin typeface="Arial"/>
              <a:cs typeface="Arial"/>
            </a:endParaRPr>
          </a:p>
          <a:p>
            <a:pPr>
              <a:lnSpc>
                <a:spcPct val="100000"/>
              </a:lnSpc>
            </a:pPr>
            <a:endParaRPr sz="2000">
              <a:latin typeface="Arial"/>
              <a:cs typeface="Arial"/>
            </a:endParaRPr>
          </a:p>
          <a:p>
            <a:pPr marL="12700" marR="5080">
              <a:lnSpc>
                <a:spcPts val="2300"/>
              </a:lnSpc>
            </a:pPr>
            <a:r>
              <a:rPr sz="2000" dirty="0">
                <a:solidFill>
                  <a:srgbClr val="FFFFFF"/>
                </a:solidFill>
                <a:latin typeface="Arial"/>
                <a:cs typeface="Arial"/>
              </a:rPr>
              <a:t>Each </a:t>
            </a:r>
            <a:r>
              <a:rPr sz="2000" spc="-5" dirty="0">
                <a:solidFill>
                  <a:srgbClr val="FFFFFF"/>
                </a:solidFill>
                <a:latin typeface="Arial"/>
                <a:cs typeface="Arial"/>
              </a:rPr>
              <a:t>additional </a:t>
            </a:r>
            <a:r>
              <a:rPr sz="2000" dirty="0">
                <a:solidFill>
                  <a:srgbClr val="FFFFFF"/>
                </a:solidFill>
                <a:latin typeface="Arial"/>
                <a:cs typeface="Arial"/>
              </a:rPr>
              <a:t>dose reduces</a:t>
            </a:r>
            <a:r>
              <a:rPr sz="2000" spc="-55" dirty="0">
                <a:solidFill>
                  <a:srgbClr val="FFFFFF"/>
                </a:solidFill>
                <a:latin typeface="Arial"/>
                <a:cs typeface="Arial"/>
              </a:rPr>
              <a:t> </a:t>
            </a:r>
            <a:r>
              <a:rPr sz="2000" dirty="0">
                <a:solidFill>
                  <a:srgbClr val="FFFFFF"/>
                </a:solidFill>
                <a:latin typeface="Arial"/>
                <a:cs typeface="Arial"/>
              </a:rPr>
              <a:t>cell  survival </a:t>
            </a:r>
            <a:r>
              <a:rPr sz="2000" spc="-5" dirty="0">
                <a:solidFill>
                  <a:srgbClr val="FFFFFF"/>
                </a:solidFill>
                <a:latin typeface="Arial"/>
                <a:cs typeface="Arial"/>
              </a:rPr>
              <a:t>to </a:t>
            </a:r>
            <a:r>
              <a:rPr sz="2000" dirty="0">
                <a:solidFill>
                  <a:srgbClr val="FFFFFF"/>
                </a:solidFill>
                <a:latin typeface="Arial"/>
                <a:cs typeface="Arial"/>
              </a:rPr>
              <a:t>37% of </a:t>
            </a:r>
            <a:r>
              <a:rPr sz="2000" spc="-5" dirty="0">
                <a:solidFill>
                  <a:srgbClr val="FFFFFF"/>
                </a:solidFill>
                <a:latin typeface="Arial"/>
                <a:cs typeface="Arial"/>
              </a:rPr>
              <a:t>the </a:t>
            </a:r>
            <a:r>
              <a:rPr sz="2000" dirty="0">
                <a:solidFill>
                  <a:srgbClr val="FFFFFF"/>
                </a:solidFill>
                <a:latin typeface="Arial"/>
                <a:cs typeface="Arial"/>
              </a:rPr>
              <a:t>previous  level</a:t>
            </a:r>
            <a:endParaRPr sz="2000">
              <a:latin typeface="Arial"/>
              <a:cs typeface="Aria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400" y="627380"/>
            <a:ext cx="8827135" cy="3492500"/>
          </a:xfrm>
          <a:prstGeom prst="rect">
            <a:avLst/>
          </a:prstGeom>
        </p:spPr>
        <p:txBody>
          <a:bodyPr vert="horz" wrap="square" lIns="0" tIns="172720" rIns="0" bIns="0" rtlCol="0">
            <a:spAutoFit/>
          </a:bodyPr>
          <a:lstStyle/>
          <a:p>
            <a:pPr marL="12700">
              <a:lnSpc>
                <a:spcPct val="100000"/>
              </a:lnSpc>
              <a:spcBef>
                <a:spcPts val="1360"/>
              </a:spcBef>
            </a:pPr>
            <a:r>
              <a:rPr sz="2200" b="1" dirty="0">
                <a:solidFill>
                  <a:srgbClr val="FFFFFF"/>
                </a:solidFill>
                <a:latin typeface="Trebuchet MS"/>
                <a:cs typeface="Trebuchet MS"/>
              </a:rPr>
              <a:t>2.</a:t>
            </a:r>
            <a:r>
              <a:rPr sz="2200" b="1" spc="-10" dirty="0">
                <a:solidFill>
                  <a:srgbClr val="FFFFFF"/>
                </a:solidFill>
                <a:latin typeface="Trebuchet MS"/>
                <a:cs typeface="Trebuchet MS"/>
              </a:rPr>
              <a:t> </a:t>
            </a:r>
            <a:r>
              <a:rPr sz="2200" b="1" dirty="0">
                <a:solidFill>
                  <a:srgbClr val="FFFFFF"/>
                </a:solidFill>
                <a:latin typeface="Trebuchet MS"/>
                <a:cs typeface="Trebuchet MS"/>
              </a:rPr>
              <a:t>REDISTRIBUTION:</a:t>
            </a:r>
            <a:endParaRPr sz="2200">
              <a:latin typeface="Trebuchet MS"/>
              <a:cs typeface="Trebuchet MS"/>
            </a:endParaRPr>
          </a:p>
          <a:p>
            <a:pPr marL="355600" marR="8890" indent="-342900">
              <a:lnSpc>
                <a:spcPct val="147700"/>
              </a:lnSpc>
              <a:buChar char="-"/>
              <a:tabLst>
                <a:tab pos="354965" algn="l"/>
                <a:tab pos="355600" algn="l"/>
                <a:tab pos="1118235" algn="l"/>
                <a:tab pos="2455545" algn="l"/>
                <a:tab pos="3223260" algn="l"/>
                <a:tab pos="5197475" algn="l"/>
                <a:tab pos="5885180" algn="l"/>
                <a:tab pos="6640195" algn="l"/>
                <a:tab pos="7054850" algn="l"/>
                <a:tab pos="7658100" algn="l"/>
              </a:tabLst>
            </a:pPr>
            <a:r>
              <a:rPr sz="2200" b="1" dirty="0">
                <a:solidFill>
                  <a:srgbClr val="FFFFFF"/>
                </a:solidFill>
                <a:latin typeface="Trebuchet MS"/>
                <a:cs typeface="Trebuchet MS"/>
              </a:rPr>
              <a:t>Fir</a:t>
            </a:r>
            <a:r>
              <a:rPr sz="2200" b="1" spc="-5" dirty="0">
                <a:solidFill>
                  <a:srgbClr val="FFFFFF"/>
                </a:solidFill>
                <a:latin typeface="Trebuchet MS"/>
                <a:cs typeface="Trebuchet MS"/>
              </a:rPr>
              <a:t>s</a:t>
            </a:r>
            <a:r>
              <a:rPr sz="2200" b="1" dirty="0">
                <a:solidFill>
                  <a:srgbClr val="FFFFFF"/>
                </a:solidFill>
                <a:latin typeface="Trebuchet MS"/>
                <a:cs typeface="Trebuchet MS"/>
              </a:rPr>
              <a:t>t	</a:t>
            </a:r>
            <a:r>
              <a:rPr sz="2200" b="1" spc="-70" dirty="0">
                <a:solidFill>
                  <a:srgbClr val="FFFFFF"/>
                </a:solidFill>
                <a:latin typeface="Trebuchet MS"/>
                <a:cs typeface="Trebuchet MS"/>
              </a:rPr>
              <a:t>r</a:t>
            </a:r>
            <a:r>
              <a:rPr sz="2200" b="1" spc="-5" dirty="0">
                <a:solidFill>
                  <a:srgbClr val="FFFFFF"/>
                </a:solidFill>
                <a:latin typeface="Trebuchet MS"/>
                <a:cs typeface="Trebuchet MS"/>
              </a:rPr>
              <a:t>ad</a:t>
            </a:r>
            <a:r>
              <a:rPr sz="2200" b="1" dirty="0">
                <a:solidFill>
                  <a:srgbClr val="FFFFFF"/>
                </a:solidFill>
                <a:latin typeface="Trebuchet MS"/>
                <a:cs typeface="Trebuchet MS"/>
              </a:rPr>
              <a:t>i</a:t>
            </a:r>
            <a:r>
              <a:rPr sz="2200" b="1" spc="-5" dirty="0">
                <a:solidFill>
                  <a:srgbClr val="FFFFFF"/>
                </a:solidFill>
                <a:latin typeface="Trebuchet MS"/>
                <a:cs typeface="Trebuchet MS"/>
              </a:rPr>
              <a:t>a</a:t>
            </a:r>
            <a:r>
              <a:rPr sz="2200" b="1" dirty="0">
                <a:solidFill>
                  <a:srgbClr val="FFFFFF"/>
                </a:solidFill>
                <a:latin typeface="Trebuchet MS"/>
                <a:cs typeface="Trebuchet MS"/>
              </a:rPr>
              <a:t>ti</a:t>
            </a:r>
            <a:r>
              <a:rPr sz="2200" b="1" spc="-5" dirty="0">
                <a:solidFill>
                  <a:srgbClr val="FFFFFF"/>
                </a:solidFill>
                <a:latin typeface="Trebuchet MS"/>
                <a:cs typeface="Trebuchet MS"/>
              </a:rPr>
              <a:t>o</a:t>
            </a:r>
            <a:r>
              <a:rPr sz="2200" b="1" dirty="0">
                <a:solidFill>
                  <a:srgbClr val="FFFFFF"/>
                </a:solidFill>
                <a:latin typeface="Trebuchet MS"/>
                <a:cs typeface="Trebuchet MS"/>
              </a:rPr>
              <a:t>n	</a:t>
            </a:r>
            <a:r>
              <a:rPr sz="2200" b="1" spc="-5" dirty="0">
                <a:solidFill>
                  <a:srgbClr val="FFFFFF"/>
                </a:solidFill>
                <a:latin typeface="Trebuchet MS"/>
                <a:cs typeface="Trebuchet MS"/>
              </a:rPr>
              <a:t>dos</a:t>
            </a:r>
            <a:r>
              <a:rPr sz="2200" b="1" dirty="0">
                <a:solidFill>
                  <a:srgbClr val="FFFFFF"/>
                </a:solidFill>
                <a:latin typeface="Trebuchet MS"/>
                <a:cs typeface="Trebuchet MS"/>
              </a:rPr>
              <a:t>e	pr</a:t>
            </a:r>
            <a:r>
              <a:rPr sz="2200" b="1" spc="-5" dirty="0">
                <a:solidFill>
                  <a:srgbClr val="FFFFFF"/>
                </a:solidFill>
                <a:latin typeface="Trebuchet MS"/>
                <a:cs typeface="Trebuchet MS"/>
              </a:rPr>
              <a:t>efe</a:t>
            </a:r>
            <a:r>
              <a:rPr sz="2200" b="1" dirty="0">
                <a:solidFill>
                  <a:srgbClr val="FFFFFF"/>
                </a:solidFill>
                <a:latin typeface="Trebuchet MS"/>
                <a:cs typeface="Trebuchet MS"/>
              </a:rPr>
              <a:t>r</a:t>
            </a:r>
            <a:r>
              <a:rPr sz="2200" b="1" spc="-5" dirty="0">
                <a:solidFill>
                  <a:srgbClr val="FFFFFF"/>
                </a:solidFill>
                <a:latin typeface="Trebuchet MS"/>
                <a:cs typeface="Trebuchet MS"/>
              </a:rPr>
              <a:t>e</a:t>
            </a:r>
            <a:r>
              <a:rPr sz="2200" b="1" dirty="0">
                <a:solidFill>
                  <a:srgbClr val="FFFFFF"/>
                </a:solidFill>
                <a:latin typeface="Trebuchet MS"/>
                <a:cs typeface="Trebuchet MS"/>
              </a:rPr>
              <a:t>nti</a:t>
            </a:r>
            <a:r>
              <a:rPr sz="2200" b="1" spc="-5" dirty="0">
                <a:solidFill>
                  <a:srgbClr val="FFFFFF"/>
                </a:solidFill>
                <a:latin typeface="Trebuchet MS"/>
                <a:cs typeface="Trebuchet MS"/>
              </a:rPr>
              <a:t>all</a:t>
            </a:r>
            <a:r>
              <a:rPr sz="2200" b="1" dirty="0">
                <a:solidFill>
                  <a:srgbClr val="FFFFFF"/>
                </a:solidFill>
                <a:latin typeface="Trebuchet MS"/>
                <a:cs typeface="Trebuchet MS"/>
              </a:rPr>
              <a:t>y	</a:t>
            </a:r>
            <a:r>
              <a:rPr sz="2200" b="1" spc="-5" dirty="0">
                <a:solidFill>
                  <a:srgbClr val="FFFFFF"/>
                </a:solidFill>
                <a:latin typeface="Trebuchet MS"/>
                <a:cs typeface="Trebuchet MS"/>
              </a:rPr>
              <a:t>k</a:t>
            </a:r>
            <a:r>
              <a:rPr sz="2200" b="1" dirty="0">
                <a:solidFill>
                  <a:srgbClr val="FFFFFF"/>
                </a:solidFill>
                <a:latin typeface="Trebuchet MS"/>
                <a:cs typeface="Trebuchet MS"/>
              </a:rPr>
              <a:t>i</a:t>
            </a:r>
            <a:r>
              <a:rPr sz="2200" b="1" spc="-5" dirty="0">
                <a:solidFill>
                  <a:srgbClr val="FFFFFF"/>
                </a:solidFill>
                <a:latin typeface="Trebuchet MS"/>
                <a:cs typeface="Trebuchet MS"/>
              </a:rPr>
              <a:t>ll</a:t>
            </a:r>
            <a:r>
              <a:rPr sz="2200" b="1" dirty="0">
                <a:solidFill>
                  <a:srgbClr val="FFFFFF"/>
                </a:solidFill>
                <a:latin typeface="Trebuchet MS"/>
                <a:cs typeface="Trebuchet MS"/>
              </a:rPr>
              <a:t>s	</a:t>
            </a:r>
            <a:r>
              <a:rPr sz="2200" b="1" spc="-5" dirty="0">
                <a:solidFill>
                  <a:srgbClr val="FFFFFF"/>
                </a:solidFill>
                <a:latin typeface="Trebuchet MS"/>
                <a:cs typeface="Trebuchet MS"/>
              </a:rPr>
              <a:t>cell</a:t>
            </a:r>
            <a:r>
              <a:rPr sz="2200" b="1" dirty="0">
                <a:solidFill>
                  <a:srgbClr val="FFFFFF"/>
                </a:solidFill>
                <a:latin typeface="Trebuchet MS"/>
                <a:cs typeface="Trebuchet MS"/>
              </a:rPr>
              <a:t>s	</a:t>
            </a:r>
            <a:r>
              <a:rPr sz="2200" b="1" spc="-5" dirty="0">
                <a:solidFill>
                  <a:srgbClr val="FFFFFF"/>
                </a:solidFill>
                <a:latin typeface="Trebuchet MS"/>
                <a:cs typeface="Trebuchet MS"/>
              </a:rPr>
              <a:t>i</a:t>
            </a:r>
            <a:r>
              <a:rPr sz="2200" b="1" dirty="0">
                <a:solidFill>
                  <a:srgbClr val="FFFFFF"/>
                </a:solidFill>
                <a:latin typeface="Trebuchet MS"/>
                <a:cs typeface="Trebuchet MS"/>
              </a:rPr>
              <a:t>n	t</a:t>
            </a:r>
            <a:r>
              <a:rPr sz="2200" b="1" spc="-5" dirty="0">
                <a:solidFill>
                  <a:srgbClr val="FFFFFF"/>
                </a:solidFill>
                <a:latin typeface="Trebuchet MS"/>
                <a:cs typeface="Trebuchet MS"/>
              </a:rPr>
              <a:t>h</a:t>
            </a:r>
            <a:r>
              <a:rPr sz="2200" b="1" dirty="0">
                <a:solidFill>
                  <a:srgbClr val="FFFFFF"/>
                </a:solidFill>
                <a:latin typeface="Trebuchet MS"/>
                <a:cs typeface="Trebuchet MS"/>
              </a:rPr>
              <a:t>e	</a:t>
            </a:r>
            <a:r>
              <a:rPr sz="2200" b="1" spc="-5" dirty="0">
                <a:solidFill>
                  <a:srgbClr val="FFFFFF"/>
                </a:solidFill>
                <a:latin typeface="Trebuchet MS"/>
                <a:cs typeface="Trebuchet MS"/>
              </a:rPr>
              <a:t>se</a:t>
            </a:r>
            <a:r>
              <a:rPr sz="2200" b="1" dirty="0">
                <a:solidFill>
                  <a:srgbClr val="FFFFFF"/>
                </a:solidFill>
                <a:latin typeface="Trebuchet MS"/>
                <a:cs typeface="Trebuchet MS"/>
              </a:rPr>
              <a:t>n</a:t>
            </a:r>
            <a:r>
              <a:rPr sz="2200" b="1" spc="-5" dirty="0">
                <a:solidFill>
                  <a:srgbClr val="FFFFFF"/>
                </a:solidFill>
                <a:latin typeface="Trebuchet MS"/>
                <a:cs typeface="Trebuchet MS"/>
              </a:rPr>
              <a:t>s</a:t>
            </a:r>
            <a:r>
              <a:rPr sz="2200" b="1" dirty="0">
                <a:solidFill>
                  <a:srgbClr val="FFFFFF"/>
                </a:solidFill>
                <a:latin typeface="Trebuchet MS"/>
                <a:cs typeface="Trebuchet MS"/>
              </a:rPr>
              <a:t>itive  phases</a:t>
            </a:r>
            <a:endParaRPr sz="2200">
              <a:latin typeface="Trebuchet MS"/>
              <a:cs typeface="Trebuchet MS"/>
            </a:endParaRPr>
          </a:p>
          <a:p>
            <a:pPr marL="355600" marR="5080" indent="-342900">
              <a:lnSpc>
                <a:spcPct val="147700"/>
              </a:lnSpc>
              <a:buClr>
                <a:srgbClr val="FFFFFF"/>
              </a:buClr>
              <a:buFont typeface="Trebuchet MS"/>
              <a:buChar char="-"/>
              <a:tabLst>
                <a:tab pos="524510" algn="l"/>
                <a:tab pos="525145" algn="l"/>
                <a:tab pos="1282700" algn="l"/>
                <a:tab pos="2640965" algn="l"/>
                <a:tab pos="3248025" algn="l"/>
                <a:tab pos="3954145" algn="l"/>
                <a:tab pos="4725035" algn="l"/>
                <a:tab pos="5361940" algn="l"/>
                <a:tab pos="6497320" algn="l"/>
                <a:tab pos="7306309" algn="l"/>
              </a:tabLst>
            </a:pPr>
            <a:r>
              <a:rPr dirty="0"/>
              <a:t>	</a:t>
            </a:r>
            <a:r>
              <a:rPr sz="2200" b="1" dirty="0">
                <a:solidFill>
                  <a:srgbClr val="FFFFFF"/>
                </a:solidFill>
                <a:latin typeface="Trebuchet MS"/>
                <a:cs typeface="Trebuchet MS"/>
              </a:rPr>
              <a:t>cells	su</a:t>
            </a:r>
            <a:r>
              <a:rPr sz="2200" b="1" spc="-5" dirty="0">
                <a:solidFill>
                  <a:srgbClr val="FFFFFF"/>
                </a:solidFill>
                <a:latin typeface="Trebuchet MS"/>
                <a:cs typeface="Trebuchet MS"/>
              </a:rPr>
              <a:t>r</a:t>
            </a:r>
            <a:r>
              <a:rPr sz="2200" b="1" spc="65" dirty="0">
                <a:solidFill>
                  <a:srgbClr val="FFFFFF"/>
                </a:solidFill>
                <a:latin typeface="Trebuchet MS"/>
                <a:cs typeface="Trebuchet MS"/>
              </a:rPr>
              <a:t>v</a:t>
            </a:r>
            <a:r>
              <a:rPr sz="2200" b="1" spc="-5" dirty="0">
                <a:solidFill>
                  <a:srgbClr val="FFFFFF"/>
                </a:solidFill>
                <a:latin typeface="Trebuchet MS"/>
                <a:cs typeface="Trebuchet MS"/>
              </a:rPr>
              <a:t>i</a:t>
            </a:r>
            <a:r>
              <a:rPr sz="2200" b="1" spc="65" dirty="0">
                <a:solidFill>
                  <a:srgbClr val="FFFFFF"/>
                </a:solidFill>
                <a:latin typeface="Trebuchet MS"/>
                <a:cs typeface="Trebuchet MS"/>
              </a:rPr>
              <a:t>v</a:t>
            </a:r>
            <a:r>
              <a:rPr sz="2200" b="1" spc="-5" dirty="0">
                <a:solidFill>
                  <a:srgbClr val="FFFFFF"/>
                </a:solidFill>
                <a:latin typeface="Trebuchet MS"/>
                <a:cs typeface="Trebuchet MS"/>
              </a:rPr>
              <a:t>in</a:t>
            </a:r>
            <a:r>
              <a:rPr sz="2200" b="1" dirty="0">
                <a:solidFill>
                  <a:srgbClr val="FFFFFF"/>
                </a:solidFill>
                <a:latin typeface="Trebuchet MS"/>
                <a:cs typeface="Trebuchet MS"/>
              </a:rPr>
              <a:t>g	the	</a:t>
            </a:r>
            <a:r>
              <a:rPr sz="2200" b="1" spc="-5" dirty="0">
                <a:solidFill>
                  <a:srgbClr val="FFFFFF"/>
                </a:solidFill>
                <a:latin typeface="Trebuchet MS"/>
                <a:cs typeface="Trebuchet MS"/>
              </a:rPr>
              <a:t>fir</a:t>
            </a:r>
            <a:r>
              <a:rPr sz="2200" b="1" dirty="0">
                <a:solidFill>
                  <a:srgbClr val="FFFFFF"/>
                </a:solidFill>
                <a:latin typeface="Trebuchet MS"/>
                <a:cs typeface="Trebuchet MS"/>
              </a:rPr>
              <a:t>st	dose	w</a:t>
            </a:r>
            <a:r>
              <a:rPr sz="2200" b="1" spc="-5" dirty="0">
                <a:solidFill>
                  <a:srgbClr val="FFFFFF"/>
                </a:solidFill>
                <a:latin typeface="Trebuchet MS"/>
                <a:cs typeface="Trebuchet MS"/>
              </a:rPr>
              <a:t>i</a:t>
            </a:r>
            <a:r>
              <a:rPr sz="2200" b="1" dirty="0">
                <a:solidFill>
                  <a:srgbClr val="FFFFFF"/>
                </a:solidFill>
                <a:latin typeface="Trebuchet MS"/>
                <a:cs typeface="Trebuchet MS"/>
              </a:rPr>
              <a:t>ll	</a:t>
            </a:r>
            <a:r>
              <a:rPr sz="2200" b="1" spc="-5" dirty="0">
                <a:solidFill>
                  <a:srgbClr val="FFFFFF"/>
                </a:solidFill>
                <a:latin typeface="Trebuchet MS"/>
                <a:cs typeface="Trebuchet MS"/>
              </a:rPr>
              <a:t>r</a:t>
            </a:r>
            <a:r>
              <a:rPr sz="2200" b="1" dirty="0">
                <a:solidFill>
                  <a:srgbClr val="FFFFFF"/>
                </a:solidFill>
                <a:latin typeface="Trebuchet MS"/>
                <a:cs typeface="Trebuchet MS"/>
              </a:rPr>
              <a:t>esume	the</a:t>
            </a:r>
            <a:r>
              <a:rPr sz="2200" b="1" spc="-5" dirty="0">
                <a:solidFill>
                  <a:srgbClr val="FFFFFF"/>
                </a:solidFill>
                <a:latin typeface="Trebuchet MS"/>
                <a:cs typeface="Trebuchet MS"/>
              </a:rPr>
              <a:t>i</a:t>
            </a:r>
            <a:r>
              <a:rPr sz="2200" b="1" dirty="0">
                <a:solidFill>
                  <a:srgbClr val="FFFFFF"/>
                </a:solidFill>
                <a:latin typeface="Trebuchet MS"/>
                <a:cs typeface="Trebuchet MS"/>
              </a:rPr>
              <a:t>r	p</a:t>
            </a:r>
            <a:r>
              <a:rPr sz="2200" b="1" spc="-5" dirty="0">
                <a:solidFill>
                  <a:srgbClr val="FFFFFF"/>
                </a:solidFill>
                <a:latin typeface="Trebuchet MS"/>
                <a:cs typeface="Trebuchet MS"/>
              </a:rPr>
              <a:t>r</a:t>
            </a:r>
            <a:r>
              <a:rPr sz="2200" b="1" dirty="0">
                <a:solidFill>
                  <a:srgbClr val="FFFFFF"/>
                </a:solidFill>
                <a:latin typeface="Trebuchet MS"/>
                <a:cs typeface="Trebuchet MS"/>
              </a:rPr>
              <a:t>ogress</a:t>
            </a:r>
            <a:r>
              <a:rPr sz="2200" b="1" spc="-5" dirty="0">
                <a:solidFill>
                  <a:srgbClr val="FFFFFF"/>
                </a:solidFill>
                <a:latin typeface="Trebuchet MS"/>
                <a:cs typeface="Trebuchet MS"/>
              </a:rPr>
              <a:t>i</a:t>
            </a:r>
            <a:r>
              <a:rPr sz="2200" b="1" dirty="0">
                <a:solidFill>
                  <a:srgbClr val="FFFFFF"/>
                </a:solidFill>
                <a:latin typeface="Trebuchet MS"/>
                <a:cs typeface="Trebuchet MS"/>
              </a:rPr>
              <a:t>on  </a:t>
            </a:r>
            <a:r>
              <a:rPr sz="2200" b="1" spc="-5" dirty="0">
                <a:solidFill>
                  <a:srgbClr val="FFFFFF"/>
                </a:solidFill>
                <a:latin typeface="Trebuchet MS"/>
                <a:cs typeface="Trebuchet MS"/>
              </a:rPr>
              <a:t>through </a:t>
            </a:r>
            <a:r>
              <a:rPr sz="2200" b="1" dirty="0">
                <a:solidFill>
                  <a:srgbClr val="FFFFFF"/>
                </a:solidFill>
                <a:latin typeface="Trebuchet MS"/>
                <a:cs typeface="Trebuchet MS"/>
              </a:rPr>
              <a:t>cell cycle </a:t>
            </a:r>
            <a:r>
              <a:rPr sz="2200" b="1" spc="-5" dirty="0">
                <a:solidFill>
                  <a:srgbClr val="FFFFFF"/>
                </a:solidFill>
                <a:latin typeface="Trebuchet MS"/>
                <a:cs typeface="Trebuchet MS"/>
              </a:rPr>
              <a:t>into more </a:t>
            </a:r>
            <a:r>
              <a:rPr sz="2200" b="1" spc="-10" dirty="0">
                <a:solidFill>
                  <a:srgbClr val="FFFFFF"/>
                </a:solidFill>
                <a:latin typeface="Trebuchet MS"/>
                <a:cs typeface="Trebuchet MS"/>
              </a:rPr>
              <a:t>radiosensitive</a:t>
            </a:r>
            <a:r>
              <a:rPr sz="2200" b="1" spc="10" dirty="0">
                <a:solidFill>
                  <a:srgbClr val="FFFFFF"/>
                </a:solidFill>
                <a:latin typeface="Trebuchet MS"/>
                <a:cs typeface="Trebuchet MS"/>
              </a:rPr>
              <a:t> </a:t>
            </a:r>
            <a:r>
              <a:rPr sz="2200" b="1" dirty="0">
                <a:solidFill>
                  <a:srgbClr val="FFFFFF"/>
                </a:solidFill>
                <a:latin typeface="Trebuchet MS"/>
                <a:cs typeface="Trebuchet MS"/>
              </a:rPr>
              <a:t>phases</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5" dirty="0">
                <a:solidFill>
                  <a:srgbClr val="FFFFFF"/>
                </a:solidFill>
                <a:latin typeface="Trebuchet MS"/>
                <a:cs typeface="Trebuchet MS"/>
              </a:rPr>
              <a:t>Resulting in net sensitization </a:t>
            </a:r>
            <a:r>
              <a:rPr sz="2200" b="1" dirty="0">
                <a:solidFill>
                  <a:srgbClr val="FFFFFF"/>
                </a:solidFill>
                <a:latin typeface="Trebuchet MS"/>
                <a:cs typeface="Trebuchet MS"/>
              </a:rPr>
              <a:t>to the </a:t>
            </a:r>
            <a:r>
              <a:rPr sz="2200" b="1" spc="-5" dirty="0">
                <a:solidFill>
                  <a:srgbClr val="FFFFFF"/>
                </a:solidFill>
                <a:latin typeface="Trebuchet MS"/>
                <a:cs typeface="Trebuchet MS"/>
              </a:rPr>
              <a:t>next </a:t>
            </a:r>
            <a:r>
              <a:rPr sz="2200" b="1" dirty="0">
                <a:solidFill>
                  <a:srgbClr val="FFFFFF"/>
                </a:solidFill>
                <a:latin typeface="Trebuchet MS"/>
                <a:cs typeface="Trebuchet MS"/>
              </a:rPr>
              <a:t>dose</a:t>
            </a:r>
            <a:r>
              <a:rPr sz="2200" b="1" spc="25" dirty="0">
                <a:solidFill>
                  <a:srgbClr val="FFFFFF"/>
                </a:solidFill>
                <a:latin typeface="Trebuchet MS"/>
                <a:cs typeface="Trebuchet MS"/>
              </a:rPr>
              <a:t> </a:t>
            </a:r>
            <a:r>
              <a:rPr sz="2200" b="1" spc="-10" dirty="0">
                <a:solidFill>
                  <a:srgbClr val="FFFFFF"/>
                </a:solidFill>
                <a:latin typeface="Trebuchet MS"/>
                <a:cs typeface="Trebuchet MS"/>
              </a:rPr>
              <a:t>fraction</a:t>
            </a:r>
            <a:endParaRPr sz="2200">
              <a:latin typeface="Trebuchet MS"/>
              <a:cs typeface="Trebuchet MS"/>
            </a:endParaRPr>
          </a:p>
          <a:p>
            <a:pPr marL="439420" indent="-427355">
              <a:lnSpc>
                <a:spcPct val="100000"/>
              </a:lnSpc>
              <a:spcBef>
                <a:spcPts val="1260"/>
              </a:spcBef>
              <a:buChar char="-"/>
              <a:tabLst>
                <a:tab pos="439420" algn="l"/>
                <a:tab pos="440055" algn="l"/>
              </a:tabLst>
            </a:pPr>
            <a:r>
              <a:rPr sz="2200" b="1" spc="-5" dirty="0">
                <a:solidFill>
                  <a:srgbClr val="FFFFFF"/>
                </a:solidFill>
                <a:latin typeface="Trebuchet MS"/>
                <a:cs typeface="Trebuchet MS"/>
              </a:rPr>
              <a:t>redistribution results in net gain in </a:t>
            </a:r>
            <a:r>
              <a:rPr sz="2200" b="1" spc="-10" dirty="0">
                <a:solidFill>
                  <a:srgbClr val="FFFFFF"/>
                </a:solidFill>
                <a:latin typeface="Trebuchet MS"/>
                <a:cs typeface="Trebuchet MS"/>
              </a:rPr>
              <a:t>therapeutic</a:t>
            </a:r>
            <a:r>
              <a:rPr sz="2200" b="1" spc="35" dirty="0">
                <a:solidFill>
                  <a:srgbClr val="FFFFFF"/>
                </a:solidFill>
                <a:latin typeface="Trebuchet MS"/>
                <a:cs typeface="Trebuchet MS"/>
              </a:rPr>
              <a:t> </a:t>
            </a:r>
            <a:r>
              <a:rPr sz="2200" b="1" spc="-15" dirty="0">
                <a:solidFill>
                  <a:srgbClr val="FFFFFF"/>
                </a:solidFill>
                <a:latin typeface="Trebuchet MS"/>
                <a:cs typeface="Trebuchet MS"/>
              </a:rPr>
              <a:t>ratio</a:t>
            </a:r>
            <a:endParaRPr sz="2200">
              <a:latin typeface="Trebuchet MS"/>
              <a:cs typeface="Trebuchet MS"/>
            </a:endParaRPr>
          </a:p>
        </p:txBody>
      </p:sp>
      <p:sp>
        <p:nvSpPr>
          <p:cNvPr id="3" name="object 3"/>
          <p:cNvSpPr/>
          <p:nvPr/>
        </p:nvSpPr>
        <p:spPr>
          <a:xfrm>
            <a:off x="1409700" y="5016500"/>
            <a:ext cx="6692900" cy="1651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900" y="1866900"/>
            <a:ext cx="2538095" cy="360680"/>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FFFFFF"/>
                </a:solidFill>
                <a:latin typeface="Trebuchet MS"/>
                <a:cs typeface="Trebuchet MS"/>
              </a:rPr>
              <a:t>3. </a:t>
            </a:r>
            <a:r>
              <a:rPr sz="2200" b="1" spc="-20" dirty="0">
                <a:solidFill>
                  <a:srgbClr val="FFFFFF"/>
                </a:solidFill>
                <a:latin typeface="Trebuchet MS"/>
                <a:cs typeface="Trebuchet MS"/>
              </a:rPr>
              <a:t>REGENERATION</a:t>
            </a:r>
            <a:r>
              <a:rPr sz="2200" b="1" spc="-70" dirty="0">
                <a:solidFill>
                  <a:srgbClr val="FFFFFF"/>
                </a:solidFill>
                <a:latin typeface="Trebuchet MS"/>
                <a:cs typeface="Trebuchet MS"/>
              </a:rPr>
              <a:t> </a:t>
            </a:r>
            <a:r>
              <a:rPr sz="2200" b="1" dirty="0">
                <a:solidFill>
                  <a:srgbClr val="FFFFFF"/>
                </a:solidFill>
                <a:latin typeface="Trebuchet MS"/>
                <a:cs typeface="Trebuchet MS"/>
              </a:rPr>
              <a:t>:</a:t>
            </a:r>
            <a:endParaRPr sz="2200">
              <a:latin typeface="Trebuchet MS"/>
              <a:cs typeface="Trebuchet MS"/>
            </a:endParaRPr>
          </a:p>
        </p:txBody>
      </p:sp>
      <p:sp>
        <p:nvSpPr>
          <p:cNvPr id="3" name="object 3"/>
          <p:cNvSpPr txBox="1"/>
          <p:nvPr/>
        </p:nvSpPr>
        <p:spPr>
          <a:xfrm>
            <a:off x="215900" y="2362200"/>
            <a:ext cx="6904990" cy="360680"/>
          </a:xfrm>
          <a:prstGeom prst="rect">
            <a:avLst/>
          </a:prstGeom>
        </p:spPr>
        <p:txBody>
          <a:bodyPr vert="horz" wrap="square" lIns="0" tIns="12700" rIns="0" bIns="0" rtlCol="0">
            <a:spAutoFit/>
          </a:bodyPr>
          <a:lstStyle/>
          <a:p>
            <a:pPr marL="12700">
              <a:lnSpc>
                <a:spcPct val="100000"/>
              </a:lnSpc>
              <a:spcBef>
                <a:spcPts val="100"/>
              </a:spcBef>
              <a:tabLst>
                <a:tab pos="354965" algn="l"/>
                <a:tab pos="1753235" algn="l"/>
                <a:tab pos="2149475" algn="l"/>
                <a:tab pos="2872740" algn="l"/>
                <a:tab pos="4199255" algn="l"/>
                <a:tab pos="5505450" algn="l"/>
                <a:tab pos="5917565" algn="l"/>
              </a:tabLst>
            </a:pPr>
            <a:r>
              <a:rPr sz="2200" b="1" dirty="0">
                <a:solidFill>
                  <a:srgbClr val="FFFFFF"/>
                </a:solidFill>
                <a:latin typeface="Trebuchet MS"/>
                <a:cs typeface="Trebuchet MS"/>
              </a:rPr>
              <a:t>-	</a:t>
            </a:r>
            <a:r>
              <a:rPr sz="2200" b="1" spc="-5" dirty="0">
                <a:solidFill>
                  <a:srgbClr val="FFFFFF"/>
                </a:solidFill>
                <a:latin typeface="Trebuchet MS"/>
                <a:cs typeface="Trebuchet MS"/>
              </a:rPr>
              <a:t>Depletion	</a:t>
            </a:r>
            <a:r>
              <a:rPr sz="2200" b="1" dirty="0">
                <a:solidFill>
                  <a:srgbClr val="FFFFFF"/>
                </a:solidFill>
                <a:latin typeface="Trebuchet MS"/>
                <a:cs typeface="Trebuchet MS"/>
              </a:rPr>
              <a:t>of	cells	</a:t>
            </a:r>
            <a:r>
              <a:rPr sz="2200" b="1" spc="-5" dirty="0">
                <a:solidFill>
                  <a:srgbClr val="FFFFFF"/>
                </a:solidFill>
                <a:latin typeface="Trebuchet MS"/>
                <a:cs typeface="Trebuchet MS"/>
              </a:rPr>
              <a:t>following	</a:t>
            </a:r>
            <a:r>
              <a:rPr sz="2200" b="1" spc="-10" dirty="0">
                <a:solidFill>
                  <a:srgbClr val="FFFFFF"/>
                </a:solidFill>
                <a:latin typeface="Trebuchet MS"/>
                <a:cs typeface="Trebuchet MS"/>
              </a:rPr>
              <a:t>radiation	</a:t>
            </a:r>
            <a:r>
              <a:rPr sz="2200" b="1" dirty="0">
                <a:solidFill>
                  <a:srgbClr val="FFFFFF"/>
                </a:solidFill>
                <a:latin typeface="Trebuchet MS"/>
                <a:cs typeface="Trebuchet MS"/>
              </a:rPr>
              <a:t>or	</a:t>
            </a:r>
            <a:r>
              <a:rPr sz="2200" b="1" spc="-5" dirty="0">
                <a:solidFill>
                  <a:srgbClr val="FFFFFF"/>
                </a:solidFill>
                <a:latin typeface="Trebuchet MS"/>
                <a:cs typeface="Trebuchet MS"/>
              </a:rPr>
              <a:t>surgery</a:t>
            </a:r>
            <a:endParaRPr sz="2200">
              <a:latin typeface="Trebuchet MS"/>
              <a:cs typeface="Trebuchet MS"/>
            </a:endParaRPr>
          </a:p>
        </p:txBody>
      </p:sp>
      <p:sp>
        <p:nvSpPr>
          <p:cNvPr id="4" name="object 4"/>
          <p:cNvSpPr txBox="1"/>
          <p:nvPr/>
        </p:nvSpPr>
        <p:spPr>
          <a:xfrm>
            <a:off x="7415555" y="2362200"/>
            <a:ext cx="1303655" cy="360680"/>
          </a:xfrm>
          <a:prstGeom prst="rect">
            <a:avLst/>
          </a:prstGeom>
        </p:spPr>
        <p:txBody>
          <a:bodyPr vert="horz" wrap="square" lIns="0" tIns="12700" rIns="0" bIns="0" rtlCol="0">
            <a:spAutoFit/>
          </a:bodyPr>
          <a:lstStyle/>
          <a:p>
            <a:pPr marL="12700">
              <a:lnSpc>
                <a:spcPct val="100000"/>
              </a:lnSpc>
              <a:spcBef>
                <a:spcPts val="100"/>
              </a:spcBef>
              <a:tabLst>
                <a:tab pos="1141095" algn="l"/>
              </a:tabLst>
            </a:pPr>
            <a:r>
              <a:rPr sz="2200" b="1" dirty="0">
                <a:solidFill>
                  <a:srgbClr val="FFFFFF"/>
                </a:solidFill>
                <a:latin typeface="Trebuchet MS"/>
                <a:cs typeface="Trebuchet MS"/>
              </a:rPr>
              <a:t>t</a:t>
            </a:r>
            <a:r>
              <a:rPr sz="2200" b="1" spc="-5" dirty="0">
                <a:solidFill>
                  <a:srgbClr val="FFFFFF"/>
                </a:solidFill>
                <a:latin typeface="Trebuchet MS"/>
                <a:cs typeface="Trebuchet MS"/>
              </a:rPr>
              <a:t>ri</a:t>
            </a:r>
            <a:r>
              <a:rPr sz="2200" b="1" dirty="0">
                <a:solidFill>
                  <a:srgbClr val="FFFFFF"/>
                </a:solidFill>
                <a:latin typeface="Trebuchet MS"/>
                <a:cs typeface="Trebuchet MS"/>
              </a:rPr>
              <a:t>gg</a:t>
            </a:r>
            <a:r>
              <a:rPr sz="2200" b="1" spc="-5" dirty="0">
                <a:solidFill>
                  <a:srgbClr val="FFFFFF"/>
                </a:solidFill>
                <a:latin typeface="Trebuchet MS"/>
                <a:cs typeface="Trebuchet MS"/>
              </a:rPr>
              <a:t>er</a:t>
            </a:r>
            <a:r>
              <a:rPr sz="2200" b="1" dirty="0">
                <a:solidFill>
                  <a:srgbClr val="FFFFFF"/>
                </a:solidFill>
                <a:latin typeface="Trebuchet MS"/>
                <a:cs typeface="Trebuchet MS"/>
              </a:rPr>
              <a:t>s	a</a:t>
            </a:r>
            <a:endParaRPr sz="2200">
              <a:latin typeface="Trebuchet MS"/>
              <a:cs typeface="Trebuchet MS"/>
            </a:endParaRPr>
          </a:p>
        </p:txBody>
      </p:sp>
      <p:sp>
        <p:nvSpPr>
          <p:cNvPr id="5" name="object 5"/>
          <p:cNvSpPr txBox="1"/>
          <p:nvPr/>
        </p:nvSpPr>
        <p:spPr>
          <a:xfrm>
            <a:off x="215900" y="2697479"/>
            <a:ext cx="8503285" cy="1511300"/>
          </a:xfrm>
          <a:prstGeom prst="rect">
            <a:avLst/>
          </a:prstGeom>
        </p:spPr>
        <p:txBody>
          <a:bodyPr vert="horz" wrap="square" lIns="0" tIns="12700" rIns="0" bIns="0" rtlCol="0">
            <a:spAutoFit/>
          </a:bodyPr>
          <a:lstStyle/>
          <a:p>
            <a:pPr marL="355600" marR="5080">
              <a:lnSpc>
                <a:spcPct val="147700"/>
              </a:lnSpc>
              <a:spcBef>
                <a:spcPts val="100"/>
              </a:spcBef>
              <a:tabLst>
                <a:tab pos="2216150" algn="l"/>
                <a:tab pos="3576954" algn="l"/>
                <a:tab pos="3872865" algn="l"/>
                <a:tab pos="5213985" algn="l"/>
                <a:tab pos="5655310" algn="l"/>
                <a:tab pos="6285230" algn="l"/>
                <a:tab pos="7579995" algn="l"/>
                <a:tab pos="8021320" algn="l"/>
              </a:tabLst>
            </a:pPr>
            <a:r>
              <a:rPr sz="2200" b="1" spc="-5" dirty="0">
                <a:solidFill>
                  <a:srgbClr val="FFFFFF"/>
                </a:solidFill>
                <a:latin typeface="Trebuchet MS"/>
                <a:cs typeface="Trebuchet MS"/>
              </a:rPr>
              <a:t>r</a:t>
            </a:r>
            <a:r>
              <a:rPr sz="2200" b="1" dirty="0">
                <a:solidFill>
                  <a:srgbClr val="FFFFFF"/>
                </a:solidFill>
                <a:latin typeface="Trebuchet MS"/>
                <a:cs typeface="Trebuchet MS"/>
              </a:rPr>
              <a:t>eg</a:t>
            </a:r>
            <a:r>
              <a:rPr sz="2200" b="1" spc="-5" dirty="0">
                <a:solidFill>
                  <a:srgbClr val="FFFFFF"/>
                </a:solidFill>
                <a:latin typeface="Trebuchet MS"/>
                <a:cs typeface="Trebuchet MS"/>
              </a:rPr>
              <a:t>en</a:t>
            </a:r>
            <a:r>
              <a:rPr sz="2200" b="1" dirty="0">
                <a:solidFill>
                  <a:srgbClr val="FFFFFF"/>
                </a:solidFill>
                <a:latin typeface="Trebuchet MS"/>
                <a:cs typeface="Trebuchet MS"/>
              </a:rPr>
              <a:t>e</a:t>
            </a:r>
            <a:r>
              <a:rPr sz="2200" b="1" spc="-70" dirty="0">
                <a:solidFill>
                  <a:srgbClr val="FFFFFF"/>
                </a:solidFill>
                <a:latin typeface="Trebuchet MS"/>
                <a:cs typeface="Trebuchet MS"/>
              </a:rPr>
              <a:t>r</a:t>
            </a:r>
            <a:r>
              <a:rPr sz="2200" b="1" dirty="0">
                <a:solidFill>
                  <a:srgbClr val="FFFFFF"/>
                </a:solidFill>
                <a:latin typeface="Trebuchet MS"/>
                <a:cs typeface="Trebuchet MS"/>
              </a:rPr>
              <a:t>at</a:t>
            </a:r>
            <a:r>
              <a:rPr sz="2200" b="1" spc="-5" dirty="0">
                <a:solidFill>
                  <a:srgbClr val="FFFFFF"/>
                </a:solidFill>
                <a:latin typeface="Trebuchet MS"/>
                <a:cs typeface="Trebuchet MS"/>
              </a:rPr>
              <a:t>iv</a:t>
            </a:r>
            <a:r>
              <a:rPr sz="2200" b="1" dirty="0">
                <a:solidFill>
                  <a:srgbClr val="FFFFFF"/>
                </a:solidFill>
                <a:latin typeface="Trebuchet MS"/>
                <a:cs typeface="Trebuchet MS"/>
              </a:rPr>
              <a:t>e	</a:t>
            </a:r>
            <a:r>
              <a:rPr sz="2200" b="1" spc="-5" dirty="0">
                <a:solidFill>
                  <a:srgbClr val="FFFFFF"/>
                </a:solidFill>
                <a:latin typeface="Trebuchet MS"/>
                <a:cs typeface="Trebuchet MS"/>
              </a:rPr>
              <a:t>r</a:t>
            </a:r>
            <a:r>
              <a:rPr sz="2200" b="1" dirty="0">
                <a:solidFill>
                  <a:srgbClr val="FFFFFF"/>
                </a:solidFill>
                <a:latin typeface="Trebuchet MS"/>
                <a:cs typeface="Trebuchet MS"/>
              </a:rPr>
              <a:t>espo</a:t>
            </a:r>
            <a:r>
              <a:rPr sz="2200" b="1" spc="-5" dirty="0">
                <a:solidFill>
                  <a:srgbClr val="FFFFFF"/>
                </a:solidFill>
                <a:latin typeface="Trebuchet MS"/>
                <a:cs typeface="Trebuchet MS"/>
              </a:rPr>
              <a:t>n</a:t>
            </a:r>
            <a:r>
              <a:rPr sz="2200" b="1" dirty="0">
                <a:solidFill>
                  <a:srgbClr val="FFFFFF"/>
                </a:solidFill>
                <a:latin typeface="Trebuchet MS"/>
                <a:cs typeface="Trebuchet MS"/>
              </a:rPr>
              <a:t>se	,	</a:t>
            </a:r>
            <a:r>
              <a:rPr sz="2200" b="1" spc="-5" dirty="0">
                <a:solidFill>
                  <a:srgbClr val="FFFFFF"/>
                </a:solidFill>
                <a:latin typeface="Trebuchet MS"/>
                <a:cs typeface="Trebuchet MS"/>
              </a:rPr>
              <a:t>r</a:t>
            </a:r>
            <a:r>
              <a:rPr sz="2200" b="1" dirty="0">
                <a:solidFill>
                  <a:srgbClr val="FFFFFF"/>
                </a:solidFill>
                <a:latin typeface="Trebuchet MS"/>
                <a:cs typeface="Trebuchet MS"/>
              </a:rPr>
              <a:t>esult</a:t>
            </a:r>
            <a:r>
              <a:rPr sz="2200" b="1" spc="-5" dirty="0">
                <a:solidFill>
                  <a:srgbClr val="FFFFFF"/>
                </a:solidFill>
                <a:latin typeface="Trebuchet MS"/>
                <a:cs typeface="Trebuchet MS"/>
              </a:rPr>
              <a:t>in</a:t>
            </a:r>
            <a:r>
              <a:rPr sz="2200" b="1" dirty="0">
                <a:solidFill>
                  <a:srgbClr val="FFFFFF"/>
                </a:solidFill>
                <a:latin typeface="Trebuchet MS"/>
                <a:cs typeface="Trebuchet MS"/>
              </a:rPr>
              <a:t>g	</a:t>
            </a:r>
            <a:r>
              <a:rPr sz="2200" b="1" spc="-5" dirty="0">
                <a:solidFill>
                  <a:srgbClr val="FFFFFF"/>
                </a:solidFill>
                <a:latin typeface="Trebuchet MS"/>
                <a:cs typeface="Trebuchet MS"/>
              </a:rPr>
              <a:t>i</a:t>
            </a:r>
            <a:r>
              <a:rPr sz="2200" b="1" dirty="0">
                <a:solidFill>
                  <a:srgbClr val="FFFFFF"/>
                </a:solidFill>
                <a:latin typeface="Trebuchet MS"/>
                <a:cs typeface="Trebuchet MS"/>
              </a:rPr>
              <a:t>n	</a:t>
            </a:r>
            <a:r>
              <a:rPr sz="2200" b="1" spc="-5" dirty="0">
                <a:solidFill>
                  <a:srgbClr val="FFFFFF"/>
                </a:solidFill>
                <a:latin typeface="Trebuchet MS"/>
                <a:cs typeface="Trebuchet MS"/>
              </a:rPr>
              <a:t>n</a:t>
            </a:r>
            <a:r>
              <a:rPr sz="2200" b="1" dirty="0">
                <a:solidFill>
                  <a:srgbClr val="FFFFFF"/>
                </a:solidFill>
                <a:latin typeface="Trebuchet MS"/>
                <a:cs typeface="Trebuchet MS"/>
              </a:rPr>
              <a:t>et	</a:t>
            </a:r>
            <a:r>
              <a:rPr sz="2200" b="1" spc="-5" dirty="0">
                <a:solidFill>
                  <a:srgbClr val="FFFFFF"/>
                </a:solidFill>
                <a:latin typeface="Trebuchet MS"/>
                <a:cs typeface="Trebuchet MS"/>
              </a:rPr>
              <a:t>in</a:t>
            </a:r>
            <a:r>
              <a:rPr sz="2200" b="1" dirty="0">
                <a:solidFill>
                  <a:srgbClr val="FFFFFF"/>
                </a:solidFill>
                <a:latin typeface="Trebuchet MS"/>
                <a:cs typeface="Trebuchet MS"/>
              </a:rPr>
              <a:t>c</a:t>
            </a:r>
            <a:r>
              <a:rPr sz="2200" b="1" spc="-5" dirty="0">
                <a:solidFill>
                  <a:srgbClr val="FFFFFF"/>
                </a:solidFill>
                <a:latin typeface="Trebuchet MS"/>
                <a:cs typeface="Trebuchet MS"/>
              </a:rPr>
              <a:t>r</a:t>
            </a:r>
            <a:r>
              <a:rPr sz="2200" b="1" dirty="0">
                <a:solidFill>
                  <a:srgbClr val="FFFFFF"/>
                </a:solidFill>
                <a:latin typeface="Trebuchet MS"/>
                <a:cs typeface="Trebuchet MS"/>
              </a:rPr>
              <a:t>ease	</a:t>
            </a:r>
            <a:r>
              <a:rPr sz="2200" b="1" spc="-5" dirty="0">
                <a:solidFill>
                  <a:srgbClr val="FFFFFF"/>
                </a:solidFill>
                <a:latin typeface="Trebuchet MS"/>
                <a:cs typeface="Trebuchet MS"/>
              </a:rPr>
              <a:t>i</a:t>
            </a:r>
            <a:r>
              <a:rPr sz="2200" b="1" dirty="0">
                <a:solidFill>
                  <a:srgbClr val="FFFFFF"/>
                </a:solidFill>
                <a:latin typeface="Trebuchet MS"/>
                <a:cs typeface="Trebuchet MS"/>
              </a:rPr>
              <a:t>n	cell  </a:t>
            </a:r>
            <a:r>
              <a:rPr sz="2200" b="1" spc="-5" dirty="0">
                <a:solidFill>
                  <a:srgbClr val="FFFFFF"/>
                </a:solidFill>
                <a:latin typeface="Trebuchet MS"/>
                <a:cs typeface="Trebuchet MS"/>
              </a:rPr>
              <a:t>production</a:t>
            </a:r>
            <a:endParaRPr sz="2200">
              <a:latin typeface="Trebuchet MS"/>
              <a:cs typeface="Trebuchet MS"/>
            </a:endParaRPr>
          </a:p>
          <a:p>
            <a:pPr marL="12700">
              <a:lnSpc>
                <a:spcPct val="100000"/>
              </a:lnSpc>
              <a:spcBef>
                <a:spcPts val="1260"/>
              </a:spcBef>
              <a:tabLst>
                <a:tab pos="439420" algn="l"/>
              </a:tabLst>
            </a:pPr>
            <a:r>
              <a:rPr sz="2200" b="1" dirty="0">
                <a:solidFill>
                  <a:srgbClr val="FFFFFF"/>
                </a:solidFill>
                <a:latin typeface="Trebuchet MS"/>
                <a:cs typeface="Trebuchet MS"/>
              </a:rPr>
              <a:t>-	</a:t>
            </a:r>
            <a:r>
              <a:rPr sz="2200" b="1" spc="-5" dirty="0">
                <a:solidFill>
                  <a:srgbClr val="FFFFFF"/>
                </a:solidFill>
                <a:latin typeface="Trebuchet MS"/>
                <a:cs typeface="Trebuchet MS"/>
              </a:rPr>
              <a:t>decrease normal tissue injury</a:t>
            </a:r>
            <a:endParaRPr sz="2200">
              <a:latin typeface="Trebuchet MS"/>
              <a:cs typeface="Trebuchet MS"/>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500" y="1694179"/>
            <a:ext cx="8503285" cy="2501900"/>
          </a:xfrm>
          <a:prstGeom prst="rect">
            <a:avLst/>
          </a:prstGeom>
        </p:spPr>
        <p:txBody>
          <a:bodyPr vert="horz" wrap="square" lIns="0" tIns="172720" rIns="0" bIns="0" rtlCol="0">
            <a:spAutoFit/>
          </a:bodyPr>
          <a:lstStyle/>
          <a:p>
            <a:pPr marL="12700">
              <a:lnSpc>
                <a:spcPct val="100000"/>
              </a:lnSpc>
              <a:spcBef>
                <a:spcPts val="1360"/>
              </a:spcBef>
            </a:pPr>
            <a:r>
              <a:rPr sz="2200" b="1" dirty="0">
                <a:solidFill>
                  <a:srgbClr val="FFFFFF"/>
                </a:solidFill>
                <a:latin typeface="Trebuchet MS"/>
                <a:cs typeface="Trebuchet MS"/>
              </a:rPr>
              <a:t>4. </a:t>
            </a:r>
            <a:r>
              <a:rPr sz="2200" b="1" spc="-20" dirty="0">
                <a:solidFill>
                  <a:srgbClr val="FFFFFF"/>
                </a:solidFill>
                <a:latin typeface="Trebuchet MS"/>
                <a:cs typeface="Trebuchet MS"/>
              </a:rPr>
              <a:t>REOXYGENATION</a:t>
            </a:r>
            <a:r>
              <a:rPr sz="2200" b="1" spc="-10" dirty="0">
                <a:solidFill>
                  <a:srgbClr val="FFFFFF"/>
                </a:solidFill>
                <a:latin typeface="Trebuchet MS"/>
                <a:cs typeface="Trebuchet MS"/>
              </a:rPr>
              <a:t> </a:t>
            </a:r>
            <a:r>
              <a:rPr sz="2200" b="1" dirty="0">
                <a:solidFill>
                  <a:srgbClr val="FFFFFF"/>
                </a:solidFill>
                <a:latin typeface="Trebuchet MS"/>
                <a:cs typeface="Trebuchet MS"/>
              </a:rPr>
              <a:t>:</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dirty="0">
                <a:solidFill>
                  <a:srgbClr val="FFFFFF"/>
                </a:solidFill>
                <a:latin typeface="Trebuchet MS"/>
                <a:cs typeface="Trebuchet MS"/>
              </a:rPr>
              <a:t>Hypoxic cells </a:t>
            </a:r>
            <a:r>
              <a:rPr sz="2200" b="1" spc="-5" dirty="0">
                <a:solidFill>
                  <a:srgbClr val="FFFFFF"/>
                </a:solidFill>
                <a:latin typeface="Trebuchet MS"/>
                <a:cs typeface="Trebuchet MS"/>
              </a:rPr>
              <a:t>are </a:t>
            </a:r>
            <a:r>
              <a:rPr sz="2200" b="1" spc="-10" dirty="0">
                <a:solidFill>
                  <a:srgbClr val="FFFFFF"/>
                </a:solidFill>
                <a:latin typeface="Trebuchet MS"/>
                <a:cs typeface="Trebuchet MS"/>
              </a:rPr>
              <a:t>radioresistant</a:t>
            </a:r>
            <a:endParaRPr sz="2200">
              <a:latin typeface="Trebuchet MS"/>
              <a:cs typeface="Trebuchet MS"/>
            </a:endParaRPr>
          </a:p>
          <a:p>
            <a:pPr marL="355600" marR="5080" indent="-342900">
              <a:lnSpc>
                <a:spcPct val="147700"/>
              </a:lnSpc>
              <a:buChar char="-"/>
              <a:tabLst>
                <a:tab pos="354965" algn="l"/>
                <a:tab pos="355600" algn="l"/>
                <a:tab pos="2095500" algn="l"/>
                <a:tab pos="3738879" algn="l"/>
                <a:tab pos="4162425" algn="l"/>
                <a:tab pos="5003165" algn="l"/>
                <a:tab pos="6980555" algn="l"/>
              </a:tabLst>
            </a:pPr>
            <a:r>
              <a:rPr sz="2200" b="1" dirty="0">
                <a:solidFill>
                  <a:srgbClr val="FFFFFF"/>
                </a:solidFill>
                <a:latin typeface="Trebuchet MS"/>
                <a:cs typeface="Trebuchet MS"/>
              </a:rPr>
              <a:t>P</a:t>
            </a:r>
            <a:r>
              <a:rPr sz="2200" b="1" spc="-5" dirty="0">
                <a:solidFill>
                  <a:srgbClr val="FFFFFF"/>
                </a:solidFill>
                <a:latin typeface="Trebuchet MS"/>
                <a:cs typeface="Trebuchet MS"/>
              </a:rPr>
              <a:t>r</a:t>
            </a:r>
            <a:r>
              <a:rPr sz="2200" b="1" dirty="0">
                <a:solidFill>
                  <a:srgbClr val="FFFFFF"/>
                </a:solidFill>
                <a:latin typeface="Trebuchet MS"/>
                <a:cs typeface="Trebuchet MS"/>
              </a:rPr>
              <a:t>e</a:t>
            </a:r>
            <a:r>
              <a:rPr sz="2200" b="1" spc="-5" dirty="0">
                <a:solidFill>
                  <a:srgbClr val="FFFFFF"/>
                </a:solidFill>
                <a:latin typeface="Trebuchet MS"/>
                <a:cs typeface="Trebuchet MS"/>
              </a:rPr>
              <a:t>f</a:t>
            </a:r>
            <a:r>
              <a:rPr sz="2200" b="1" dirty="0">
                <a:solidFill>
                  <a:srgbClr val="FFFFFF"/>
                </a:solidFill>
                <a:latin typeface="Trebuchet MS"/>
                <a:cs typeface="Trebuchet MS"/>
              </a:rPr>
              <a:t>e</a:t>
            </a:r>
            <a:r>
              <a:rPr sz="2200" b="1" spc="-5" dirty="0">
                <a:solidFill>
                  <a:srgbClr val="FFFFFF"/>
                </a:solidFill>
                <a:latin typeface="Trebuchet MS"/>
                <a:cs typeface="Trebuchet MS"/>
              </a:rPr>
              <a:t>r</a:t>
            </a:r>
            <a:r>
              <a:rPr sz="2200" b="1" dirty="0">
                <a:solidFill>
                  <a:srgbClr val="FFFFFF"/>
                </a:solidFill>
                <a:latin typeface="Trebuchet MS"/>
                <a:cs typeface="Trebuchet MS"/>
              </a:rPr>
              <a:t>e</a:t>
            </a:r>
            <a:r>
              <a:rPr sz="2200" b="1" spc="-5" dirty="0">
                <a:solidFill>
                  <a:srgbClr val="FFFFFF"/>
                </a:solidFill>
                <a:latin typeface="Trebuchet MS"/>
                <a:cs typeface="Trebuchet MS"/>
              </a:rPr>
              <a:t>n</a:t>
            </a:r>
            <a:r>
              <a:rPr sz="2200" b="1" dirty="0">
                <a:solidFill>
                  <a:srgbClr val="FFFFFF"/>
                </a:solidFill>
                <a:latin typeface="Trebuchet MS"/>
                <a:cs typeface="Trebuchet MS"/>
              </a:rPr>
              <a:t>t</a:t>
            </a:r>
            <a:r>
              <a:rPr sz="2200" b="1" spc="-5" dirty="0">
                <a:solidFill>
                  <a:srgbClr val="FFFFFF"/>
                </a:solidFill>
                <a:latin typeface="Trebuchet MS"/>
                <a:cs typeface="Trebuchet MS"/>
              </a:rPr>
              <a:t>i</a:t>
            </a:r>
            <a:r>
              <a:rPr sz="2200" b="1" dirty="0">
                <a:solidFill>
                  <a:srgbClr val="FFFFFF"/>
                </a:solidFill>
                <a:latin typeface="Trebuchet MS"/>
                <a:cs typeface="Trebuchet MS"/>
              </a:rPr>
              <a:t>al	el</a:t>
            </a:r>
            <a:r>
              <a:rPr sz="2200" b="1" spc="-5" dirty="0">
                <a:solidFill>
                  <a:srgbClr val="FFFFFF"/>
                </a:solidFill>
                <a:latin typeface="Trebuchet MS"/>
                <a:cs typeface="Trebuchet MS"/>
              </a:rPr>
              <a:t>i</a:t>
            </a:r>
            <a:r>
              <a:rPr sz="2200" b="1" dirty="0">
                <a:solidFill>
                  <a:srgbClr val="FFFFFF"/>
                </a:solidFill>
                <a:latin typeface="Trebuchet MS"/>
                <a:cs typeface="Trebuchet MS"/>
              </a:rPr>
              <a:t>m</a:t>
            </a:r>
            <a:r>
              <a:rPr sz="2200" b="1" spc="-5" dirty="0">
                <a:solidFill>
                  <a:srgbClr val="FFFFFF"/>
                </a:solidFill>
                <a:latin typeface="Trebuchet MS"/>
                <a:cs typeface="Trebuchet MS"/>
              </a:rPr>
              <a:t>in</a:t>
            </a:r>
            <a:r>
              <a:rPr sz="2200" b="1" dirty="0">
                <a:solidFill>
                  <a:srgbClr val="FFFFFF"/>
                </a:solidFill>
                <a:latin typeface="Trebuchet MS"/>
                <a:cs typeface="Trebuchet MS"/>
              </a:rPr>
              <a:t>at</a:t>
            </a:r>
            <a:r>
              <a:rPr sz="2200" b="1" spc="-5" dirty="0">
                <a:solidFill>
                  <a:srgbClr val="FFFFFF"/>
                </a:solidFill>
                <a:latin typeface="Trebuchet MS"/>
                <a:cs typeface="Trebuchet MS"/>
              </a:rPr>
              <a:t>i</a:t>
            </a:r>
            <a:r>
              <a:rPr sz="2200" b="1" dirty="0">
                <a:solidFill>
                  <a:srgbClr val="FFFFFF"/>
                </a:solidFill>
                <a:latin typeface="Trebuchet MS"/>
                <a:cs typeface="Trebuchet MS"/>
              </a:rPr>
              <a:t>on	of	mo</a:t>
            </a:r>
            <a:r>
              <a:rPr sz="2200" b="1" spc="-5" dirty="0">
                <a:solidFill>
                  <a:srgbClr val="FFFFFF"/>
                </a:solidFill>
                <a:latin typeface="Trebuchet MS"/>
                <a:cs typeface="Trebuchet MS"/>
              </a:rPr>
              <a:t>r</a:t>
            </a:r>
            <a:r>
              <a:rPr sz="2200" b="1" dirty="0">
                <a:solidFill>
                  <a:srgbClr val="FFFFFF"/>
                </a:solidFill>
                <a:latin typeface="Trebuchet MS"/>
                <a:cs typeface="Trebuchet MS"/>
              </a:rPr>
              <a:t>e	</a:t>
            </a:r>
            <a:r>
              <a:rPr sz="2200" b="1" spc="-70" dirty="0">
                <a:solidFill>
                  <a:srgbClr val="FFFFFF"/>
                </a:solidFill>
                <a:latin typeface="Trebuchet MS"/>
                <a:cs typeface="Trebuchet MS"/>
              </a:rPr>
              <a:t>r</a:t>
            </a:r>
            <a:r>
              <a:rPr sz="2200" b="1" dirty="0">
                <a:solidFill>
                  <a:srgbClr val="FFFFFF"/>
                </a:solidFill>
                <a:latin typeface="Trebuchet MS"/>
                <a:cs typeface="Trebuchet MS"/>
              </a:rPr>
              <a:t>ad</a:t>
            </a:r>
            <a:r>
              <a:rPr sz="2200" b="1" spc="-5" dirty="0">
                <a:solidFill>
                  <a:srgbClr val="FFFFFF"/>
                </a:solidFill>
                <a:latin typeface="Trebuchet MS"/>
                <a:cs typeface="Trebuchet MS"/>
              </a:rPr>
              <a:t>i</a:t>
            </a:r>
            <a:r>
              <a:rPr sz="2200" b="1" dirty="0">
                <a:solidFill>
                  <a:srgbClr val="FFFFFF"/>
                </a:solidFill>
                <a:latin typeface="Trebuchet MS"/>
                <a:cs typeface="Trebuchet MS"/>
              </a:rPr>
              <a:t>ose</a:t>
            </a:r>
            <a:r>
              <a:rPr sz="2200" b="1" spc="-5" dirty="0">
                <a:solidFill>
                  <a:srgbClr val="FFFFFF"/>
                </a:solidFill>
                <a:latin typeface="Trebuchet MS"/>
                <a:cs typeface="Trebuchet MS"/>
              </a:rPr>
              <a:t>n</a:t>
            </a:r>
            <a:r>
              <a:rPr sz="2200" b="1" dirty="0">
                <a:solidFill>
                  <a:srgbClr val="FFFFFF"/>
                </a:solidFill>
                <a:latin typeface="Trebuchet MS"/>
                <a:cs typeface="Trebuchet MS"/>
              </a:rPr>
              <a:t>s</a:t>
            </a:r>
            <a:r>
              <a:rPr sz="2200" b="1" spc="-5" dirty="0">
                <a:solidFill>
                  <a:srgbClr val="FFFFFF"/>
                </a:solidFill>
                <a:latin typeface="Trebuchet MS"/>
                <a:cs typeface="Trebuchet MS"/>
              </a:rPr>
              <a:t>i</a:t>
            </a:r>
            <a:r>
              <a:rPr sz="2200" b="1" dirty="0">
                <a:solidFill>
                  <a:srgbClr val="FFFFFF"/>
                </a:solidFill>
                <a:latin typeface="Trebuchet MS"/>
                <a:cs typeface="Trebuchet MS"/>
              </a:rPr>
              <a:t>t</a:t>
            </a:r>
            <a:r>
              <a:rPr sz="2200" b="1" spc="-5" dirty="0">
                <a:solidFill>
                  <a:srgbClr val="FFFFFF"/>
                </a:solidFill>
                <a:latin typeface="Trebuchet MS"/>
                <a:cs typeface="Trebuchet MS"/>
              </a:rPr>
              <a:t>iv</a:t>
            </a:r>
            <a:r>
              <a:rPr sz="2200" b="1" dirty="0">
                <a:solidFill>
                  <a:srgbClr val="FFFFFF"/>
                </a:solidFill>
                <a:latin typeface="Trebuchet MS"/>
                <a:cs typeface="Trebuchet MS"/>
              </a:rPr>
              <a:t>e	o</a:t>
            </a:r>
            <a:r>
              <a:rPr sz="2200" b="1" spc="-5" dirty="0">
                <a:solidFill>
                  <a:srgbClr val="FFFFFF"/>
                </a:solidFill>
                <a:latin typeface="Trebuchet MS"/>
                <a:cs typeface="Trebuchet MS"/>
              </a:rPr>
              <a:t>x</a:t>
            </a:r>
            <a:r>
              <a:rPr sz="2200" b="1" dirty="0">
                <a:solidFill>
                  <a:srgbClr val="FFFFFF"/>
                </a:solidFill>
                <a:latin typeface="Trebuchet MS"/>
                <a:cs typeface="Trebuchet MS"/>
              </a:rPr>
              <a:t>yg</a:t>
            </a:r>
            <a:r>
              <a:rPr sz="2200" b="1" spc="-5" dirty="0">
                <a:solidFill>
                  <a:srgbClr val="FFFFFF"/>
                </a:solidFill>
                <a:latin typeface="Trebuchet MS"/>
                <a:cs typeface="Trebuchet MS"/>
              </a:rPr>
              <a:t>en</a:t>
            </a:r>
            <a:r>
              <a:rPr sz="2200" b="1" dirty="0">
                <a:solidFill>
                  <a:srgbClr val="FFFFFF"/>
                </a:solidFill>
                <a:latin typeface="Trebuchet MS"/>
                <a:cs typeface="Trebuchet MS"/>
              </a:rPr>
              <a:t>ated  cells </a:t>
            </a:r>
            <a:r>
              <a:rPr sz="2200" b="1" spc="-5" dirty="0">
                <a:solidFill>
                  <a:srgbClr val="FFFFFF"/>
                </a:solidFill>
                <a:latin typeface="Trebuchet MS"/>
                <a:cs typeface="Trebuchet MS"/>
              </a:rPr>
              <a:t>increases oxygen availability </a:t>
            </a:r>
            <a:r>
              <a:rPr sz="2200" b="1" dirty="0">
                <a:solidFill>
                  <a:srgbClr val="FFFFFF"/>
                </a:solidFill>
                <a:latin typeface="Trebuchet MS"/>
                <a:cs typeface="Trebuchet MS"/>
              </a:rPr>
              <a:t>to </a:t>
            </a:r>
            <a:r>
              <a:rPr sz="2200" b="1" spc="10" dirty="0">
                <a:solidFill>
                  <a:srgbClr val="FFFFFF"/>
                </a:solidFill>
                <a:latin typeface="Trebuchet MS"/>
                <a:cs typeface="Trebuchet MS"/>
              </a:rPr>
              <a:t>surviving </a:t>
            </a:r>
            <a:r>
              <a:rPr sz="2200" b="1" spc="-5" dirty="0">
                <a:solidFill>
                  <a:srgbClr val="FFFFFF"/>
                </a:solidFill>
                <a:latin typeface="Trebuchet MS"/>
                <a:cs typeface="Trebuchet MS"/>
              </a:rPr>
              <a:t>hypoxic</a:t>
            </a:r>
            <a:r>
              <a:rPr sz="2200" b="1" spc="20" dirty="0">
                <a:solidFill>
                  <a:srgbClr val="FFFFFF"/>
                </a:solidFill>
                <a:latin typeface="Trebuchet MS"/>
                <a:cs typeface="Trebuchet MS"/>
              </a:rPr>
              <a:t> </a:t>
            </a:r>
            <a:r>
              <a:rPr sz="2200" b="1" dirty="0">
                <a:solidFill>
                  <a:srgbClr val="FFFFFF"/>
                </a:solidFill>
                <a:latin typeface="Trebuchet MS"/>
                <a:cs typeface="Trebuchet MS"/>
              </a:rPr>
              <a:t>cells</a:t>
            </a:r>
            <a:endParaRPr sz="2200">
              <a:latin typeface="Trebuchet MS"/>
              <a:cs typeface="Trebuchet MS"/>
            </a:endParaRPr>
          </a:p>
          <a:p>
            <a:pPr marL="439420" indent="-427355">
              <a:lnSpc>
                <a:spcPct val="100000"/>
              </a:lnSpc>
              <a:spcBef>
                <a:spcPts val="1260"/>
              </a:spcBef>
              <a:buChar char="-"/>
              <a:tabLst>
                <a:tab pos="439420" algn="l"/>
                <a:tab pos="440055" algn="l"/>
              </a:tabLst>
            </a:pPr>
            <a:r>
              <a:rPr sz="2200" b="1" spc="-5" dirty="0">
                <a:solidFill>
                  <a:srgbClr val="FFFFFF"/>
                </a:solidFill>
                <a:latin typeface="Trebuchet MS"/>
                <a:cs typeface="Trebuchet MS"/>
              </a:rPr>
              <a:t>increase tissue </a:t>
            </a:r>
            <a:r>
              <a:rPr sz="2200" b="1" dirty="0">
                <a:solidFill>
                  <a:srgbClr val="FFFFFF"/>
                </a:solidFill>
                <a:latin typeface="Trebuchet MS"/>
                <a:cs typeface="Trebuchet MS"/>
              </a:rPr>
              <a:t>sensitivity </a:t>
            </a:r>
            <a:r>
              <a:rPr sz="2200" b="1" spc="-5" dirty="0">
                <a:solidFill>
                  <a:srgbClr val="FFFFFF"/>
                </a:solidFill>
                <a:latin typeface="Trebuchet MS"/>
                <a:cs typeface="Trebuchet MS"/>
              </a:rPr>
              <a:t>to</a:t>
            </a:r>
            <a:r>
              <a:rPr sz="2200" b="1" spc="-15" dirty="0">
                <a:solidFill>
                  <a:srgbClr val="FFFFFF"/>
                </a:solidFill>
                <a:latin typeface="Trebuchet MS"/>
                <a:cs typeface="Trebuchet MS"/>
              </a:rPr>
              <a:t> radiation</a:t>
            </a:r>
            <a:endParaRPr sz="2200">
              <a:latin typeface="Trebuchet MS"/>
              <a:cs typeface="Trebuchet MS"/>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0100" y="1125219"/>
            <a:ext cx="7533640" cy="1828800"/>
          </a:xfrm>
          <a:prstGeom prst="rect">
            <a:avLst/>
          </a:prstGeom>
        </p:spPr>
        <p:txBody>
          <a:bodyPr vert="horz" wrap="square" lIns="0" tIns="5715" rIns="0" bIns="0" rtlCol="0">
            <a:spAutoFit/>
          </a:bodyPr>
          <a:lstStyle/>
          <a:p>
            <a:pPr marL="12700" marR="5080" algn="just">
              <a:lnSpc>
                <a:spcPct val="141400"/>
              </a:lnSpc>
              <a:spcBef>
                <a:spcPts val="45"/>
              </a:spcBef>
            </a:pPr>
            <a:r>
              <a:rPr sz="2800" b="1" spc="-5" dirty="0">
                <a:solidFill>
                  <a:srgbClr val="E5C6B0"/>
                </a:solidFill>
                <a:latin typeface="Arial"/>
                <a:cs typeface="Arial"/>
              </a:rPr>
              <a:t>According </a:t>
            </a:r>
            <a:r>
              <a:rPr sz="2800" b="1" dirty="0">
                <a:solidFill>
                  <a:srgbClr val="E5C6B0"/>
                </a:solidFill>
                <a:latin typeface="Arial"/>
                <a:cs typeface="Arial"/>
              </a:rPr>
              <a:t>to </a:t>
            </a:r>
            <a:r>
              <a:rPr sz="2800" b="1" spc="-5" dirty="0">
                <a:solidFill>
                  <a:srgbClr val="E5C6B0"/>
                </a:solidFill>
                <a:latin typeface="Arial"/>
                <a:cs typeface="Arial"/>
              </a:rPr>
              <a:t>standard therapeutic regimen </a:t>
            </a:r>
            <a:r>
              <a:rPr sz="2800" b="1" dirty="0">
                <a:solidFill>
                  <a:srgbClr val="E5C6B0"/>
                </a:solidFill>
                <a:latin typeface="Arial"/>
                <a:cs typeface="Arial"/>
              </a:rPr>
              <a:t>:  </a:t>
            </a:r>
            <a:r>
              <a:rPr sz="2800" b="1" spc="-5" dirty="0">
                <a:solidFill>
                  <a:srgbClr val="E5C6B0"/>
                </a:solidFill>
                <a:latin typeface="Arial"/>
                <a:cs typeface="Arial"/>
              </a:rPr>
              <a:t>Dose of 200cGY is delivered </a:t>
            </a:r>
            <a:r>
              <a:rPr sz="2800" b="1" dirty="0">
                <a:solidFill>
                  <a:srgbClr val="E5C6B0"/>
                </a:solidFill>
                <a:latin typeface="Arial"/>
                <a:cs typeface="Arial"/>
              </a:rPr>
              <a:t>; 5 </a:t>
            </a:r>
            <a:r>
              <a:rPr sz="2800" b="1" spc="-5" dirty="0">
                <a:solidFill>
                  <a:srgbClr val="E5C6B0"/>
                </a:solidFill>
                <a:latin typeface="Arial"/>
                <a:cs typeface="Arial"/>
              </a:rPr>
              <a:t>days </a:t>
            </a:r>
            <a:r>
              <a:rPr sz="2800" b="1" dirty="0">
                <a:solidFill>
                  <a:srgbClr val="E5C6B0"/>
                </a:solidFill>
                <a:latin typeface="Arial"/>
                <a:cs typeface="Arial"/>
              </a:rPr>
              <a:t>a </a:t>
            </a:r>
            <a:r>
              <a:rPr sz="2800" b="1" spc="-5" dirty="0">
                <a:solidFill>
                  <a:srgbClr val="E5C6B0"/>
                </a:solidFill>
                <a:latin typeface="Arial"/>
                <a:cs typeface="Arial"/>
              </a:rPr>
              <a:t>week  for </a:t>
            </a:r>
            <a:r>
              <a:rPr sz="2800" b="1" dirty="0">
                <a:solidFill>
                  <a:srgbClr val="E5C6B0"/>
                </a:solidFill>
                <a:latin typeface="Arial"/>
                <a:cs typeface="Arial"/>
              </a:rPr>
              <a:t>5-6 </a:t>
            </a:r>
            <a:r>
              <a:rPr sz="2800" b="1" spc="-5" dirty="0">
                <a:solidFill>
                  <a:srgbClr val="E5C6B0"/>
                </a:solidFill>
                <a:latin typeface="Arial"/>
                <a:cs typeface="Arial"/>
              </a:rPr>
              <a:t>weeks with total dosage of </a:t>
            </a:r>
            <a:r>
              <a:rPr sz="2800" b="1" dirty="0">
                <a:solidFill>
                  <a:srgbClr val="E5C6B0"/>
                </a:solidFill>
                <a:latin typeface="Arial"/>
                <a:cs typeface="Arial"/>
              </a:rPr>
              <a:t>50-60 </a:t>
            </a:r>
            <a:r>
              <a:rPr sz="2800" b="1" spc="-5" dirty="0">
                <a:solidFill>
                  <a:srgbClr val="E5C6B0"/>
                </a:solidFill>
                <a:latin typeface="Arial"/>
                <a:cs typeface="Arial"/>
              </a:rPr>
              <a:t>Gy</a:t>
            </a:r>
            <a:endParaRPr sz="2800">
              <a:latin typeface="Arial"/>
              <a:cs typeface="Aria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700" y="635000"/>
            <a:ext cx="6085840" cy="421640"/>
          </a:xfrm>
          <a:prstGeom prst="rect">
            <a:avLst/>
          </a:prstGeom>
        </p:spPr>
        <p:txBody>
          <a:bodyPr vert="horz" wrap="square" lIns="0" tIns="12700" rIns="0" bIns="0" rtlCol="0">
            <a:spAutoFit/>
          </a:bodyPr>
          <a:lstStyle/>
          <a:p>
            <a:pPr marL="12700">
              <a:lnSpc>
                <a:spcPct val="100000"/>
              </a:lnSpc>
              <a:spcBef>
                <a:spcPts val="100"/>
              </a:spcBef>
            </a:pPr>
            <a:r>
              <a:rPr sz="2600" b="1" spc="-30" dirty="0">
                <a:solidFill>
                  <a:srgbClr val="E5C6B0"/>
                </a:solidFill>
                <a:latin typeface="Arial"/>
                <a:cs typeface="Arial"/>
              </a:rPr>
              <a:t>ALTERED </a:t>
            </a:r>
            <a:r>
              <a:rPr sz="2600" b="1" spc="-20" dirty="0">
                <a:solidFill>
                  <a:srgbClr val="E5C6B0"/>
                </a:solidFill>
                <a:latin typeface="Arial"/>
                <a:cs typeface="Arial"/>
              </a:rPr>
              <a:t>FRACTIONATION</a:t>
            </a:r>
            <a:r>
              <a:rPr sz="2600" b="1" spc="-25" dirty="0">
                <a:solidFill>
                  <a:srgbClr val="E5C6B0"/>
                </a:solidFill>
                <a:latin typeface="Arial"/>
                <a:cs typeface="Arial"/>
              </a:rPr>
              <a:t> </a:t>
            </a:r>
            <a:r>
              <a:rPr sz="2600" b="1" dirty="0">
                <a:solidFill>
                  <a:srgbClr val="E5C6B0"/>
                </a:solidFill>
                <a:latin typeface="Arial"/>
                <a:cs typeface="Arial"/>
              </a:rPr>
              <a:t>SCHEMES</a:t>
            </a:r>
            <a:endParaRPr sz="2600">
              <a:latin typeface="Arial"/>
              <a:cs typeface="Arial"/>
            </a:endParaRPr>
          </a:p>
        </p:txBody>
      </p:sp>
      <p:sp>
        <p:nvSpPr>
          <p:cNvPr id="3" name="object 3"/>
          <p:cNvSpPr txBox="1">
            <a:spLocks noGrp="1"/>
          </p:cNvSpPr>
          <p:nvPr>
            <p:ph idx="1"/>
          </p:nvPr>
        </p:nvSpPr>
        <p:spPr>
          <a:prstGeom prst="rect">
            <a:avLst/>
          </a:prstGeom>
        </p:spPr>
        <p:txBody>
          <a:bodyPr vert="horz" wrap="square" lIns="0" tIns="172720" rIns="0" bIns="0" rtlCol="0">
            <a:spAutoFit/>
          </a:bodyPr>
          <a:lstStyle/>
          <a:p>
            <a:pPr marL="19050">
              <a:lnSpc>
                <a:spcPct val="100000"/>
              </a:lnSpc>
              <a:spcBef>
                <a:spcPts val="1360"/>
              </a:spcBef>
            </a:pPr>
            <a:r>
              <a:rPr spc="-5" dirty="0"/>
              <a:t>1. </a:t>
            </a:r>
            <a:r>
              <a:rPr spc="-15" dirty="0"/>
              <a:t>HYPERFRACTIONATION</a:t>
            </a:r>
            <a:r>
              <a:rPr spc="-60" dirty="0"/>
              <a:t> </a:t>
            </a:r>
            <a:r>
              <a:rPr dirty="0"/>
              <a:t>:</a:t>
            </a:r>
          </a:p>
          <a:p>
            <a:pPr marL="361950" indent="-342900">
              <a:lnSpc>
                <a:spcPct val="100000"/>
              </a:lnSpc>
              <a:spcBef>
                <a:spcPts val="1260"/>
              </a:spcBef>
              <a:buChar char="-"/>
              <a:tabLst>
                <a:tab pos="361950" algn="l"/>
                <a:tab pos="362585" algn="l"/>
              </a:tabLst>
            </a:pPr>
            <a:r>
              <a:rPr spc="-5" dirty="0"/>
              <a:t>Smaller </a:t>
            </a:r>
            <a:r>
              <a:rPr spc="-15" dirty="0"/>
              <a:t>fraction </a:t>
            </a:r>
            <a:r>
              <a:rPr spc="-5" dirty="0"/>
              <a:t>size </a:t>
            </a:r>
            <a:r>
              <a:rPr dirty="0"/>
              <a:t>( </a:t>
            </a:r>
            <a:r>
              <a:rPr spc="-5" dirty="0"/>
              <a:t>115-120cGy)</a:t>
            </a:r>
          </a:p>
          <a:p>
            <a:pPr marL="361950" indent="-342900">
              <a:lnSpc>
                <a:spcPct val="100000"/>
              </a:lnSpc>
              <a:spcBef>
                <a:spcPts val="1260"/>
              </a:spcBef>
              <a:buChar char="-"/>
              <a:tabLst>
                <a:tab pos="361950" algn="l"/>
                <a:tab pos="362585" algn="l"/>
              </a:tabLst>
            </a:pPr>
            <a:r>
              <a:rPr spc="-60" dirty="0"/>
              <a:t>Two </a:t>
            </a:r>
            <a:r>
              <a:rPr spc="-5" dirty="0"/>
              <a:t>to three times in </a:t>
            </a:r>
            <a:r>
              <a:rPr dirty="0"/>
              <a:t>a</a:t>
            </a:r>
            <a:r>
              <a:rPr spc="65" dirty="0"/>
              <a:t> </a:t>
            </a:r>
            <a:r>
              <a:rPr spc="-5" dirty="0"/>
              <a:t>day</a:t>
            </a:r>
          </a:p>
          <a:p>
            <a:pPr marL="445770" indent="-427355">
              <a:lnSpc>
                <a:spcPct val="100000"/>
              </a:lnSpc>
              <a:spcBef>
                <a:spcPts val="1260"/>
              </a:spcBef>
              <a:buChar char="-"/>
              <a:tabLst>
                <a:tab pos="446405" algn="l"/>
                <a:tab pos="447040" algn="l"/>
              </a:tabLst>
            </a:pPr>
            <a:r>
              <a:rPr dirty="0"/>
              <a:t>total dosage </a:t>
            </a:r>
            <a:r>
              <a:rPr spc="-5" dirty="0"/>
              <a:t>is larger </a:t>
            </a:r>
            <a:r>
              <a:rPr dirty="0"/>
              <a:t>(</a:t>
            </a:r>
            <a:r>
              <a:rPr spc="-5" dirty="0"/>
              <a:t> 74-80Gy)</a:t>
            </a:r>
          </a:p>
          <a:p>
            <a:pPr marL="19050" marR="3267710">
              <a:lnSpc>
                <a:spcPct val="147700"/>
              </a:lnSpc>
              <a:buChar char="-"/>
              <a:tabLst>
                <a:tab pos="446405" algn="l"/>
                <a:tab pos="447040" algn="l"/>
              </a:tabLst>
            </a:pPr>
            <a:r>
              <a:rPr spc="-5" dirty="0"/>
              <a:t>treatment </a:t>
            </a:r>
            <a:r>
              <a:rPr spc="-15" dirty="0"/>
              <a:t>duration </a:t>
            </a:r>
            <a:r>
              <a:rPr spc="-5" dirty="0"/>
              <a:t>is same  Advantages </a:t>
            </a:r>
            <a:r>
              <a:rPr dirty="0"/>
              <a:t>: </a:t>
            </a:r>
            <a:r>
              <a:rPr spc="-5" dirty="0"/>
              <a:t>improve </a:t>
            </a:r>
            <a:r>
              <a:rPr spc="-10" dirty="0"/>
              <a:t>therapeutic</a:t>
            </a:r>
            <a:r>
              <a:rPr dirty="0"/>
              <a:t> </a:t>
            </a:r>
            <a:r>
              <a:rPr spc="-15" dirty="0"/>
              <a:t>ratio</a:t>
            </a:r>
          </a:p>
          <a:p>
            <a:pPr marL="361950" marR="5080" indent="-342900">
              <a:lnSpc>
                <a:spcPct val="147700"/>
              </a:lnSpc>
              <a:buChar char="-"/>
              <a:tabLst>
                <a:tab pos="361950" algn="l"/>
                <a:tab pos="362585" algn="l"/>
              </a:tabLst>
            </a:pPr>
            <a:r>
              <a:rPr spc="-5" dirty="0"/>
              <a:t>Redistribution of tumor </a:t>
            </a:r>
            <a:r>
              <a:rPr dirty="0"/>
              <a:t>cells into </a:t>
            </a:r>
            <a:r>
              <a:rPr spc="-5" dirty="0"/>
              <a:t>more </a:t>
            </a:r>
            <a:r>
              <a:rPr spc="-10" dirty="0"/>
              <a:t>radiosensitive </a:t>
            </a:r>
            <a:r>
              <a:rPr dirty="0"/>
              <a:t>phases  due to </a:t>
            </a:r>
            <a:r>
              <a:rPr spc="-5" dirty="0"/>
              <a:t>multiple </a:t>
            </a:r>
            <a:r>
              <a:rPr spc="-10" dirty="0"/>
              <a:t>fractions</a:t>
            </a:r>
          </a:p>
          <a:p>
            <a:pPr marL="445770" indent="-427355">
              <a:lnSpc>
                <a:spcPct val="100000"/>
              </a:lnSpc>
              <a:spcBef>
                <a:spcPts val="1260"/>
              </a:spcBef>
              <a:buChar char="-"/>
              <a:tabLst>
                <a:tab pos="446405" algn="l"/>
                <a:tab pos="447040" algn="l"/>
              </a:tabLst>
            </a:pPr>
            <a:r>
              <a:rPr spc="-5" dirty="0"/>
              <a:t>differential sparing </a:t>
            </a:r>
            <a:r>
              <a:rPr dirty="0"/>
              <a:t>of late </a:t>
            </a:r>
            <a:r>
              <a:rPr spc="-5" dirty="0"/>
              <a:t>responding normal</a:t>
            </a:r>
            <a:r>
              <a:rPr spc="20" dirty="0"/>
              <a:t> </a:t>
            </a:r>
            <a:r>
              <a:rPr spc="-5" dirty="0"/>
              <a:t>tissue</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35000"/>
            <a:ext cx="6085840" cy="421640"/>
          </a:xfrm>
          <a:prstGeom prst="rect">
            <a:avLst/>
          </a:prstGeom>
        </p:spPr>
        <p:txBody>
          <a:bodyPr vert="horz" wrap="square" lIns="0" tIns="12700" rIns="0" bIns="0" rtlCol="0">
            <a:spAutoFit/>
          </a:bodyPr>
          <a:lstStyle/>
          <a:p>
            <a:pPr marL="12700">
              <a:lnSpc>
                <a:spcPct val="100000"/>
              </a:lnSpc>
              <a:spcBef>
                <a:spcPts val="100"/>
              </a:spcBef>
            </a:pPr>
            <a:r>
              <a:rPr sz="2600" b="1" spc="-30" dirty="0">
                <a:solidFill>
                  <a:srgbClr val="E5C6B0"/>
                </a:solidFill>
                <a:latin typeface="Arial"/>
                <a:cs typeface="Arial"/>
              </a:rPr>
              <a:t>ALTERED </a:t>
            </a:r>
            <a:r>
              <a:rPr sz="2600" b="1" spc="-20" dirty="0">
                <a:solidFill>
                  <a:srgbClr val="E5C6B0"/>
                </a:solidFill>
                <a:latin typeface="Arial"/>
                <a:cs typeface="Arial"/>
              </a:rPr>
              <a:t>FRACTIONATION</a:t>
            </a:r>
            <a:r>
              <a:rPr sz="2600" b="1" spc="-25" dirty="0">
                <a:solidFill>
                  <a:srgbClr val="E5C6B0"/>
                </a:solidFill>
                <a:latin typeface="Arial"/>
                <a:cs typeface="Arial"/>
              </a:rPr>
              <a:t> </a:t>
            </a:r>
            <a:r>
              <a:rPr sz="2600" b="1" dirty="0">
                <a:solidFill>
                  <a:srgbClr val="E5C6B0"/>
                </a:solidFill>
                <a:latin typeface="Arial"/>
                <a:cs typeface="Arial"/>
              </a:rPr>
              <a:t>SCHEMES</a:t>
            </a:r>
            <a:endParaRPr sz="2600">
              <a:latin typeface="Arial"/>
              <a:cs typeface="Arial"/>
            </a:endParaRPr>
          </a:p>
        </p:txBody>
      </p:sp>
      <p:sp>
        <p:nvSpPr>
          <p:cNvPr id="3" name="object 3"/>
          <p:cNvSpPr txBox="1"/>
          <p:nvPr/>
        </p:nvSpPr>
        <p:spPr>
          <a:xfrm>
            <a:off x="381000" y="1592580"/>
            <a:ext cx="8129905" cy="3492500"/>
          </a:xfrm>
          <a:prstGeom prst="rect">
            <a:avLst/>
          </a:prstGeom>
        </p:spPr>
        <p:txBody>
          <a:bodyPr vert="horz" wrap="square" lIns="0" tIns="172720" rIns="0" bIns="0" rtlCol="0">
            <a:spAutoFit/>
          </a:bodyPr>
          <a:lstStyle/>
          <a:p>
            <a:pPr marL="12700">
              <a:lnSpc>
                <a:spcPct val="100000"/>
              </a:lnSpc>
              <a:spcBef>
                <a:spcPts val="1360"/>
              </a:spcBef>
              <a:tabLst>
                <a:tab pos="515620" algn="l"/>
                <a:tab pos="4685030" algn="l"/>
              </a:tabLst>
            </a:pPr>
            <a:r>
              <a:rPr sz="2200" b="1" dirty="0">
                <a:solidFill>
                  <a:srgbClr val="FFFFFF"/>
                </a:solidFill>
                <a:latin typeface="Trebuchet MS"/>
                <a:cs typeface="Trebuchet MS"/>
              </a:rPr>
              <a:t>2.	</a:t>
            </a:r>
            <a:r>
              <a:rPr sz="2200" b="1" spc="-25" dirty="0">
                <a:solidFill>
                  <a:srgbClr val="FFFFFF"/>
                </a:solidFill>
                <a:latin typeface="Trebuchet MS"/>
                <a:cs typeface="Trebuchet MS"/>
              </a:rPr>
              <a:t>ACCELERATED</a:t>
            </a:r>
            <a:r>
              <a:rPr sz="2200" b="1" spc="20" dirty="0">
                <a:solidFill>
                  <a:srgbClr val="FFFFFF"/>
                </a:solidFill>
                <a:latin typeface="Trebuchet MS"/>
                <a:cs typeface="Trebuchet MS"/>
              </a:rPr>
              <a:t> </a:t>
            </a:r>
            <a:r>
              <a:rPr sz="2200" b="1" spc="-20" dirty="0">
                <a:solidFill>
                  <a:srgbClr val="FFFFFF"/>
                </a:solidFill>
                <a:latin typeface="Trebuchet MS"/>
                <a:cs typeface="Trebuchet MS"/>
              </a:rPr>
              <a:t>FRACTIONATION	</a:t>
            </a:r>
            <a:r>
              <a:rPr sz="2200" b="1" dirty="0">
                <a:solidFill>
                  <a:srgbClr val="FFFFFF"/>
                </a:solidFill>
                <a:latin typeface="Trebuchet MS"/>
                <a:cs typeface="Trebuchet MS"/>
              </a:rPr>
              <a:t>:</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5" dirty="0">
                <a:solidFill>
                  <a:srgbClr val="FFFFFF"/>
                </a:solidFill>
                <a:latin typeface="Trebuchet MS"/>
                <a:cs typeface="Trebuchet MS"/>
              </a:rPr>
              <a:t>Same </a:t>
            </a:r>
            <a:r>
              <a:rPr sz="2200" b="1" spc="-15" dirty="0">
                <a:solidFill>
                  <a:srgbClr val="FFFFFF"/>
                </a:solidFill>
                <a:latin typeface="Trebuchet MS"/>
                <a:cs typeface="Trebuchet MS"/>
              </a:rPr>
              <a:t>fraction </a:t>
            </a:r>
            <a:r>
              <a:rPr sz="2200" b="1" spc="-5" dirty="0">
                <a:solidFill>
                  <a:srgbClr val="FFFFFF"/>
                </a:solidFill>
                <a:latin typeface="Trebuchet MS"/>
                <a:cs typeface="Trebuchet MS"/>
              </a:rPr>
              <a:t>size </a:t>
            </a:r>
            <a:r>
              <a:rPr sz="2200" b="1" dirty="0">
                <a:solidFill>
                  <a:srgbClr val="FFFFFF"/>
                </a:solidFill>
                <a:latin typeface="Trebuchet MS"/>
                <a:cs typeface="Trebuchet MS"/>
              </a:rPr>
              <a:t>( </a:t>
            </a:r>
            <a:r>
              <a:rPr sz="2200" b="1" spc="-5" dirty="0">
                <a:solidFill>
                  <a:srgbClr val="FFFFFF"/>
                </a:solidFill>
                <a:latin typeface="Trebuchet MS"/>
                <a:cs typeface="Trebuchet MS"/>
              </a:rPr>
              <a:t>180-200cGy)</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60" dirty="0">
                <a:solidFill>
                  <a:srgbClr val="FFFFFF"/>
                </a:solidFill>
                <a:latin typeface="Trebuchet MS"/>
                <a:cs typeface="Trebuchet MS"/>
              </a:rPr>
              <a:t>Two </a:t>
            </a:r>
            <a:r>
              <a:rPr sz="2200" b="1" spc="-5" dirty="0">
                <a:solidFill>
                  <a:srgbClr val="FFFFFF"/>
                </a:solidFill>
                <a:latin typeface="Trebuchet MS"/>
                <a:cs typeface="Trebuchet MS"/>
              </a:rPr>
              <a:t>to three times in </a:t>
            </a:r>
            <a:r>
              <a:rPr sz="2200" b="1" dirty="0">
                <a:solidFill>
                  <a:srgbClr val="FFFFFF"/>
                </a:solidFill>
                <a:latin typeface="Trebuchet MS"/>
                <a:cs typeface="Trebuchet MS"/>
              </a:rPr>
              <a:t>a</a:t>
            </a:r>
            <a:r>
              <a:rPr sz="2200" b="1" spc="65" dirty="0">
                <a:solidFill>
                  <a:srgbClr val="FFFFFF"/>
                </a:solidFill>
                <a:latin typeface="Trebuchet MS"/>
                <a:cs typeface="Trebuchet MS"/>
              </a:rPr>
              <a:t> </a:t>
            </a:r>
            <a:r>
              <a:rPr sz="2200" b="1" spc="-5" dirty="0">
                <a:solidFill>
                  <a:srgbClr val="FFFFFF"/>
                </a:solidFill>
                <a:latin typeface="Trebuchet MS"/>
                <a:cs typeface="Trebuchet MS"/>
              </a:rPr>
              <a:t>day</a:t>
            </a:r>
            <a:endParaRPr sz="2200">
              <a:latin typeface="Trebuchet MS"/>
              <a:cs typeface="Trebuchet MS"/>
            </a:endParaRPr>
          </a:p>
          <a:p>
            <a:pPr marL="439420" indent="-427355">
              <a:lnSpc>
                <a:spcPct val="100000"/>
              </a:lnSpc>
              <a:spcBef>
                <a:spcPts val="1260"/>
              </a:spcBef>
              <a:buChar char="-"/>
              <a:tabLst>
                <a:tab pos="439420" algn="l"/>
                <a:tab pos="440055" algn="l"/>
              </a:tabLst>
            </a:pPr>
            <a:r>
              <a:rPr sz="2200" b="1" dirty="0">
                <a:solidFill>
                  <a:srgbClr val="FFFFFF"/>
                </a:solidFill>
                <a:latin typeface="Trebuchet MS"/>
                <a:cs typeface="Trebuchet MS"/>
              </a:rPr>
              <a:t>total dosage </a:t>
            </a:r>
            <a:r>
              <a:rPr sz="2200" b="1" spc="-5" dirty="0">
                <a:solidFill>
                  <a:srgbClr val="FFFFFF"/>
                </a:solidFill>
                <a:latin typeface="Trebuchet MS"/>
                <a:cs typeface="Trebuchet MS"/>
              </a:rPr>
              <a:t>is</a:t>
            </a:r>
            <a:r>
              <a:rPr sz="2200" b="1" spc="-10" dirty="0">
                <a:solidFill>
                  <a:srgbClr val="FFFFFF"/>
                </a:solidFill>
                <a:latin typeface="Trebuchet MS"/>
                <a:cs typeface="Trebuchet MS"/>
              </a:rPr>
              <a:t> </a:t>
            </a:r>
            <a:r>
              <a:rPr sz="2200" b="1" spc="-5" dirty="0">
                <a:solidFill>
                  <a:srgbClr val="FFFFFF"/>
                </a:solidFill>
                <a:latin typeface="Trebuchet MS"/>
                <a:cs typeface="Trebuchet MS"/>
              </a:rPr>
              <a:t>similar</a:t>
            </a:r>
            <a:endParaRPr sz="2200">
              <a:latin typeface="Trebuchet MS"/>
              <a:cs typeface="Trebuchet MS"/>
            </a:endParaRPr>
          </a:p>
          <a:p>
            <a:pPr marL="12700" marR="4123054">
              <a:lnSpc>
                <a:spcPct val="147700"/>
              </a:lnSpc>
              <a:buChar char="-"/>
              <a:tabLst>
                <a:tab pos="439420" algn="l"/>
                <a:tab pos="440055" algn="l"/>
              </a:tabLst>
            </a:pPr>
            <a:r>
              <a:rPr sz="2200" b="1" spc="-5" dirty="0">
                <a:solidFill>
                  <a:srgbClr val="FFFFFF"/>
                </a:solidFill>
                <a:latin typeface="Trebuchet MS"/>
                <a:cs typeface="Trebuchet MS"/>
              </a:rPr>
              <a:t>treatment </a:t>
            </a:r>
            <a:r>
              <a:rPr sz="2200" b="1" spc="-15" dirty="0">
                <a:solidFill>
                  <a:srgbClr val="FFFFFF"/>
                </a:solidFill>
                <a:latin typeface="Trebuchet MS"/>
                <a:cs typeface="Trebuchet MS"/>
              </a:rPr>
              <a:t>duration </a:t>
            </a:r>
            <a:r>
              <a:rPr sz="2200" b="1" spc="-5" dirty="0">
                <a:solidFill>
                  <a:srgbClr val="FFFFFF"/>
                </a:solidFill>
                <a:latin typeface="Trebuchet MS"/>
                <a:cs typeface="Trebuchet MS"/>
              </a:rPr>
              <a:t>is short  Advantages </a:t>
            </a:r>
            <a:r>
              <a:rPr sz="2200" b="1" dirty="0">
                <a:solidFill>
                  <a:srgbClr val="FFFFFF"/>
                </a:solidFill>
                <a:latin typeface="Trebuchet MS"/>
                <a:cs typeface="Trebuchet MS"/>
              </a:rPr>
              <a:t>:</a:t>
            </a:r>
            <a:endParaRPr sz="2200">
              <a:latin typeface="Trebuchet MS"/>
              <a:cs typeface="Trebuchet MS"/>
            </a:endParaRPr>
          </a:p>
          <a:p>
            <a:pPr marL="199390" indent="-187325">
              <a:lnSpc>
                <a:spcPct val="100000"/>
              </a:lnSpc>
              <a:spcBef>
                <a:spcPts val="1260"/>
              </a:spcBef>
              <a:buChar char="-"/>
              <a:tabLst>
                <a:tab pos="200025" algn="l"/>
              </a:tabLst>
            </a:pPr>
            <a:r>
              <a:rPr sz="2200" b="1" spc="-5" dirty="0">
                <a:solidFill>
                  <a:srgbClr val="FFFFFF"/>
                </a:solidFill>
                <a:latin typeface="Trebuchet MS"/>
                <a:cs typeface="Trebuchet MS"/>
              </a:rPr>
              <a:t>reduce the opportunity for </a:t>
            </a:r>
            <a:r>
              <a:rPr sz="2200" b="1" spc="-10" dirty="0">
                <a:solidFill>
                  <a:srgbClr val="FFFFFF"/>
                </a:solidFill>
                <a:latin typeface="Trebuchet MS"/>
                <a:cs typeface="Trebuchet MS"/>
              </a:rPr>
              <a:t>accelerated </a:t>
            </a:r>
            <a:r>
              <a:rPr sz="2200" b="1" spc="-5" dirty="0">
                <a:solidFill>
                  <a:srgbClr val="FFFFFF"/>
                </a:solidFill>
                <a:latin typeface="Trebuchet MS"/>
                <a:cs typeface="Trebuchet MS"/>
              </a:rPr>
              <a:t>repopulation </a:t>
            </a:r>
            <a:r>
              <a:rPr sz="2200" b="1" dirty="0">
                <a:solidFill>
                  <a:srgbClr val="FFFFFF"/>
                </a:solidFill>
                <a:latin typeface="Trebuchet MS"/>
                <a:cs typeface="Trebuchet MS"/>
              </a:rPr>
              <a:t>of</a:t>
            </a:r>
            <a:r>
              <a:rPr sz="2200" b="1" spc="5" dirty="0">
                <a:solidFill>
                  <a:srgbClr val="FFFFFF"/>
                </a:solidFill>
                <a:latin typeface="Trebuchet MS"/>
                <a:cs typeface="Trebuchet MS"/>
              </a:rPr>
              <a:t> </a:t>
            </a:r>
            <a:r>
              <a:rPr sz="2200" b="1" spc="-5" dirty="0">
                <a:solidFill>
                  <a:srgbClr val="FFFFFF"/>
                </a:solidFill>
                <a:latin typeface="Trebuchet MS"/>
                <a:cs typeface="Trebuchet MS"/>
              </a:rPr>
              <a:t>cells</a:t>
            </a:r>
            <a:endParaRPr sz="2200">
              <a:latin typeface="Trebuchet MS"/>
              <a:cs typeface="Trebuchet MS"/>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800" y="1579880"/>
            <a:ext cx="8833485" cy="4978400"/>
          </a:xfrm>
          <a:prstGeom prst="rect">
            <a:avLst/>
          </a:prstGeom>
        </p:spPr>
        <p:txBody>
          <a:bodyPr vert="horz" wrap="square" lIns="0" tIns="172720" rIns="0" bIns="0" rtlCol="0">
            <a:spAutoFit/>
          </a:bodyPr>
          <a:lstStyle/>
          <a:p>
            <a:pPr marL="12700">
              <a:lnSpc>
                <a:spcPct val="100000"/>
              </a:lnSpc>
              <a:spcBef>
                <a:spcPts val="1360"/>
              </a:spcBef>
              <a:tabLst>
                <a:tab pos="447040" algn="l"/>
              </a:tabLst>
            </a:pPr>
            <a:r>
              <a:rPr sz="2200" b="1" dirty="0">
                <a:solidFill>
                  <a:srgbClr val="FFFFFF"/>
                </a:solidFill>
                <a:latin typeface="Trebuchet MS"/>
                <a:cs typeface="Trebuchet MS"/>
              </a:rPr>
              <a:t>3.	</a:t>
            </a:r>
            <a:r>
              <a:rPr sz="2200" b="1" spc="-15" dirty="0">
                <a:solidFill>
                  <a:srgbClr val="FFFFFF"/>
                </a:solidFill>
                <a:latin typeface="Trebuchet MS"/>
                <a:cs typeface="Trebuchet MS"/>
              </a:rPr>
              <a:t>HYPOFRACTIONATION</a:t>
            </a:r>
            <a:r>
              <a:rPr sz="2200" b="1" spc="-5" dirty="0">
                <a:solidFill>
                  <a:srgbClr val="FFFFFF"/>
                </a:solidFill>
                <a:latin typeface="Trebuchet MS"/>
                <a:cs typeface="Trebuchet MS"/>
              </a:rPr>
              <a:t> </a:t>
            </a:r>
            <a:r>
              <a:rPr sz="2200" b="1" dirty="0">
                <a:solidFill>
                  <a:srgbClr val="FFFFFF"/>
                </a:solidFill>
                <a:latin typeface="Trebuchet MS"/>
                <a:cs typeface="Trebuchet MS"/>
              </a:rPr>
              <a:t>:</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5" dirty="0">
                <a:solidFill>
                  <a:srgbClr val="FFFFFF"/>
                </a:solidFill>
                <a:latin typeface="Trebuchet MS"/>
                <a:cs typeface="Trebuchet MS"/>
              </a:rPr>
              <a:t>Larger </a:t>
            </a:r>
            <a:r>
              <a:rPr sz="2200" b="1" spc="-10" dirty="0">
                <a:solidFill>
                  <a:srgbClr val="FFFFFF"/>
                </a:solidFill>
                <a:latin typeface="Trebuchet MS"/>
                <a:cs typeface="Trebuchet MS"/>
              </a:rPr>
              <a:t>fraction </a:t>
            </a:r>
            <a:r>
              <a:rPr sz="2200" b="1" spc="-5" dirty="0">
                <a:solidFill>
                  <a:srgbClr val="FFFFFF"/>
                </a:solidFill>
                <a:latin typeface="Trebuchet MS"/>
                <a:cs typeface="Trebuchet MS"/>
              </a:rPr>
              <a:t>size </a:t>
            </a:r>
            <a:r>
              <a:rPr sz="2200" b="1" dirty="0">
                <a:solidFill>
                  <a:srgbClr val="FFFFFF"/>
                </a:solidFill>
                <a:latin typeface="Trebuchet MS"/>
                <a:cs typeface="Trebuchet MS"/>
              </a:rPr>
              <a:t>(</a:t>
            </a:r>
            <a:r>
              <a:rPr sz="2200" b="1" spc="15" dirty="0">
                <a:solidFill>
                  <a:srgbClr val="FFFFFF"/>
                </a:solidFill>
                <a:latin typeface="Trebuchet MS"/>
                <a:cs typeface="Trebuchet MS"/>
              </a:rPr>
              <a:t> </a:t>
            </a:r>
            <a:r>
              <a:rPr sz="2200" b="1" spc="-5" dirty="0">
                <a:solidFill>
                  <a:srgbClr val="FFFFFF"/>
                </a:solidFill>
                <a:latin typeface="Trebuchet MS"/>
                <a:cs typeface="Trebuchet MS"/>
              </a:rPr>
              <a:t>600-800cGy)</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10" dirty="0">
                <a:solidFill>
                  <a:srgbClr val="FFFFFF"/>
                </a:solidFill>
                <a:latin typeface="Trebuchet MS"/>
                <a:cs typeface="Trebuchet MS"/>
              </a:rPr>
              <a:t>Fractions </a:t>
            </a:r>
            <a:r>
              <a:rPr sz="2200" b="1" spc="-5" dirty="0">
                <a:solidFill>
                  <a:srgbClr val="FFFFFF"/>
                </a:solidFill>
                <a:latin typeface="Trebuchet MS"/>
                <a:cs typeface="Trebuchet MS"/>
              </a:rPr>
              <a:t>delivered with gap </a:t>
            </a:r>
            <a:r>
              <a:rPr sz="2200" b="1" dirty="0">
                <a:solidFill>
                  <a:srgbClr val="FFFFFF"/>
                </a:solidFill>
                <a:latin typeface="Trebuchet MS"/>
                <a:cs typeface="Trebuchet MS"/>
              </a:rPr>
              <a:t>of </a:t>
            </a:r>
            <a:r>
              <a:rPr sz="2200" b="1" spc="-15" dirty="0">
                <a:solidFill>
                  <a:srgbClr val="FFFFFF"/>
                </a:solidFill>
                <a:latin typeface="Trebuchet MS"/>
                <a:cs typeface="Trebuchet MS"/>
              </a:rPr>
              <a:t>several</a:t>
            </a:r>
            <a:r>
              <a:rPr sz="2200" b="1" spc="20" dirty="0">
                <a:solidFill>
                  <a:srgbClr val="FFFFFF"/>
                </a:solidFill>
                <a:latin typeface="Trebuchet MS"/>
                <a:cs typeface="Trebuchet MS"/>
              </a:rPr>
              <a:t> </a:t>
            </a:r>
            <a:r>
              <a:rPr sz="2200" b="1" dirty="0">
                <a:solidFill>
                  <a:srgbClr val="FFFFFF"/>
                </a:solidFill>
                <a:latin typeface="Trebuchet MS"/>
                <a:cs typeface="Trebuchet MS"/>
              </a:rPr>
              <a:t>days</a:t>
            </a:r>
            <a:endParaRPr sz="2200">
              <a:latin typeface="Trebuchet MS"/>
              <a:cs typeface="Trebuchet MS"/>
            </a:endParaRPr>
          </a:p>
          <a:p>
            <a:pPr marL="439420" indent="-427355">
              <a:lnSpc>
                <a:spcPct val="100000"/>
              </a:lnSpc>
              <a:spcBef>
                <a:spcPts val="1260"/>
              </a:spcBef>
              <a:buChar char="-"/>
              <a:tabLst>
                <a:tab pos="439420" algn="l"/>
                <a:tab pos="440055" algn="l"/>
              </a:tabLst>
            </a:pPr>
            <a:r>
              <a:rPr sz="2200" b="1" dirty="0">
                <a:solidFill>
                  <a:srgbClr val="FFFFFF"/>
                </a:solidFill>
                <a:latin typeface="Trebuchet MS"/>
                <a:cs typeface="Trebuchet MS"/>
              </a:rPr>
              <a:t>total dosage </a:t>
            </a:r>
            <a:r>
              <a:rPr sz="2200" b="1" spc="-5" dirty="0">
                <a:solidFill>
                  <a:srgbClr val="FFFFFF"/>
                </a:solidFill>
                <a:latin typeface="Trebuchet MS"/>
                <a:cs typeface="Trebuchet MS"/>
              </a:rPr>
              <a:t>is </a:t>
            </a:r>
            <a:r>
              <a:rPr sz="2200" b="1" dirty="0">
                <a:solidFill>
                  <a:srgbClr val="FFFFFF"/>
                </a:solidFill>
                <a:latin typeface="Trebuchet MS"/>
                <a:cs typeface="Trebuchet MS"/>
              </a:rPr>
              <a:t>lower</a:t>
            </a:r>
            <a:r>
              <a:rPr sz="2200" b="1" spc="-10" dirty="0">
                <a:solidFill>
                  <a:srgbClr val="FFFFFF"/>
                </a:solidFill>
                <a:latin typeface="Trebuchet MS"/>
                <a:cs typeface="Trebuchet MS"/>
              </a:rPr>
              <a:t> </a:t>
            </a:r>
            <a:r>
              <a:rPr sz="2200" b="1" spc="-5" dirty="0">
                <a:solidFill>
                  <a:srgbClr val="FFFFFF"/>
                </a:solidFill>
                <a:latin typeface="Trebuchet MS"/>
                <a:cs typeface="Trebuchet MS"/>
              </a:rPr>
              <a:t>(2100-3200cGy)</a:t>
            </a:r>
            <a:endParaRPr sz="2200">
              <a:latin typeface="Trebuchet MS"/>
              <a:cs typeface="Trebuchet MS"/>
            </a:endParaRPr>
          </a:p>
          <a:p>
            <a:pPr marL="12700" marR="4826635">
              <a:lnSpc>
                <a:spcPct val="147700"/>
              </a:lnSpc>
              <a:buChar char="-"/>
              <a:tabLst>
                <a:tab pos="439420" algn="l"/>
                <a:tab pos="440055" algn="l"/>
              </a:tabLst>
            </a:pPr>
            <a:r>
              <a:rPr sz="2200" b="1" spc="-5" dirty="0">
                <a:solidFill>
                  <a:srgbClr val="FFFFFF"/>
                </a:solidFill>
                <a:latin typeface="Trebuchet MS"/>
                <a:cs typeface="Trebuchet MS"/>
              </a:rPr>
              <a:t>treatment </a:t>
            </a:r>
            <a:r>
              <a:rPr sz="2200" b="1" spc="-15" dirty="0">
                <a:solidFill>
                  <a:srgbClr val="FFFFFF"/>
                </a:solidFill>
                <a:latin typeface="Trebuchet MS"/>
                <a:cs typeface="Trebuchet MS"/>
              </a:rPr>
              <a:t>duration </a:t>
            </a:r>
            <a:r>
              <a:rPr sz="2200" b="1" spc="-5" dirty="0">
                <a:solidFill>
                  <a:srgbClr val="FFFFFF"/>
                </a:solidFill>
                <a:latin typeface="Trebuchet MS"/>
                <a:cs typeface="Trebuchet MS"/>
              </a:rPr>
              <a:t>is short  Advantages </a:t>
            </a:r>
            <a:r>
              <a:rPr sz="2200" b="1" dirty="0">
                <a:solidFill>
                  <a:srgbClr val="FFFFFF"/>
                </a:solidFill>
                <a:latin typeface="Trebuchet MS"/>
                <a:cs typeface="Trebuchet MS"/>
              </a:rPr>
              <a:t>:</a:t>
            </a:r>
            <a:endParaRPr sz="2200">
              <a:latin typeface="Trebuchet MS"/>
              <a:cs typeface="Trebuchet MS"/>
            </a:endParaRPr>
          </a:p>
          <a:p>
            <a:pPr marL="210820" marR="5080" indent="-210820" algn="just">
              <a:lnSpc>
                <a:spcPct val="147700"/>
              </a:lnSpc>
              <a:buChar char="-"/>
              <a:tabLst>
                <a:tab pos="210820" algn="l"/>
              </a:tabLst>
            </a:pPr>
            <a:r>
              <a:rPr sz="2200" b="1" spc="-5" dirty="0">
                <a:solidFill>
                  <a:srgbClr val="FFFFFF"/>
                </a:solidFill>
                <a:latin typeface="Trebuchet MS"/>
                <a:cs typeface="Trebuchet MS"/>
              </a:rPr>
              <a:t>Evolved for </a:t>
            </a:r>
            <a:r>
              <a:rPr sz="2200" b="1" dirty="0">
                <a:solidFill>
                  <a:srgbClr val="FFFFFF"/>
                </a:solidFill>
                <a:latin typeface="Trebuchet MS"/>
                <a:cs typeface="Trebuchet MS"/>
              </a:rPr>
              <a:t>the </a:t>
            </a:r>
            <a:r>
              <a:rPr sz="2200" b="1" spc="-5" dirty="0">
                <a:solidFill>
                  <a:srgbClr val="FFFFFF"/>
                </a:solidFill>
                <a:latin typeface="Trebuchet MS"/>
                <a:cs typeface="Trebuchet MS"/>
              </a:rPr>
              <a:t>treatment </a:t>
            </a:r>
            <a:r>
              <a:rPr sz="2200" b="1" dirty="0">
                <a:solidFill>
                  <a:srgbClr val="FFFFFF"/>
                </a:solidFill>
                <a:latin typeface="Trebuchet MS"/>
                <a:cs typeface="Trebuchet MS"/>
              </a:rPr>
              <a:t>of </a:t>
            </a:r>
            <a:r>
              <a:rPr sz="2200" b="1" spc="-5" dirty="0">
                <a:solidFill>
                  <a:srgbClr val="FFFFFF"/>
                </a:solidFill>
                <a:latin typeface="Trebuchet MS"/>
                <a:cs typeface="Trebuchet MS"/>
              </a:rPr>
              <a:t>malignant melanoma </a:t>
            </a:r>
            <a:r>
              <a:rPr sz="2200" b="1" dirty="0">
                <a:solidFill>
                  <a:srgbClr val="FFFFFF"/>
                </a:solidFill>
                <a:latin typeface="Trebuchet MS"/>
                <a:cs typeface="Trebuchet MS"/>
              </a:rPr>
              <a:t>( </a:t>
            </a:r>
            <a:r>
              <a:rPr sz="2200" b="1" spc="-5" dirty="0">
                <a:solidFill>
                  <a:srgbClr val="FFFFFF"/>
                </a:solidFill>
                <a:latin typeface="Trebuchet MS"/>
                <a:cs typeface="Trebuchet MS"/>
              </a:rPr>
              <a:t>conventional  </a:t>
            </a:r>
            <a:r>
              <a:rPr sz="2200" b="1" spc="25" dirty="0">
                <a:solidFill>
                  <a:srgbClr val="FFFFFF"/>
                </a:solidFill>
                <a:latin typeface="Trebuchet MS"/>
                <a:cs typeface="Trebuchet MS"/>
              </a:rPr>
              <a:t>fractions </a:t>
            </a:r>
            <a:r>
              <a:rPr sz="2200" b="1" spc="30" dirty="0">
                <a:solidFill>
                  <a:srgbClr val="FFFFFF"/>
                </a:solidFill>
                <a:latin typeface="Trebuchet MS"/>
                <a:cs typeface="Trebuchet MS"/>
              </a:rPr>
              <a:t>allow tumor cells </a:t>
            </a:r>
            <a:r>
              <a:rPr sz="2200" b="1" spc="20" dirty="0">
                <a:solidFill>
                  <a:srgbClr val="FFFFFF"/>
                </a:solidFill>
                <a:latin typeface="Trebuchet MS"/>
                <a:cs typeface="Trebuchet MS"/>
              </a:rPr>
              <a:t>to </a:t>
            </a:r>
            <a:r>
              <a:rPr sz="2200" b="1" spc="30" dirty="0">
                <a:solidFill>
                  <a:srgbClr val="FFFFFF"/>
                </a:solidFill>
                <a:latin typeface="Trebuchet MS"/>
                <a:cs typeface="Trebuchet MS"/>
              </a:rPr>
              <a:t>recover </a:t>
            </a:r>
            <a:r>
              <a:rPr sz="2200" b="1" spc="35" dirty="0">
                <a:solidFill>
                  <a:srgbClr val="FFFFFF"/>
                </a:solidFill>
                <a:latin typeface="Trebuchet MS"/>
                <a:cs typeface="Trebuchet MS"/>
              </a:rPr>
              <a:t>between </a:t>
            </a:r>
            <a:r>
              <a:rPr sz="2200" b="1" spc="30" dirty="0">
                <a:solidFill>
                  <a:srgbClr val="FFFFFF"/>
                </a:solidFill>
                <a:latin typeface="Trebuchet MS"/>
                <a:cs typeface="Trebuchet MS"/>
              </a:rPr>
              <a:t>fraction  </a:t>
            </a:r>
            <a:r>
              <a:rPr sz="2200" b="1" spc="-5" dirty="0">
                <a:solidFill>
                  <a:srgbClr val="FFFFFF"/>
                </a:solidFill>
                <a:latin typeface="Trebuchet MS"/>
                <a:cs typeface="Trebuchet MS"/>
              </a:rPr>
              <a:t>intervals </a:t>
            </a:r>
            <a:r>
              <a:rPr sz="2200" b="1" dirty="0">
                <a:solidFill>
                  <a:srgbClr val="FFFFFF"/>
                </a:solidFill>
                <a:latin typeface="Trebuchet MS"/>
                <a:cs typeface="Trebuchet MS"/>
              </a:rPr>
              <a:t>, </a:t>
            </a:r>
            <a:r>
              <a:rPr sz="2200" b="1" spc="-5" dirty="0">
                <a:solidFill>
                  <a:srgbClr val="FFFFFF"/>
                </a:solidFill>
                <a:latin typeface="Trebuchet MS"/>
                <a:cs typeface="Trebuchet MS"/>
              </a:rPr>
              <a:t>high </a:t>
            </a:r>
            <a:r>
              <a:rPr sz="2200" b="1" dirty="0">
                <a:solidFill>
                  <a:srgbClr val="FFFFFF"/>
                </a:solidFill>
                <a:latin typeface="Trebuchet MS"/>
                <a:cs typeface="Trebuchet MS"/>
              </a:rPr>
              <a:t>dose per </a:t>
            </a:r>
            <a:r>
              <a:rPr sz="2200" b="1" spc="-10" dirty="0">
                <a:solidFill>
                  <a:srgbClr val="FFFFFF"/>
                </a:solidFill>
                <a:latin typeface="Trebuchet MS"/>
                <a:cs typeface="Trebuchet MS"/>
              </a:rPr>
              <a:t>fraction </a:t>
            </a:r>
            <a:r>
              <a:rPr sz="2200" b="1" spc="-5" dirty="0">
                <a:solidFill>
                  <a:srgbClr val="FFFFFF"/>
                </a:solidFill>
                <a:latin typeface="Trebuchet MS"/>
                <a:cs typeface="Trebuchet MS"/>
              </a:rPr>
              <a:t>will overcome </a:t>
            </a:r>
            <a:r>
              <a:rPr sz="2200" b="1" dirty="0">
                <a:solidFill>
                  <a:srgbClr val="FFFFFF"/>
                </a:solidFill>
                <a:latin typeface="Trebuchet MS"/>
                <a:cs typeface="Trebuchet MS"/>
              </a:rPr>
              <a:t>the </a:t>
            </a:r>
            <a:r>
              <a:rPr sz="2200" b="1" spc="-10" dirty="0">
                <a:solidFill>
                  <a:srgbClr val="FFFFFF"/>
                </a:solidFill>
                <a:latin typeface="Trebuchet MS"/>
                <a:cs typeface="Trebuchet MS"/>
              </a:rPr>
              <a:t>reparative  </a:t>
            </a:r>
            <a:r>
              <a:rPr sz="2200" b="1" dirty="0">
                <a:solidFill>
                  <a:srgbClr val="FFFFFF"/>
                </a:solidFill>
                <a:latin typeface="Trebuchet MS"/>
                <a:cs typeface="Trebuchet MS"/>
              </a:rPr>
              <a:t>capacity </a:t>
            </a:r>
            <a:r>
              <a:rPr sz="2200" b="1" spc="-5" dirty="0">
                <a:solidFill>
                  <a:srgbClr val="FFFFFF"/>
                </a:solidFill>
                <a:latin typeface="Trebuchet MS"/>
                <a:cs typeface="Trebuchet MS"/>
              </a:rPr>
              <a:t>of tumor</a:t>
            </a:r>
            <a:r>
              <a:rPr sz="2200" b="1" dirty="0">
                <a:solidFill>
                  <a:srgbClr val="FFFFFF"/>
                </a:solidFill>
                <a:latin typeface="Trebuchet MS"/>
                <a:cs typeface="Trebuchet MS"/>
              </a:rPr>
              <a:t> cells</a:t>
            </a:r>
            <a:endParaRPr sz="2200">
              <a:latin typeface="Trebuchet MS"/>
              <a:cs typeface="Trebuchet MS"/>
            </a:endParaRPr>
          </a:p>
        </p:txBody>
      </p:sp>
      <p:sp>
        <p:nvSpPr>
          <p:cNvPr id="3" name="object 3"/>
          <p:cNvSpPr txBox="1">
            <a:spLocks noGrp="1"/>
          </p:cNvSpPr>
          <p:nvPr>
            <p:ph type="title"/>
          </p:nvPr>
        </p:nvSpPr>
        <p:spPr>
          <a:xfrm>
            <a:off x="609600" y="635000"/>
            <a:ext cx="6085840" cy="421640"/>
          </a:xfrm>
          <a:prstGeom prst="rect">
            <a:avLst/>
          </a:prstGeom>
        </p:spPr>
        <p:txBody>
          <a:bodyPr vert="horz" wrap="square" lIns="0" tIns="12700" rIns="0" bIns="0" rtlCol="0">
            <a:spAutoFit/>
          </a:bodyPr>
          <a:lstStyle/>
          <a:p>
            <a:pPr marL="12700">
              <a:lnSpc>
                <a:spcPct val="100000"/>
              </a:lnSpc>
              <a:spcBef>
                <a:spcPts val="100"/>
              </a:spcBef>
            </a:pPr>
            <a:r>
              <a:rPr sz="2600" b="1" spc="-30" dirty="0">
                <a:solidFill>
                  <a:srgbClr val="E5C6B0"/>
                </a:solidFill>
                <a:latin typeface="Arial"/>
                <a:cs typeface="Arial"/>
              </a:rPr>
              <a:t>ALTERED </a:t>
            </a:r>
            <a:r>
              <a:rPr sz="2600" b="1" spc="-20" dirty="0">
                <a:solidFill>
                  <a:srgbClr val="E5C6B0"/>
                </a:solidFill>
                <a:latin typeface="Arial"/>
                <a:cs typeface="Arial"/>
              </a:rPr>
              <a:t>FRACTIONATION</a:t>
            </a:r>
            <a:r>
              <a:rPr sz="2600" b="1" spc="-25" dirty="0">
                <a:solidFill>
                  <a:srgbClr val="E5C6B0"/>
                </a:solidFill>
                <a:latin typeface="Arial"/>
                <a:cs typeface="Arial"/>
              </a:rPr>
              <a:t> </a:t>
            </a:r>
            <a:r>
              <a:rPr sz="2600" b="1" dirty="0">
                <a:solidFill>
                  <a:srgbClr val="E5C6B0"/>
                </a:solidFill>
                <a:latin typeface="Arial"/>
                <a:cs typeface="Arial"/>
              </a:rPr>
              <a:t>SCHEMES</a:t>
            </a:r>
            <a:endParaRPr sz="2600">
              <a:latin typeface="Arial"/>
              <a:cs typeface="Aria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8700" y="406400"/>
            <a:ext cx="4398010" cy="513080"/>
          </a:xfrm>
          <a:prstGeom prst="rect">
            <a:avLst/>
          </a:prstGeom>
        </p:spPr>
        <p:txBody>
          <a:bodyPr vert="horz" wrap="square" lIns="0" tIns="12700" rIns="0" bIns="0" rtlCol="0">
            <a:spAutoFit/>
          </a:bodyPr>
          <a:lstStyle/>
          <a:p>
            <a:pPr marL="12700">
              <a:lnSpc>
                <a:spcPct val="100000"/>
              </a:lnSpc>
              <a:spcBef>
                <a:spcPts val="100"/>
              </a:spcBef>
            </a:pPr>
            <a:r>
              <a:rPr sz="3200" b="1" u="heavy" spc="-20" dirty="0">
                <a:uFill>
                  <a:solidFill>
                    <a:srgbClr val="DC9E1F"/>
                  </a:solidFill>
                </a:uFill>
                <a:latin typeface="Arial"/>
                <a:cs typeface="Arial"/>
              </a:rPr>
              <a:t>RADIOSENSITIZATION</a:t>
            </a:r>
            <a:endParaRPr sz="3200">
              <a:latin typeface="Arial"/>
              <a:cs typeface="Arial"/>
            </a:endParaRPr>
          </a:p>
        </p:txBody>
      </p:sp>
      <p:sp>
        <p:nvSpPr>
          <p:cNvPr id="3" name="object 3"/>
          <p:cNvSpPr txBox="1"/>
          <p:nvPr/>
        </p:nvSpPr>
        <p:spPr>
          <a:xfrm>
            <a:off x="177800" y="1579880"/>
            <a:ext cx="3984625" cy="2006600"/>
          </a:xfrm>
          <a:prstGeom prst="rect">
            <a:avLst/>
          </a:prstGeom>
        </p:spPr>
        <p:txBody>
          <a:bodyPr vert="horz" wrap="square" lIns="0" tIns="172720" rIns="0" bIns="0" rtlCol="0">
            <a:spAutoFit/>
          </a:bodyPr>
          <a:lstStyle/>
          <a:p>
            <a:pPr marL="12700">
              <a:lnSpc>
                <a:spcPct val="100000"/>
              </a:lnSpc>
              <a:spcBef>
                <a:spcPts val="1360"/>
              </a:spcBef>
            </a:pPr>
            <a:r>
              <a:rPr sz="2200" b="1" spc="-45" dirty="0">
                <a:solidFill>
                  <a:srgbClr val="FFFFFF"/>
                </a:solidFill>
                <a:latin typeface="Trebuchet MS"/>
                <a:cs typeface="Trebuchet MS"/>
              </a:rPr>
              <a:t>Target</a:t>
            </a:r>
            <a:r>
              <a:rPr sz="2200" b="1" spc="-5" dirty="0">
                <a:solidFill>
                  <a:srgbClr val="FFFFFF"/>
                </a:solidFill>
                <a:latin typeface="Trebuchet MS"/>
                <a:cs typeface="Trebuchet MS"/>
              </a:rPr>
              <a:t> </a:t>
            </a:r>
            <a:r>
              <a:rPr sz="2200" b="1" dirty="0">
                <a:solidFill>
                  <a:srgbClr val="FFFFFF"/>
                </a:solidFill>
                <a:latin typeface="Trebuchet MS"/>
                <a:cs typeface="Trebuchet MS"/>
              </a:rPr>
              <a:t>at</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5" dirty="0">
                <a:solidFill>
                  <a:srgbClr val="FFFFFF"/>
                </a:solidFill>
                <a:latin typeface="Trebuchet MS"/>
                <a:cs typeface="Trebuchet MS"/>
              </a:rPr>
              <a:t>Reducing hypoxia</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dirty="0">
                <a:solidFill>
                  <a:srgbClr val="FFFFFF"/>
                </a:solidFill>
                <a:latin typeface="Trebuchet MS"/>
                <a:cs typeface="Trebuchet MS"/>
              </a:rPr>
              <a:t>Concomitant</a:t>
            </a:r>
            <a:r>
              <a:rPr sz="2200" b="1" spc="-50" dirty="0">
                <a:solidFill>
                  <a:srgbClr val="FFFFFF"/>
                </a:solidFill>
                <a:latin typeface="Trebuchet MS"/>
                <a:cs typeface="Trebuchet MS"/>
              </a:rPr>
              <a:t> </a:t>
            </a:r>
            <a:r>
              <a:rPr sz="2200" b="1" spc="-10" dirty="0">
                <a:solidFill>
                  <a:srgbClr val="FFFFFF"/>
                </a:solidFill>
                <a:latin typeface="Trebuchet MS"/>
                <a:cs typeface="Trebuchet MS"/>
              </a:rPr>
              <a:t>chemotherapy</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35" dirty="0">
                <a:solidFill>
                  <a:srgbClr val="FFFFFF"/>
                </a:solidFill>
                <a:latin typeface="Trebuchet MS"/>
                <a:cs typeface="Trebuchet MS"/>
              </a:rPr>
              <a:t>Targeted</a:t>
            </a:r>
            <a:r>
              <a:rPr sz="2200" b="1" spc="-5" dirty="0">
                <a:solidFill>
                  <a:srgbClr val="FFFFFF"/>
                </a:solidFill>
                <a:latin typeface="Trebuchet MS"/>
                <a:cs typeface="Trebuchet MS"/>
              </a:rPr>
              <a:t> </a:t>
            </a:r>
            <a:r>
              <a:rPr sz="2200" b="1" spc="-10" dirty="0">
                <a:solidFill>
                  <a:srgbClr val="FFFFFF"/>
                </a:solidFill>
                <a:latin typeface="Trebuchet MS"/>
                <a:cs typeface="Trebuchet MS"/>
              </a:rPr>
              <a:t>therapy</a:t>
            </a:r>
            <a:endParaRPr sz="2200">
              <a:latin typeface="Trebuchet MS"/>
              <a:cs typeface="Trebuchet MS"/>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8700" y="406400"/>
            <a:ext cx="4398010" cy="513080"/>
          </a:xfrm>
          <a:prstGeom prst="rect">
            <a:avLst/>
          </a:prstGeom>
        </p:spPr>
        <p:txBody>
          <a:bodyPr vert="horz" wrap="square" lIns="0" tIns="12700" rIns="0" bIns="0" rtlCol="0">
            <a:spAutoFit/>
          </a:bodyPr>
          <a:lstStyle/>
          <a:p>
            <a:pPr marL="12700">
              <a:lnSpc>
                <a:spcPct val="100000"/>
              </a:lnSpc>
              <a:spcBef>
                <a:spcPts val="100"/>
              </a:spcBef>
            </a:pPr>
            <a:r>
              <a:rPr sz="3200" b="1" u="heavy" spc="-20" dirty="0">
                <a:uFill>
                  <a:solidFill>
                    <a:srgbClr val="DC9E1F"/>
                  </a:solidFill>
                </a:uFill>
                <a:latin typeface="Arial"/>
                <a:cs typeface="Arial"/>
              </a:rPr>
              <a:t>RADIOSENSITIZATION</a:t>
            </a:r>
            <a:endParaRPr sz="3200">
              <a:latin typeface="Arial"/>
              <a:cs typeface="Arial"/>
            </a:endParaRPr>
          </a:p>
        </p:txBody>
      </p:sp>
      <p:sp>
        <p:nvSpPr>
          <p:cNvPr id="3" name="object 3"/>
          <p:cNvSpPr txBox="1"/>
          <p:nvPr/>
        </p:nvSpPr>
        <p:spPr>
          <a:xfrm>
            <a:off x="177800" y="1579880"/>
            <a:ext cx="8013065" cy="3987800"/>
          </a:xfrm>
          <a:prstGeom prst="rect">
            <a:avLst/>
          </a:prstGeom>
        </p:spPr>
        <p:txBody>
          <a:bodyPr vert="horz" wrap="square" lIns="0" tIns="172720" rIns="0" bIns="0" rtlCol="0">
            <a:spAutoFit/>
          </a:bodyPr>
          <a:lstStyle/>
          <a:p>
            <a:pPr marL="12700">
              <a:lnSpc>
                <a:spcPct val="100000"/>
              </a:lnSpc>
              <a:spcBef>
                <a:spcPts val="1360"/>
              </a:spcBef>
            </a:pPr>
            <a:r>
              <a:rPr sz="2200" b="1" spc="-5" dirty="0">
                <a:solidFill>
                  <a:srgbClr val="FFFFFF"/>
                </a:solidFill>
                <a:latin typeface="Trebuchet MS"/>
                <a:cs typeface="Trebuchet MS"/>
              </a:rPr>
              <a:t>REDUCING HYPOXIA</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5" dirty="0">
                <a:solidFill>
                  <a:srgbClr val="FFFFFF"/>
                </a:solidFill>
                <a:latin typeface="Trebuchet MS"/>
                <a:cs typeface="Trebuchet MS"/>
              </a:rPr>
              <a:t>Correction of</a:t>
            </a:r>
            <a:r>
              <a:rPr sz="2200" b="1" dirty="0">
                <a:solidFill>
                  <a:srgbClr val="FFFFFF"/>
                </a:solidFill>
                <a:latin typeface="Trebuchet MS"/>
                <a:cs typeface="Trebuchet MS"/>
              </a:rPr>
              <a:t> anemia</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5" dirty="0">
                <a:solidFill>
                  <a:srgbClr val="FFFFFF"/>
                </a:solidFill>
                <a:latin typeface="Trebuchet MS"/>
                <a:cs typeface="Trebuchet MS"/>
              </a:rPr>
              <a:t>Infusion </a:t>
            </a:r>
            <a:r>
              <a:rPr sz="2200" b="1" dirty="0">
                <a:solidFill>
                  <a:srgbClr val="FFFFFF"/>
                </a:solidFill>
                <a:latin typeface="Trebuchet MS"/>
                <a:cs typeface="Trebuchet MS"/>
              </a:rPr>
              <a:t>of</a:t>
            </a:r>
            <a:r>
              <a:rPr sz="2200" b="1" spc="-10" dirty="0">
                <a:solidFill>
                  <a:srgbClr val="FFFFFF"/>
                </a:solidFill>
                <a:latin typeface="Trebuchet MS"/>
                <a:cs typeface="Trebuchet MS"/>
              </a:rPr>
              <a:t> </a:t>
            </a:r>
            <a:r>
              <a:rPr sz="2200" b="1" spc="-5" dirty="0">
                <a:solidFill>
                  <a:srgbClr val="FFFFFF"/>
                </a:solidFill>
                <a:latin typeface="Trebuchet MS"/>
                <a:cs typeface="Trebuchet MS"/>
              </a:rPr>
              <a:t>erythropoietin</a:t>
            </a:r>
            <a:endParaRPr sz="2200">
              <a:latin typeface="Trebuchet MS"/>
              <a:cs typeface="Trebuchet MS"/>
            </a:endParaRPr>
          </a:p>
          <a:p>
            <a:pPr marL="12700" marR="3896360">
              <a:lnSpc>
                <a:spcPct val="147700"/>
              </a:lnSpc>
              <a:buChar char="-"/>
              <a:tabLst>
                <a:tab pos="354965" algn="l"/>
                <a:tab pos="355600" algn="l"/>
              </a:tabLst>
            </a:pPr>
            <a:r>
              <a:rPr sz="2200" b="1" spc="-5" dirty="0">
                <a:solidFill>
                  <a:srgbClr val="FFFFFF"/>
                </a:solidFill>
                <a:latin typeface="Trebuchet MS"/>
                <a:cs typeface="Trebuchet MS"/>
              </a:rPr>
              <a:t>Hyperbaric oxygen </a:t>
            </a:r>
            <a:r>
              <a:rPr sz="2200" b="1" spc="-10" dirty="0">
                <a:solidFill>
                  <a:srgbClr val="FFFFFF"/>
                </a:solidFill>
                <a:latin typeface="Trebuchet MS"/>
                <a:cs typeface="Trebuchet MS"/>
              </a:rPr>
              <a:t>therapy  </a:t>
            </a:r>
            <a:r>
              <a:rPr sz="2200" b="1" spc="-20" dirty="0">
                <a:solidFill>
                  <a:srgbClr val="FFFFFF"/>
                </a:solidFill>
                <a:latin typeface="Trebuchet MS"/>
                <a:cs typeface="Trebuchet MS"/>
              </a:rPr>
              <a:t>CONCOMITANT</a:t>
            </a:r>
            <a:r>
              <a:rPr sz="2200" b="1" spc="-80" dirty="0">
                <a:solidFill>
                  <a:srgbClr val="FFFFFF"/>
                </a:solidFill>
                <a:latin typeface="Trebuchet MS"/>
                <a:cs typeface="Trebuchet MS"/>
              </a:rPr>
              <a:t> </a:t>
            </a:r>
            <a:r>
              <a:rPr sz="2200" b="1" spc="-5" dirty="0">
                <a:solidFill>
                  <a:srgbClr val="FFFFFF"/>
                </a:solidFill>
                <a:latin typeface="Trebuchet MS"/>
                <a:cs typeface="Trebuchet MS"/>
              </a:rPr>
              <a:t>CHEMOTHERAPY</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dirty="0">
                <a:solidFill>
                  <a:srgbClr val="FFFFFF"/>
                </a:solidFill>
                <a:latin typeface="Trebuchet MS"/>
                <a:cs typeface="Trebuchet MS"/>
              </a:rPr>
              <a:t>Decrease</a:t>
            </a:r>
            <a:r>
              <a:rPr sz="2200" b="1" spc="-5" dirty="0">
                <a:solidFill>
                  <a:srgbClr val="FFFFFF"/>
                </a:solidFill>
                <a:latin typeface="Trebuchet MS"/>
                <a:cs typeface="Trebuchet MS"/>
              </a:rPr>
              <a:t> micrometastasis</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spc="-5" dirty="0">
                <a:solidFill>
                  <a:srgbClr val="FFFFFF"/>
                </a:solidFill>
                <a:latin typeface="Trebuchet MS"/>
                <a:cs typeface="Trebuchet MS"/>
              </a:rPr>
              <a:t>Kill hypoxic cells </a:t>
            </a:r>
            <a:r>
              <a:rPr sz="2200" b="1" dirty="0">
                <a:solidFill>
                  <a:srgbClr val="FFFFFF"/>
                </a:solidFill>
                <a:latin typeface="Trebuchet MS"/>
                <a:cs typeface="Trebuchet MS"/>
              </a:rPr>
              <a:t>( </a:t>
            </a:r>
            <a:r>
              <a:rPr sz="2200" b="1" spc="-5" dirty="0">
                <a:solidFill>
                  <a:srgbClr val="FFFFFF"/>
                </a:solidFill>
                <a:latin typeface="Trebuchet MS"/>
                <a:cs typeface="Trebuchet MS"/>
              </a:rPr>
              <a:t>mitomycin active in hypoxic condition</a:t>
            </a:r>
            <a:r>
              <a:rPr sz="2200" b="1" spc="-10" dirty="0">
                <a:solidFill>
                  <a:srgbClr val="FFFFFF"/>
                </a:solidFill>
                <a:latin typeface="Trebuchet MS"/>
                <a:cs typeface="Trebuchet MS"/>
              </a:rPr>
              <a:t> </a:t>
            </a:r>
            <a:r>
              <a:rPr sz="2200" b="1" dirty="0">
                <a:solidFill>
                  <a:srgbClr val="FFFFFF"/>
                </a:solidFill>
                <a:latin typeface="Trebuchet MS"/>
                <a:cs typeface="Trebuchet MS"/>
              </a:rPr>
              <a:t>)</a:t>
            </a:r>
            <a:endParaRPr sz="2200">
              <a:latin typeface="Trebuchet MS"/>
              <a:cs typeface="Trebuchet MS"/>
            </a:endParaRPr>
          </a:p>
          <a:p>
            <a:pPr marL="355600" indent="-342900">
              <a:lnSpc>
                <a:spcPct val="100000"/>
              </a:lnSpc>
              <a:spcBef>
                <a:spcPts val="1260"/>
              </a:spcBef>
              <a:buChar char="-"/>
              <a:tabLst>
                <a:tab pos="354965" algn="l"/>
                <a:tab pos="355600" algn="l"/>
              </a:tabLst>
            </a:pPr>
            <a:r>
              <a:rPr sz="2200" b="1" dirty="0">
                <a:solidFill>
                  <a:srgbClr val="FFFFFF"/>
                </a:solidFill>
                <a:latin typeface="Trebuchet MS"/>
                <a:cs typeface="Trebuchet MS"/>
              </a:rPr>
              <a:t>Kills </a:t>
            </a:r>
            <a:r>
              <a:rPr sz="2200" b="1" spc="-10" dirty="0">
                <a:solidFill>
                  <a:srgbClr val="FFFFFF"/>
                </a:solidFill>
                <a:latin typeface="Trebuchet MS"/>
                <a:cs typeface="Trebuchet MS"/>
              </a:rPr>
              <a:t>radioresistant </a:t>
            </a:r>
            <a:r>
              <a:rPr sz="2200" b="1" spc="-5" dirty="0">
                <a:solidFill>
                  <a:srgbClr val="FFFFFF"/>
                </a:solidFill>
                <a:latin typeface="Trebuchet MS"/>
                <a:cs typeface="Trebuchet MS"/>
              </a:rPr>
              <a:t>cells in </a:t>
            </a:r>
            <a:r>
              <a:rPr sz="2200" b="1" dirty="0">
                <a:solidFill>
                  <a:srgbClr val="FFFFFF"/>
                </a:solidFill>
                <a:latin typeface="Trebuchet MS"/>
                <a:cs typeface="Trebuchet MS"/>
              </a:rPr>
              <a:t>S </a:t>
            </a:r>
            <a:r>
              <a:rPr sz="2200" b="1" spc="-5" dirty="0">
                <a:solidFill>
                  <a:srgbClr val="FFFFFF"/>
                </a:solidFill>
                <a:latin typeface="Trebuchet MS"/>
                <a:cs typeface="Trebuchet MS"/>
              </a:rPr>
              <a:t>phase </a:t>
            </a:r>
            <a:r>
              <a:rPr sz="2200" b="1" dirty="0">
                <a:solidFill>
                  <a:srgbClr val="FFFFFF"/>
                </a:solidFill>
                <a:latin typeface="Trebuchet MS"/>
                <a:cs typeface="Trebuchet MS"/>
              </a:rPr>
              <a:t>of </a:t>
            </a:r>
            <a:r>
              <a:rPr sz="2200" b="1" spc="-5" dirty="0">
                <a:solidFill>
                  <a:srgbClr val="FFFFFF"/>
                </a:solidFill>
                <a:latin typeface="Trebuchet MS"/>
                <a:cs typeface="Trebuchet MS"/>
              </a:rPr>
              <a:t>cell</a:t>
            </a:r>
            <a:r>
              <a:rPr sz="2200" b="1" spc="-25" dirty="0">
                <a:solidFill>
                  <a:srgbClr val="FFFFFF"/>
                </a:solidFill>
                <a:latin typeface="Trebuchet MS"/>
                <a:cs typeface="Trebuchet MS"/>
              </a:rPr>
              <a:t> </a:t>
            </a:r>
            <a:r>
              <a:rPr sz="2200" b="1" spc="-5" dirty="0">
                <a:solidFill>
                  <a:srgbClr val="FFFFFF"/>
                </a:solidFill>
                <a:latin typeface="Trebuchet MS"/>
                <a:cs typeface="Trebuchet MS"/>
              </a:rPr>
              <a:t>cycle</a:t>
            </a:r>
            <a:endParaRPr sz="2200">
              <a:latin typeface="Trebuchet MS"/>
              <a:cs typeface="Trebuchet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762000"/>
            <a:ext cx="7162799" cy="566822"/>
          </a:xfrm>
          <a:prstGeom prst="rect">
            <a:avLst/>
          </a:prstGeom>
          <a:solidFill>
            <a:srgbClr val="FFFF00"/>
          </a:solidFill>
        </p:spPr>
        <p:txBody>
          <a:bodyPr vert="horz" wrap="square" lIns="0" tIns="12700" rIns="0" bIns="0" rtlCol="0">
            <a:spAutoFit/>
          </a:bodyPr>
          <a:lstStyle/>
          <a:p>
            <a:pPr marL="12700" algn="ctr">
              <a:lnSpc>
                <a:spcPct val="100000"/>
              </a:lnSpc>
              <a:spcBef>
                <a:spcPts val="100"/>
              </a:spcBef>
            </a:pPr>
            <a:r>
              <a:rPr sz="3600" b="1" spc="-5" dirty="0">
                <a:solidFill>
                  <a:schemeClr val="bg1"/>
                </a:solidFill>
                <a:latin typeface="Arial"/>
                <a:cs typeface="Arial"/>
              </a:rPr>
              <a:t>Radiation Causes Ionization</a:t>
            </a:r>
            <a:r>
              <a:rPr sz="3600" b="1" spc="-25" dirty="0">
                <a:solidFill>
                  <a:schemeClr val="bg1"/>
                </a:solidFill>
                <a:latin typeface="Arial"/>
                <a:cs typeface="Arial"/>
              </a:rPr>
              <a:t> </a:t>
            </a:r>
            <a:r>
              <a:rPr sz="3600" b="1" spc="-5" dirty="0" smtClean="0">
                <a:solidFill>
                  <a:schemeClr val="bg1"/>
                </a:solidFill>
                <a:latin typeface="Arial"/>
                <a:cs typeface="Arial"/>
              </a:rPr>
              <a:t>of</a:t>
            </a:r>
            <a:endParaRPr sz="3600" dirty="0">
              <a:solidFill>
                <a:schemeClr val="bg1"/>
              </a:solidFill>
              <a:latin typeface="Arial"/>
              <a:cs typeface="Arial"/>
            </a:endParaRPr>
          </a:p>
        </p:txBody>
      </p:sp>
      <p:sp>
        <p:nvSpPr>
          <p:cNvPr id="22" name="TextBox 21"/>
          <p:cNvSpPr txBox="1"/>
          <p:nvPr/>
        </p:nvSpPr>
        <p:spPr>
          <a:xfrm>
            <a:off x="4953000" y="133290"/>
            <a:ext cx="3276600" cy="400110"/>
          </a:xfrm>
          <a:prstGeom prst="rect">
            <a:avLst/>
          </a:prstGeom>
          <a:noFill/>
        </p:spPr>
        <p:txBody>
          <a:bodyPr wrap="square" rtlCol="0">
            <a:spAutoFit/>
          </a:bodyPr>
          <a:lstStyle/>
          <a:p>
            <a:r>
              <a:rPr lang="en-US" sz="2000" b="1" dirty="0" smtClean="0"/>
              <a:t>RADIATION BIOLOGY</a:t>
            </a:r>
            <a:endParaRPr lang="en-US" sz="2000" b="1" dirty="0"/>
          </a:p>
        </p:txBody>
      </p:sp>
      <p:graphicFrame>
        <p:nvGraphicFramePr>
          <p:cNvPr id="24" name="Diagram 23"/>
          <p:cNvGraphicFramePr/>
          <p:nvPr>
            <p:extLst>
              <p:ext uri="{D42A27DB-BD31-4B8C-83A1-F6EECF244321}">
                <p14:modId xmlns:p14="http://schemas.microsoft.com/office/powerpoint/2010/main" val="4280905318"/>
              </p:ext>
            </p:extLst>
          </p:nvPr>
        </p:nvGraphicFramePr>
        <p:xfrm>
          <a:off x="1600200" y="1447800"/>
          <a:ext cx="6248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98288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5700" y="406400"/>
            <a:ext cx="4150360" cy="513080"/>
          </a:xfrm>
          <a:prstGeom prst="rect">
            <a:avLst/>
          </a:prstGeom>
        </p:spPr>
        <p:txBody>
          <a:bodyPr vert="horz" wrap="square" lIns="0" tIns="12700" rIns="0" bIns="0" rtlCol="0">
            <a:spAutoFit/>
          </a:bodyPr>
          <a:lstStyle/>
          <a:p>
            <a:pPr marL="12700">
              <a:lnSpc>
                <a:spcPct val="100000"/>
              </a:lnSpc>
              <a:spcBef>
                <a:spcPts val="100"/>
              </a:spcBef>
            </a:pPr>
            <a:r>
              <a:rPr sz="3200" b="1" u="heavy" spc="-10" dirty="0">
                <a:uFill>
                  <a:solidFill>
                    <a:srgbClr val="DC9E1F"/>
                  </a:solidFill>
                </a:uFill>
                <a:latin typeface="Arial"/>
                <a:cs typeface="Arial"/>
              </a:rPr>
              <a:t>RADIOPROTECTORS</a:t>
            </a:r>
            <a:endParaRPr sz="3200">
              <a:latin typeface="Arial"/>
              <a:cs typeface="Arial"/>
            </a:endParaRPr>
          </a:p>
        </p:txBody>
      </p:sp>
      <p:sp>
        <p:nvSpPr>
          <p:cNvPr id="3" name="object 3"/>
          <p:cNvSpPr txBox="1"/>
          <p:nvPr/>
        </p:nvSpPr>
        <p:spPr>
          <a:xfrm>
            <a:off x="177800" y="2082800"/>
            <a:ext cx="8826500" cy="3210560"/>
          </a:xfrm>
          <a:prstGeom prst="rect">
            <a:avLst/>
          </a:prstGeom>
        </p:spPr>
        <p:txBody>
          <a:bodyPr vert="horz" wrap="square" lIns="0" tIns="33020" rIns="0" bIns="0" rtlCol="0">
            <a:spAutoFit/>
          </a:bodyPr>
          <a:lstStyle/>
          <a:p>
            <a:pPr marL="355600" marR="448309" indent="-342900">
              <a:lnSpc>
                <a:spcPts val="2800"/>
              </a:lnSpc>
              <a:spcBef>
                <a:spcPts val="260"/>
              </a:spcBef>
            </a:pPr>
            <a:r>
              <a:rPr sz="2400" spc="-5" dirty="0">
                <a:solidFill>
                  <a:srgbClr val="FFFFFF"/>
                </a:solidFill>
                <a:latin typeface="Arial"/>
                <a:cs typeface="Arial"/>
              </a:rPr>
              <a:t>Agents that </a:t>
            </a:r>
            <a:r>
              <a:rPr sz="2400" dirty="0">
                <a:solidFill>
                  <a:srgbClr val="FFFFFF"/>
                </a:solidFill>
                <a:latin typeface="Arial"/>
                <a:cs typeface="Arial"/>
              </a:rPr>
              <a:t>when present prior </a:t>
            </a:r>
            <a:r>
              <a:rPr sz="2400" spc="-5" dirty="0">
                <a:solidFill>
                  <a:srgbClr val="FFFFFF"/>
                </a:solidFill>
                <a:latin typeface="Arial"/>
                <a:cs typeface="Arial"/>
              </a:rPr>
              <a:t>to </a:t>
            </a:r>
            <a:r>
              <a:rPr sz="2400" dirty="0">
                <a:solidFill>
                  <a:srgbClr val="FFFFFF"/>
                </a:solidFill>
                <a:latin typeface="Arial"/>
                <a:cs typeface="Arial"/>
              </a:rPr>
              <a:t>or </a:t>
            </a:r>
            <a:r>
              <a:rPr sz="2400" spc="-5" dirty="0">
                <a:solidFill>
                  <a:srgbClr val="FFFFFF"/>
                </a:solidFill>
                <a:latin typeface="Arial"/>
                <a:cs typeface="Arial"/>
              </a:rPr>
              <a:t>shortly after radiation  </a:t>
            </a:r>
            <a:r>
              <a:rPr sz="2400" dirty="0">
                <a:solidFill>
                  <a:srgbClr val="FFFFFF"/>
                </a:solidFill>
                <a:latin typeface="Arial"/>
                <a:cs typeface="Arial"/>
              </a:rPr>
              <a:t>exposure </a:t>
            </a:r>
            <a:r>
              <a:rPr sz="2400" spc="-5" dirty="0">
                <a:solidFill>
                  <a:srgbClr val="FFFFFF"/>
                </a:solidFill>
                <a:latin typeface="Arial"/>
                <a:cs typeface="Arial"/>
              </a:rPr>
              <a:t>alter the </a:t>
            </a:r>
            <a:r>
              <a:rPr sz="2400" dirty="0">
                <a:solidFill>
                  <a:srgbClr val="FFFFFF"/>
                </a:solidFill>
                <a:latin typeface="Arial"/>
                <a:cs typeface="Arial"/>
              </a:rPr>
              <a:t>response of normal </a:t>
            </a:r>
            <a:r>
              <a:rPr sz="2400" spc="-5" dirty="0">
                <a:solidFill>
                  <a:srgbClr val="FFFFFF"/>
                </a:solidFill>
                <a:latin typeface="Arial"/>
                <a:cs typeface="Arial"/>
              </a:rPr>
              <a:t>tissues to</a:t>
            </a:r>
            <a:r>
              <a:rPr sz="2400" spc="15" dirty="0">
                <a:solidFill>
                  <a:srgbClr val="FFFFFF"/>
                </a:solidFill>
                <a:latin typeface="Arial"/>
                <a:cs typeface="Arial"/>
              </a:rPr>
              <a:t> </a:t>
            </a:r>
            <a:r>
              <a:rPr sz="2400" spc="-5" dirty="0">
                <a:solidFill>
                  <a:srgbClr val="FFFFFF"/>
                </a:solidFill>
                <a:latin typeface="Arial"/>
                <a:cs typeface="Arial"/>
              </a:rPr>
              <a:t>irradiation.</a:t>
            </a:r>
            <a:endParaRPr sz="2400">
              <a:latin typeface="Arial"/>
              <a:cs typeface="Arial"/>
            </a:endParaRPr>
          </a:p>
          <a:p>
            <a:pPr>
              <a:lnSpc>
                <a:spcPct val="100000"/>
              </a:lnSpc>
              <a:spcBef>
                <a:spcPts val="5"/>
              </a:spcBef>
            </a:pPr>
            <a:endParaRPr sz="2300">
              <a:latin typeface="Arial"/>
              <a:cs typeface="Arial"/>
            </a:endParaRPr>
          </a:p>
          <a:p>
            <a:pPr marL="355600" marR="5080" indent="-342900" algn="just">
              <a:lnSpc>
                <a:spcPct val="144700"/>
              </a:lnSpc>
            </a:pPr>
            <a:r>
              <a:rPr sz="2400" dirty="0">
                <a:solidFill>
                  <a:srgbClr val="FFFFFF"/>
                </a:solidFill>
                <a:latin typeface="Arial"/>
                <a:cs typeface="Arial"/>
              </a:rPr>
              <a:t>- </a:t>
            </a:r>
            <a:r>
              <a:rPr sz="2400" spc="-5" dirty="0">
                <a:solidFill>
                  <a:srgbClr val="FFFFFF"/>
                </a:solidFill>
                <a:latin typeface="Arial"/>
                <a:cs typeface="Arial"/>
              </a:rPr>
              <a:t>Sulfhydryl </a:t>
            </a:r>
            <a:r>
              <a:rPr sz="2400" dirty="0">
                <a:solidFill>
                  <a:srgbClr val="FFFFFF"/>
                </a:solidFill>
                <a:latin typeface="Arial"/>
                <a:cs typeface="Arial"/>
              </a:rPr>
              <a:t>compounds such as </a:t>
            </a:r>
            <a:r>
              <a:rPr sz="2400" spc="-5" dirty="0">
                <a:solidFill>
                  <a:srgbClr val="FFFFFF"/>
                </a:solidFill>
                <a:latin typeface="Arial"/>
                <a:cs typeface="Arial"/>
              </a:rPr>
              <a:t>cysteine </a:t>
            </a:r>
            <a:r>
              <a:rPr sz="2400" dirty="0">
                <a:solidFill>
                  <a:srgbClr val="FFFFFF"/>
                </a:solidFill>
                <a:latin typeface="Arial"/>
                <a:cs typeface="Arial"/>
              </a:rPr>
              <a:t>and </a:t>
            </a:r>
            <a:r>
              <a:rPr sz="2400" spc="-5" dirty="0">
                <a:solidFill>
                  <a:srgbClr val="FFFFFF"/>
                </a:solidFill>
                <a:latin typeface="Arial"/>
                <a:cs typeface="Arial"/>
              </a:rPr>
              <a:t>cysteamine </a:t>
            </a:r>
            <a:r>
              <a:rPr sz="2400" dirty="0">
                <a:solidFill>
                  <a:srgbClr val="FFFFFF"/>
                </a:solidFill>
                <a:latin typeface="Arial"/>
                <a:cs typeface="Arial"/>
              </a:rPr>
              <a:t>have  long been known </a:t>
            </a:r>
            <a:r>
              <a:rPr sz="2400" spc="-5" dirty="0">
                <a:solidFill>
                  <a:srgbClr val="FFFFFF"/>
                </a:solidFill>
                <a:latin typeface="Arial"/>
                <a:cs typeface="Arial"/>
              </a:rPr>
              <a:t>to </a:t>
            </a:r>
            <a:r>
              <a:rPr sz="2400" dirty="0">
                <a:solidFill>
                  <a:srgbClr val="FFFFFF"/>
                </a:solidFill>
                <a:latin typeface="Arial"/>
                <a:cs typeface="Arial"/>
              </a:rPr>
              <a:t>act as </a:t>
            </a:r>
            <a:r>
              <a:rPr sz="2400" spc="-5" dirty="0">
                <a:solidFill>
                  <a:srgbClr val="FFFFFF"/>
                </a:solidFill>
                <a:latin typeface="Arial"/>
                <a:cs typeface="Arial"/>
              </a:rPr>
              <a:t>radioprotectors </a:t>
            </a:r>
            <a:r>
              <a:rPr sz="2400" dirty="0">
                <a:solidFill>
                  <a:srgbClr val="FFFFFF"/>
                </a:solidFill>
                <a:latin typeface="Arial"/>
                <a:cs typeface="Arial"/>
              </a:rPr>
              <a:t>via </a:t>
            </a:r>
            <a:r>
              <a:rPr sz="2400" spc="-5" dirty="0">
                <a:solidFill>
                  <a:srgbClr val="FFFFFF"/>
                </a:solidFill>
                <a:latin typeface="Arial"/>
                <a:cs typeface="Arial"/>
              </a:rPr>
              <a:t>free </a:t>
            </a:r>
            <a:r>
              <a:rPr sz="2400" dirty="0">
                <a:solidFill>
                  <a:srgbClr val="FFFFFF"/>
                </a:solidFill>
                <a:latin typeface="Arial"/>
                <a:cs typeface="Arial"/>
              </a:rPr>
              <a:t>radical  scavenging </a:t>
            </a:r>
            <a:r>
              <a:rPr sz="2400" dirty="0">
                <a:solidFill>
                  <a:srgbClr val="FFFFFF"/>
                </a:solidFill>
                <a:latin typeface="Wingdings"/>
                <a:cs typeface="Wingdings"/>
              </a:rPr>
              <a:t></a:t>
            </a:r>
            <a:r>
              <a:rPr sz="2400" dirty="0">
                <a:solidFill>
                  <a:srgbClr val="FFFFFF"/>
                </a:solidFill>
                <a:latin typeface="Times New Roman"/>
                <a:cs typeface="Times New Roman"/>
              </a:rPr>
              <a:t> </a:t>
            </a:r>
            <a:r>
              <a:rPr sz="2400" dirty="0">
                <a:solidFill>
                  <a:srgbClr val="FFFFFF"/>
                </a:solidFill>
                <a:latin typeface="Arial"/>
                <a:cs typeface="Arial"/>
              </a:rPr>
              <a:t>Alter the indirect </a:t>
            </a:r>
            <a:r>
              <a:rPr sz="2400" spc="-10" dirty="0">
                <a:solidFill>
                  <a:srgbClr val="FFFFFF"/>
                </a:solidFill>
                <a:latin typeface="Arial"/>
                <a:cs typeface="Arial"/>
              </a:rPr>
              <a:t>effect </a:t>
            </a:r>
            <a:r>
              <a:rPr sz="2400" dirty="0">
                <a:solidFill>
                  <a:srgbClr val="FFFFFF"/>
                </a:solidFill>
                <a:latin typeface="Arial"/>
                <a:cs typeface="Arial"/>
              </a:rPr>
              <a:t>of radiation </a:t>
            </a:r>
            <a:r>
              <a:rPr sz="2400" dirty="0">
                <a:solidFill>
                  <a:srgbClr val="FFFFFF"/>
                </a:solidFill>
                <a:latin typeface="Wingdings"/>
                <a:cs typeface="Wingdings"/>
              </a:rPr>
              <a:t></a:t>
            </a:r>
            <a:r>
              <a:rPr sz="2400" dirty="0">
                <a:solidFill>
                  <a:srgbClr val="FFFFFF"/>
                </a:solidFill>
                <a:latin typeface="Times New Roman"/>
                <a:cs typeface="Times New Roman"/>
              </a:rPr>
              <a:t> </a:t>
            </a:r>
            <a:r>
              <a:rPr sz="2400" spc="-5" dirty="0">
                <a:solidFill>
                  <a:srgbClr val="FFFFFF"/>
                </a:solidFill>
                <a:latin typeface="Arial"/>
                <a:cs typeface="Arial"/>
              </a:rPr>
              <a:t>protection </a:t>
            </a:r>
            <a:r>
              <a:rPr sz="2400" dirty="0">
                <a:solidFill>
                  <a:srgbClr val="FFFFFF"/>
                </a:solidFill>
                <a:latin typeface="Arial"/>
                <a:cs typeface="Arial"/>
              </a:rPr>
              <a:t>of normal</a:t>
            </a:r>
            <a:r>
              <a:rPr sz="2400" spc="-5" dirty="0">
                <a:solidFill>
                  <a:srgbClr val="FFFFFF"/>
                </a:solidFill>
                <a:latin typeface="Arial"/>
                <a:cs typeface="Arial"/>
              </a:rPr>
              <a:t> tissue</a:t>
            </a:r>
            <a:endParaRPr sz="2400">
              <a:latin typeface="Arial"/>
              <a:cs typeface="Aria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4400" y="406400"/>
            <a:ext cx="2110740" cy="513080"/>
          </a:xfrm>
          <a:prstGeom prst="rect">
            <a:avLst/>
          </a:prstGeom>
        </p:spPr>
        <p:txBody>
          <a:bodyPr vert="horz" wrap="square" lIns="0" tIns="12700" rIns="0" bIns="0" rtlCol="0">
            <a:spAutoFit/>
          </a:bodyPr>
          <a:lstStyle/>
          <a:p>
            <a:pPr marL="12700">
              <a:lnSpc>
                <a:spcPct val="100000"/>
              </a:lnSpc>
              <a:spcBef>
                <a:spcPts val="100"/>
              </a:spcBef>
            </a:pPr>
            <a:r>
              <a:rPr sz="3200" b="1" u="heavy" dirty="0">
                <a:uFill>
                  <a:solidFill>
                    <a:srgbClr val="DC9E1F"/>
                  </a:solidFill>
                </a:uFill>
                <a:latin typeface="Arial"/>
                <a:cs typeface="Arial"/>
              </a:rPr>
              <a:t>SUMMA</a:t>
            </a:r>
            <a:r>
              <a:rPr sz="3200" b="1" u="heavy" spc="-120" dirty="0">
                <a:uFill>
                  <a:solidFill>
                    <a:srgbClr val="DC9E1F"/>
                  </a:solidFill>
                </a:uFill>
                <a:latin typeface="Arial"/>
                <a:cs typeface="Arial"/>
              </a:rPr>
              <a:t>R</a:t>
            </a:r>
            <a:r>
              <a:rPr sz="3200" b="1" u="heavy" dirty="0">
                <a:uFill>
                  <a:solidFill>
                    <a:srgbClr val="DC9E1F"/>
                  </a:solidFill>
                </a:uFill>
                <a:latin typeface="Arial"/>
                <a:cs typeface="Arial"/>
              </a:rPr>
              <a:t>Y</a:t>
            </a:r>
            <a:endParaRPr sz="3200">
              <a:latin typeface="Arial"/>
              <a:cs typeface="Arial"/>
            </a:endParaRPr>
          </a:p>
        </p:txBody>
      </p:sp>
      <p:sp>
        <p:nvSpPr>
          <p:cNvPr id="3" name="object 3"/>
          <p:cNvSpPr txBox="1"/>
          <p:nvPr/>
        </p:nvSpPr>
        <p:spPr>
          <a:xfrm>
            <a:off x="355600" y="1790700"/>
            <a:ext cx="8625840" cy="3543300"/>
          </a:xfrm>
          <a:prstGeom prst="rect">
            <a:avLst/>
          </a:prstGeom>
        </p:spPr>
        <p:txBody>
          <a:bodyPr vert="horz" wrap="square" lIns="0" tIns="33020" rIns="0" bIns="0" rtlCol="0">
            <a:spAutoFit/>
          </a:bodyPr>
          <a:lstStyle/>
          <a:p>
            <a:pPr marL="355600" marR="5080" indent="-342900" algn="just">
              <a:lnSpc>
                <a:spcPts val="2300"/>
              </a:lnSpc>
              <a:spcBef>
                <a:spcPts val="260"/>
              </a:spcBef>
            </a:pPr>
            <a:r>
              <a:rPr sz="2000" spc="10" dirty="0">
                <a:solidFill>
                  <a:srgbClr val="FFFFFF"/>
                </a:solidFill>
                <a:latin typeface="Arial"/>
                <a:cs typeface="Arial"/>
              </a:rPr>
              <a:t>The</a:t>
            </a:r>
            <a:r>
              <a:rPr sz="2000" spc="575" dirty="0">
                <a:solidFill>
                  <a:srgbClr val="FFFFFF"/>
                </a:solidFill>
                <a:latin typeface="Arial"/>
                <a:cs typeface="Arial"/>
              </a:rPr>
              <a:t> </a:t>
            </a:r>
            <a:r>
              <a:rPr sz="2000" spc="15" dirty="0">
                <a:solidFill>
                  <a:srgbClr val="FFFFFF"/>
                </a:solidFill>
                <a:latin typeface="Arial"/>
                <a:cs typeface="Arial"/>
              </a:rPr>
              <a:t>toxic biological </a:t>
            </a:r>
            <a:r>
              <a:rPr sz="2000" spc="10" dirty="0">
                <a:solidFill>
                  <a:srgbClr val="FFFFFF"/>
                </a:solidFill>
                <a:latin typeface="Arial"/>
                <a:cs typeface="Arial"/>
              </a:rPr>
              <a:t>effects  of  </a:t>
            </a:r>
            <a:r>
              <a:rPr sz="2000" spc="15" dirty="0">
                <a:solidFill>
                  <a:srgbClr val="FFFFFF"/>
                </a:solidFill>
                <a:latin typeface="Arial"/>
                <a:cs typeface="Arial"/>
              </a:rPr>
              <a:t>ionizing radiation, although complex,  </a:t>
            </a:r>
            <a:r>
              <a:rPr sz="2000" spc="-5" dirty="0">
                <a:solidFill>
                  <a:srgbClr val="FFFFFF"/>
                </a:solidFill>
                <a:latin typeface="Arial"/>
                <a:cs typeface="Arial"/>
              </a:rPr>
              <a:t>varied,and incompletely understood, form the </a:t>
            </a:r>
            <a:r>
              <a:rPr sz="2000" dirty="0">
                <a:solidFill>
                  <a:srgbClr val="FFFFFF"/>
                </a:solidFill>
                <a:latin typeface="Arial"/>
                <a:cs typeface="Arial"/>
              </a:rPr>
              <a:t>basis </a:t>
            </a:r>
            <a:r>
              <a:rPr sz="2000" spc="-5" dirty="0">
                <a:solidFill>
                  <a:srgbClr val="FFFFFF"/>
                </a:solidFill>
                <a:latin typeface="Arial"/>
                <a:cs typeface="Arial"/>
              </a:rPr>
              <a:t>for the </a:t>
            </a:r>
            <a:r>
              <a:rPr sz="2000" dirty="0">
                <a:solidFill>
                  <a:srgbClr val="FFFFFF"/>
                </a:solidFill>
                <a:latin typeface="Arial"/>
                <a:cs typeface="Arial"/>
              </a:rPr>
              <a:t>use of  </a:t>
            </a:r>
            <a:r>
              <a:rPr sz="2000" spc="-5" dirty="0">
                <a:solidFill>
                  <a:srgbClr val="FFFFFF"/>
                </a:solidFill>
                <a:latin typeface="Arial"/>
                <a:cs typeface="Arial"/>
              </a:rPr>
              <a:t>radiation therapy </a:t>
            </a:r>
            <a:r>
              <a:rPr sz="2000" dirty="0">
                <a:solidFill>
                  <a:srgbClr val="FFFFFF"/>
                </a:solidFill>
                <a:latin typeface="Arial"/>
                <a:cs typeface="Arial"/>
              </a:rPr>
              <a:t>as a cancer </a:t>
            </a:r>
            <a:r>
              <a:rPr sz="2000" spc="-5" dirty="0">
                <a:solidFill>
                  <a:srgbClr val="FFFFFF"/>
                </a:solidFill>
                <a:latin typeface="Arial"/>
                <a:cs typeface="Arial"/>
              </a:rPr>
              <a:t>treatment. These </a:t>
            </a:r>
            <a:r>
              <a:rPr sz="2000" dirty="0">
                <a:solidFill>
                  <a:srgbClr val="FFFFFF"/>
                </a:solidFill>
                <a:latin typeface="Arial"/>
                <a:cs typeface="Arial"/>
              </a:rPr>
              <a:t>biological </a:t>
            </a:r>
            <a:r>
              <a:rPr sz="2000" spc="-10" dirty="0">
                <a:solidFill>
                  <a:srgbClr val="FFFFFF"/>
                </a:solidFill>
                <a:latin typeface="Arial"/>
                <a:cs typeface="Arial"/>
              </a:rPr>
              <a:t>effects </a:t>
            </a:r>
            <a:r>
              <a:rPr sz="2000" dirty="0">
                <a:solidFill>
                  <a:srgbClr val="FFFFFF"/>
                </a:solidFill>
                <a:latin typeface="Arial"/>
                <a:cs typeface="Arial"/>
              </a:rPr>
              <a:t>are  </a:t>
            </a:r>
            <a:r>
              <a:rPr sz="2000" spc="-5" dirty="0">
                <a:solidFill>
                  <a:srgbClr val="FFFFFF"/>
                </a:solidFill>
                <a:latin typeface="Arial"/>
                <a:cs typeface="Arial"/>
              </a:rPr>
              <a:t>initiated </a:t>
            </a:r>
            <a:r>
              <a:rPr sz="2000" dirty="0">
                <a:solidFill>
                  <a:srgbClr val="FFFFFF"/>
                </a:solidFill>
                <a:latin typeface="Arial"/>
                <a:cs typeface="Arial"/>
              </a:rPr>
              <a:t>when </a:t>
            </a:r>
            <a:r>
              <a:rPr sz="2000" spc="-5" dirty="0">
                <a:solidFill>
                  <a:srgbClr val="FFFFFF"/>
                </a:solidFill>
                <a:latin typeface="Arial"/>
                <a:cs typeface="Arial"/>
              </a:rPr>
              <a:t>packets </a:t>
            </a:r>
            <a:r>
              <a:rPr sz="2000" dirty="0">
                <a:solidFill>
                  <a:srgbClr val="FFFFFF"/>
                </a:solidFill>
                <a:latin typeface="Arial"/>
                <a:cs typeface="Arial"/>
              </a:rPr>
              <a:t>of energy are </a:t>
            </a:r>
            <a:r>
              <a:rPr sz="2000" spc="-5" dirty="0">
                <a:solidFill>
                  <a:srgbClr val="FFFFFF"/>
                </a:solidFill>
                <a:latin typeface="Arial"/>
                <a:cs typeface="Arial"/>
              </a:rPr>
              <a:t>deposited </a:t>
            </a:r>
            <a:r>
              <a:rPr sz="2000" dirty="0">
                <a:solidFill>
                  <a:srgbClr val="FFFFFF"/>
                </a:solidFill>
                <a:latin typeface="Arial"/>
                <a:cs typeface="Arial"/>
              </a:rPr>
              <a:t>in a volume of </a:t>
            </a:r>
            <a:r>
              <a:rPr sz="2000" spc="-5" dirty="0">
                <a:solidFill>
                  <a:srgbClr val="FFFFFF"/>
                </a:solidFill>
                <a:latin typeface="Arial"/>
                <a:cs typeface="Arial"/>
              </a:rPr>
              <a:t>tissue </a:t>
            </a:r>
            <a:r>
              <a:rPr sz="2000" dirty="0">
                <a:solidFill>
                  <a:srgbClr val="FFFFFF"/>
                </a:solidFill>
                <a:latin typeface="Arial"/>
                <a:cs typeface="Arial"/>
              </a:rPr>
              <a:t>and  remove </a:t>
            </a:r>
            <a:r>
              <a:rPr sz="2000" spc="-5" dirty="0">
                <a:solidFill>
                  <a:srgbClr val="FFFFFF"/>
                </a:solidFill>
                <a:latin typeface="Arial"/>
                <a:cs typeface="Arial"/>
              </a:rPr>
              <a:t>electrons from constituent atoms through </a:t>
            </a:r>
            <a:r>
              <a:rPr sz="2000" dirty="0">
                <a:solidFill>
                  <a:srgbClr val="FFFFFF"/>
                </a:solidFill>
                <a:latin typeface="Arial"/>
                <a:cs typeface="Arial"/>
              </a:rPr>
              <a:t>a process called  </a:t>
            </a:r>
            <a:r>
              <a:rPr sz="2000" i="1" spc="-5" dirty="0">
                <a:solidFill>
                  <a:srgbClr val="FFFFFF"/>
                </a:solidFill>
                <a:latin typeface="Arial"/>
                <a:cs typeface="Arial"/>
              </a:rPr>
              <a:t>ionization</a:t>
            </a:r>
            <a:r>
              <a:rPr sz="2000" spc="-5" dirty="0">
                <a:solidFill>
                  <a:srgbClr val="FFFFFF"/>
                </a:solidFill>
                <a:latin typeface="Arial"/>
                <a:cs typeface="Arial"/>
              </a:rPr>
              <a:t>. </a:t>
            </a:r>
            <a:r>
              <a:rPr sz="2000" spc="-15" dirty="0">
                <a:solidFill>
                  <a:srgbClr val="FFFFFF"/>
                </a:solidFill>
                <a:latin typeface="Arial"/>
                <a:cs typeface="Arial"/>
              </a:rPr>
              <a:t>Accordingly, </a:t>
            </a:r>
            <a:r>
              <a:rPr sz="2000" spc="-5" dirty="0">
                <a:solidFill>
                  <a:srgbClr val="FFFFFF"/>
                </a:solidFill>
                <a:latin typeface="Arial"/>
                <a:cs typeface="Arial"/>
              </a:rPr>
              <a:t>the </a:t>
            </a:r>
            <a:r>
              <a:rPr sz="2000" dirty="0">
                <a:solidFill>
                  <a:srgbClr val="FFFFFF"/>
                </a:solidFill>
                <a:latin typeface="Arial"/>
                <a:cs typeface="Arial"/>
              </a:rPr>
              <a:t>physics of </a:t>
            </a:r>
            <a:r>
              <a:rPr sz="2000" spc="-5" dirty="0">
                <a:solidFill>
                  <a:srgbClr val="FFFFFF"/>
                </a:solidFill>
                <a:latin typeface="Arial"/>
                <a:cs typeface="Arial"/>
              </a:rPr>
              <a:t>radiation </a:t>
            </a:r>
            <a:r>
              <a:rPr sz="2000" dirty="0">
                <a:solidFill>
                  <a:srgbClr val="FFFFFF"/>
                </a:solidFill>
                <a:latin typeface="Arial"/>
                <a:cs typeface="Arial"/>
              </a:rPr>
              <a:t>oncology is </a:t>
            </a:r>
            <a:r>
              <a:rPr sz="2000" spc="-5" dirty="0">
                <a:solidFill>
                  <a:srgbClr val="FFFFFF"/>
                </a:solidFill>
                <a:latin typeface="Arial"/>
                <a:cs typeface="Arial"/>
              </a:rPr>
              <a:t>focused </a:t>
            </a:r>
            <a:r>
              <a:rPr sz="2000" dirty="0">
                <a:solidFill>
                  <a:srgbClr val="FFFFFF"/>
                </a:solidFill>
                <a:latin typeface="Arial"/>
                <a:cs typeface="Arial"/>
              </a:rPr>
              <a:t>on  </a:t>
            </a:r>
            <a:r>
              <a:rPr sz="2000" spc="-5" dirty="0">
                <a:solidFill>
                  <a:srgbClr val="FFFFFF"/>
                </a:solidFill>
                <a:latin typeface="Arial"/>
                <a:cs typeface="Arial"/>
              </a:rPr>
              <a:t>the details </a:t>
            </a:r>
            <a:r>
              <a:rPr sz="2000" dirty="0">
                <a:solidFill>
                  <a:srgbClr val="FFFFFF"/>
                </a:solidFill>
                <a:latin typeface="Arial"/>
                <a:cs typeface="Arial"/>
              </a:rPr>
              <a:t>of </a:t>
            </a:r>
            <a:r>
              <a:rPr sz="2000" spc="-30" dirty="0">
                <a:solidFill>
                  <a:srgbClr val="FFFFFF"/>
                </a:solidFill>
                <a:latin typeface="Arial"/>
                <a:cs typeface="Arial"/>
              </a:rPr>
              <a:t>how, </a:t>
            </a:r>
            <a:r>
              <a:rPr sz="2000" dirty="0">
                <a:solidFill>
                  <a:srgbClr val="FFFFFF"/>
                </a:solidFill>
                <a:latin typeface="Arial"/>
                <a:cs typeface="Arial"/>
              </a:rPr>
              <a:t>where, and how much energy can be </a:t>
            </a:r>
            <a:r>
              <a:rPr sz="2000" spc="-5" dirty="0">
                <a:solidFill>
                  <a:srgbClr val="FFFFFF"/>
                </a:solidFill>
                <a:latin typeface="Arial"/>
                <a:cs typeface="Arial"/>
              </a:rPr>
              <a:t>deposited </a:t>
            </a:r>
            <a:r>
              <a:rPr sz="2000" dirty="0">
                <a:solidFill>
                  <a:srgbClr val="FFFFFF"/>
                </a:solidFill>
                <a:latin typeface="Arial"/>
                <a:cs typeface="Arial"/>
              </a:rPr>
              <a:t>in  diseased </a:t>
            </a:r>
            <a:r>
              <a:rPr sz="2000" spc="-5" dirty="0">
                <a:solidFill>
                  <a:srgbClr val="FFFFFF"/>
                </a:solidFill>
                <a:latin typeface="Arial"/>
                <a:cs typeface="Arial"/>
              </a:rPr>
              <a:t>tissue </a:t>
            </a:r>
            <a:r>
              <a:rPr sz="2000" dirty="0">
                <a:solidFill>
                  <a:srgbClr val="FFFFFF"/>
                </a:solidFill>
                <a:latin typeface="Arial"/>
                <a:cs typeface="Arial"/>
              </a:rPr>
              <a:t>in </a:t>
            </a:r>
            <a:r>
              <a:rPr sz="2000" spc="-5" dirty="0">
                <a:solidFill>
                  <a:srgbClr val="FFFFFF"/>
                </a:solidFill>
                <a:latin typeface="Arial"/>
                <a:cs typeface="Arial"/>
              </a:rPr>
              <a:t>the </a:t>
            </a:r>
            <a:r>
              <a:rPr sz="2000" dirty="0">
                <a:solidFill>
                  <a:srgbClr val="FFFFFF"/>
                </a:solidFill>
                <a:latin typeface="Arial"/>
                <a:cs typeface="Arial"/>
              </a:rPr>
              <a:t>hopes of </a:t>
            </a:r>
            <a:r>
              <a:rPr sz="2000" spc="-5" dirty="0">
                <a:solidFill>
                  <a:srgbClr val="FFFFFF"/>
                </a:solidFill>
                <a:latin typeface="Arial"/>
                <a:cs typeface="Arial"/>
              </a:rPr>
              <a:t>eradicating it, </a:t>
            </a:r>
            <a:r>
              <a:rPr sz="2000" dirty="0">
                <a:solidFill>
                  <a:srgbClr val="FFFFFF"/>
                </a:solidFill>
                <a:latin typeface="Arial"/>
                <a:cs typeface="Arial"/>
              </a:rPr>
              <a:t>while </a:t>
            </a:r>
            <a:r>
              <a:rPr sz="2000" spc="-5" dirty="0">
                <a:solidFill>
                  <a:srgbClr val="FFFFFF"/>
                </a:solidFill>
                <a:latin typeface="Arial"/>
                <a:cs typeface="Arial"/>
              </a:rPr>
              <a:t>simultaneously  </a:t>
            </a:r>
            <a:r>
              <a:rPr sz="2000" dirty="0">
                <a:solidFill>
                  <a:srgbClr val="FFFFFF"/>
                </a:solidFill>
                <a:latin typeface="Arial"/>
                <a:cs typeface="Arial"/>
              </a:rPr>
              <a:t>minimizing </a:t>
            </a:r>
            <a:r>
              <a:rPr sz="2000" spc="-5" dirty="0">
                <a:solidFill>
                  <a:srgbClr val="FFFFFF"/>
                </a:solidFill>
                <a:latin typeface="Arial"/>
                <a:cs typeface="Arial"/>
              </a:rPr>
              <a:t>the </a:t>
            </a:r>
            <a:r>
              <a:rPr sz="2000" dirty="0">
                <a:solidFill>
                  <a:srgbClr val="FFFFFF"/>
                </a:solidFill>
                <a:latin typeface="Arial"/>
                <a:cs typeface="Arial"/>
              </a:rPr>
              <a:t>energy released in </a:t>
            </a:r>
            <a:r>
              <a:rPr sz="2000" spc="-5" dirty="0">
                <a:solidFill>
                  <a:srgbClr val="FFFFFF"/>
                </a:solidFill>
                <a:latin typeface="Arial"/>
                <a:cs typeface="Arial"/>
              </a:rPr>
              <a:t>healthy tissue. This </a:t>
            </a:r>
            <a:r>
              <a:rPr sz="2000" dirty="0">
                <a:solidFill>
                  <a:srgbClr val="FFFFFF"/>
                </a:solidFill>
                <a:latin typeface="Arial"/>
                <a:cs typeface="Arial"/>
              </a:rPr>
              <a:t>process requires  an </a:t>
            </a:r>
            <a:r>
              <a:rPr sz="2000" spc="-5" dirty="0">
                <a:solidFill>
                  <a:srgbClr val="FFFFFF"/>
                </a:solidFill>
                <a:latin typeface="Arial"/>
                <a:cs typeface="Arial"/>
              </a:rPr>
              <a:t>understanding </a:t>
            </a:r>
            <a:r>
              <a:rPr sz="2000" dirty="0">
                <a:solidFill>
                  <a:srgbClr val="FFFFFF"/>
                </a:solidFill>
                <a:latin typeface="Arial"/>
                <a:cs typeface="Arial"/>
              </a:rPr>
              <a:t>of </a:t>
            </a:r>
            <a:r>
              <a:rPr sz="2000" spc="-5" dirty="0">
                <a:solidFill>
                  <a:srgbClr val="FFFFFF"/>
                </a:solidFill>
                <a:latin typeface="Arial"/>
                <a:cs typeface="Arial"/>
              </a:rPr>
              <a:t>the nature </a:t>
            </a:r>
            <a:r>
              <a:rPr sz="2000" dirty="0">
                <a:solidFill>
                  <a:srgbClr val="FFFFFF"/>
                </a:solidFill>
                <a:latin typeface="Arial"/>
                <a:cs typeface="Arial"/>
              </a:rPr>
              <a:t>of </a:t>
            </a:r>
            <a:r>
              <a:rPr sz="2000" spc="-5" dirty="0">
                <a:solidFill>
                  <a:srgbClr val="FFFFFF"/>
                </a:solidFill>
                <a:latin typeface="Arial"/>
                <a:cs typeface="Arial"/>
              </a:rPr>
              <a:t>the radiation </a:t>
            </a:r>
            <a:r>
              <a:rPr sz="2000" dirty="0">
                <a:solidFill>
                  <a:srgbClr val="FFFFFF"/>
                </a:solidFill>
                <a:latin typeface="Arial"/>
                <a:cs typeface="Arial"/>
              </a:rPr>
              <a:t>and </a:t>
            </a:r>
            <a:r>
              <a:rPr sz="2000" spc="-5" dirty="0">
                <a:solidFill>
                  <a:srgbClr val="FFFFFF"/>
                </a:solidFill>
                <a:latin typeface="Arial"/>
                <a:cs typeface="Arial"/>
              </a:rPr>
              <a:t>the matter through  </a:t>
            </a:r>
            <a:r>
              <a:rPr sz="2000" dirty="0">
                <a:solidFill>
                  <a:srgbClr val="FFFFFF"/>
                </a:solidFill>
                <a:latin typeface="Arial"/>
                <a:cs typeface="Arial"/>
              </a:rPr>
              <a:t>which it passes and how </a:t>
            </a:r>
            <a:r>
              <a:rPr sz="2000" spc="-5" dirty="0">
                <a:solidFill>
                  <a:srgbClr val="FFFFFF"/>
                </a:solidFill>
                <a:latin typeface="Arial"/>
                <a:cs typeface="Arial"/>
              </a:rPr>
              <a:t>that matter </a:t>
            </a:r>
            <a:r>
              <a:rPr sz="2000" dirty="0">
                <a:solidFill>
                  <a:srgbClr val="FFFFFF"/>
                </a:solidFill>
                <a:latin typeface="Arial"/>
                <a:cs typeface="Arial"/>
              </a:rPr>
              <a:t>is changed as a result of </a:t>
            </a:r>
            <a:r>
              <a:rPr sz="2000" spc="-5" dirty="0">
                <a:solidFill>
                  <a:srgbClr val="FFFFFF"/>
                </a:solidFill>
                <a:latin typeface="Arial"/>
                <a:cs typeface="Arial"/>
              </a:rPr>
              <a:t>the </a:t>
            </a:r>
            <a:r>
              <a:rPr sz="2000" dirty="0">
                <a:solidFill>
                  <a:srgbClr val="FFFFFF"/>
                </a:solidFill>
                <a:latin typeface="Arial"/>
                <a:cs typeface="Arial"/>
              </a:rPr>
              <a:t>energy  </a:t>
            </a:r>
            <a:r>
              <a:rPr sz="2000" spc="-5" dirty="0">
                <a:solidFill>
                  <a:srgbClr val="FFFFFF"/>
                </a:solidFill>
                <a:latin typeface="Arial"/>
                <a:cs typeface="Arial"/>
              </a:rPr>
              <a:t>deposition events.</a:t>
            </a:r>
            <a:endParaRPr sz="2000">
              <a:latin typeface="Arial"/>
              <a:cs typeface="Aria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8800" y="1645920"/>
            <a:ext cx="7778115" cy="3594100"/>
          </a:xfrm>
          <a:prstGeom prst="rect">
            <a:avLst/>
          </a:prstGeom>
        </p:spPr>
        <p:txBody>
          <a:bodyPr vert="horz" wrap="square" lIns="0" tIns="132080" rIns="0" bIns="0" rtlCol="0">
            <a:spAutoFit/>
          </a:bodyPr>
          <a:lstStyle/>
          <a:p>
            <a:pPr marL="355600" indent="-342900">
              <a:lnSpc>
                <a:spcPct val="100000"/>
              </a:lnSpc>
              <a:spcBef>
                <a:spcPts val="1040"/>
              </a:spcBef>
              <a:buAutoNum type="arabicPeriod"/>
              <a:tabLst>
                <a:tab pos="354965" algn="l"/>
                <a:tab pos="355600" algn="l"/>
              </a:tabLst>
            </a:pPr>
            <a:r>
              <a:rPr sz="1800" spc="-5" dirty="0">
                <a:solidFill>
                  <a:srgbClr val="FFFFFF"/>
                </a:solidFill>
                <a:latin typeface="Arial"/>
                <a:cs typeface="Arial"/>
              </a:rPr>
              <a:t>Oral </a:t>
            </a:r>
            <a:r>
              <a:rPr sz="1800" spc="-15" dirty="0">
                <a:solidFill>
                  <a:srgbClr val="FFFFFF"/>
                </a:solidFill>
                <a:latin typeface="Arial"/>
                <a:cs typeface="Arial"/>
              </a:rPr>
              <a:t>radiology, </a:t>
            </a:r>
            <a:r>
              <a:rPr sz="1800" dirty="0">
                <a:solidFill>
                  <a:srgbClr val="FFFFFF"/>
                </a:solidFill>
                <a:latin typeface="Arial"/>
                <a:cs typeface="Arial"/>
              </a:rPr>
              <a:t>principles &amp; </a:t>
            </a:r>
            <a:r>
              <a:rPr sz="1800" spc="-5" dirty="0">
                <a:solidFill>
                  <a:srgbClr val="FFFFFF"/>
                </a:solidFill>
                <a:latin typeface="Arial"/>
                <a:cs typeface="Arial"/>
              </a:rPr>
              <a:t>interpretation: white </a:t>
            </a:r>
            <a:r>
              <a:rPr sz="1800" dirty="0">
                <a:solidFill>
                  <a:srgbClr val="FFFFFF"/>
                </a:solidFill>
                <a:latin typeface="Arial"/>
                <a:cs typeface="Arial"/>
              </a:rPr>
              <a:t>&amp;</a:t>
            </a:r>
            <a:r>
              <a:rPr sz="1800" spc="15" dirty="0">
                <a:solidFill>
                  <a:srgbClr val="FFFFFF"/>
                </a:solidFill>
                <a:latin typeface="Arial"/>
                <a:cs typeface="Arial"/>
              </a:rPr>
              <a:t> </a:t>
            </a:r>
            <a:r>
              <a:rPr sz="1800" dirty="0">
                <a:solidFill>
                  <a:srgbClr val="FFFFFF"/>
                </a:solidFill>
                <a:latin typeface="Arial"/>
                <a:cs typeface="Arial"/>
              </a:rPr>
              <a:t>pharoah</a:t>
            </a:r>
            <a:endParaRPr sz="1800">
              <a:latin typeface="Arial"/>
              <a:cs typeface="Arial"/>
            </a:endParaRPr>
          </a:p>
          <a:p>
            <a:pPr marL="355600" indent="-342900">
              <a:lnSpc>
                <a:spcPct val="100000"/>
              </a:lnSpc>
              <a:spcBef>
                <a:spcPts val="940"/>
              </a:spcBef>
              <a:buAutoNum type="arabicPeriod"/>
              <a:tabLst>
                <a:tab pos="354965" algn="l"/>
                <a:tab pos="355600" algn="l"/>
              </a:tabLst>
            </a:pPr>
            <a:r>
              <a:rPr sz="1800" spc="-5" dirty="0">
                <a:solidFill>
                  <a:srgbClr val="FFFFFF"/>
                </a:solidFill>
                <a:latin typeface="Arial"/>
                <a:cs typeface="Arial"/>
              </a:rPr>
              <a:t>Essentials </a:t>
            </a:r>
            <a:r>
              <a:rPr sz="1800" dirty="0">
                <a:solidFill>
                  <a:srgbClr val="FFFFFF"/>
                </a:solidFill>
                <a:latin typeface="Arial"/>
                <a:cs typeface="Arial"/>
              </a:rPr>
              <a:t>of </a:t>
            </a:r>
            <a:r>
              <a:rPr sz="1800" spc="-5" dirty="0">
                <a:solidFill>
                  <a:srgbClr val="FFFFFF"/>
                </a:solidFill>
                <a:latin typeface="Arial"/>
                <a:cs typeface="Arial"/>
              </a:rPr>
              <a:t>dental </a:t>
            </a:r>
            <a:r>
              <a:rPr sz="1800" dirty="0">
                <a:solidFill>
                  <a:srgbClr val="FFFFFF"/>
                </a:solidFill>
                <a:latin typeface="Arial"/>
                <a:cs typeface="Arial"/>
              </a:rPr>
              <a:t>radiography &amp; radiology:</a:t>
            </a:r>
            <a:r>
              <a:rPr sz="1800" spc="-10" dirty="0">
                <a:solidFill>
                  <a:srgbClr val="FFFFFF"/>
                </a:solidFill>
                <a:latin typeface="Arial"/>
                <a:cs typeface="Arial"/>
              </a:rPr>
              <a:t> </a:t>
            </a:r>
            <a:r>
              <a:rPr sz="1800" spc="-5" dirty="0">
                <a:solidFill>
                  <a:srgbClr val="FFFFFF"/>
                </a:solidFill>
                <a:latin typeface="Arial"/>
                <a:cs typeface="Arial"/>
              </a:rPr>
              <a:t>whaites</a:t>
            </a:r>
            <a:endParaRPr sz="1800">
              <a:latin typeface="Arial"/>
              <a:cs typeface="Arial"/>
            </a:endParaRPr>
          </a:p>
          <a:p>
            <a:pPr marL="266700" indent="-254635">
              <a:lnSpc>
                <a:spcPct val="100000"/>
              </a:lnSpc>
              <a:spcBef>
                <a:spcPts val="1040"/>
              </a:spcBef>
              <a:buAutoNum type="arabicPeriod"/>
              <a:tabLst>
                <a:tab pos="267335" algn="l"/>
              </a:tabLst>
            </a:pPr>
            <a:r>
              <a:rPr sz="1800" spc="-5" dirty="0">
                <a:solidFill>
                  <a:srgbClr val="FFFFFF"/>
                </a:solidFill>
                <a:latin typeface="Arial"/>
                <a:cs typeface="Arial"/>
              </a:rPr>
              <a:t>Oral </a:t>
            </a:r>
            <a:r>
              <a:rPr sz="1800" dirty="0">
                <a:solidFill>
                  <a:srgbClr val="FFFFFF"/>
                </a:solidFill>
                <a:latin typeface="Arial"/>
                <a:cs typeface="Arial"/>
              </a:rPr>
              <a:t>sequelae of head &amp; neck </a:t>
            </a:r>
            <a:r>
              <a:rPr sz="1800" spc="-5" dirty="0">
                <a:solidFill>
                  <a:srgbClr val="FFFFFF"/>
                </a:solidFill>
                <a:latin typeface="Arial"/>
                <a:cs typeface="Arial"/>
              </a:rPr>
              <a:t>radiotherapy: </a:t>
            </a:r>
            <a:r>
              <a:rPr sz="1800" dirty="0">
                <a:solidFill>
                  <a:srgbClr val="FFFFFF"/>
                </a:solidFill>
                <a:latin typeface="Arial"/>
                <a:cs typeface="Arial"/>
              </a:rPr>
              <a:t>crit rev oral biol med</a:t>
            </a:r>
            <a:r>
              <a:rPr sz="1800" spc="-35" dirty="0">
                <a:solidFill>
                  <a:srgbClr val="FFFFFF"/>
                </a:solidFill>
                <a:latin typeface="Arial"/>
                <a:cs typeface="Arial"/>
              </a:rPr>
              <a:t> </a:t>
            </a:r>
            <a:r>
              <a:rPr sz="1800" dirty="0">
                <a:solidFill>
                  <a:srgbClr val="FFFFFF"/>
                </a:solidFill>
                <a:latin typeface="Arial"/>
                <a:cs typeface="Arial"/>
              </a:rPr>
              <a:t>2003</a:t>
            </a:r>
            <a:endParaRPr sz="1800">
              <a:latin typeface="Arial"/>
              <a:cs typeface="Arial"/>
            </a:endParaRPr>
          </a:p>
          <a:p>
            <a:pPr>
              <a:lnSpc>
                <a:spcPct val="100000"/>
              </a:lnSpc>
              <a:spcBef>
                <a:spcPts val="50"/>
              </a:spcBef>
              <a:buClr>
                <a:srgbClr val="FFFFFF"/>
              </a:buClr>
              <a:buFont typeface="Arial"/>
              <a:buAutoNum type="arabicPeriod"/>
            </a:pPr>
            <a:endParaRPr sz="2650">
              <a:latin typeface="Arial"/>
              <a:cs typeface="Arial"/>
            </a:endParaRPr>
          </a:p>
          <a:p>
            <a:pPr marL="12700" marR="5080">
              <a:lnSpc>
                <a:spcPct val="143500"/>
              </a:lnSpc>
              <a:buAutoNum type="arabicPeriod"/>
              <a:tabLst>
                <a:tab pos="267335" algn="l"/>
              </a:tabLst>
            </a:pPr>
            <a:r>
              <a:rPr sz="1800" spc="-5" dirty="0">
                <a:solidFill>
                  <a:srgbClr val="FFFFFF"/>
                </a:solidFill>
                <a:latin typeface="Arial"/>
                <a:cs typeface="Arial"/>
              </a:rPr>
              <a:t>Prevention </a:t>
            </a:r>
            <a:r>
              <a:rPr sz="1800" dirty="0">
                <a:solidFill>
                  <a:srgbClr val="FFFFFF"/>
                </a:solidFill>
                <a:latin typeface="Arial"/>
                <a:cs typeface="Arial"/>
              </a:rPr>
              <a:t>&amp; </a:t>
            </a:r>
            <a:r>
              <a:rPr sz="1800" spc="-5" dirty="0">
                <a:solidFill>
                  <a:srgbClr val="FFFFFF"/>
                </a:solidFill>
                <a:latin typeface="Arial"/>
                <a:cs typeface="Arial"/>
              </a:rPr>
              <a:t>treatment </a:t>
            </a:r>
            <a:r>
              <a:rPr sz="1800" dirty="0">
                <a:solidFill>
                  <a:srgbClr val="FFFFFF"/>
                </a:solidFill>
                <a:latin typeface="Arial"/>
                <a:cs typeface="Arial"/>
              </a:rPr>
              <a:t>of </a:t>
            </a:r>
            <a:r>
              <a:rPr sz="1800" spc="-5" dirty="0">
                <a:solidFill>
                  <a:srgbClr val="FFFFFF"/>
                </a:solidFill>
                <a:latin typeface="Arial"/>
                <a:cs typeface="Arial"/>
              </a:rPr>
              <a:t>the </a:t>
            </a:r>
            <a:r>
              <a:rPr sz="1800" dirty="0">
                <a:solidFill>
                  <a:srgbClr val="FFFFFF"/>
                </a:solidFill>
                <a:latin typeface="Arial"/>
                <a:cs typeface="Arial"/>
              </a:rPr>
              <a:t>consequences of head &amp; neck </a:t>
            </a:r>
            <a:r>
              <a:rPr sz="1800" spc="-5" dirty="0">
                <a:solidFill>
                  <a:srgbClr val="FFFFFF"/>
                </a:solidFill>
                <a:latin typeface="Arial"/>
                <a:cs typeface="Arial"/>
              </a:rPr>
              <a:t>radiotherapy:  </a:t>
            </a:r>
            <a:r>
              <a:rPr sz="1800" dirty="0">
                <a:solidFill>
                  <a:srgbClr val="FFFFFF"/>
                </a:solidFill>
                <a:latin typeface="Arial"/>
                <a:cs typeface="Arial"/>
              </a:rPr>
              <a:t>crit rev oral biol med</a:t>
            </a:r>
            <a:r>
              <a:rPr sz="1800" spc="-20" dirty="0">
                <a:solidFill>
                  <a:srgbClr val="FFFFFF"/>
                </a:solidFill>
                <a:latin typeface="Arial"/>
                <a:cs typeface="Arial"/>
              </a:rPr>
              <a:t> </a:t>
            </a:r>
            <a:r>
              <a:rPr sz="1800" dirty="0">
                <a:solidFill>
                  <a:srgbClr val="FFFFFF"/>
                </a:solidFill>
                <a:latin typeface="Arial"/>
                <a:cs typeface="Arial"/>
              </a:rPr>
              <a:t>2003</a:t>
            </a:r>
            <a:endParaRPr sz="1800">
              <a:latin typeface="Arial"/>
              <a:cs typeface="Arial"/>
            </a:endParaRPr>
          </a:p>
          <a:p>
            <a:pPr marL="266700" indent="-254635">
              <a:lnSpc>
                <a:spcPct val="100000"/>
              </a:lnSpc>
              <a:spcBef>
                <a:spcPts val="940"/>
              </a:spcBef>
              <a:buAutoNum type="arabicPeriod"/>
              <a:tabLst>
                <a:tab pos="267335" algn="l"/>
              </a:tabLst>
            </a:pPr>
            <a:r>
              <a:rPr sz="1800" spc="-5" dirty="0">
                <a:solidFill>
                  <a:srgbClr val="FFFFFF"/>
                </a:solidFill>
                <a:latin typeface="Arial"/>
                <a:cs typeface="Arial"/>
              </a:rPr>
              <a:t>Dental </a:t>
            </a:r>
            <a:r>
              <a:rPr sz="1800" dirty="0">
                <a:solidFill>
                  <a:srgbClr val="FFFFFF"/>
                </a:solidFill>
                <a:latin typeface="Arial"/>
                <a:cs typeface="Arial"/>
              </a:rPr>
              <a:t>management of </a:t>
            </a:r>
            <a:r>
              <a:rPr sz="1800" spc="-5" dirty="0">
                <a:solidFill>
                  <a:srgbClr val="FFFFFF"/>
                </a:solidFill>
                <a:latin typeface="Arial"/>
                <a:cs typeface="Arial"/>
              </a:rPr>
              <a:t>the </a:t>
            </a:r>
            <a:r>
              <a:rPr sz="1800" dirty="0">
                <a:solidFill>
                  <a:srgbClr val="FFFFFF"/>
                </a:solidFill>
                <a:latin typeface="Arial"/>
                <a:cs typeface="Arial"/>
              </a:rPr>
              <a:t>oncologic </a:t>
            </a:r>
            <a:r>
              <a:rPr sz="1800" spc="-5" dirty="0">
                <a:solidFill>
                  <a:srgbClr val="FFFFFF"/>
                </a:solidFill>
                <a:latin typeface="Arial"/>
                <a:cs typeface="Arial"/>
              </a:rPr>
              <a:t>patient: </a:t>
            </a:r>
            <a:r>
              <a:rPr sz="1800" dirty="0">
                <a:solidFill>
                  <a:srgbClr val="FFFFFF"/>
                </a:solidFill>
                <a:latin typeface="Arial"/>
                <a:cs typeface="Arial"/>
              </a:rPr>
              <a:t>DCNA</a:t>
            </a:r>
            <a:r>
              <a:rPr sz="1800" spc="-114" dirty="0">
                <a:solidFill>
                  <a:srgbClr val="FFFFFF"/>
                </a:solidFill>
                <a:latin typeface="Arial"/>
                <a:cs typeface="Arial"/>
              </a:rPr>
              <a:t> </a:t>
            </a:r>
            <a:r>
              <a:rPr sz="1800" dirty="0">
                <a:solidFill>
                  <a:srgbClr val="FFFFFF"/>
                </a:solidFill>
                <a:latin typeface="Arial"/>
                <a:cs typeface="Arial"/>
              </a:rPr>
              <a:t>2008</a:t>
            </a:r>
            <a:endParaRPr sz="1800">
              <a:latin typeface="Arial"/>
              <a:cs typeface="Arial"/>
            </a:endParaRPr>
          </a:p>
          <a:p>
            <a:pPr marL="12700" marR="208279">
              <a:lnSpc>
                <a:spcPct val="143500"/>
              </a:lnSpc>
              <a:spcBef>
                <a:spcPts val="100"/>
              </a:spcBef>
              <a:buAutoNum type="arabicPeriod"/>
              <a:tabLst>
                <a:tab pos="267335" algn="l"/>
              </a:tabLst>
            </a:pPr>
            <a:r>
              <a:rPr sz="1800" spc="-5" dirty="0">
                <a:solidFill>
                  <a:srgbClr val="FFFFFF"/>
                </a:solidFill>
                <a:latin typeface="Arial"/>
                <a:cs typeface="Arial"/>
              </a:rPr>
              <a:t>Protocol for the prevention </a:t>
            </a:r>
            <a:r>
              <a:rPr sz="1800" dirty="0">
                <a:solidFill>
                  <a:srgbClr val="FFFFFF"/>
                </a:solidFill>
                <a:latin typeface="Arial"/>
                <a:cs typeface="Arial"/>
              </a:rPr>
              <a:t>and </a:t>
            </a:r>
            <a:r>
              <a:rPr sz="1800" spc="-5" dirty="0">
                <a:solidFill>
                  <a:srgbClr val="FFFFFF"/>
                </a:solidFill>
                <a:latin typeface="Arial"/>
                <a:cs typeface="Arial"/>
              </a:rPr>
              <a:t>treatment </a:t>
            </a:r>
            <a:r>
              <a:rPr sz="1800" dirty="0">
                <a:solidFill>
                  <a:srgbClr val="FFFFFF"/>
                </a:solidFill>
                <a:latin typeface="Arial"/>
                <a:cs typeface="Arial"/>
              </a:rPr>
              <a:t>of oral sequelae </a:t>
            </a:r>
            <a:r>
              <a:rPr sz="1800" spc="-5" dirty="0">
                <a:solidFill>
                  <a:srgbClr val="FFFFFF"/>
                </a:solidFill>
                <a:latin typeface="Arial"/>
                <a:cs typeface="Arial"/>
              </a:rPr>
              <a:t>resulting from  </a:t>
            </a:r>
            <a:r>
              <a:rPr sz="1800" dirty="0">
                <a:solidFill>
                  <a:srgbClr val="FFFFFF"/>
                </a:solidFill>
                <a:latin typeface="Arial"/>
                <a:cs typeface="Arial"/>
              </a:rPr>
              <a:t>head and neck </a:t>
            </a:r>
            <a:r>
              <a:rPr sz="1800" spc="-5" dirty="0">
                <a:solidFill>
                  <a:srgbClr val="FFFFFF"/>
                </a:solidFill>
                <a:latin typeface="Arial"/>
                <a:cs typeface="Arial"/>
              </a:rPr>
              <a:t>radiation therapy: </a:t>
            </a:r>
            <a:r>
              <a:rPr sz="1800" dirty="0">
                <a:solidFill>
                  <a:srgbClr val="FFFFFF"/>
                </a:solidFill>
                <a:latin typeface="Arial"/>
                <a:cs typeface="Arial"/>
              </a:rPr>
              <a:t>cancer</a:t>
            </a:r>
            <a:r>
              <a:rPr sz="1800" spc="-10" dirty="0">
                <a:solidFill>
                  <a:srgbClr val="FFFFFF"/>
                </a:solidFill>
                <a:latin typeface="Arial"/>
                <a:cs typeface="Arial"/>
              </a:rPr>
              <a:t> </a:t>
            </a:r>
            <a:r>
              <a:rPr sz="1800" dirty="0">
                <a:solidFill>
                  <a:srgbClr val="FFFFFF"/>
                </a:solidFill>
                <a:latin typeface="Arial"/>
                <a:cs typeface="Arial"/>
              </a:rPr>
              <a:t>1992</a:t>
            </a:r>
            <a:endParaRPr sz="1800">
              <a:latin typeface="Arial"/>
              <a:cs typeface="Arial"/>
            </a:endParaRPr>
          </a:p>
        </p:txBody>
      </p:sp>
      <p:sp>
        <p:nvSpPr>
          <p:cNvPr id="3" name="object 3"/>
          <p:cNvSpPr txBox="1">
            <a:spLocks noGrp="1"/>
          </p:cNvSpPr>
          <p:nvPr>
            <p:ph type="title"/>
          </p:nvPr>
        </p:nvSpPr>
        <p:spPr>
          <a:xfrm>
            <a:off x="3098800" y="406400"/>
            <a:ext cx="2803525" cy="513080"/>
          </a:xfrm>
          <a:prstGeom prst="rect">
            <a:avLst/>
          </a:prstGeom>
        </p:spPr>
        <p:txBody>
          <a:bodyPr vert="horz" wrap="square" lIns="0" tIns="12700" rIns="0" bIns="0" rtlCol="0">
            <a:spAutoFit/>
          </a:bodyPr>
          <a:lstStyle/>
          <a:p>
            <a:pPr marL="12700">
              <a:lnSpc>
                <a:spcPct val="100000"/>
              </a:lnSpc>
              <a:spcBef>
                <a:spcPts val="100"/>
              </a:spcBef>
            </a:pPr>
            <a:r>
              <a:rPr sz="3200" b="1" u="heavy" spc="-5" dirty="0">
                <a:uFill>
                  <a:solidFill>
                    <a:srgbClr val="DC9E1F"/>
                  </a:solidFill>
                </a:uFill>
                <a:latin typeface="Arial"/>
                <a:cs typeface="Arial"/>
              </a:rPr>
              <a:t>REFERENCES</a:t>
            </a:r>
            <a:endParaRPr sz="3200">
              <a:latin typeface="Arial"/>
              <a:cs typeface="Aria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90800" y="3111500"/>
            <a:ext cx="3924300" cy="622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16200" y="2933700"/>
            <a:ext cx="3911600" cy="848360"/>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E68749"/>
                </a:solidFill>
                <a:latin typeface="Arial"/>
                <a:cs typeface="Arial"/>
              </a:rPr>
              <a:t>THANKYOU</a:t>
            </a:r>
            <a:endParaRPr sz="540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72100" y="735564"/>
            <a:ext cx="2209800" cy="155043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599" y="2331326"/>
            <a:ext cx="8001001" cy="4374274"/>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0" tIns="12065" rIns="0" bIns="0" rtlCol="0">
            <a:spAutoFit/>
          </a:bodyPr>
          <a:lstStyle/>
          <a:p>
            <a:pPr marL="469900" marR="5080" indent="-457200" algn="just">
              <a:lnSpc>
                <a:spcPct val="142900"/>
              </a:lnSpc>
              <a:spcBef>
                <a:spcPts val="95"/>
              </a:spcBef>
              <a:buClr>
                <a:srgbClr val="FF0000"/>
              </a:buClr>
              <a:buFont typeface="Wingdings" pitchFamily="2" charset="2"/>
              <a:buChar char="v"/>
              <a:tabLst>
                <a:tab pos="469265" algn="l"/>
                <a:tab pos="469900" algn="l"/>
              </a:tabLst>
            </a:pPr>
            <a:r>
              <a:rPr sz="2800" dirty="0">
                <a:solidFill>
                  <a:schemeClr val="bg1"/>
                </a:solidFill>
                <a:latin typeface="Trebuchet MS"/>
                <a:cs typeface="Trebuchet MS"/>
              </a:rPr>
              <a:t>First </a:t>
            </a:r>
            <a:r>
              <a:rPr sz="2800" spc="-5" dirty="0">
                <a:solidFill>
                  <a:schemeClr val="bg1"/>
                </a:solidFill>
                <a:latin typeface="Trebuchet MS"/>
                <a:cs typeface="Trebuchet MS"/>
              </a:rPr>
              <a:t>recorded </a:t>
            </a:r>
            <a:r>
              <a:rPr sz="2800" dirty="0">
                <a:solidFill>
                  <a:schemeClr val="bg1"/>
                </a:solidFill>
                <a:latin typeface="Trebuchet MS"/>
                <a:cs typeface="Trebuchet MS"/>
              </a:rPr>
              <a:t>experiment in </a:t>
            </a:r>
            <a:r>
              <a:rPr sz="2800" spc="-5" dirty="0">
                <a:solidFill>
                  <a:schemeClr val="bg1"/>
                </a:solidFill>
                <a:latin typeface="Trebuchet MS"/>
                <a:cs typeface="Trebuchet MS"/>
              </a:rPr>
              <a:t>radiobiology </a:t>
            </a:r>
            <a:r>
              <a:rPr sz="2800" dirty="0">
                <a:solidFill>
                  <a:schemeClr val="bg1"/>
                </a:solidFill>
                <a:latin typeface="Trebuchet MS"/>
                <a:cs typeface="Trebuchet MS"/>
              </a:rPr>
              <a:t>-  </a:t>
            </a:r>
            <a:r>
              <a:rPr sz="2800" spc="-5" dirty="0">
                <a:solidFill>
                  <a:schemeClr val="bg1"/>
                </a:solidFill>
                <a:latin typeface="Trebuchet MS"/>
                <a:cs typeface="Trebuchet MS"/>
              </a:rPr>
              <a:t>performed by </a:t>
            </a:r>
            <a:r>
              <a:rPr sz="2800" b="1" dirty="0">
                <a:solidFill>
                  <a:srgbClr val="FF0000"/>
                </a:solidFill>
                <a:latin typeface="Trebuchet MS"/>
                <a:cs typeface="Trebuchet MS"/>
              </a:rPr>
              <a:t>Becquerel</a:t>
            </a:r>
            <a:r>
              <a:rPr sz="2800" dirty="0">
                <a:solidFill>
                  <a:schemeClr val="bg1"/>
                </a:solidFill>
                <a:latin typeface="Trebuchet MS"/>
                <a:cs typeface="Trebuchet MS"/>
              </a:rPr>
              <a:t> </a:t>
            </a:r>
            <a:r>
              <a:rPr sz="2800" spc="-5" dirty="0">
                <a:solidFill>
                  <a:schemeClr val="bg1"/>
                </a:solidFill>
                <a:latin typeface="Trebuchet MS"/>
                <a:cs typeface="Trebuchet MS"/>
              </a:rPr>
              <a:t>when he intentionally left  </a:t>
            </a:r>
            <a:r>
              <a:rPr sz="2800" dirty="0">
                <a:solidFill>
                  <a:schemeClr val="bg1"/>
                </a:solidFill>
                <a:latin typeface="Trebuchet MS"/>
                <a:cs typeface="Trebuchet MS"/>
              </a:rPr>
              <a:t>a </a:t>
            </a:r>
            <a:r>
              <a:rPr sz="2800" spc="-5" dirty="0">
                <a:solidFill>
                  <a:schemeClr val="bg1"/>
                </a:solidFill>
                <a:latin typeface="Trebuchet MS"/>
                <a:cs typeface="Trebuchet MS"/>
              </a:rPr>
              <a:t>radium container </a:t>
            </a:r>
            <a:r>
              <a:rPr sz="2800" dirty="0">
                <a:solidFill>
                  <a:schemeClr val="bg1"/>
                </a:solidFill>
                <a:latin typeface="Trebuchet MS"/>
                <a:cs typeface="Trebuchet MS"/>
              </a:rPr>
              <a:t>in his </a:t>
            </a:r>
            <a:r>
              <a:rPr sz="2800" spc="-5" dirty="0">
                <a:solidFill>
                  <a:schemeClr val="bg1"/>
                </a:solidFill>
                <a:latin typeface="Trebuchet MS"/>
                <a:cs typeface="Trebuchet MS"/>
              </a:rPr>
              <a:t>vest</a:t>
            </a:r>
            <a:r>
              <a:rPr sz="2800" spc="-20" dirty="0">
                <a:solidFill>
                  <a:schemeClr val="bg1"/>
                </a:solidFill>
                <a:latin typeface="Trebuchet MS"/>
                <a:cs typeface="Trebuchet MS"/>
              </a:rPr>
              <a:t> </a:t>
            </a:r>
            <a:r>
              <a:rPr sz="2800" spc="-5" dirty="0">
                <a:solidFill>
                  <a:schemeClr val="bg1"/>
                </a:solidFill>
                <a:latin typeface="Trebuchet MS"/>
                <a:cs typeface="Trebuchet MS"/>
              </a:rPr>
              <a:t>pocket.</a:t>
            </a:r>
            <a:endParaRPr sz="2800" dirty="0">
              <a:solidFill>
                <a:schemeClr val="bg1"/>
              </a:solidFill>
              <a:latin typeface="Trebuchet MS"/>
              <a:cs typeface="Trebuchet MS"/>
            </a:endParaRPr>
          </a:p>
          <a:p>
            <a:pPr marL="1005205" marR="594995" indent="-457200" algn="just">
              <a:lnSpc>
                <a:spcPts val="4800"/>
              </a:lnSpc>
              <a:spcBef>
                <a:spcPts val="400"/>
              </a:spcBef>
              <a:buClr>
                <a:srgbClr val="FF0000"/>
              </a:buClr>
              <a:buFont typeface="Wingdings" pitchFamily="2" charset="2"/>
              <a:buChar char="v"/>
            </a:pPr>
            <a:r>
              <a:rPr sz="2800" dirty="0">
                <a:solidFill>
                  <a:schemeClr val="bg1"/>
                </a:solidFill>
                <a:latin typeface="Trebuchet MS"/>
                <a:cs typeface="Trebuchet MS"/>
              </a:rPr>
              <a:t>2 weeks later – </a:t>
            </a:r>
            <a:r>
              <a:rPr sz="2800" spc="-5" dirty="0">
                <a:solidFill>
                  <a:schemeClr val="bg1"/>
                </a:solidFill>
                <a:latin typeface="Trebuchet MS"/>
                <a:cs typeface="Trebuchet MS"/>
              </a:rPr>
              <a:t>erythema </a:t>
            </a:r>
            <a:r>
              <a:rPr sz="2800" dirty="0">
                <a:solidFill>
                  <a:schemeClr val="bg1"/>
                </a:solidFill>
                <a:latin typeface="Trebuchet MS"/>
                <a:cs typeface="Trebuchet MS"/>
              </a:rPr>
              <a:t>- </a:t>
            </a:r>
            <a:r>
              <a:rPr sz="2800" spc="-5" dirty="0">
                <a:solidFill>
                  <a:schemeClr val="bg1"/>
                </a:solidFill>
                <a:latin typeface="Trebuchet MS"/>
                <a:cs typeface="Trebuchet MS"/>
              </a:rPr>
              <a:t>ulceration </a:t>
            </a:r>
            <a:r>
              <a:rPr sz="2800" dirty="0">
                <a:solidFill>
                  <a:schemeClr val="bg1"/>
                </a:solidFill>
                <a:latin typeface="Trebuchet MS"/>
                <a:cs typeface="Trebuchet MS"/>
              </a:rPr>
              <a:t>- </a:t>
            </a:r>
            <a:r>
              <a:rPr sz="2800" spc="-5" dirty="0">
                <a:solidFill>
                  <a:schemeClr val="bg1"/>
                </a:solidFill>
                <a:latin typeface="Trebuchet MS"/>
                <a:cs typeface="Trebuchet MS"/>
              </a:rPr>
              <a:t>several  </a:t>
            </a:r>
            <a:r>
              <a:rPr sz="2800" dirty="0">
                <a:solidFill>
                  <a:schemeClr val="bg1"/>
                </a:solidFill>
                <a:latin typeface="Trebuchet MS"/>
                <a:cs typeface="Trebuchet MS"/>
              </a:rPr>
              <a:t>weeks </a:t>
            </a:r>
            <a:r>
              <a:rPr sz="2800" spc="-5" dirty="0">
                <a:solidFill>
                  <a:schemeClr val="bg1"/>
                </a:solidFill>
                <a:latin typeface="Trebuchet MS"/>
                <a:cs typeface="Trebuchet MS"/>
              </a:rPr>
              <a:t>to</a:t>
            </a:r>
            <a:r>
              <a:rPr sz="2800" spc="-15" dirty="0">
                <a:solidFill>
                  <a:schemeClr val="bg1"/>
                </a:solidFill>
                <a:latin typeface="Trebuchet MS"/>
                <a:cs typeface="Trebuchet MS"/>
              </a:rPr>
              <a:t> </a:t>
            </a:r>
            <a:r>
              <a:rPr sz="2800" spc="-5" dirty="0">
                <a:solidFill>
                  <a:schemeClr val="bg1"/>
                </a:solidFill>
                <a:latin typeface="Trebuchet MS"/>
                <a:cs typeface="Trebuchet MS"/>
              </a:rPr>
              <a:t>heal</a:t>
            </a:r>
            <a:endParaRPr sz="2800" dirty="0">
              <a:solidFill>
                <a:schemeClr val="bg1"/>
              </a:solidFill>
              <a:latin typeface="Trebuchet MS"/>
              <a:cs typeface="Trebuchet MS"/>
            </a:endParaRPr>
          </a:p>
          <a:p>
            <a:pPr marL="506095" marR="502284" indent="-506095" algn="just">
              <a:lnSpc>
                <a:spcPts val="4800"/>
              </a:lnSpc>
              <a:buClr>
                <a:srgbClr val="FF0000"/>
              </a:buClr>
              <a:buFont typeface="Wingdings" pitchFamily="2" charset="2"/>
              <a:buChar char="v"/>
              <a:tabLst>
                <a:tab pos="506095" algn="l"/>
                <a:tab pos="506730" algn="l"/>
              </a:tabLst>
            </a:pPr>
            <a:r>
              <a:rPr sz="2800" b="1" spc="-25" dirty="0">
                <a:solidFill>
                  <a:srgbClr val="FF0000"/>
                </a:solidFill>
                <a:latin typeface="Trebuchet MS"/>
                <a:cs typeface="Trebuchet MS"/>
              </a:rPr>
              <a:t>Pierre </a:t>
            </a:r>
            <a:r>
              <a:rPr sz="2800" b="1" spc="-5" dirty="0">
                <a:solidFill>
                  <a:srgbClr val="FF0000"/>
                </a:solidFill>
                <a:latin typeface="Trebuchet MS"/>
                <a:cs typeface="Trebuchet MS"/>
              </a:rPr>
              <a:t>Curie</a:t>
            </a:r>
            <a:r>
              <a:rPr sz="2800" spc="-5" dirty="0">
                <a:solidFill>
                  <a:schemeClr val="bg1"/>
                </a:solidFill>
                <a:latin typeface="Trebuchet MS"/>
                <a:cs typeface="Trebuchet MS"/>
              </a:rPr>
              <a:t> </a:t>
            </a:r>
            <a:r>
              <a:rPr sz="2800" dirty="0">
                <a:solidFill>
                  <a:schemeClr val="bg1"/>
                </a:solidFill>
                <a:latin typeface="Trebuchet MS"/>
                <a:cs typeface="Trebuchet MS"/>
              </a:rPr>
              <a:t>– 1901 – </a:t>
            </a:r>
            <a:r>
              <a:rPr sz="2800" spc="-5" dirty="0">
                <a:solidFill>
                  <a:schemeClr val="bg1"/>
                </a:solidFill>
                <a:latin typeface="Trebuchet MS"/>
                <a:cs typeface="Trebuchet MS"/>
              </a:rPr>
              <a:t>repeated </a:t>
            </a:r>
            <a:r>
              <a:rPr sz="2800" dirty="0">
                <a:solidFill>
                  <a:schemeClr val="bg1"/>
                </a:solidFill>
                <a:latin typeface="Trebuchet MS"/>
                <a:cs typeface="Trebuchet MS"/>
              </a:rPr>
              <a:t>the experiment –  </a:t>
            </a:r>
            <a:r>
              <a:rPr sz="2800" spc="-5" dirty="0">
                <a:solidFill>
                  <a:schemeClr val="bg1"/>
                </a:solidFill>
                <a:latin typeface="Trebuchet MS"/>
                <a:cs typeface="Trebuchet MS"/>
              </a:rPr>
              <a:t>radium burn </a:t>
            </a:r>
            <a:r>
              <a:rPr sz="2800" dirty="0">
                <a:solidFill>
                  <a:schemeClr val="bg1"/>
                </a:solidFill>
                <a:latin typeface="Trebuchet MS"/>
                <a:cs typeface="Trebuchet MS"/>
              </a:rPr>
              <a:t>on his forearm</a:t>
            </a:r>
          </a:p>
        </p:txBody>
      </p:sp>
      <p:sp>
        <p:nvSpPr>
          <p:cNvPr id="5" name="Title 1"/>
          <p:cNvSpPr txBox="1">
            <a:spLocks/>
          </p:cNvSpPr>
          <p:nvPr/>
        </p:nvSpPr>
        <p:spPr>
          <a:xfrm>
            <a:off x="609600" y="307032"/>
            <a:ext cx="2514600" cy="646664"/>
          </a:xfrm>
          <a:prstGeom prst="rect">
            <a:avLst/>
          </a:prstGeom>
          <a:solidFill>
            <a:srgbClr val="FFFF00"/>
          </a:solidFill>
          <a:ln w="9525" cap="flat" cmpd="sng" algn="ctr">
            <a:solidFill>
              <a:srgbClr val="FFFF00"/>
            </a:solid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b="1" dirty="0" smtClean="0">
                <a:solidFill>
                  <a:schemeClr val="bg1"/>
                </a:solidFill>
              </a:rPr>
              <a:t>HISTORY</a:t>
            </a:r>
            <a:endParaRPr lang="en-US" b="1" dirty="0">
              <a:solidFill>
                <a:schemeClr val="bg1"/>
              </a:solidFill>
            </a:endParaRPr>
          </a:p>
        </p:txBody>
      </p:sp>
      <p:sp>
        <p:nvSpPr>
          <p:cNvPr id="6" name="TextBox 5"/>
          <p:cNvSpPr txBox="1"/>
          <p:nvPr/>
        </p:nvSpPr>
        <p:spPr>
          <a:xfrm>
            <a:off x="4724400" y="76200"/>
            <a:ext cx="3505200" cy="461665"/>
          </a:xfrm>
          <a:prstGeom prst="rect">
            <a:avLst/>
          </a:prstGeom>
          <a:noFill/>
        </p:spPr>
        <p:txBody>
          <a:bodyPr wrap="square" rtlCol="0">
            <a:spAutoFit/>
          </a:bodyPr>
          <a:lstStyle/>
          <a:p>
            <a:r>
              <a:rPr lang="en-US" sz="2400" b="1" dirty="0" smtClean="0"/>
              <a:t>RADIATION BIOLOGY</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pratima\Desktop\Hiroshima-Nagasaki-Bombing-Facts-Featured-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05400" y="76200"/>
            <a:ext cx="2674643" cy="369332"/>
          </a:xfrm>
          <a:prstGeom prst="rect">
            <a:avLst/>
          </a:prstGeom>
        </p:spPr>
        <p:txBody>
          <a:bodyPr wrap="none">
            <a:spAutoFit/>
          </a:bodyPr>
          <a:lstStyle/>
          <a:p>
            <a:r>
              <a:rPr lang="en-US" b="1" dirty="0"/>
              <a:t>RADIATION BIOLOGY</a:t>
            </a:r>
          </a:p>
        </p:txBody>
      </p:sp>
    </p:spTree>
    <p:extLst>
      <p:ext uri="{BB962C8B-B14F-4D97-AF65-F5344CB8AC3E}">
        <p14:creationId xmlns:p14="http://schemas.microsoft.com/office/powerpoint/2010/main" val="693691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 name="object 20"/>
          <p:cNvGrpSpPr/>
          <p:nvPr/>
        </p:nvGrpSpPr>
        <p:grpSpPr>
          <a:xfrm>
            <a:off x="4642643" y="2796381"/>
            <a:ext cx="265430" cy="276225"/>
            <a:chOff x="4642643" y="2796381"/>
            <a:chExt cx="265430" cy="276225"/>
          </a:xfrm>
        </p:grpSpPr>
        <p:sp>
          <p:nvSpPr>
            <p:cNvPr id="21" name="object 21"/>
            <p:cNvSpPr/>
            <p:nvPr/>
          </p:nvSpPr>
          <p:spPr>
            <a:xfrm>
              <a:off x="4648199" y="2801937"/>
              <a:ext cx="254000" cy="265430"/>
            </a:xfrm>
            <a:custGeom>
              <a:avLst/>
              <a:gdLst/>
              <a:ahLst/>
              <a:cxnLst/>
              <a:rect l="l" t="t" r="r" b="b"/>
              <a:pathLst>
                <a:path w="254000" h="265430">
                  <a:moveTo>
                    <a:pt x="0" y="0"/>
                  </a:moveTo>
                  <a:lnTo>
                    <a:pt x="254000" y="0"/>
                  </a:lnTo>
                  <a:lnTo>
                    <a:pt x="254000" y="265112"/>
                  </a:lnTo>
                  <a:lnTo>
                    <a:pt x="0" y="265112"/>
                  </a:lnTo>
                  <a:lnTo>
                    <a:pt x="0" y="0"/>
                  </a:lnTo>
                  <a:close/>
                </a:path>
              </a:pathLst>
            </a:custGeom>
            <a:solidFill>
              <a:srgbClr val="FF00FF"/>
            </a:solidFill>
          </p:spPr>
          <p:txBody>
            <a:bodyPr wrap="square" lIns="0" tIns="0" rIns="0" bIns="0" rtlCol="0"/>
            <a:lstStyle/>
            <a:p>
              <a:endParaRPr/>
            </a:p>
          </p:txBody>
        </p:sp>
        <p:sp>
          <p:nvSpPr>
            <p:cNvPr id="22" name="object 22"/>
            <p:cNvSpPr/>
            <p:nvPr/>
          </p:nvSpPr>
          <p:spPr>
            <a:xfrm>
              <a:off x="4648199" y="2801937"/>
              <a:ext cx="254000" cy="265430"/>
            </a:xfrm>
            <a:custGeom>
              <a:avLst/>
              <a:gdLst/>
              <a:ahLst/>
              <a:cxnLst/>
              <a:rect l="l" t="t" r="r" b="b"/>
              <a:pathLst>
                <a:path w="254000" h="265430">
                  <a:moveTo>
                    <a:pt x="0" y="0"/>
                  </a:moveTo>
                  <a:lnTo>
                    <a:pt x="254000" y="0"/>
                  </a:lnTo>
                  <a:lnTo>
                    <a:pt x="254000" y="265112"/>
                  </a:lnTo>
                  <a:lnTo>
                    <a:pt x="0" y="265112"/>
                  </a:lnTo>
                  <a:lnTo>
                    <a:pt x="0" y="0"/>
                  </a:lnTo>
                  <a:close/>
                </a:path>
              </a:pathLst>
            </a:custGeom>
            <a:ln w="11112">
              <a:solidFill>
                <a:srgbClr val="000000"/>
              </a:solidFill>
            </a:ln>
          </p:spPr>
          <p:txBody>
            <a:bodyPr wrap="square" lIns="0" tIns="0" rIns="0" bIns="0" rtlCol="0"/>
            <a:lstStyle/>
            <a:p>
              <a:endParaRPr/>
            </a:p>
          </p:txBody>
        </p:sp>
      </p:grpSp>
      <p:grpSp>
        <p:nvGrpSpPr>
          <p:cNvPr id="23" name="object 23"/>
          <p:cNvGrpSpPr/>
          <p:nvPr/>
        </p:nvGrpSpPr>
        <p:grpSpPr>
          <a:xfrm>
            <a:off x="4642643" y="3328193"/>
            <a:ext cx="239395" cy="278130"/>
            <a:chOff x="4642643" y="3328193"/>
            <a:chExt cx="239395" cy="278130"/>
          </a:xfrm>
        </p:grpSpPr>
        <p:sp>
          <p:nvSpPr>
            <p:cNvPr id="24" name="object 24"/>
            <p:cNvSpPr/>
            <p:nvPr/>
          </p:nvSpPr>
          <p:spPr>
            <a:xfrm>
              <a:off x="4648199" y="3333749"/>
              <a:ext cx="228600" cy="266700"/>
            </a:xfrm>
            <a:custGeom>
              <a:avLst/>
              <a:gdLst/>
              <a:ahLst/>
              <a:cxnLst/>
              <a:rect l="l" t="t" r="r" b="b"/>
              <a:pathLst>
                <a:path w="228600" h="266700">
                  <a:moveTo>
                    <a:pt x="0" y="0"/>
                  </a:moveTo>
                  <a:lnTo>
                    <a:pt x="228003" y="0"/>
                  </a:lnTo>
                  <a:lnTo>
                    <a:pt x="228003" y="266700"/>
                  </a:lnTo>
                  <a:lnTo>
                    <a:pt x="0" y="266700"/>
                  </a:lnTo>
                  <a:lnTo>
                    <a:pt x="0" y="0"/>
                  </a:lnTo>
                  <a:close/>
                </a:path>
              </a:pathLst>
            </a:custGeom>
            <a:solidFill>
              <a:srgbClr val="FF0000"/>
            </a:solidFill>
          </p:spPr>
          <p:txBody>
            <a:bodyPr wrap="square" lIns="0" tIns="0" rIns="0" bIns="0" rtlCol="0"/>
            <a:lstStyle/>
            <a:p>
              <a:endParaRPr/>
            </a:p>
          </p:txBody>
        </p:sp>
        <p:sp>
          <p:nvSpPr>
            <p:cNvPr id="25" name="object 25"/>
            <p:cNvSpPr/>
            <p:nvPr/>
          </p:nvSpPr>
          <p:spPr>
            <a:xfrm>
              <a:off x="4648199" y="3333749"/>
              <a:ext cx="228600" cy="266700"/>
            </a:xfrm>
            <a:custGeom>
              <a:avLst/>
              <a:gdLst/>
              <a:ahLst/>
              <a:cxnLst/>
              <a:rect l="l" t="t" r="r" b="b"/>
              <a:pathLst>
                <a:path w="228600" h="266700">
                  <a:moveTo>
                    <a:pt x="0" y="0"/>
                  </a:moveTo>
                  <a:lnTo>
                    <a:pt x="228000" y="0"/>
                  </a:lnTo>
                  <a:lnTo>
                    <a:pt x="228000" y="266700"/>
                  </a:lnTo>
                  <a:lnTo>
                    <a:pt x="0" y="266700"/>
                  </a:lnTo>
                  <a:lnTo>
                    <a:pt x="0" y="0"/>
                  </a:lnTo>
                  <a:close/>
                </a:path>
              </a:pathLst>
            </a:custGeom>
            <a:ln w="11112">
              <a:solidFill>
                <a:srgbClr val="000000"/>
              </a:solidFill>
            </a:ln>
          </p:spPr>
          <p:txBody>
            <a:bodyPr wrap="square" lIns="0" tIns="0" rIns="0" bIns="0" rtlCol="0"/>
            <a:lstStyle/>
            <a:p>
              <a:endParaRPr/>
            </a:p>
          </p:txBody>
        </p:sp>
      </p:grpSp>
      <p:grpSp>
        <p:nvGrpSpPr>
          <p:cNvPr id="26" name="object 26"/>
          <p:cNvGrpSpPr/>
          <p:nvPr/>
        </p:nvGrpSpPr>
        <p:grpSpPr>
          <a:xfrm>
            <a:off x="4642643" y="3861593"/>
            <a:ext cx="265430" cy="278130"/>
            <a:chOff x="4642643" y="3861593"/>
            <a:chExt cx="265430" cy="278130"/>
          </a:xfrm>
        </p:grpSpPr>
        <p:sp>
          <p:nvSpPr>
            <p:cNvPr id="27" name="object 27"/>
            <p:cNvSpPr/>
            <p:nvPr/>
          </p:nvSpPr>
          <p:spPr>
            <a:xfrm>
              <a:off x="4648199" y="3867149"/>
              <a:ext cx="254000" cy="266700"/>
            </a:xfrm>
            <a:custGeom>
              <a:avLst/>
              <a:gdLst/>
              <a:ahLst/>
              <a:cxnLst/>
              <a:rect l="l" t="t" r="r" b="b"/>
              <a:pathLst>
                <a:path w="254000" h="266700">
                  <a:moveTo>
                    <a:pt x="0" y="0"/>
                  </a:moveTo>
                  <a:lnTo>
                    <a:pt x="254000" y="0"/>
                  </a:lnTo>
                  <a:lnTo>
                    <a:pt x="254000" y="266700"/>
                  </a:lnTo>
                  <a:lnTo>
                    <a:pt x="0" y="266700"/>
                  </a:lnTo>
                  <a:lnTo>
                    <a:pt x="0" y="0"/>
                  </a:lnTo>
                  <a:close/>
                </a:path>
              </a:pathLst>
            </a:custGeom>
            <a:solidFill>
              <a:srgbClr val="00FFFF"/>
            </a:solidFill>
          </p:spPr>
          <p:txBody>
            <a:bodyPr wrap="square" lIns="0" tIns="0" rIns="0" bIns="0" rtlCol="0"/>
            <a:lstStyle/>
            <a:p>
              <a:endParaRPr/>
            </a:p>
          </p:txBody>
        </p:sp>
        <p:sp>
          <p:nvSpPr>
            <p:cNvPr id="28" name="object 28"/>
            <p:cNvSpPr/>
            <p:nvPr/>
          </p:nvSpPr>
          <p:spPr>
            <a:xfrm>
              <a:off x="4648199" y="3867149"/>
              <a:ext cx="254000" cy="266700"/>
            </a:xfrm>
            <a:custGeom>
              <a:avLst/>
              <a:gdLst/>
              <a:ahLst/>
              <a:cxnLst/>
              <a:rect l="l" t="t" r="r" b="b"/>
              <a:pathLst>
                <a:path w="254000" h="266700">
                  <a:moveTo>
                    <a:pt x="0" y="0"/>
                  </a:moveTo>
                  <a:lnTo>
                    <a:pt x="254000" y="0"/>
                  </a:lnTo>
                  <a:lnTo>
                    <a:pt x="254000" y="266700"/>
                  </a:lnTo>
                  <a:lnTo>
                    <a:pt x="0" y="266700"/>
                  </a:lnTo>
                  <a:lnTo>
                    <a:pt x="0" y="0"/>
                  </a:lnTo>
                  <a:close/>
                </a:path>
              </a:pathLst>
            </a:custGeom>
            <a:ln w="11112">
              <a:solidFill>
                <a:srgbClr val="000000"/>
              </a:solidFill>
            </a:ln>
          </p:spPr>
          <p:txBody>
            <a:bodyPr wrap="square" lIns="0" tIns="0" rIns="0" bIns="0" rtlCol="0"/>
            <a:lstStyle/>
            <a:p>
              <a:endParaRPr/>
            </a:p>
          </p:txBody>
        </p:sp>
      </p:grpSp>
      <p:grpSp>
        <p:nvGrpSpPr>
          <p:cNvPr id="29" name="object 29"/>
          <p:cNvGrpSpPr/>
          <p:nvPr/>
        </p:nvGrpSpPr>
        <p:grpSpPr>
          <a:xfrm>
            <a:off x="4642643" y="4394993"/>
            <a:ext cx="265430" cy="276225"/>
            <a:chOff x="4642643" y="4394993"/>
            <a:chExt cx="265430" cy="276225"/>
          </a:xfrm>
        </p:grpSpPr>
        <p:sp>
          <p:nvSpPr>
            <p:cNvPr id="30" name="object 30"/>
            <p:cNvSpPr/>
            <p:nvPr/>
          </p:nvSpPr>
          <p:spPr>
            <a:xfrm>
              <a:off x="4648199" y="4400549"/>
              <a:ext cx="254000" cy="265430"/>
            </a:xfrm>
            <a:custGeom>
              <a:avLst/>
              <a:gdLst/>
              <a:ahLst/>
              <a:cxnLst/>
              <a:rect l="l" t="t" r="r" b="b"/>
              <a:pathLst>
                <a:path w="254000" h="265429">
                  <a:moveTo>
                    <a:pt x="0" y="0"/>
                  </a:moveTo>
                  <a:lnTo>
                    <a:pt x="254000" y="0"/>
                  </a:lnTo>
                  <a:lnTo>
                    <a:pt x="254000" y="265112"/>
                  </a:lnTo>
                  <a:lnTo>
                    <a:pt x="0" y="265112"/>
                  </a:lnTo>
                  <a:lnTo>
                    <a:pt x="0" y="0"/>
                  </a:lnTo>
                  <a:close/>
                </a:path>
              </a:pathLst>
            </a:custGeom>
            <a:solidFill>
              <a:srgbClr val="0000FF"/>
            </a:solidFill>
          </p:spPr>
          <p:txBody>
            <a:bodyPr wrap="square" lIns="0" tIns="0" rIns="0" bIns="0" rtlCol="0"/>
            <a:lstStyle/>
            <a:p>
              <a:endParaRPr/>
            </a:p>
          </p:txBody>
        </p:sp>
        <p:sp>
          <p:nvSpPr>
            <p:cNvPr id="31" name="object 31"/>
            <p:cNvSpPr/>
            <p:nvPr/>
          </p:nvSpPr>
          <p:spPr>
            <a:xfrm>
              <a:off x="4648199" y="4400549"/>
              <a:ext cx="254000" cy="265430"/>
            </a:xfrm>
            <a:custGeom>
              <a:avLst/>
              <a:gdLst/>
              <a:ahLst/>
              <a:cxnLst/>
              <a:rect l="l" t="t" r="r" b="b"/>
              <a:pathLst>
                <a:path w="254000" h="265429">
                  <a:moveTo>
                    <a:pt x="0" y="0"/>
                  </a:moveTo>
                  <a:lnTo>
                    <a:pt x="254000" y="0"/>
                  </a:lnTo>
                  <a:lnTo>
                    <a:pt x="254000" y="265112"/>
                  </a:lnTo>
                  <a:lnTo>
                    <a:pt x="0" y="265112"/>
                  </a:lnTo>
                  <a:lnTo>
                    <a:pt x="0" y="0"/>
                  </a:lnTo>
                  <a:close/>
                </a:path>
              </a:pathLst>
            </a:custGeom>
            <a:ln w="11112">
              <a:solidFill>
                <a:srgbClr val="000000"/>
              </a:solidFill>
            </a:ln>
          </p:spPr>
          <p:txBody>
            <a:bodyPr wrap="square" lIns="0" tIns="0" rIns="0" bIns="0" rtlCol="0"/>
            <a:lstStyle/>
            <a:p>
              <a:endParaRPr/>
            </a:p>
          </p:txBody>
        </p:sp>
      </p:grpSp>
      <p:grpSp>
        <p:nvGrpSpPr>
          <p:cNvPr id="32" name="object 32"/>
          <p:cNvGrpSpPr/>
          <p:nvPr/>
        </p:nvGrpSpPr>
        <p:grpSpPr>
          <a:xfrm>
            <a:off x="4642611" y="4928361"/>
            <a:ext cx="265430" cy="278130"/>
            <a:chOff x="4642611" y="4928361"/>
            <a:chExt cx="265430" cy="278130"/>
          </a:xfrm>
        </p:grpSpPr>
        <p:sp>
          <p:nvSpPr>
            <p:cNvPr id="33" name="object 33"/>
            <p:cNvSpPr/>
            <p:nvPr/>
          </p:nvSpPr>
          <p:spPr>
            <a:xfrm>
              <a:off x="4648199" y="4933949"/>
              <a:ext cx="254000" cy="266700"/>
            </a:xfrm>
            <a:custGeom>
              <a:avLst/>
              <a:gdLst/>
              <a:ahLst/>
              <a:cxnLst/>
              <a:rect l="l" t="t" r="r" b="b"/>
              <a:pathLst>
                <a:path w="254000" h="266700">
                  <a:moveTo>
                    <a:pt x="0" y="0"/>
                  </a:moveTo>
                  <a:lnTo>
                    <a:pt x="254000" y="0"/>
                  </a:lnTo>
                  <a:lnTo>
                    <a:pt x="254000" y="266700"/>
                  </a:lnTo>
                  <a:lnTo>
                    <a:pt x="0" y="266700"/>
                  </a:lnTo>
                  <a:lnTo>
                    <a:pt x="0" y="0"/>
                  </a:lnTo>
                  <a:close/>
                </a:path>
              </a:pathLst>
            </a:custGeom>
            <a:solidFill>
              <a:srgbClr val="FF8000"/>
            </a:solidFill>
          </p:spPr>
          <p:txBody>
            <a:bodyPr wrap="square" lIns="0" tIns="0" rIns="0" bIns="0" rtlCol="0"/>
            <a:lstStyle/>
            <a:p>
              <a:endParaRPr/>
            </a:p>
          </p:txBody>
        </p:sp>
        <p:sp>
          <p:nvSpPr>
            <p:cNvPr id="34" name="object 34"/>
            <p:cNvSpPr/>
            <p:nvPr/>
          </p:nvSpPr>
          <p:spPr>
            <a:xfrm>
              <a:off x="4648199" y="4933949"/>
              <a:ext cx="254000" cy="266700"/>
            </a:xfrm>
            <a:custGeom>
              <a:avLst/>
              <a:gdLst/>
              <a:ahLst/>
              <a:cxnLst/>
              <a:rect l="l" t="t" r="r" b="b"/>
              <a:pathLst>
                <a:path w="254000" h="266700">
                  <a:moveTo>
                    <a:pt x="0" y="0"/>
                  </a:moveTo>
                  <a:lnTo>
                    <a:pt x="254000" y="0"/>
                  </a:lnTo>
                  <a:lnTo>
                    <a:pt x="254000" y="266700"/>
                  </a:lnTo>
                  <a:lnTo>
                    <a:pt x="0" y="266700"/>
                  </a:lnTo>
                  <a:lnTo>
                    <a:pt x="0" y="0"/>
                  </a:lnTo>
                  <a:close/>
                </a:path>
              </a:pathLst>
            </a:custGeom>
            <a:ln w="11176">
              <a:solidFill>
                <a:srgbClr val="000000"/>
              </a:solidFill>
            </a:ln>
          </p:spPr>
          <p:txBody>
            <a:bodyPr wrap="square" lIns="0" tIns="0" rIns="0" bIns="0" rtlCol="0"/>
            <a:lstStyle/>
            <a:p>
              <a:endParaRPr/>
            </a:p>
          </p:txBody>
        </p:sp>
      </p:grpSp>
      <p:grpSp>
        <p:nvGrpSpPr>
          <p:cNvPr id="35" name="object 35"/>
          <p:cNvGrpSpPr/>
          <p:nvPr/>
        </p:nvGrpSpPr>
        <p:grpSpPr>
          <a:xfrm>
            <a:off x="4642643" y="5385593"/>
            <a:ext cx="265430" cy="278130"/>
            <a:chOff x="4642643" y="5385593"/>
            <a:chExt cx="265430" cy="278130"/>
          </a:xfrm>
        </p:grpSpPr>
        <p:sp>
          <p:nvSpPr>
            <p:cNvPr id="36" name="object 36"/>
            <p:cNvSpPr/>
            <p:nvPr/>
          </p:nvSpPr>
          <p:spPr>
            <a:xfrm>
              <a:off x="4648199" y="5391149"/>
              <a:ext cx="254000" cy="266700"/>
            </a:xfrm>
            <a:custGeom>
              <a:avLst/>
              <a:gdLst/>
              <a:ahLst/>
              <a:cxnLst/>
              <a:rect l="l" t="t" r="r" b="b"/>
              <a:pathLst>
                <a:path w="254000" h="266700">
                  <a:moveTo>
                    <a:pt x="0" y="0"/>
                  </a:moveTo>
                  <a:lnTo>
                    <a:pt x="254000" y="0"/>
                  </a:lnTo>
                  <a:lnTo>
                    <a:pt x="254000" y="266700"/>
                  </a:lnTo>
                  <a:lnTo>
                    <a:pt x="0" y="266700"/>
                  </a:lnTo>
                  <a:lnTo>
                    <a:pt x="0" y="0"/>
                  </a:lnTo>
                  <a:close/>
                </a:path>
              </a:pathLst>
            </a:custGeom>
            <a:solidFill>
              <a:srgbClr val="FF0080"/>
            </a:solidFill>
          </p:spPr>
          <p:txBody>
            <a:bodyPr wrap="square" lIns="0" tIns="0" rIns="0" bIns="0" rtlCol="0"/>
            <a:lstStyle/>
            <a:p>
              <a:endParaRPr/>
            </a:p>
          </p:txBody>
        </p:sp>
        <p:sp>
          <p:nvSpPr>
            <p:cNvPr id="37" name="object 37"/>
            <p:cNvSpPr/>
            <p:nvPr/>
          </p:nvSpPr>
          <p:spPr>
            <a:xfrm>
              <a:off x="4648199" y="5391149"/>
              <a:ext cx="254000" cy="266700"/>
            </a:xfrm>
            <a:custGeom>
              <a:avLst/>
              <a:gdLst/>
              <a:ahLst/>
              <a:cxnLst/>
              <a:rect l="l" t="t" r="r" b="b"/>
              <a:pathLst>
                <a:path w="254000" h="266700">
                  <a:moveTo>
                    <a:pt x="0" y="0"/>
                  </a:moveTo>
                  <a:lnTo>
                    <a:pt x="254000" y="0"/>
                  </a:lnTo>
                  <a:lnTo>
                    <a:pt x="254000" y="266700"/>
                  </a:lnTo>
                  <a:lnTo>
                    <a:pt x="0" y="266700"/>
                  </a:lnTo>
                  <a:lnTo>
                    <a:pt x="0" y="0"/>
                  </a:lnTo>
                  <a:close/>
                </a:path>
              </a:pathLst>
            </a:custGeom>
            <a:ln w="11112">
              <a:solidFill>
                <a:srgbClr val="000000"/>
              </a:solidFill>
            </a:ln>
          </p:spPr>
          <p:txBody>
            <a:bodyPr wrap="square" lIns="0" tIns="0" rIns="0" bIns="0" rtlCol="0"/>
            <a:lstStyle/>
            <a:p>
              <a:endParaRPr/>
            </a:p>
          </p:txBody>
        </p:sp>
      </p:grpSp>
      <p:grpSp>
        <p:nvGrpSpPr>
          <p:cNvPr id="38" name="object 38"/>
          <p:cNvGrpSpPr/>
          <p:nvPr/>
        </p:nvGrpSpPr>
        <p:grpSpPr>
          <a:xfrm>
            <a:off x="4642643" y="5841205"/>
            <a:ext cx="265430" cy="279400"/>
            <a:chOff x="4642643" y="5841205"/>
            <a:chExt cx="265430" cy="279400"/>
          </a:xfrm>
        </p:grpSpPr>
        <p:sp>
          <p:nvSpPr>
            <p:cNvPr id="39" name="object 39"/>
            <p:cNvSpPr/>
            <p:nvPr/>
          </p:nvSpPr>
          <p:spPr>
            <a:xfrm>
              <a:off x="4648199" y="5846762"/>
              <a:ext cx="254000" cy="268605"/>
            </a:xfrm>
            <a:custGeom>
              <a:avLst/>
              <a:gdLst/>
              <a:ahLst/>
              <a:cxnLst/>
              <a:rect l="l" t="t" r="r" b="b"/>
              <a:pathLst>
                <a:path w="254000" h="268604">
                  <a:moveTo>
                    <a:pt x="0" y="0"/>
                  </a:moveTo>
                  <a:lnTo>
                    <a:pt x="254000" y="0"/>
                  </a:lnTo>
                  <a:lnTo>
                    <a:pt x="254000" y="268287"/>
                  </a:lnTo>
                  <a:lnTo>
                    <a:pt x="0" y="268287"/>
                  </a:lnTo>
                  <a:lnTo>
                    <a:pt x="0" y="0"/>
                  </a:lnTo>
                  <a:close/>
                </a:path>
              </a:pathLst>
            </a:custGeom>
            <a:solidFill>
              <a:srgbClr val="80FF00"/>
            </a:solidFill>
          </p:spPr>
          <p:txBody>
            <a:bodyPr wrap="square" lIns="0" tIns="0" rIns="0" bIns="0" rtlCol="0"/>
            <a:lstStyle/>
            <a:p>
              <a:endParaRPr/>
            </a:p>
          </p:txBody>
        </p:sp>
        <p:sp>
          <p:nvSpPr>
            <p:cNvPr id="40" name="object 40"/>
            <p:cNvSpPr/>
            <p:nvPr/>
          </p:nvSpPr>
          <p:spPr>
            <a:xfrm>
              <a:off x="4648199" y="5846762"/>
              <a:ext cx="254000" cy="268605"/>
            </a:xfrm>
            <a:custGeom>
              <a:avLst/>
              <a:gdLst/>
              <a:ahLst/>
              <a:cxnLst/>
              <a:rect l="l" t="t" r="r" b="b"/>
              <a:pathLst>
                <a:path w="254000" h="268604">
                  <a:moveTo>
                    <a:pt x="0" y="0"/>
                  </a:moveTo>
                  <a:lnTo>
                    <a:pt x="254000" y="0"/>
                  </a:lnTo>
                  <a:lnTo>
                    <a:pt x="254000" y="268287"/>
                  </a:lnTo>
                  <a:lnTo>
                    <a:pt x="0" y="268287"/>
                  </a:lnTo>
                  <a:lnTo>
                    <a:pt x="0" y="0"/>
                  </a:lnTo>
                  <a:close/>
                </a:path>
              </a:pathLst>
            </a:custGeom>
            <a:ln w="11112">
              <a:solidFill>
                <a:srgbClr val="000000"/>
              </a:solidFill>
            </a:ln>
          </p:spPr>
          <p:txBody>
            <a:bodyPr wrap="square" lIns="0" tIns="0" rIns="0" bIns="0" rtlCol="0"/>
            <a:lstStyle/>
            <a:p>
              <a:endParaRPr/>
            </a:p>
          </p:txBody>
        </p:sp>
      </p:grpSp>
      <p:grpSp>
        <p:nvGrpSpPr>
          <p:cNvPr id="41" name="object 41"/>
          <p:cNvGrpSpPr/>
          <p:nvPr/>
        </p:nvGrpSpPr>
        <p:grpSpPr>
          <a:xfrm>
            <a:off x="4642643" y="6298405"/>
            <a:ext cx="246379" cy="279400"/>
            <a:chOff x="4642643" y="6298405"/>
            <a:chExt cx="246379" cy="279400"/>
          </a:xfrm>
        </p:grpSpPr>
        <p:sp>
          <p:nvSpPr>
            <p:cNvPr id="42" name="object 42"/>
            <p:cNvSpPr/>
            <p:nvPr/>
          </p:nvSpPr>
          <p:spPr>
            <a:xfrm>
              <a:off x="4648199" y="6303962"/>
              <a:ext cx="235585" cy="268605"/>
            </a:xfrm>
            <a:custGeom>
              <a:avLst/>
              <a:gdLst/>
              <a:ahLst/>
              <a:cxnLst/>
              <a:rect l="l" t="t" r="r" b="b"/>
              <a:pathLst>
                <a:path w="235585" h="268604">
                  <a:moveTo>
                    <a:pt x="0" y="0"/>
                  </a:moveTo>
                  <a:lnTo>
                    <a:pt x="235229" y="0"/>
                  </a:lnTo>
                  <a:lnTo>
                    <a:pt x="235229" y="268287"/>
                  </a:lnTo>
                  <a:lnTo>
                    <a:pt x="0" y="268287"/>
                  </a:lnTo>
                  <a:lnTo>
                    <a:pt x="0" y="0"/>
                  </a:lnTo>
                  <a:close/>
                </a:path>
              </a:pathLst>
            </a:custGeom>
            <a:solidFill>
              <a:srgbClr val="FFFF80"/>
            </a:solidFill>
          </p:spPr>
          <p:txBody>
            <a:bodyPr wrap="square" lIns="0" tIns="0" rIns="0" bIns="0" rtlCol="0"/>
            <a:lstStyle/>
            <a:p>
              <a:endParaRPr/>
            </a:p>
          </p:txBody>
        </p:sp>
        <p:sp>
          <p:nvSpPr>
            <p:cNvPr id="43" name="object 43"/>
            <p:cNvSpPr/>
            <p:nvPr/>
          </p:nvSpPr>
          <p:spPr>
            <a:xfrm>
              <a:off x="4648199" y="6303962"/>
              <a:ext cx="235585" cy="268605"/>
            </a:xfrm>
            <a:custGeom>
              <a:avLst/>
              <a:gdLst/>
              <a:ahLst/>
              <a:cxnLst/>
              <a:rect l="l" t="t" r="r" b="b"/>
              <a:pathLst>
                <a:path w="235585" h="268604">
                  <a:moveTo>
                    <a:pt x="0" y="0"/>
                  </a:moveTo>
                  <a:lnTo>
                    <a:pt x="235235" y="0"/>
                  </a:lnTo>
                  <a:lnTo>
                    <a:pt x="235235" y="268287"/>
                  </a:lnTo>
                  <a:lnTo>
                    <a:pt x="0" y="268287"/>
                  </a:lnTo>
                  <a:lnTo>
                    <a:pt x="0" y="0"/>
                  </a:lnTo>
                  <a:close/>
                </a:path>
              </a:pathLst>
            </a:custGeom>
            <a:ln w="11112">
              <a:solidFill>
                <a:srgbClr val="000000"/>
              </a:solidFill>
            </a:ln>
          </p:spPr>
          <p:txBody>
            <a:bodyPr wrap="square" lIns="0" tIns="0" rIns="0" bIns="0" rtlCol="0"/>
            <a:lstStyle/>
            <a:p>
              <a:endParaRPr/>
            </a:p>
          </p:txBody>
        </p:sp>
      </p:grpSp>
      <p:sp>
        <p:nvSpPr>
          <p:cNvPr id="44" name="object 44"/>
          <p:cNvSpPr txBox="1"/>
          <p:nvPr/>
        </p:nvSpPr>
        <p:spPr>
          <a:xfrm>
            <a:off x="228600" y="1042511"/>
            <a:ext cx="8662035" cy="5663089"/>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800" dirty="0">
                <a:solidFill>
                  <a:schemeClr val="bg1"/>
                </a:solidFill>
                <a:latin typeface="Trebuchet MS"/>
                <a:cs typeface="Trebuchet MS"/>
              </a:rPr>
              <a:t>Natural </a:t>
            </a:r>
            <a:r>
              <a:rPr sz="2800" spc="-5" dirty="0">
                <a:solidFill>
                  <a:schemeClr val="bg1"/>
                </a:solidFill>
                <a:latin typeface="Trebuchet MS"/>
                <a:cs typeface="Trebuchet MS"/>
              </a:rPr>
              <a:t>radiation(83%)-</a:t>
            </a:r>
            <a:r>
              <a:rPr sz="2800" dirty="0">
                <a:solidFill>
                  <a:schemeClr val="bg1"/>
                </a:solidFill>
                <a:latin typeface="Trebuchet MS"/>
                <a:cs typeface="Trebuchet MS"/>
              </a:rPr>
              <a:t> </a:t>
            </a:r>
            <a:r>
              <a:rPr sz="2800" spc="-5" dirty="0">
                <a:solidFill>
                  <a:schemeClr val="bg1"/>
                </a:solidFill>
                <a:latin typeface="Trebuchet MS"/>
                <a:cs typeface="Trebuchet MS"/>
              </a:rPr>
              <a:t>3.1mSv/300mrem</a:t>
            </a:r>
            <a:endParaRPr sz="2800" dirty="0">
              <a:solidFill>
                <a:schemeClr val="bg1"/>
              </a:solidFill>
              <a:latin typeface="Trebuchet MS"/>
              <a:cs typeface="Trebuchet MS"/>
            </a:endParaRPr>
          </a:p>
          <a:p>
            <a:pPr>
              <a:lnSpc>
                <a:spcPct val="100000"/>
              </a:lnSpc>
              <a:spcBef>
                <a:spcPts val="10"/>
              </a:spcBef>
              <a:buClr>
                <a:srgbClr val="FFFFFF"/>
              </a:buClr>
              <a:buFont typeface="Arial"/>
              <a:buChar char="•"/>
            </a:pPr>
            <a:endParaRPr sz="3900" dirty="0">
              <a:solidFill>
                <a:schemeClr val="bg1"/>
              </a:solidFill>
              <a:latin typeface="Trebuchet MS"/>
              <a:cs typeface="Trebuchet MS"/>
            </a:endParaRPr>
          </a:p>
          <a:p>
            <a:pPr marL="355600" indent="-342900">
              <a:lnSpc>
                <a:spcPct val="100000"/>
              </a:lnSpc>
              <a:buFont typeface="Arial"/>
              <a:buChar char="•"/>
              <a:tabLst>
                <a:tab pos="354965" algn="l"/>
                <a:tab pos="355600" algn="l"/>
              </a:tabLst>
            </a:pPr>
            <a:r>
              <a:rPr sz="2800" spc="-5" dirty="0">
                <a:solidFill>
                  <a:schemeClr val="bg1"/>
                </a:solidFill>
                <a:latin typeface="Trebuchet MS"/>
                <a:cs typeface="Trebuchet MS"/>
              </a:rPr>
              <a:t>Artificial radiation(17%)-</a:t>
            </a:r>
            <a:r>
              <a:rPr sz="2800" spc="10" dirty="0">
                <a:solidFill>
                  <a:schemeClr val="bg1"/>
                </a:solidFill>
                <a:latin typeface="Trebuchet MS"/>
                <a:cs typeface="Trebuchet MS"/>
              </a:rPr>
              <a:t> </a:t>
            </a:r>
            <a:r>
              <a:rPr sz="2800" spc="-5" dirty="0">
                <a:solidFill>
                  <a:schemeClr val="bg1"/>
                </a:solidFill>
                <a:latin typeface="Trebuchet MS"/>
                <a:cs typeface="Trebuchet MS"/>
              </a:rPr>
              <a:t>0.6mSv/60mrem</a:t>
            </a:r>
            <a:endParaRPr sz="2800" dirty="0">
              <a:solidFill>
                <a:schemeClr val="bg1"/>
              </a:solidFill>
              <a:latin typeface="Trebuchet MS"/>
              <a:cs typeface="Trebuchet MS"/>
            </a:endParaRPr>
          </a:p>
          <a:p>
            <a:pPr marL="4800600">
              <a:lnSpc>
                <a:spcPct val="100000"/>
              </a:lnSpc>
              <a:spcBef>
                <a:spcPts val="2640"/>
              </a:spcBef>
            </a:pPr>
            <a:r>
              <a:rPr sz="1900" b="1" spc="-5" dirty="0">
                <a:solidFill>
                  <a:schemeClr val="bg1"/>
                </a:solidFill>
                <a:latin typeface="Arial"/>
                <a:cs typeface="Arial"/>
              </a:rPr>
              <a:t>Radon </a:t>
            </a:r>
            <a:r>
              <a:rPr sz="1900" b="1" dirty="0">
                <a:solidFill>
                  <a:schemeClr val="bg1"/>
                </a:solidFill>
                <a:latin typeface="Arial"/>
                <a:cs typeface="Arial"/>
              </a:rPr>
              <a:t>2</a:t>
            </a:r>
            <a:r>
              <a:rPr sz="1900" b="1" spc="-10" dirty="0">
                <a:solidFill>
                  <a:schemeClr val="bg1"/>
                </a:solidFill>
                <a:latin typeface="Arial"/>
                <a:cs typeface="Arial"/>
              </a:rPr>
              <a:t> </a:t>
            </a:r>
            <a:r>
              <a:rPr sz="1900" b="1" dirty="0">
                <a:solidFill>
                  <a:schemeClr val="bg1"/>
                </a:solidFill>
                <a:latin typeface="Arial"/>
                <a:cs typeface="Arial"/>
              </a:rPr>
              <a:t>mSv(55%)</a:t>
            </a:r>
            <a:endParaRPr sz="1900" dirty="0">
              <a:solidFill>
                <a:schemeClr val="bg1"/>
              </a:solidFill>
              <a:latin typeface="Arial"/>
              <a:cs typeface="Arial"/>
            </a:endParaRPr>
          </a:p>
          <a:p>
            <a:pPr>
              <a:lnSpc>
                <a:spcPct val="100000"/>
              </a:lnSpc>
              <a:spcBef>
                <a:spcPts val="20"/>
              </a:spcBef>
            </a:pPr>
            <a:endParaRPr sz="1650" dirty="0">
              <a:solidFill>
                <a:schemeClr val="bg1"/>
              </a:solidFill>
              <a:latin typeface="Arial"/>
              <a:cs typeface="Arial"/>
            </a:endParaRPr>
          </a:p>
          <a:p>
            <a:pPr marL="4775200">
              <a:lnSpc>
                <a:spcPct val="100000"/>
              </a:lnSpc>
              <a:spcBef>
                <a:spcPts val="5"/>
              </a:spcBef>
            </a:pPr>
            <a:r>
              <a:rPr sz="1900" b="1" spc="-5" dirty="0">
                <a:solidFill>
                  <a:schemeClr val="bg1"/>
                </a:solidFill>
                <a:latin typeface="Arial"/>
                <a:cs typeface="Arial"/>
              </a:rPr>
              <a:t>Cosmic 0.27 </a:t>
            </a:r>
            <a:r>
              <a:rPr sz="1900" b="1" dirty="0">
                <a:solidFill>
                  <a:schemeClr val="bg1"/>
                </a:solidFill>
                <a:latin typeface="Arial"/>
                <a:cs typeface="Arial"/>
              </a:rPr>
              <a:t>mSv (8%)</a:t>
            </a:r>
            <a:endParaRPr sz="1900" dirty="0">
              <a:solidFill>
                <a:schemeClr val="bg1"/>
              </a:solidFill>
              <a:latin typeface="Arial"/>
              <a:cs typeface="Arial"/>
            </a:endParaRPr>
          </a:p>
          <a:p>
            <a:pPr>
              <a:lnSpc>
                <a:spcPct val="100000"/>
              </a:lnSpc>
              <a:spcBef>
                <a:spcPts val="20"/>
              </a:spcBef>
            </a:pPr>
            <a:endParaRPr sz="1650" dirty="0">
              <a:solidFill>
                <a:schemeClr val="bg1"/>
              </a:solidFill>
              <a:latin typeface="Arial"/>
              <a:cs typeface="Arial"/>
            </a:endParaRPr>
          </a:p>
          <a:p>
            <a:pPr marL="4800600">
              <a:lnSpc>
                <a:spcPct val="100000"/>
              </a:lnSpc>
            </a:pPr>
            <a:r>
              <a:rPr sz="1900" b="1" spc="-5" dirty="0">
                <a:solidFill>
                  <a:schemeClr val="bg1"/>
                </a:solidFill>
                <a:latin typeface="Arial"/>
                <a:cs typeface="Arial"/>
              </a:rPr>
              <a:t>Rocks/soil 0.28 </a:t>
            </a:r>
            <a:r>
              <a:rPr sz="1900" b="1" dirty="0">
                <a:solidFill>
                  <a:schemeClr val="bg1"/>
                </a:solidFill>
                <a:latin typeface="Arial"/>
                <a:cs typeface="Arial"/>
              </a:rPr>
              <a:t>mSv</a:t>
            </a:r>
            <a:r>
              <a:rPr sz="1900" b="1" spc="-5" dirty="0">
                <a:solidFill>
                  <a:schemeClr val="bg1"/>
                </a:solidFill>
                <a:latin typeface="Arial"/>
                <a:cs typeface="Arial"/>
              </a:rPr>
              <a:t> </a:t>
            </a:r>
            <a:r>
              <a:rPr sz="1900" b="1" dirty="0">
                <a:solidFill>
                  <a:schemeClr val="bg1"/>
                </a:solidFill>
                <a:latin typeface="Arial"/>
                <a:cs typeface="Arial"/>
              </a:rPr>
              <a:t>(8%)</a:t>
            </a:r>
            <a:endParaRPr sz="1900" dirty="0">
              <a:solidFill>
                <a:schemeClr val="bg1"/>
              </a:solidFill>
              <a:latin typeface="Arial"/>
              <a:cs typeface="Arial"/>
            </a:endParaRPr>
          </a:p>
          <a:p>
            <a:pPr>
              <a:lnSpc>
                <a:spcPct val="100000"/>
              </a:lnSpc>
              <a:spcBef>
                <a:spcPts val="20"/>
              </a:spcBef>
            </a:pPr>
            <a:endParaRPr sz="1650" dirty="0">
              <a:solidFill>
                <a:schemeClr val="bg1"/>
              </a:solidFill>
              <a:latin typeface="Arial"/>
              <a:cs typeface="Arial"/>
            </a:endParaRPr>
          </a:p>
          <a:p>
            <a:pPr marL="4800600">
              <a:lnSpc>
                <a:spcPct val="100000"/>
              </a:lnSpc>
              <a:spcBef>
                <a:spcPts val="5"/>
              </a:spcBef>
            </a:pPr>
            <a:r>
              <a:rPr sz="1900" b="1" spc="-5" dirty="0">
                <a:solidFill>
                  <a:schemeClr val="bg1"/>
                </a:solidFill>
                <a:latin typeface="Arial"/>
                <a:cs typeface="Arial"/>
              </a:rPr>
              <a:t>Food/water 0.4 </a:t>
            </a:r>
            <a:r>
              <a:rPr sz="1900" b="1" dirty="0">
                <a:solidFill>
                  <a:schemeClr val="bg1"/>
                </a:solidFill>
                <a:latin typeface="Arial"/>
                <a:cs typeface="Arial"/>
              </a:rPr>
              <a:t>mSv </a:t>
            </a:r>
            <a:r>
              <a:rPr sz="1900" b="1" spc="-25" dirty="0">
                <a:solidFill>
                  <a:schemeClr val="bg1"/>
                </a:solidFill>
                <a:latin typeface="Arial"/>
                <a:cs typeface="Arial"/>
              </a:rPr>
              <a:t>(11%)</a:t>
            </a:r>
            <a:endParaRPr sz="1900" dirty="0">
              <a:solidFill>
                <a:schemeClr val="bg1"/>
              </a:solidFill>
              <a:latin typeface="Arial"/>
              <a:cs typeface="Arial"/>
            </a:endParaRPr>
          </a:p>
          <a:p>
            <a:pPr>
              <a:lnSpc>
                <a:spcPct val="100000"/>
              </a:lnSpc>
              <a:spcBef>
                <a:spcPts val="20"/>
              </a:spcBef>
            </a:pPr>
            <a:endParaRPr sz="1650" dirty="0">
              <a:solidFill>
                <a:schemeClr val="bg1"/>
              </a:solidFill>
              <a:latin typeface="Arial"/>
              <a:cs typeface="Arial"/>
            </a:endParaRPr>
          </a:p>
          <a:p>
            <a:pPr marL="4800600">
              <a:lnSpc>
                <a:spcPct val="100000"/>
              </a:lnSpc>
            </a:pPr>
            <a:r>
              <a:rPr sz="1900" b="1" spc="-5" dirty="0">
                <a:solidFill>
                  <a:schemeClr val="bg1"/>
                </a:solidFill>
                <a:latin typeface="Arial"/>
                <a:cs typeface="Arial"/>
              </a:rPr>
              <a:t>Medical </a:t>
            </a:r>
            <a:r>
              <a:rPr sz="1900" b="1" dirty="0">
                <a:solidFill>
                  <a:schemeClr val="bg1"/>
                </a:solidFill>
                <a:latin typeface="Arial"/>
                <a:cs typeface="Arial"/>
              </a:rPr>
              <a:t>x-rays </a:t>
            </a:r>
            <a:r>
              <a:rPr sz="1900" b="1" spc="-5" dirty="0">
                <a:solidFill>
                  <a:schemeClr val="bg1"/>
                </a:solidFill>
                <a:latin typeface="Arial"/>
                <a:cs typeface="Arial"/>
              </a:rPr>
              <a:t>0.39 </a:t>
            </a:r>
            <a:r>
              <a:rPr sz="1900" b="1" dirty="0">
                <a:solidFill>
                  <a:schemeClr val="bg1"/>
                </a:solidFill>
                <a:latin typeface="Arial"/>
                <a:cs typeface="Arial"/>
              </a:rPr>
              <a:t>mSv</a:t>
            </a:r>
            <a:r>
              <a:rPr sz="1900" b="1" spc="-15" dirty="0">
                <a:solidFill>
                  <a:schemeClr val="bg1"/>
                </a:solidFill>
                <a:latin typeface="Arial"/>
                <a:cs typeface="Arial"/>
              </a:rPr>
              <a:t> </a:t>
            </a:r>
            <a:r>
              <a:rPr sz="1900" b="1" spc="-25" dirty="0">
                <a:solidFill>
                  <a:schemeClr val="bg1"/>
                </a:solidFill>
                <a:latin typeface="Arial"/>
                <a:cs typeface="Arial"/>
              </a:rPr>
              <a:t>(11%)</a:t>
            </a:r>
            <a:endParaRPr sz="1900" dirty="0">
              <a:solidFill>
                <a:schemeClr val="bg1"/>
              </a:solidFill>
              <a:latin typeface="Arial"/>
              <a:cs typeface="Arial"/>
            </a:endParaRPr>
          </a:p>
          <a:p>
            <a:pPr marL="4800600">
              <a:lnSpc>
                <a:spcPct val="100000"/>
              </a:lnSpc>
              <a:spcBef>
                <a:spcPts val="1320"/>
              </a:spcBef>
            </a:pPr>
            <a:r>
              <a:rPr sz="1900" b="1" spc="-5" dirty="0">
                <a:solidFill>
                  <a:schemeClr val="bg1"/>
                </a:solidFill>
                <a:latin typeface="Arial"/>
                <a:cs typeface="Arial"/>
              </a:rPr>
              <a:t>Nuclear medicine 0.14 </a:t>
            </a:r>
            <a:r>
              <a:rPr sz="1900" b="1" dirty="0">
                <a:solidFill>
                  <a:schemeClr val="bg1"/>
                </a:solidFill>
                <a:latin typeface="Arial"/>
                <a:cs typeface="Arial"/>
              </a:rPr>
              <a:t>mSv</a:t>
            </a:r>
            <a:r>
              <a:rPr sz="1900" b="1" spc="-10" dirty="0">
                <a:solidFill>
                  <a:schemeClr val="bg1"/>
                </a:solidFill>
                <a:latin typeface="Arial"/>
                <a:cs typeface="Arial"/>
              </a:rPr>
              <a:t> </a:t>
            </a:r>
            <a:r>
              <a:rPr sz="1900" b="1" dirty="0">
                <a:solidFill>
                  <a:schemeClr val="bg1"/>
                </a:solidFill>
                <a:latin typeface="Arial"/>
                <a:cs typeface="Arial"/>
              </a:rPr>
              <a:t>(4%)</a:t>
            </a:r>
            <a:endParaRPr sz="1900" dirty="0">
              <a:solidFill>
                <a:schemeClr val="bg1"/>
              </a:solidFill>
              <a:latin typeface="Arial"/>
              <a:cs typeface="Arial"/>
            </a:endParaRPr>
          </a:p>
          <a:p>
            <a:pPr marL="4800600">
              <a:lnSpc>
                <a:spcPct val="100000"/>
              </a:lnSpc>
              <a:spcBef>
                <a:spcPts val="1320"/>
              </a:spcBef>
            </a:pPr>
            <a:r>
              <a:rPr sz="1900" b="1" spc="-5" dirty="0">
                <a:solidFill>
                  <a:schemeClr val="bg1"/>
                </a:solidFill>
                <a:latin typeface="Arial"/>
                <a:cs typeface="Arial"/>
              </a:rPr>
              <a:t>Consumer products 0.1 </a:t>
            </a:r>
            <a:r>
              <a:rPr sz="1900" b="1" dirty="0">
                <a:solidFill>
                  <a:schemeClr val="bg1"/>
                </a:solidFill>
                <a:latin typeface="Arial"/>
                <a:cs typeface="Arial"/>
              </a:rPr>
              <a:t>mSv</a:t>
            </a:r>
            <a:r>
              <a:rPr sz="1900" b="1" spc="-30" dirty="0">
                <a:solidFill>
                  <a:schemeClr val="bg1"/>
                </a:solidFill>
                <a:latin typeface="Arial"/>
                <a:cs typeface="Arial"/>
              </a:rPr>
              <a:t> </a:t>
            </a:r>
            <a:r>
              <a:rPr sz="1900" b="1" dirty="0">
                <a:solidFill>
                  <a:schemeClr val="bg1"/>
                </a:solidFill>
                <a:latin typeface="Arial"/>
                <a:cs typeface="Arial"/>
              </a:rPr>
              <a:t>(3%)</a:t>
            </a:r>
            <a:endParaRPr sz="1900" dirty="0">
              <a:solidFill>
                <a:schemeClr val="bg1"/>
              </a:solidFill>
              <a:latin typeface="Arial"/>
              <a:cs typeface="Arial"/>
            </a:endParaRPr>
          </a:p>
          <a:p>
            <a:pPr marL="4787900">
              <a:lnSpc>
                <a:spcPct val="100000"/>
              </a:lnSpc>
              <a:spcBef>
                <a:spcPts val="1320"/>
              </a:spcBef>
            </a:pPr>
            <a:r>
              <a:rPr sz="1900" b="1" spc="-5" dirty="0">
                <a:solidFill>
                  <a:schemeClr val="bg1"/>
                </a:solidFill>
                <a:latin typeface="Arial"/>
                <a:cs typeface="Arial"/>
              </a:rPr>
              <a:t>Other sources &lt;0.01 </a:t>
            </a:r>
            <a:r>
              <a:rPr sz="1900" b="1" dirty="0">
                <a:solidFill>
                  <a:schemeClr val="bg1"/>
                </a:solidFill>
                <a:latin typeface="Arial"/>
                <a:cs typeface="Arial"/>
              </a:rPr>
              <a:t>mSv</a:t>
            </a:r>
            <a:r>
              <a:rPr sz="1900" b="1" spc="-5" dirty="0">
                <a:solidFill>
                  <a:schemeClr val="bg1"/>
                </a:solidFill>
                <a:latin typeface="Arial"/>
                <a:cs typeface="Arial"/>
              </a:rPr>
              <a:t> </a:t>
            </a:r>
            <a:r>
              <a:rPr sz="1900" b="1" dirty="0">
                <a:solidFill>
                  <a:schemeClr val="bg1"/>
                </a:solidFill>
                <a:latin typeface="Arial"/>
                <a:cs typeface="Arial"/>
              </a:rPr>
              <a:t>(&lt;1%)</a:t>
            </a:r>
            <a:endParaRPr sz="1900" dirty="0">
              <a:solidFill>
                <a:schemeClr val="bg1"/>
              </a:solidFill>
              <a:latin typeface="Arial"/>
              <a:cs typeface="Arial"/>
            </a:endParaRPr>
          </a:p>
        </p:txBody>
      </p:sp>
      <p:sp>
        <p:nvSpPr>
          <p:cNvPr id="45" name="TextBox 44"/>
          <p:cNvSpPr txBox="1"/>
          <p:nvPr/>
        </p:nvSpPr>
        <p:spPr>
          <a:xfrm>
            <a:off x="4876800" y="76200"/>
            <a:ext cx="3352800" cy="400110"/>
          </a:xfrm>
          <a:prstGeom prst="rect">
            <a:avLst/>
          </a:prstGeom>
          <a:noFill/>
        </p:spPr>
        <p:txBody>
          <a:bodyPr wrap="square" rtlCol="0">
            <a:spAutoFit/>
          </a:bodyPr>
          <a:lstStyle/>
          <a:p>
            <a:r>
              <a:rPr lang="en-US" sz="2000" b="1" dirty="0" smtClean="0"/>
              <a:t>RADIATION BIOLOGY</a:t>
            </a:r>
            <a:endParaRPr lang="en-US" sz="2000" b="1" dirty="0"/>
          </a:p>
        </p:txBody>
      </p:sp>
      <p:sp>
        <p:nvSpPr>
          <p:cNvPr id="46" name="Title 1"/>
          <p:cNvSpPr txBox="1">
            <a:spLocks/>
          </p:cNvSpPr>
          <p:nvPr/>
        </p:nvSpPr>
        <p:spPr>
          <a:xfrm>
            <a:off x="228600" y="574769"/>
            <a:ext cx="4038599" cy="415831"/>
          </a:xfrm>
          <a:prstGeom prst="rect">
            <a:avLst/>
          </a:prstGeom>
          <a:solidFill>
            <a:srgbClr val="FFFF00"/>
          </a:solidFill>
          <a:ln w="9525" cap="flat" cmpd="sng" algn="ctr">
            <a:solidFill>
              <a:srgbClr val="FFFF00"/>
            </a:solid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Autofit/>
          </a:bodyPr>
          <a:lstStyle>
            <a:lvl1pPr algn="l" defTabSz="914400" rtl="0" eaLnBrk="1" latinLnBrk="0" hangingPunct="1">
              <a:spcBef>
                <a:spcPct val="0"/>
              </a:spcBef>
              <a:buNone/>
              <a:defRPr sz="40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2400" b="1" dirty="0" smtClean="0">
                <a:solidFill>
                  <a:schemeClr val="bg1"/>
                </a:solidFill>
              </a:rPr>
              <a:t>SOURCES OF RADIATION</a:t>
            </a:r>
            <a:endParaRPr lang="en-US" sz="2400" b="1" dirty="0">
              <a:solidFill>
                <a:schemeClr val="bg1"/>
              </a:solidFill>
            </a:endParaRPr>
          </a:p>
        </p:txBody>
      </p:sp>
      <p:grpSp>
        <p:nvGrpSpPr>
          <p:cNvPr id="3" name="object 3"/>
          <p:cNvGrpSpPr/>
          <p:nvPr/>
        </p:nvGrpSpPr>
        <p:grpSpPr>
          <a:xfrm>
            <a:off x="832823" y="3271043"/>
            <a:ext cx="2875280" cy="2884805"/>
            <a:chOff x="832823" y="3271043"/>
            <a:chExt cx="2875280" cy="2884805"/>
          </a:xfrm>
        </p:grpSpPr>
        <p:sp>
          <p:nvSpPr>
            <p:cNvPr id="4" name="object 4"/>
            <p:cNvSpPr/>
            <p:nvPr/>
          </p:nvSpPr>
          <p:spPr>
            <a:xfrm>
              <a:off x="838374" y="3277905"/>
              <a:ext cx="2854325" cy="2872105"/>
            </a:xfrm>
            <a:custGeom>
              <a:avLst/>
              <a:gdLst/>
              <a:ahLst/>
              <a:cxnLst/>
              <a:rect l="l" t="t" r="r" b="b"/>
              <a:pathLst>
                <a:path w="2854325" h="2872104">
                  <a:moveTo>
                    <a:pt x="1449515" y="0"/>
                  </a:moveTo>
                  <a:lnTo>
                    <a:pt x="1404788" y="0"/>
                  </a:lnTo>
                  <a:lnTo>
                    <a:pt x="1360079" y="1401"/>
                  </a:lnTo>
                  <a:lnTo>
                    <a:pt x="1315422" y="4204"/>
                  </a:lnTo>
                  <a:lnTo>
                    <a:pt x="1270854" y="8408"/>
                  </a:lnTo>
                  <a:lnTo>
                    <a:pt x="1226409" y="14014"/>
                  </a:lnTo>
                  <a:lnTo>
                    <a:pt x="1182124" y="21022"/>
                  </a:lnTo>
                  <a:lnTo>
                    <a:pt x="1138032" y="29431"/>
                  </a:lnTo>
                  <a:lnTo>
                    <a:pt x="1094170" y="39241"/>
                  </a:lnTo>
                  <a:lnTo>
                    <a:pt x="1050574" y="50453"/>
                  </a:lnTo>
                  <a:lnTo>
                    <a:pt x="1007277" y="63067"/>
                  </a:lnTo>
                  <a:lnTo>
                    <a:pt x="964316" y="77082"/>
                  </a:lnTo>
                  <a:lnTo>
                    <a:pt x="921726" y="92498"/>
                  </a:lnTo>
                  <a:lnTo>
                    <a:pt x="879542" y="109316"/>
                  </a:lnTo>
                  <a:lnTo>
                    <a:pt x="837800" y="127536"/>
                  </a:lnTo>
                  <a:lnTo>
                    <a:pt x="796534" y="147157"/>
                  </a:lnTo>
                  <a:lnTo>
                    <a:pt x="755781" y="168179"/>
                  </a:lnTo>
                  <a:lnTo>
                    <a:pt x="715575" y="190603"/>
                  </a:lnTo>
                  <a:lnTo>
                    <a:pt x="675952" y="214428"/>
                  </a:lnTo>
                  <a:lnTo>
                    <a:pt x="636948" y="239655"/>
                  </a:lnTo>
                  <a:lnTo>
                    <a:pt x="598596" y="266284"/>
                  </a:lnTo>
                  <a:lnTo>
                    <a:pt x="560934" y="294314"/>
                  </a:lnTo>
                  <a:lnTo>
                    <a:pt x="523996" y="323745"/>
                  </a:lnTo>
                  <a:lnTo>
                    <a:pt x="487817" y="354578"/>
                  </a:lnTo>
                  <a:lnTo>
                    <a:pt x="452433" y="386812"/>
                  </a:lnTo>
                  <a:lnTo>
                    <a:pt x="417880" y="420448"/>
                  </a:lnTo>
                  <a:lnTo>
                    <a:pt x="384449" y="455215"/>
                  </a:lnTo>
                  <a:lnTo>
                    <a:pt x="352412" y="490817"/>
                  </a:lnTo>
                  <a:lnTo>
                    <a:pt x="321767" y="527219"/>
                  </a:lnTo>
                  <a:lnTo>
                    <a:pt x="292516" y="564385"/>
                  </a:lnTo>
                  <a:lnTo>
                    <a:pt x="264657" y="602280"/>
                  </a:lnTo>
                  <a:lnTo>
                    <a:pt x="238191" y="640868"/>
                  </a:lnTo>
                  <a:lnTo>
                    <a:pt x="213118" y="680113"/>
                  </a:lnTo>
                  <a:lnTo>
                    <a:pt x="189438" y="719980"/>
                  </a:lnTo>
                  <a:lnTo>
                    <a:pt x="167152" y="760434"/>
                  </a:lnTo>
                  <a:lnTo>
                    <a:pt x="146258" y="801438"/>
                  </a:lnTo>
                  <a:lnTo>
                    <a:pt x="126756" y="842958"/>
                  </a:lnTo>
                  <a:lnTo>
                    <a:pt x="108648" y="884958"/>
                  </a:lnTo>
                  <a:lnTo>
                    <a:pt x="91933" y="927402"/>
                  </a:lnTo>
                  <a:lnTo>
                    <a:pt x="76611" y="970255"/>
                  </a:lnTo>
                  <a:lnTo>
                    <a:pt x="62682" y="1013481"/>
                  </a:lnTo>
                  <a:lnTo>
                    <a:pt x="50145" y="1057045"/>
                  </a:lnTo>
                  <a:lnTo>
                    <a:pt x="39002" y="1100911"/>
                  </a:lnTo>
                  <a:lnTo>
                    <a:pt x="29251" y="1145043"/>
                  </a:lnTo>
                  <a:lnTo>
                    <a:pt x="20894" y="1189406"/>
                  </a:lnTo>
                  <a:lnTo>
                    <a:pt x="13929" y="1233965"/>
                  </a:lnTo>
                  <a:lnTo>
                    <a:pt x="8357" y="1278684"/>
                  </a:lnTo>
                  <a:lnTo>
                    <a:pt x="4178" y="1323527"/>
                  </a:lnTo>
                  <a:lnTo>
                    <a:pt x="1392" y="1368459"/>
                  </a:lnTo>
                  <a:lnTo>
                    <a:pt x="0" y="1413444"/>
                  </a:lnTo>
                  <a:lnTo>
                    <a:pt x="0" y="1458447"/>
                  </a:lnTo>
                  <a:lnTo>
                    <a:pt x="1392" y="1503433"/>
                  </a:lnTo>
                  <a:lnTo>
                    <a:pt x="4178" y="1548365"/>
                  </a:lnTo>
                  <a:lnTo>
                    <a:pt x="8357" y="1593208"/>
                  </a:lnTo>
                  <a:lnTo>
                    <a:pt x="13929" y="1637926"/>
                  </a:lnTo>
                  <a:lnTo>
                    <a:pt x="20894" y="1682485"/>
                  </a:lnTo>
                  <a:lnTo>
                    <a:pt x="29251" y="1726848"/>
                  </a:lnTo>
                  <a:lnTo>
                    <a:pt x="39002" y="1770981"/>
                  </a:lnTo>
                  <a:lnTo>
                    <a:pt x="50145" y="1814846"/>
                  </a:lnTo>
                  <a:lnTo>
                    <a:pt x="62682" y="1858410"/>
                  </a:lnTo>
                  <a:lnTo>
                    <a:pt x="76611" y="1901636"/>
                  </a:lnTo>
                  <a:lnTo>
                    <a:pt x="91933" y="1944488"/>
                  </a:lnTo>
                  <a:lnTo>
                    <a:pt x="108648" y="1986932"/>
                  </a:lnTo>
                  <a:lnTo>
                    <a:pt x="126756" y="2028932"/>
                  </a:lnTo>
                  <a:lnTo>
                    <a:pt x="146258" y="2070452"/>
                  </a:lnTo>
                  <a:lnTo>
                    <a:pt x="167152" y="2111456"/>
                  </a:lnTo>
                  <a:lnTo>
                    <a:pt x="189438" y="2151909"/>
                  </a:lnTo>
                  <a:lnTo>
                    <a:pt x="213118" y="2191776"/>
                  </a:lnTo>
                  <a:lnTo>
                    <a:pt x="238191" y="2231021"/>
                  </a:lnTo>
                  <a:lnTo>
                    <a:pt x="264657" y="2269609"/>
                  </a:lnTo>
                  <a:lnTo>
                    <a:pt x="292516" y="2307503"/>
                  </a:lnTo>
                  <a:lnTo>
                    <a:pt x="321767" y="2344669"/>
                  </a:lnTo>
                  <a:lnTo>
                    <a:pt x="352412" y="2381070"/>
                  </a:lnTo>
                  <a:lnTo>
                    <a:pt x="384449" y="2416672"/>
                  </a:lnTo>
                  <a:lnTo>
                    <a:pt x="417880" y="2451439"/>
                  </a:lnTo>
                  <a:lnTo>
                    <a:pt x="452433" y="2485075"/>
                  </a:lnTo>
                  <a:lnTo>
                    <a:pt x="487817" y="2517310"/>
                  </a:lnTo>
                  <a:lnTo>
                    <a:pt x="523996" y="2548143"/>
                  </a:lnTo>
                  <a:lnTo>
                    <a:pt x="560934" y="2577575"/>
                  </a:lnTo>
                  <a:lnTo>
                    <a:pt x="598596" y="2605606"/>
                  </a:lnTo>
                  <a:lnTo>
                    <a:pt x="636948" y="2632235"/>
                  </a:lnTo>
                  <a:lnTo>
                    <a:pt x="675952" y="2657462"/>
                  </a:lnTo>
                  <a:lnTo>
                    <a:pt x="715575" y="2681288"/>
                  </a:lnTo>
                  <a:lnTo>
                    <a:pt x="755781" y="2703712"/>
                  </a:lnTo>
                  <a:lnTo>
                    <a:pt x="796534" y="2724735"/>
                  </a:lnTo>
                  <a:lnTo>
                    <a:pt x="837800" y="2744356"/>
                  </a:lnTo>
                  <a:lnTo>
                    <a:pt x="879542" y="2762576"/>
                  </a:lnTo>
                  <a:lnTo>
                    <a:pt x="921726" y="2779394"/>
                  </a:lnTo>
                  <a:lnTo>
                    <a:pt x="964316" y="2794811"/>
                  </a:lnTo>
                  <a:lnTo>
                    <a:pt x="1007277" y="2808826"/>
                  </a:lnTo>
                  <a:lnTo>
                    <a:pt x="1050574" y="2821439"/>
                  </a:lnTo>
                  <a:lnTo>
                    <a:pt x="1094170" y="2832652"/>
                  </a:lnTo>
                  <a:lnTo>
                    <a:pt x="1138032" y="2842462"/>
                  </a:lnTo>
                  <a:lnTo>
                    <a:pt x="1182124" y="2850871"/>
                  </a:lnTo>
                  <a:lnTo>
                    <a:pt x="1226409" y="2857879"/>
                  </a:lnTo>
                  <a:lnTo>
                    <a:pt x="1270854" y="2863485"/>
                  </a:lnTo>
                  <a:lnTo>
                    <a:pt x="1315422" y="2867690"/>
                  </a:lnTo>
                  <a:lnTo>
                    <a:pt x="1360079" y="2870493"/>
                  </a:lnTo>
                  <a:lnTo>
                    <a:pt x="1404788" y="2871894"/>
                  </a:lnTo>
                  <a:lnTo>
                    <a:pt x="1449515" y="2871894"/>
                  </a:lnTo>
                  <a:lnTo>
                    <a:pt x="1494225" y="2870493"/>
                  </a:lnTo>
                  <a:lnTo>
                    <a:pt x="1538882" y="2867690"/>
                  </a:lnTo>
                  <a:lnTo>
                    <a:pt x="1583450" y="2863485"/>
                  </a:lnTo>
                  <a:lnTo>
                    <a:pt x="1627894" y="2857879"/>
                  </a:lnTo>
                  <a:lnTo>
                    <a:pt x="1672180" y="2850871"/>
                  </a:lnTo>
                  <a:lnTo>
                    <a:pt x="1716271" y="2842462"/>
                  </a:lnTo>
                  <a:lnTo>
                    <a:pt x="1760133" y="2832652"/>
                  </a:lnTo>
                  <a:lnTo>
                    <a:pt x="1803730" y="2821439"/>
                  </a:lnTo>
                  <a:lnTo>
                    <a:pt x="1847026" y="2808826"/>
                  </a:lnTo>
                  <a:lnTo>
                    <a:pt x="1889987" y="2794811"/>
                  </a:lnTo>
                  <a:lnTo>
                    <a:pt x="1932577" y="2779394"/>
                  </a:lnTo>
                  <a:lnTo>
                    <a:pt x="1974761" y="2762576"/>
                  </a:lnTo>
                  <a:lnTo>
                    <a:pt x="2016503" y="2744356"/>
                  </a:lnTo>
                  <a:lnTo>
                    <a:pt x="2057769" y="2724735"/>
                  </a:lnTo>
                  <a:lnTo>
                    <a:pt x="2098522" y="2703712"/>
                  </a:lnTo>
                  <a:lnTo>
                    <a:pt x="2138727" y="2681288"/>
                  </a:lnTo>
                  <a:lnTo>
                    <a:pt x="2178350" y="2657462"/>
                  </a:lnTo>
                  <a:lnTo>
                    <a:pt x="2217354" y="2632235"/>
                  </a:lnTo>
                  <a:lnTo>
                    <a:pt x="2255705" y="2605606"/>
                  </a:lnTo>
                  <a:lnTo>
                    <a:pt x="2293368" y="2577575"/>
                  </a:lnTo>
                  <a:lnTo>
                    <a:pt x="2330306" y="2548143"/>
                  </a:lnTo>
                  <a:lnTo>
                    <a:pt x="2366484" y="2517310"/>
                  </a:lnTo>
                  <a:lnTo>
                    <a:pt x="2401868" y="2485075"/>
                  </a:lnTo>
                  <a:lnTo>
                    <a:pt x="2436421" y="2451439"/>
                  </a:lnTo>
                  <a:lnTo>
                    <a:pt x="2469852" y="2416672"/>
                  </a:lnTo>
                  <a:lnTo>
                    <a:pt x="2501889" y="2381070"/>
                  </a:lnTo>
                  <a:lnTo>
                    <a:pt x="2532533" y="2344669"/>
                  </a:lnTo>
                  <a:lnTo>
                    <a:pt x="2561785" y="2307503"/>
                  </a:lnTo>
                  <a:lnTo>
                    <a:pt x="2589643" y="2269609"/>
                  </a:lnTo>
                  <a:lnTo>
                    <a:pt x="2616109" y="2231021"/>
                  </a:lnTo>
                  <a:lnTo>
                    <a:pt x="2641182" y="2191776"/>
                  </a:lnTo>
                  <a:lnTo>
                    <a:pt x="2664861" y="2151909"/>
                  </a:lnTo>
                  <a:lnTo>
                    <a:pt x="2687148" y="2111456"/>
                  </a:lnTo>
                  <a:lnTo>
                    <a:pt x="2708042" y="2070452"/>
                  </a:lnTo>
                  <a:lnTo>
                    <a:pt x="2727543" y="2028932"/>
                  </a:lnTo>
                  <a:lnTo>
                    <a:pt x="2745651" y="1986932"/>
                  </a:lnTo>
                  <a:lnTo>
                    <a:pt x="2762366" y="1944488"/>
                  </a:lnTo>
                  <a:lnTo>
                    <a:pt x="2777688" y="1901636"/>
                  </a:lnTo>
                  <a:lnTo>
                    <a:pt x="2791618" y="1858410"/>
                  </a:lnTo>
                  <a:lnTo>
                    <a:pt x="2804154" y="1814846"/>
                  </a:lnTo>
                  <a:lnTo>
                    <a:pt x="2815298" y="1770981"/>
                  </a:lnTo>
                  <a:lnTo>
                    <a:pt x="2825048" y="1726848"/>
                  </a:lnTo>
                  <a:lnTo>
                    <a:pt x="2833406" y="1682485"/>
                  </a:lnTo>
                  <a:lnTo>
                    <a:pt x="2840370" y="1637926"/>
                  </a:lnTo>
                  <a:lnTo>
                    <a:pt x="2845942" y="1593208"/>
                  </a:lnTo>
                  <a:lnTo>
                    <a:pt x="2850121" y="1548365"/>
                  </a:lnTo>
                  <a:lnTo>
                    <a:pt x="2852907" y="1503433"/>
                  </a:lnTo>
                  <a:lnTo>
                    <a:pt x="2854299" y="1458447"/>
                  </a:lnTo>
                  <a:lnTo>
                    <a:pt x="2854299" y="1413444"/>
                  </a:lnTo>
                  <a:lnTo>
                    <a:pt x="2852907" y="1368459"/>
                  </a:lnTo>
                  <a:lnTo>
                    <a:pt x="2850121" y="1323527"/>
                  </a:lnTo>
                  <a:lnTo>
                    <a:pt x="2845942" y="1278684"/>
                  </a:lnTo>
                  <a:lnTo>
                    <a:pt x="2840370" y="1233965"/>
                  </a:lnTo>
                  <a:lnTo>
                    <a:pt x="2833406" y="1189406"/>
                  </a:lnTo>
                  <a:lnTo>
                    <a:pt x="2825048" y="1145043"/>
                  </a:lnTo>
                  <a:lnTo>
                    <a:pt x="2815298" y="1100911"/>
                  </a:lnTo>
                  <a:lnTo>
                    <a:pt x="2804154" y="1057045"/>
                  </a:lnTo>
                  <a:lnTo>
                    <a:pt x="2791618" y="1013481"/>
                  </a:lnTo>
                  <a:lnTo>
                    <a:pt x="2777688" y="970255"/>
                  </a:lnTo>
                  <a:lnTo>
                    <a:pt x="2762366" y="927402"/>
                  </a:lnTo>
                  <a:lnTo>
                    <a:pt x="2745651" y="884958"/>
                  </a:lnTo>
                  <a:lnTo>
                    <a:pt x="2727543" y="842958"/>
                  </a:lnTo>
                  <a:lnTo>
                    <a:pt x="2708042" y="801438"/>
                  </a:lnTo>
                  <a:lnTo>
                    <a:pt x="2687148" y="760434"/>
                  </a:lnTo>
                  <a:lnTo>
                    <a:pt x="2664861" y="719980"/>
                  </a:lnTo>
                  <a:lnTo>
                    <a:pt x="2641182" y="680113"/>
                  </a:lnTo>
                  <a:lnTo>
                    <a:pt x="2616109" y="640868"/>
                  </a:lnTo>
                  <a:lnTo>
                    <a:pt x="2589643" y="602280"/>
                  </a:lnTo>
                  <a:lnTo>
                    <a:pt x="2561785" y="564385"/>
                  </a:lnTo>
                  <a:lnTo>
                    <a:pt x="2532533" y="527219"/>
                  </a:lnTo>
                  <a:lnTo>
                    <a:pt x="2501889" y="490817"/>
                  </a:lnTo>
                  <a:lnTo>
                    <a:pt x="2469852" y="455215"/>
                  </a:lnTo>
                  <a:lnTo>
                    <a:pt x="2436421" y="420448"/>
                  </a:lnTo>
                  <a:lnTo>
                    <a:pt x="2401868" y="386812"/>
                  </a:lnTo>
                  <a:lnTo>
                    <a:pt x="2366484" y="354578"/>
                  </a:lnTo>
                  <a:lnTo>
                    <a:pt x="2330306" y="323745"/>
                  </a:lnTo>
                  <a:lnTo>
                    <a:pt x="2293368" y="294314"/>
                  </a:lnTo>
                  <a:lnTo>
                    <a:pt x="2255705" y="266284"/>
                  </a:lnTo>
                  <a:lnTo>
                    <a:pt x="2217354" y="239655"/>
                  </a:lnTo>
                  <a:lnTo>
                    <a:pt x="2178350" y="214428"/>
                  </a:lnTo>
                  <a:lnTo>
                    <a:pt x="2138727" y="190603"/>
                  </a:lnTo>
                  <a:lnTo>
                    <a:pt x="2098522" y="168179"/>
                  </a:lnTo>
                  <a:lnTo>
                    <a:pt x="2057769" y="147157"/>
                  </a:lnTo>
                  <a:lnTo>
                    <a:pt x="2016503" y="127536"/>
                  </a:lnTo>
                  <a:lnTo>
                    <a:pt x="1974761" y="109316"/>
                  </a:lnTo>
                  <a:lnTo>
                    <a:pt x="1932577" y="92498"/>
                  </a:lnTo>
                  <a:lnTo>
                    <a:pt x="1889987" y="77082"/>
                  </a:lnTo>
                  <a:lnTo>
                    <a:pt x="1847026" y="63067"/>
                  </a:lnTo>
                  <a:lnTo>
                    <a:pt x="1803730" y="50453"/>
                  </a:lnTo>
                  <a:lnTo>
                    <a:pt x="1760133" y="39241"/>
                  </a:lnTo>
                  <a:lnTo>
                    <a:pt x="1716271" y="29431"/>
                  </a:lnTo>
                  <a:lnTo>
                    <a:pt x="1672180" y="21022"/>
                  </a:lnTo>
                  <a:lnTo>
                    <a:pt x="1627894" y="14014"/>
                  </a:lnTo>
                  <a:lnTo>
                    <a:pt x="1583450" y="8408"/>
                  </a:lnTo>
                  <a:lnTo>
                    <a:pt x="1538882" y="4204"/>
                  </a:lnTo>
                  <a:lnTo>
                    <a:pt x="1494225" y="1401"/>
                  </a:lnTo>
                  <a:lnTo>
                    <a:pt x="1449515" y="0"/>
                  </a:lnTo>
                  <a:close/>
                </a:path>
              </a:pathLst>
            </a:custGeom>
            <a:solidFill>
              <a:srgbClr val="FF00FF"/>
            </a:solidFill>
          </p:spPr>
          <p:txBody>
            <a:bodyPr wrap="square" lIns="0" tIns="0" rIns="0" bIns="0" rtlCol="0"/>
            <a:lstStyle/>
            <a:p>
              <a:endParaRPr/>
            </a:p>
          </p:txBody>
        </p:sp>
        <p:sp>
          <p:nvSpPr>
            <p:cNvPr id="5" name="object 5"/>
            <p:cNvSpPr/>
            <p:nvPr/>
          </p:nvSpPr>
          <p:spPr>
            <a:xfrm>
              <a:off x="838380" y="3277905"/>
              <a:ext cx="2854325" cy="2872105"/>
            </a:xfrm>
            <a:custGeom>
              <a:avLst/>
              <a:gdLst/>
              <a:ahLst/>
              <a:cxnLst/>
              <a:rect l="l" t="t" r="r" b="b"/>
              <a:pathLst>
                <a:path w="2854325" h="2872104">
                  <a:moveTo>
                    <a:pt x="417878" y="420456"/>
                  </a:moveTo>
                  <a:lnTo>
                    <a:pt x="384447" y="455223"/>
                  </a:lnTo>
                  <a:lnTo>
                    <a:pt x="352410" y="490825"/>
                  </a:lnTo>
                  <a:lnTo>
                    <a:pt x="321766" y="527226"/>
                  </a:lnTo>
                  <a:lnTo>
                    <a:pt x="292514" y="564392"/>
                  </a:lnTo>
                  <a:lnTo>
                    <a:pt x="264656" y="602286"/>
                  </a:lnTo>
                  <a:lnTo>
                    <a:pt x="238190" y="640874"/>
                  </a:lnTo>
                  <a:lnTo>
                    <a:pt x="213117" y="680119"/>
                  </a:lnTo>
                  <a:lnTo>
                    <a:pt x="189438" y="719986"/>
                  </a:lnTo>
                  <a:lnTo>
                    <a:pt x="167151" y="760439"/>
                  </a:lnTo>
                  <a:lnTo>
                    <a:pt x="146257" y="801444"/>
                  </a:lnTo>
                  <a:lnTo>
                    <a:pt x="126756" y="842964"/>
                  </a:lnTo>
                  <a:lnTo>
                    <a:pt x="108648" y="884963"/>
                  </a:lnTo>
                  <a:lnTo>
                    <a:pt x="91933" y="927407"/>
                  </a:lnTo>
                  <a:lnTo>
                    <a:pt x="76610" y="970260"/>
                  </a:lnTo>
                  <a:lnTo>
                    <a:pt x="62681" y="1013486"/>
                  </a:lnTo>
                  <a:lnTo>
                    <a:pt x="50145" y="1057049"/>
                  </a:lnTo>
                  <a:lnTo>
                    <a:pt x="39001" y="1100915"/>
                  </a:lnTo>
                  <a:lnTo>
                    <a:pt x="29251" y="1145047"/>
                  </a:lnTo>
                  <a:lnTo>
                    <a:pt x="20893" y="1189410"/>
                  </a:lnTo>
                  <a:lnTo>
                    <a:pt x="13929" y="1233969"/>
                  </a:lnTo>
                  <a:lnTo>
                    <a:pt x="8357" y="1278687"/>
                  </a:lnTo>
                  <a:lnTo>
                    <a:pt x="4178" y="1323530"/>
                  </a:lnTo>
                  <a:lnTo>
                    <a:pt x="1392" y="1368462"/>
                  </a:lnTo>
                  <a:lnTo>
                    <a:pt x="0" y="1413448"/>
                  </a:lnTo>
                  <a:lnTo>
                    <a:pt x="0" y="1458451"/>
                  </a:lnTo>
                  <a:lnTo>
                    <a:pt x="1392" y="1503436"/>
                  </a:lnTo>
                  <a:lnTo>
                    <a:pt x="4178" y="1548368"/>
                  </a:lnTo>
                  <a:lnTo>
                    <a:pt x="8357" y="1593211"/>
                  </a:lnTo>
                  <a:lnTo>
                    <a:pt x="13929" y="1637929"/>
                  </a:lnTo>
                  <a:lnTo>
                    <a:pt x="20893" y="1682488"/>
                  </a:lnTo>
                  <a:lnTo>
                    <a:pt x="29251" y="1726851"/>
                  </a:lnTo>
                  <a:lnTo>
                    <a:pt x="39001" y="1770984"/>
                  </a:lnTo>
                  <a:lnTo>
                    <a:pt x="50145" y="1814849"/>
                  </a:lnTo>
                  <a:lnTo>
                    <a:pt x="62681" y="1858413"/>
                  </a:lnTo>
                  <a:lnTo>
                    <a:pt x="76610" y="1901639"/>
                  </a:lnTo>
                  <a:lnTo>
                    <a:pt x="91933" y="1944492"/>
                  </a:lnTo>
                  <a:lnTo>
                    <a:pt x="108648" y="1986936"/>
                  </a:lnTo>
                  <a:lnTo>
                    <a:pt x="126756" y="2028935"/>
                  </a:lnTo>
                  <a:lnTo>
                    <a:pt x="146257" y="2070455"/>
                  </a:lnTo>
                  <a:lnTo>
                    <a:pt x="167151" y="2111460"/>
                  </a:lnTo>
                  <a:lnTo>
                    <a:pt x="189438" y="2151913"/>
                  </a:lnTo>
                  <a:lnTo>
                    <a:pt x="213117" y="2191781"/>
                  </a:lnTo>
                  <a:lnTo>
                    <a:pt x="238190" y="2231026"/>
                  </a:lnTo>
                  <a:lnTo>
                    <a:pt x="264656" y="2269614"/>
                  </a:lnTo>
                  <a:lnTo>
                    <a:pt x="292514" y="2307508"/>
                  </a:lnTo>
                  <a:lnTo>
                    <a:pt x="321766" y="2344674"/>
                  </a:lnTo>
                  <a:lnTo>
                    <a:pt x="352410" y="2381076"/>
                  </a:lnTo>
                  <a:lnTo>
                    <a:pt x="384447" y="2416678"/>
                  </a:lnTo>
                  <a:lnTo>
                    <a:pt x="417878" y="2451445"/>
                  </a:lnTo>
                  <a:lnTo>
                    <a:pt x="452431" y="2485081"/>
                  </a:lnTo>
                  <a:lnTo>
                    <a:pt x="487815" y="2517315"/>
                  </a:lnTo>
                  <a:lnTo>
                    <a:pt x="523993" y="2548148"/>
                  </a:lnTo>
                  <a:lnTo>
                    <a:pt x="560931" y="2577580"/>
                  </a:lnTo>
                  <a:lnTo>
                    <a:pt x="598594" y="2605610"/>
                  </a:lnTo>
                  <a:lnTo>
                    <a:pt x="636945" y="2632238"/>
                  </a:lnTo>
                  <a:lnTo>
                    <a:pt x="675949" y="2657465"/>
                  </a:lnTo>
                  <a:lnTo>
                    <a:pt x="715572" y="2681290"/>
                  </a:lnTo>
                  <a:lnTo>
                    <a:pt x="755777" y="2703714"/>
                  </a:lnTo>
                  <a:lnTo>
                    <a:pt x="796531" y="2724737"/>
                  </a:lnTo>
                  <a:lnTo>
                    <a:pt x="837796" y="2744358"/>
                  </a:lnTo>
                  <a:lnTo>
                    <a:pt x="879538" y="2762577"/>
                  </a:lnTo>
                  <a:lnTo>
                    <a:pt x="921722" y="2779395"/>
                  </a:lnTo>
                  <a:lnTo>
                    <a:pt x="964312" y="2794812"/>
                  </a:lnTo>
                  <a:lnTo>
                    <a:pt x="1007273" y="2808827"/>
                  </a:lnTo>
                  <a:lnTo>
                    <a:pt x="1050569" y="2821440"/>
                  </a:lnTo>
                  <a:lnTo>
                    <a:pt x="1094166" y="2832652"/>
                  </a:lnTo>
                  <a:lnTo>
                    <a:pt x="1138028" y="2842462"/>
                  </a:lnTo>
                  <a:lnTo>
                    <a:pt x="1182119" y="2850871"/>
                  </a:lnTo>
                  <a:lnTo>
                    <a:pt x="1226405" y="2857879"/>
                  </a:lnTo>
                  <a:lnTo>
                    <a:pt x="1270850" y="2863485"/>
                  </a:lnTo>
                  <a:lnTo>
                    <a:pt x="1315418" y="2867689"/>
                  </a:lnTo>
                  <a:lnTo>
                    <a:pt x="1360075" y="2870492"/>
                  </a:lnTo>
                  <a:lnTo>
                    <a:pt x="1404784" y="2871894"/>
                  </a:lnTo>
                  <a:lnTo>
                    <a:pt x="1449511" y="2871894"/>
                  </a:lnTo>
                  <a:lnTo>
                    <a:pt x="1494221" y="2870492"/>
                  </a:lnTo>
                  <a:lnTo>
                    <a:pt x="1538878" y="2867689"/>
                  </a:lnTo>
                  <a:lnTo>
                    <a:pt x="1583446" y="2863485"/>
                  </a:lnTo>
                  <a:lnTo>
                    <a:pt x="1627891" y="2857879"/>
                  </a:lnTo>
                  <a:lnTo>
                    <a:pt x="1672176" y="2850871"/>
                  </a:lnTo>
                  <a:lnTo>
                    <a:pt x="1716268" y="2842462"/>
                  </a:lnTo>
                  <a:lnTo>
                    <a:pt x="1760129" y="2832652"/>
                  </a:lnTo>
                  <a:lnTo>
                    <a:pt x="1803726" y="2821440"/>
                  </a:lnTo>
                  <a:lnTo>
                    <a:pt x="1847023" y="2808827"/>
                  </a:lnTo>
                  <a:lnTo>
                    <a:pt x="1889984" y="2794812"/>
                  </a:lnTo>
                  <a:lnTo>
                    <a:pt x="1932574" y="2779395"/>
                  </a:lnTo>
                  <a:lnTo>
                    <a:pt x="1974758" y="2762577"/>
                  </a:lnTo>
                  <a:lnTo>
                    <a:pt x="2016500" y="2744358"/>
                  </a:lnTo>
                  <a:lnTo>
                    <a:pt x="2057766" y="2724737"/>
                  </a:lnTo>
                  <a:lnTo>
                    <a:pt x="2098519" y="2703714"/>
                  </a:lnTo>
                  <a:lnTo>
                    <a:pt x="2138725" y="2681290"/>
                  </a:lnTo>
                  <a:lnTo>
                    <a:pt x="2178348" y="2657465"/>
                  </a:lnTo>
                  <a:lnTo>
                    <a:pt x="2217353" y="2632238"/>
                  </a:lnTo>
                  <a:lnTo>
                    <a:pt x="2255704" y="2605610"/>
                  </a:lnTo>
                  <a:lnTo>
                    <a:pt x="2293366" y="2577580"/>
                  </a:lnTo>
                  <a:lnTo>
                    <a:pt x="2330304" y="2548148"/>
                  </a:lnTo>
                  <a:lnTo>
                    <a:pt x="2366483" y="2517315"/>
                  </a:lnTo>
                  <a:lnTo>
                    <a:pt x="2401867" y="2485081"/>
                  </a:lnTo>
                  <a:lnTo>
                    <a:pt x="2436421" y="2451445"/>
                  </a:lnTo>
                  <a:lnTo>
                    <a:pt x="2469851" y="2416678"/>
                  </a:lnTo>
                  <a:lnTo>
                    <a:pt x="2501889" y="2381076"/>
                  </a:lnTo>
                  <a:lnTo>
                    <a:pt x="2532533" y="2344674"/>
                  </a:lnTo>
                  <a:lnTo>
                    <a:pt x="2561785" y="2307508"/>
                  </a:lnTo>
                  <a:lnTo>
                    <a:pt x="2589643" y="2269614"/>
                  </a:lnTo>
                  <a:lnTo>
                    <a:pt x="2616109" y="2231026"/>
                  </a:lnTo>
                  <a:lnTo>
                    <a:pt x="2641182" y="2191781"/>
                  </a:lnTo>
                  <a:lnTo>
                    <a:pt x="2664862" y="2151913"/>
                  </a:lnTo>
                  <a:lnTo>
                    <a:pt x="2687149" y="2111460"/>
                  </a:lnTo>
                  <a:lnTo>
                    <a:pt x="2708043" y="2070455"/>
                  </a:lnTo>
                  <a:lnTo>
                    <a:pt x="2727544" y="2028935"/>
                  </a:lnTo>
                  <a:lnTo>
                    <a:pt x="2745652" y="1986936"/>
                  </a:lnTo>
                  <a:lnTo>
                    <a:pt x="2762367" y="1944492"/>
                  </a:lnTo>
                  <a:lnTo>
                    <a:pt x="2777689" y="1901639"/>
                  </a:lnTo>
                  <a:lnTo>
                    <a:pt x="2791619" y="1858413"/>
                  </a:lnTo>
                  <a:lnTo>
                    <a:pt x="2804155" y="1814849"/>
                  </a:lnTo>
                  <a:lnTo>
                    <a:pt x="2815299" y="1770984"/>
                  </a:lnTo>
                  <a:lnTo>
                    <a:pt x="2825049" y="1726851"/>
                  </a:lnTo>
                  <a:lnTo>
                    <a:pt x="2833407" y="1682488"/>
                  </a:lnTo>
                  <a:lnTo>
                    <a:pt x="2840371" y="1637929"/>
                  </a:lnTo>
                  <a:lnTo>
                    <a:pt x="2845943" y="1593211"/>
                  </a:lnTo>
                  <a:lnTo>
                    <a:pt x="2850122" y="1548368"/>
                  </a:lnTo>
                  <a:lnTo>
                    <a:pt x="2852908" y="1503436"/>
                  </a:lnTo>
                  <a:lnTo>
                    <a:pt x="2854301" y="1458451"/>
                  </a:lnTo>
                  <a:lnTo>
                    <a:pt x="2854301" y="1413448"/>
                  </a:lnTo>
                  <a:lnTo>
                    <a:pt x="2852908" y="1368462"/>
                  </a:lnTo>
                  <a:lnTo>
                    <a:pt x="2850122" y="1323530"/>
                  </a:lnTo>
                  <a:lnTo>
                    <a:pt x="2845943" y="1278687"/>
                  </a:lnTo>
                  <a:lnTo>
                    <a:pt x="2840371" y="1233969"/>
                  </a:lnTo>
                  <a:lnTo>
                    <a:pt x="2833407" y="1189410"/>
                  </a:lnTo>
                  <a:lnTo>
                    <a:pt x="2825049" y="1145047"/>
                  </a:lnTo>
                  <a:lnTo>
                    <a:pt x="2815299" y="1100915"/>
                  </a:lnTo>
                  <a:lnTo>
                    <a:pt x="2804155" y="1057049"/>
                  </a:lnTo>
                  <a:lnTo>
                    <a:pt x="2791619" y="1013486"/>
                  </a:lnTo>
                  <a:lnTo>
                    <a:pt x="2777689" y="970260"/>
                  </a:lnTo>
                  <a:lnTo>
                    <a:pt x="2762367" y="927407"/>
                  </a:lnTo>
                  <a:lnTo>
                    <a:pt x="2745652" y="884963"/>
                  </a:lnTo>
                  <a:lnTo>
                    <a:pt x="2727544" y="842964"/>
                  </a:lnTo>
                  <a:lnTo>
                    <a:pt x="2708043" y="801444"/>
                  </a:lnTo>
                  <a:lnTo>
                    <a:pt x="2687149" y="760439"/>
                  </a:lnTo>
                  <a:lnTo>
                    <a:pt x="2664862" y="719986"/>
                  </a:lnTo>
                  <a:lnTo>
                    <a:pt x="2641182" y="680119"/>
                  </a:lnTo>
                  <a:lnTo>
                    <a:pt x="2616109" y="640874"/>
                  </a:lnTo>
                  <a:lnTo>
                    <a:pt x="2589643" y="602286"/>
                  </a:lnTo>
                  <a:lnTo>
                    <a:pt x="2561785" y="564392"/>
                  </a:lnTo>
                  <a:lnTo>
                    <a:pt x="2532533" y="527226"/>
                  </a:lnTo>
                  <a:lnTo>
                    <a:pt x="2501889" y="490825"/>
                  </a:lnTo>
                  <a:lnTo>
                    <a:pt x="2469851" y="455223"/>
                  </a:lnTo>
                  <a:lnTo>
                    <a:pt x="2436421" y="420456"/>
                  </a:lnTo>
                  <a:lnTo>
                    <a:pt x="2401867" y="386819"/>
                  </a:lnTo>
                  <a:lnTo>
                    <a:pt x="2366483" y="354584"/>
                  </a:lnTo>
                  <a:lnTo>
                    <a:pt x="2330304" y="323751"/>
                  </a:lnTo>
                  <a:lnTo>
                    <a:pt x="2293366" y="294319"/>
                  </a:lnTo>
                  <a:lnTo>
                    <a:pt x="2255704" y="266289"/>
                  </a:lnTo>
                  <a:lnTo>
                    <a:pt x="2217353" y="239660"/>
                  </a:lnTo>
                  <a:lnTo>
                    <a:pt x="2178348" y="214432"/>
                  </a:lnTo>
                  <a:lnTo>
                    <a:pt x="2138725" y="190606"/>
                  </a:lnTo>
                  <a:lnTo>
                    <a:pt x="2098519" y="168182"/>
                  </a:lnTo>
                  <a:lnTo>
                    <a:pt x="2057766" y="147159"/>
                  </a:lnTo>
                  <a:lnTo>
                    <a:pt x="2016500" y="127538"/>
                  </a:lnTo>
                  <a:lnTo>
                    <a:pt x="1974758" y="109318"/>
                  </a:lnTo>
                  <a:lnTo>
                    <a:pt x="1932574" y="92500"/>
                  </a:lnTo>
                  <a:lnTo>
                    <a:pt x="1889984" y="77083"/>
                  </a:lnTo>
                  <a:lnTo>
                    <a:pt x="1847023" y="63068"/>
                  </a:lnTo>
                  <a:lnTo>
                    <a:pt x="1803726" y="50454"/>
                  </a:lnTo>
                  <a:lnTo>
                    <a:pt x="1760129" y="39242"/>
                  </a:lnTo>
                  <a:lnTo>
                    <a:pt x="1716268" y="29431"/>
                  </a:lnTo>
                  <a:lnTo>
                    <a:pt x="1672176" y="21022"/>
                  </a:lnTo>
                  <a:lnTo>
                    <a:pt x="1627891" y="14015"/>
                  </a:lnTo>
                  <a:lnTo>
                    <a:pt x="1583446" y="8409"/>
                  </a:lnTo>
                  <a:lnTo>
                    <a:pt x="1538878" y="4204"/>
                  </a:lnTo>
                  <a:lnTo>
                    <a:pt x="1494221" y="1401"/>
                  </a:lnTo>
                  <a:lnTo>
                    <a:pt x="1449511" y="0"/>
                  </a:lnTo>
                  <a:lnTo>
                    <a:pt x="1404784" y="0"/>
                  </a:lnTo>
                  <a:lnTo>
                    <a:pt x="1360075" y="1401"/>
                  </a:lnTo>
                  <a:lnTo>
                    <a:pt x="1315418" y="4204"/>
                  </a:lnTo>
                  <a:lnTo>
                    <a:pt x="1270850" y="8409"/>
                  </a:lnTo>
                  <a:lnTo>
                    <a:pt x="1226405" y="14015"/>
                  </a:lnTo>
                  <a:lnTo>
                    <a:pt x="1182119" y="21022"/>
                  </a:lnTo>
                  <a:lnTo>
                    <a:pt x="1138028" y="29431"/>
                  </a:lnTo>
                  <a:lnTo>
                    <a:pt x="1094166" y="39242"/>
                  </a:lnTo>
                  <a:lnTo>
                    <a:pt x="1050569" y="50454"/>
                  </a:lnTo>
                  <a:lnTo>
                    <a:pt x="1007273" y="63068"/>
                  </a:lnTo>
                  <a:lnTo>
                    <a:pt x="964312" y="77083"/>
                  </a:lnTo>
                  <a:lnTo>
                    <a:pt x="921722" y="92500"/>
                  </a:lnTo>
                  <a:lnTo>
                    <a:pt x="879538" y="109318"/>
                  </a:lnTo>
                  <a:lnTo>
                    <a:pt x="837796" y="127538"/>
                  </a:lnTo>
                  <a:lnTo>
                    <a:pt x="796531" y="147159"/>
                  </a:lnTo>
                  <a:lnTo>
                    <a:pt x="755777" y="168182"/>
                  </a:lnTo>
                  <a:lnTo>
                    <a:pt x="715572" y="190606"/>
                  </a:lnTo>
                  <a:lnTo>
                    <a:pt x="675949" y="214432"/>
                  </a:lnTo>
                  <a:lnTo>
                    <a:pt x="636945" y="239660"/>
                  </a:lnTo>
                  <a:lnTo>
                    <a:pt x="598594" y="266289"/>
                  </a:lnTo>
                  <a:lnTo>
                    <a:pt x="560931" y="294319"/>
                  </a:lnTo>
                  <a:lnTo>
                    <a:pt x="523993" y="323751"/>
                  </a:lnTo>
                  <a:lnTo>
                    <a:pt x="487815" y="354584"/>
                  </a:lnTo>
                  <a:lnTo>
                    <a:pt x="452431" y="386819"/>
                  </a:lnTo>
                  <a:lnTo>
                    <a:pt x="417878" y="420456"/>
                  </a:lnTo>
                  <a:close/>
                </a:path>
              </a:pathLst>
            </a:custGeom>
            <a:ln w="11112">
              <a:solidFill>
                <a:srgbClr val="000000"/>
              </a:solidFill>
            </a:ln>
          </p:spPr>
          <p:txBody>
            <a:bodyPr wrap="square" lIns="0" tIns="0" rIns="0" bIns="0" rtlCol="0"/>
            <a:lstStyle/>
            <a:p>
              <a:endParaRPr/>
            </a:p>
          </p:txBody>
        </p:sp>
        <p:sp>
          <p:nvSpPr>
            <p:cNvPr id="6" name="object 6"/>
            <p:cNvSpPr/>
            <p:nvPr/>
          </p:nvSpPr>
          <p:spPr>
            <a:xfrm>
              <a:off x="2287943" y="3276599"/>
              <a:ext cx="624840" cy="1399540"/>
            </a:xfrm>
            <a:custGeom>
              <a:avLst/>
              <a:gdLst/>
              <a:ahLst/>
              <a:cxnLst/>
              <a:rect l="l" t="t" r="r" b="b"/>
              <a:pathLst>
                <a:path w="624839" h="1399539">
                  <a:moveTo>
                    <a:pt x="0" y="0"/>
                  </a:moveTo>
                  <a:lnTo>
                    <a:pt x="635" y="1398917"/>
                  </a:lnTo>
                  <a:lnTo>
                    <a:pt x="624281" y="154343"/>
                  </a:lnTo>
                  <a:lnTo>
                    <a:pt x="554774" y="117525"/>
                  </a:lnTo>
                  <a:lnTo>
                    <a:pt x="491566" y="90627"/>
                  </a:lnTo>
                  <a:lnTo>
                    <a:pt x="413245" y="65570"/>
                  </a:lnTo>
                  <a:lnTo>
                    <a:pt x="327075" y="40208"/>
                  </a:lnTo>
                  <a:lnTo>
                    <a:pt x="224231" y="17945"/>
                  </a:lnTo>
                  <a:lnTo>
                    <a:pt x="111645" y="5257"/>
                  </a:lnTo>
                  <a:lnTo>
                    <a:pt x="0" y="0"/>
                  </a:lnTo>
                  <a:close/>
                </a:path>
              </a:pathLst>
            </a:custGeom>
            <a:solidFill>
              <a:srgbClr val="FF0000"/>
            </a:solidFill>
          </p:spPr>
          <p:txBody>
            <a:bodyPr wrap="square" lIns="0" tIns="0" rIns="0" bIns="0" rtlCol="0"/>
            <a:lstStyle/>
            <a:p>
              <a:endParaRPr/>
            </a:p>
          </p:txBody>
        </p:sp>
        <p:sp>
          <p:nvSpPr>
            <p:cNvPr id="7" name="object 7"/>
            <p:cNvSpPr/>
            <p:nvPr/>
          </p:nvSpPr>
          <p:spPr>
            <a:xfrm>
              <a:off x="2287948" y="3276599"/>
              <a:ext cx="624840" cy="1399540"/>
            </a:xfrm>
            <a:custGeom>
              <a:avLst/>
              <a:gdLst/>
              <a:ahLst/>
              <a:cxnLst/>
              <a:rect l="l" t="t" r="r" b="b"/>
              <a:pathLst>
                <a:path w="624839" h="1399539">
                  <a:moveTo>
                    <a:pt x="624276" y="154336"/>
                  </a:moveTo>
                  <a:lnTo>
                    <a:pt x="554772" y="117530"/>
                  </a:lnTo>
                  <a:lnTo>
                    <a:pt x="491558" y="90622"/>
                  </a:lnTo>
                  <a:lnTo>
                    <a:pt x="413249" y="65569"/>
                  </a:lnTo>
                  <a:lnTo>
                    <a:pt x="327077" y="40207"/>
                  </a:lnTo>
                  <a:lnTo>
                    <a:pt x="224236" y="17938"/>
                  </a:lnTo>
                  <a:lnTo>
                    <a:pt x="111646" y="5257"/>
                  </a:lnTo>
                  <a:lnTo>
                    <a:pt x="0" y="0"/>
                  </a:lnTo>
                  <a:lnTo>
                    <a:pt x="629" y="1398930"/>
                  </a:lnTo>
                  <a:lnTo>
                    <a:pt x="624276" y="154336"/>
                  </a:lnTo>
                  <a:close/>
                </a:path>
              </a:pathLst>
            </a:custGeom>
            <a:ln w="11112">
              <a:solidFill>
                <a:srgbClr val="000000"/>
              </a:solidFill>
            </a:ln>
          </p:spPr>
          <p:txBody>
            <a:bodyPr wrap="square" lIns="0" tIns="0" rIns="0" bIns="0" rtlCol="0"/>
            <a:lstStyle/>
            <a:p>
              <a:endParaRPr/>
            </a:p>
          </p:txBody>
        </p:sp>
        <p:sp>
          <p:nvSpPr>
            <p:cNvPr id="8" name="object 8"/>
            <p:cNvSpPr/>
            <p:nvPr/>
          </p:nvSpPr>
          <p:spPr>
            <a:xfrm>
              <a:off x="2281047" y="4687925"/>
              <a:ext cx="1168400" cy="1172845"/>
            </a:xfrm>
            <a:custGeom>
              <a:avLst/>
              <a:gdLst/>
              <a:ahLst/>
              <a:cxnLst/>
              <a:rect l="l" t="t" r="r" b="b"/>
              <a:pathLst>
                <a:path w="1168400" h="1172845">
                  <a:moveTo>
                    <a:pt x="0" y="0"/>
                  </a:moveTo>
                  <a:lnTo>
                    <a:pt x="847039" y="1172344"/>
                  </a:lnTo>
                  <a:lnTo>
                    <a:pt x="930922" y="1107763"/>
                  </a:lnTo>
                  <a:lnTo>
                    <a:pt x="986739" y="1057396"/>
                  </a:lnTo>
                  <a:lnTo>
                    <a:pt x="1067473" y="973039"/>
                  </a:lnTo>
                  <a:lnTo>
                    <a:pt x="1117612" y="908767"/>
                  </a:lnTo>
                  <a:lnTo>
                    <a:pt x="1168069" y="835533"/>
                  </a:lnTo>
                  <a:lnTo>
                    <a:pt x="0" y="0"/>
                  </a:lnTo>
                  <a:close/>
                </a:path>
              </a:pathLst>
            </a:custGeom>
            <a:solidFill>
              <a:srgbClr val="FF0080"/>
            </a:solidFill>
          </p:spPr>
          <p:txBody>
            <a:bodyPr wrap="square" lIns="0" tIns="0" rIns="0" bIns="0" rtlCol="0"/>
            <a:lstStyle/>
            <a:p>
              <a:endParaRPr/>
            </a:p>
          </p:txBody>
        </p:sp>
        <p:sp>
          <p:nvSpPr>
            <p:cNvPr id="9" name="object 9"/>
            <p:cNvSpPr/>
            <p:nvPr/>
          </p:nvSpPr>
          <p:spPr>
            <a:xfrm>
              <a:off x="2281043" y="4687925"/>
              <a:ext cx="1168400" cy="1172845"/>
            </a:xfrm>
            <a:custGeom>
              <a:avLst/>
              <a:gdLst/>
              <a:ahLst/>
              <a:cxnLst/>
              <a:rect l="l" t="t" r="r" b="b"/>
              <a:pathLst>
                <a:path w="1168400" h="1172845">
                  <a:moveTo>
                    <a:pt x="847043" y="1172345"/>
                  </a:moveTo>
                  <a:lnTo>
                    <a:pt x="930926" y="1107765"/>
                  </a:lnTo>
                  <a:lnTo>
                    <a:pt x="986744" y="1057398"/>
                  </a:lnTo>
                  <a:lnTo>
                    <a:pt x="1067475" y="973040"/>
                  </a:lnTo>
                  <a:lnTo>
                    <a:pt x="1117616" y="908768"/>
                  </a:lnTo>
                  <a:lnTo>
                    <a:pt x="1168073" y="835535"/>
                  </a:lnTo>
                  <a:lnTo>
                    <a:pt x="0" y="0"/>
                  </a:lnTo>
                  <a:lnTo>
                    <a:pt x="847043" y="1172345"/>
                  </a:lnTo>
                  <a:close/>
                </a:path>
              </a:pathLst>
            </a:custGeom>
            <a:ln w="11112">
              <a:solidFill>
                <a:srgbClr val="000000"/>
              </a:solidFill>
            </a:ln>
          </p:spPr>
          <p:txBody>
            <a:bodyPr wrap="square" lIns="0" tIns="0" rIns="0" bIns="0" rtlCol="0"/>
            <a:lstStyle/>
            <a:p>
              <a:endParaRPr/>
            </a:p>
          </p:txBody>
        </p:sp>
        <p:sp>
          <p:nvSpPr>
            <p:cNvPr id="10" name="object 10"/>
            <p:cNvSpPr/>
            <p:nvPr/>
          </p:nvSpPr>
          <p:spPr>
            <a:xfrm>
              <a:off x="2278748" y="4668761"/>
              <a:ext cx="848994" cy="1398270"/>
            </a:xfrm>
            <a:custGeom>
              <a:avLst/>
              <a:gdLst/>
              <a:ahLst/>
              <a:cxnLst/>
              <a:rect l="l" t="t" r="r" b="b"/>
              <a:pathLst>
                <a:path w="848994" h="1398270">
                  <a:moveTo>
                    <a:pt x="0" y="0"/>
                  </a:moveTo>
                  <a:lnTo>
                    <a:pt x="457352" y="1397797"/>
                  </a:lnTo>
                  <a:lnTo>
                    <a:pt x="532726" y="1375222"/>
                  </a:lnTo>
                  <a:lnTo>
                    <a:pt x="594232" y="1347389"/>
                  </a:lnTo>
                  <a:lnTo>
                    <a:pt x="666788" y="1307805"/>
                  </a:lnTo>
                  <a:lnTo>
                    <a:pt x="764565" y="1248740"/>
                  </a:lnTo>
                  <a:lnTo>
                    <a:pt x="848461" y="1195858"/>
                  </a:lnTo>
                  <a:lnTo>
                    <a:pt x="0" y="0"/>
                  </a:lnTo>
                  <a:close/>
                </a:path>
              </a:pathLst>
            </a:custGeom>
            <a:solidFill>
              <a:srgbClr val="00FF00"/>
            </a:solidFill>
          </p:spPr>
          <p:txBody>
            <a:bodyPr wrap="square" lIns="0" tIns="0" rIns="0" bIns="0" rtlCol="0"/>
            <a:lstStyle/>
            <a:p>
              <a:endParaRPr/>
            </a:p>
          </p:txBody>
        </p:sp>
        <p:sp>
          <p:nvSpPr>
            <p:cNvPr id="11" name="object 11"/>
            <p:cNvSpPr/>
            <p:nvPr/>
          </p:nvSpPr>
          <p:spPr>
            <a:xfrm>
              <a:off x="2278747" y="4668761"/>
              <a:ext cx="848994" cy="1398270"/>
            </a:xfrm>
            <a:custGeom>
              <a:avLst/>
              <a:gdLst/>
              <a:ahLst/>
              <a:cxnLst/>
              <a:rect l="l" t="t" r="r" b="b"/>
              <a:pathLst>
                <a:path w="848994" h="1398270">
                  <a:moveTo>
                    <a:pt x="457349" y="1397800"/>
                  </a:moveTo>
                  <a:lnTo>
                    <a:pt x="532733" y="1375219"/>
                  </a:lnTo>
                  <a:lnTo>
                    <a:pt x="594239" y="1347393"/>
                  </a:lnTo>
                  <a:lnTo>
                    <a:pt x="666784" y="1307807"/>
                  </a:lnTo>
                  <a:lnTo>
                    <a:pt x="764562" y="1248740"/>
                  </a:lnTo>
                  <a:lnTo>
                    <a:pt x="848462" y="1195858"/>
                  </a:lnTo>
                  <a:lnTo>
                    <a:pt x="0" y="0"/>
                  </a:lnTo>
                  <a:lnTo>
                    <a:pt x="457349" y="1397800"/>
                  </a:lnTo>
                  <a:close/>
                </a:path>
              </a:pathLst>
            </a:custGeom>
            <a:ln w="11112">
              <a:solidFill>
                <a:srgbClr val="000000"/>
              </a:solidFill>
            </a:ln>
          </p:spPr>
          <p:txBody>
            <a:bodyPr wrap="square" lIns="0" tIns="0" rIns="0" bIns="0" rtlCol="0"/>
            <a:lstStyle/>
            <a:p>
              <a:endParaRPr/>
            </a:p>
          </p:txBody>
        </p:sp>
        <p:sp>
          <p:nvSpPr>
            <p:cNvPr id="12" name="object 12"/>
            <p:cNvSpPr/>
            <p:nvPr/>
          </p:nvSpPr>
          <p:spPr>
            <a:xfrm>
              <a:off x="2272995" y="4652975"/>
              <a:ext cx="462280" cy="1443355"/>
            </a:xfrm>
            <a:custGeom>
              <a:avLst/>
              <a:gdLst/>
              <a:ahLst/>
              <a:cxnLst/>
              <a:rect l="l" t="t" r="r" b="b"/>
              <a:pathLst>
                <a:path w="462280" h="1443354">
                  <a:moveTo>
                    <a:pt x="0" y="0"/>
                  </a:moveTo>
                  <a:lnTo>
                    <a:pt x="375551" y="1442891"/>
                  </a:lnTo>
                  <a:lnTo>
                    <a:pt x="431507" y="1428676"/>
                  </a:lnTo>
                  <a:lnTo>
                    <a:pt x="462178" y="1414769"/>
                  </a:lnTo>
                  <a:lnTo>
                    <a:pt x="0" y="0"/>
                  </a:lnTo>
                  <a:close/>
                </a:path>
              </a:pathLst>
            </a:custGeom>
            <a:solidFill>
              <a:srgbClr val="FFFF80"/>
            </a:solidFill>
          </p:spPr>
          <p:txBody>
            <a:bodyPr wrap="square" lIns="0" tIns="0" rIns="0" bIns="0" rtlCol="0"/>
            <a:lstStyle/>
            <a:p>
              <a:endParaRPr/>
            </a:p>
          </p:txBody>
        </p:sp>
        <p:sp>
          <p:nvSpPr>
            <p:cNvPr id="13" name="object 13"/>
            <p:cNvSpPr/>
            <p:nvPr/>
          </p:nvSpPr>
          <p:spPr>
            <a:xfrm>
              <a:off x="2273002" y="4652975"/>
              <a:ext cx="462280" cy="1443355"/>
            </a:xfrm>
            <a:custGeom>
              <a:avLst/>
              <a:gdLst/>
              <a:ahLst/>
              <a:cxnLst/>
              <a:rect l="l" t="t" r="r" b="b"/>
              <a:pathLst>
                <a:path w="462280" h="1443354">
                  <a:moveTo>
                    <a:pt x="375553" y="1442885"/>
                  </a:moveTo>
                  <a:lnTo>
                    <a:pt x="431506" y="1428673"/>
                  </a:lnTo>
                  <a:lnTo>
                    <a:pt x="462170" y="1414767"/>
                  </a:lnTo>
                  <a:lnTo>
                    <a:pt x="0" y="0"/>
                  </a:lnTo>
                  <a:lnTo>
                    <a:pt x="375553" y="1442885"/>
                  </a:lnTo>
                  <a:close/>
                </a:path>
              </a:pathLst>
            </a:custGeom>
            <a:ln w="11112">
              <a:solidFill>
                <a:srgbClr val="000000"/>
              </a:solidFill>
            </a:ln>
          </p:spPr>
          <p:txBody>
            <a:bodyPr wrap="square" lIns="0" tIns="0" rIns="0" bIns="0" rtlCol="0"/>
            <a:lstStyle/>
            <a:p>
              <a:endParaRPr/>
            </a:p>
          </p:txBody>
        </p:sp>
        <p:sp>
          <p:nvSpPr>
            <p:cNvPr id="14" name="object 14"/>
            <p:cNvSpPr/>
            <p:nvPr/>
          </p:nvSpPr>
          <p:spPr>
            <a:xfrm>
              <a:off x="2270696" y="3431031"/>
              <a:ext cx="1123315" cy="1257300"/>
            </a:xfrm>
            <a:custGeom>
              <a:avLst/>
              <a:gdLst/>
              <a:ahLst/>
              <a:cxnLst/>
              <a:rect l="l" t="t" r="r" b="b"/>
              <a:pathLst>
                <a:path w="1123314" h="1257300">
                  <a:moveTo>
                    <a:pt x="639965" y="0"/>
                  </a:moveTo>
                  <a:lnTo>
                    <a:pt x="0" y="1256893"/>
                  </a:lnTo>
                  <a:lnTo>
                    <a:pt x="1123238" y="376262"/>
                  </a:lnTo>
                  <a:lnTo>
                    <a:pt x="1092339" y="350583"/>
                  </a:lnTo>
                  <a:lnTo>
                    <a:pt x="1022680" y="274777"/>
                  </a:lnTo>
                  <a:lnTo>
                    <a:pt x="969708" y="218770"/>
                  </a:lnTo>
                  <a:lnTo>
                    <a:pt x="905395" y="168020"/>
                  </a:lnTo>
                  <a:lnTo>
                    <a:pt x="735164" y="44564"/>
                  </a:lnTo>
                  <a:lnTo>
                    <a:pt x="639965" y="0"/>
                  </a:lnTo>
                  <a:close/>
                </a:path>
              </a:pathLst>
            </a:custGeom>
            <a:solidFill>
              <a:srgbClr val="00FFFF"/>
            </a:solidFill>
          </p:spPr>
          <p:txBody>
            <a:bodyPr wrap="square" lIns="0" tIns="0" rIns="0" bIns="0" rtlCol="0"/>
            <a:lstStyle/>
            <a:p>
              <a:endParaRPr/>
            </a:p>
          </p:txBody>
        </p:sp>
        <p:sp>
          <p:nvSpPr>
            <p:cNvPr id="15" name="object 15"/>
            <p:cNvSpPr/>
            <p:nvPr/>
          </p:nvSpPr>
          <p:spPr>
            <a:xfrm>
              <a:off x="2270698" y="3431031"/>
              <a:ext cx="1123315" cy="1257300"/>
            </a:xfrm>
            <a:custGeom>
              <a:avLst/>
              <a:gdLst/>
              <a:ahLst/>
              <a:cxnLst/>
              <a:rect l="l" t="t" r="r" b="b"/>
              <a:pathLst>
                <a:path w="1123314" h="1257300">
                  <a:moveTo>
                    <a:pt x="1123236" y="376262"/>
                  </a:moveTo>
                  <a:lnTo>
                    <a:pt x="1092341" y="350579"/>
                  </a:lnTo>
                  <a:lnTo>
                    <a:pt x="1056403" y="311591"/>
                  </a:lnTo>
                  <a:lnTo>
                    <a:pt x="1022671" y="274770"/>
                  </a:lnTo>
                  <a:lnTo>
                    <a:pt x="969709" y="218763"/>
                  </a:lnTo>
                  <a:lnTo>
                    <a:pt x="905398" y="168018"/>
                  </a:lnTo>
                  <a:lnTo>
                    <a:pt x="824378" y="108918"/>
                  </a:lnTo>
                  <a:lnTo>
                    <a:pt x="735163" y="44557"/>
                  </a:lnTo>
                  <a:lnTo>
                    <a:pt x="639958" y="0"/>
                  </a:lnTo>
                  <a:lnTo>
                    <a:pt x="0" y="1256889"/>
                  </a:lnTo>
                  <a:lnTo>
                    <a:pt x="1123236" y="376262"/>
                  </a:lnTo>
                  <a:close/>
                </a:path>
              </a:pathLst>
            </a:custGeom>
            <a:ln w="11112">
              <a:solidFill>
                <a:srgbClr val="000000"/>
              </a:solidFill>
            </a:ln>
          </p:spPr>
          <p:txBody>
            <a:bodyPr wrap="square" lIns="0" tIns="0" rIns="0" bIns="0" rtlCol="0"/>
            <a:lstStyle/>
            <a:p>
              <a:endParaRPr/>
            </a:p>
          </p:txBody>
        </p:sp>
        <p:sp>
          <p:nvSpPr>
            <p:cNvPr id="16" name="object 16"/>
            <p:cNvSpPr/>
            <p:nvPr/>
          </p:nvSpPr>
          <p:spPr>
            <a:xfrm>
              <a:off x="2278748" y="3809796"/>
              <a:ext cx="1421130" cy="868044"/>
            </a:xfrm>
            <a:custGeom>
              <a:avLst/>
              <a:gdLst/>
              <a:ahLst/>
              <a:cxnLst/>
              <a:rect l="l" t="t" r="r" b="b"/>
              <a:pathLst>
                <a:path w="1421129" h="868045">
                  <a:moveTo>
                    <a:pt x="1113980" y="0"/>
                  </a:moveTo>
                  <a:lnTo>
                    <a:pt x="0" y="867981"/>
                  </a:lnTo>
                  <a:lnTo>
                    <a:pt x="1421003" y="804633"/>
                  </a:lnTo>
                  <a:lnTo>
                    <a:pt x="1409966" y="709460"/>
                  </a:lnTo>
                  <a:lnTo>
                    <a:pt x="1395780" y="611504"/>
                  </a:lnTo>
                  <a:lnTo>
                    <a:pt x="1376235" y="527151"/>
                  </a:lnTo>
                  <a:lnTo>
                    <a:pt x="1348181" y="440016"/>
                  </a:lnTo>
                  <a:lnTo>
                    <a:pt x="1315084" y="344843"/>
                  </a:lnTo>
                  <a:lnTo>
                    <a:pt x="1292390" y="291693"/>
                  </a:lnTo>
                  <a:lnTo>
                    <a:pt x="1262443" y="223405"/>
                  </a:lnTo>
                  <a:lnTo>
                    <a:pt x="1220203" y="154800"/>
                  </a:lnTo>
                  <a:lnTo>
                    <a:pt x="1164094" y="64261"/>
                  </a:lnTo>
                  <a:lnTo>
                    <a:pt x="1113980" y="0"/>
                  </a:lnTo>
                  <a:close/>
                </a:path>
              </a:pathLst>
            </a:custGeom>
            <a:solidFill>
              <a:srgbClr val="0000FF"/>
            </a:solidFill>
          </p:spPr>
          <p:txBody>
            <a:bodyPr wrap="square" lIns="0" tIns="0" rIns="0" bIns="0" rtlCol="0"/>
            <a:lstStyle/>
            <a:p>
              <a:endParaRPr/>
            </a:p>
          </p:txBody>
        </p:sp>
        <p:sp>
          <p:nvSpPr>
            <p:cNvPr id="17" name="object 17"/>
            <p:cNvSpPr/>
            <p:nvPr/>
          </p:nvSpPr>
          <p:spPr>
            <a:xfrm>
              <a:off x="2278748" y="3809796"/>
              <a:ext cx="1421130" cy="868044"/>
            </a:xfrm>
            <a:custGeom>
              <a:avLst/>
              <a:gdLst/>
              <a:ahLst/>
              <a:cxnLst/>
              <a:rect l="l" t="t" r="r" b="b"/>
              <a:pathLst>
                <a:path w="1421129" h="868045">
                  <a:moveTo>
                    <a:pt x="1113980" y="0"/>
                  </a:moveTo>
                  <a:lnTo>
                    <a:pt x="1164099" y="64272"/>
                  </a:lnTo>
                  <a:lnTo>
                    <a:pt x="1220209" y="154810"/>
                  </a:lnTo>
                  <a:lnTo>
                    <a:pt x="1262448" y="223408"/>
                  </a:lnTo>
                  <a:lnTo>
                    <a:pt x="1292393" y="291697"/>
                  </a:lnTo>
                  <a:lnTo>
                    <a:pt x="1315089" y="344846"/>
                  </a:lnTo>
                  <a:lnTo>
                    <a:pt x="1348187" y="440019"/>
                  </a:lnTo>
                  <a:lnTo>
                    <a:pt x="1376241" y="527157"/>
                  </a:lnTo>
                  <a:lnTo>
                    <a:pt x="1395785" y="611515"/>
                  </a:lnTo>
                  <a:lnTo>
                    <a:pt x="1409970" y="709468"/>
                  </a:lnTo>
                  <a:lnTo>
                    <a:pt x="1421002" y="804641"/>
                  </a:lnTo>
                  <a:lnTo>
                    <a:pt x="0" y="867986"/>
                  </a:lnTo>
                  <a:lnTo>
                    <a:pt x="1113980" y="0"/>
                  </a:lnTo>
                  <a:close/>
                </a:path>
              </a:pathLst>
            </a:custGeom>
            <a:ln w="11112">
              <a:solidFill>
                <a:srgbClr val="000000"/>
              </a:solidFill>
            </a:ln>
          </p:spPr>
          <p:txBody>
            <a:bodyPr wrap="square" lIns="0" tIns="0" rIns="0" bIns="0" rtlCol="0"/>
            <a:lstStyle/>
            <a:p>
              <a:endParaRPr/>
            </a:p>
          </p:txBody>
        </p:sp>
        <p:sp>
          <p:nvSpPr>
            <p:cNvPr id="18" name="object 18"/>
            <p:cNvSpPr/>
            <p:nvPr/>
          </p:nvSpPr>
          <p:spPr>
            <a:xfrm>
              <a:off x="2281047" y="4619167"/>
              <a:ext cx="1421130" cy="915669"/>
            </a:xfrm>
            <a:custGeom>
              <a:avLst/>
              <a:gdLst/>
              <a:ahLst/>
              <a:cxnLst/>
              <a:rect l="l" t="t" r="r" b="b"/>
              <a:pathLst>
                <a:path w="1421129" h="915670">
                  <a:moveTo>
                    <a:pt x="1421002" y="0"/>
                  </a:moveTo>
                  <a:lnTo>
                    <a:pt x="0" y="60629"/>
                  </a:lnTo>
                  <a:lnTo>
                    <a:pt x="1172349" y="915327"/>
                  </a:lnTo>
                  <a:lnTo>
                    <a:pt x="1233804" y="810145"/>
                  </a:lnTo>
                  <a:lnTo>
                    <a:pt x="1294942" y="699401"/>
                  </a:lnTo>
                  <a:lnTo>
                    <a:pt x="1334338" y="596709"/>
                  </a:lnTo>
                  <a:lnTo>
                    <a:pt x="1359547" y="522465"/>
                  </a:lnTo>
                  <a:lnTo>
                    <a:pt x="1392948" y="395947"/>
                  </a:lnTo>
                  <a:lnTo>
                    <a:pt x="1415326" y="244373"/>
                  </a:lnTo>
                  <a:lnTo>
                    <a:pt x="1421002" y="120942"/>
                  </a:lnTo>
                  <a:lnTo>
                    <a:pt x="1421002" y="0"/>
                  </a:lnTo>
                  <a:close/>
                </a:path>
              </a:pathLst>
            </a:custGeom>
            <a:solidFill>
              <a:srgbClr val="FF8000"/>
            </a:solidFill>
          </p:spPr>
          <p:txBody>
            <a:bodyPr wrap="square" lIns="0" tIns="0" rIns="0" bIns="0" rtlCol="0"/>
            <a:lstStyle/>
            <a:p>
              <a:endParaRPr/>
            </a:p>
          </p:txBody>
        </p:sp>
        <p:sp>
          <p:nvSpPr>
            <p:cNvPr id="19" name="object 19"/>
            <p:cNvSpPr/>
            <p:nvPr/>
          </p:nvSpPr>
          <p:spPr>
            <a:xfrm>
              <a:off x="2281047" y="4619167"/>
              <a:ext cx="1421130" cy="915669"/>
            </a:xfrm>
            <a:custGeom>
              <a:avLst/>
              <a:gdLst/>
              <a:ahLst/>
              <a:cxnLst/>
              <a:rect l="l" t="t" r="r" b="b"/>
              <a:pathLst>
                <a:path w="1421129" h="915670">
                  <a:moveTo>
                    <a:pt x="1421002" y="0"/>
                  </a:moveTo>
                  <a:lnTo>
                    <a:pt x="1421002" y="120951"/>
                  </a:lnTo>
                  <a:lnTo>
                    <a:pt x="1415330" y="244377"/>
                  </a:lnTo>
                  <a:lnTo>
                    <a:pt x="1392954" y="395952"/>
                  </a:lnTo>
                  <a:lnTo>
                    <a:pt x="1359549" y="522472"/>
                  </a:lnTo>
                  <a:lnTo>
                    <a:pt x="1334337" y="596713"/>
                  </a:lnTo>
                  <a:lnTo>
                    <a:pt x="1294943" y="699413"/>
                  </a:lnTo>
                  <a:lnTo>
                    <a:pt x="1233805" y="810157"/>
                  </a:lnTo>
                  <a:lnTo>
                    <a:pt x="1172350" y="915332"/>
                  </a:lnTo>
                  <a:lnTo>
                    <a:pt x="0" y="60630"/>
                  </a:lnTo>
                  <a:lnTo>
                    <a:pt x="1421002" y="0"/>
                  </a:lnTo>
                  <a:close/>
                </a:path>
              </a:pathLst>
            </a:custGeom>
            <a:ln w="11112">
              <a:solidFill>
                <a:srgbClr val="000000"/>
              </a:solidFill>
            </a:ln>
          </p:spPr>
          <p:txBody>
            <a:bodyPr wrap="square" lIns="0" tIns="0" rIns="0" bIns="0" rtlCol="0"/>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1066800" y="609600"/>
            <a:ext cx="7315200" cy="5867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 </a:t>
            </a:r>
          </a:p>
          <a:p>
            <a:pPr algn="ctr"/>
            <a:r>
              <a:rPr lang="en-US" sz="2800" b="1" dirty="0" smtClean="0"/>
              <a:t>HOW </a:t>
            </a:r>
            <a:r>
              <a:rPr lang="en-US" sz="2800" b="1" dirty="0"/>
              <a:t>MUCH AMOUNT OF RADIATION IS HARMFUL ??</a:t>
            </a:r>
          </a:p>
        </p:txBody>
      </p:sp>
    </p:spTree>
    <p:extLst>
      <p:ext uri="{BB962C8B-B14F-4D97-AF65-F5344CB8AC3E}">
        <p14:creationId xmlns:p14="http://schemas.microsoft.com/office/powerpoint/2010/main" val="3381395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7032"/>
            <a:ext cx="2819400" cy="646664"/>
          </a:xfrm>
          <a:solidFill>
            <a:srgbClr val="FFFF00"/>
          </a:solidFill>
          <a:ln>
            <a:solidFill>
              <a:srgbClr val="FFFF00"/>
            </a:solidFill>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smtClean="0">
                <a:solidFill>
                  <a:schemeClr val="bg1"/>
                </a:solidFill>
              </a:rPr>
              <a:t>CONTENTS</a:t>
            </a:r>
            <a:endParaRPr lang="en-US" b="1" dirty="0">
              <a:solidFill>
                <a:schemeClr val="bg1"/>
              </a:solidFill>
            </a:endParaRPr>
          </a:p>
        </p:txBody>
      </p:sp>
      <p:sp>
        <p:nvSpPr>
          <p:cNvPr id="3" name="Content Placeholder 2"/>
          <p:cNvSpPr>
            <a:spLocks noGrp="1"/>
          </p:cNvSpPr>
          <p:nvPr>
            <p:ph idx="1"/>
          </p:nvPr>
        </p:nvSpPr>
        <p:spPr>
          <a:xfrm>
            <a:off x="609600" y="1143000"/>
            <a:ext cx="7924800" cy="5257800"/>
          </a:xfrm>
        </p:spPr>
        <p:style>
          <a:lnRef idx="1">
            <a:schemeClr val="accent4"/>
          </a:lnRef>
          <a:fillRef idx="2">
            <a:schemeClr val="accent4"/>
          </a:fillRef>
          <a:effectRef idx="1">
            <a:schemeClr val="accent4"/>
          </a:effectRef>
          <a:fontRef idx="minor">
            <a:schemeClr val="dk1"/>
          </a:fontRef>
        </p:style>
        <p:txBody>
          <a:bodyPr>
            <a:normAutofit/>
          </a:bodyPr>
          <a:lstStyle/>
          <a:p>
            <a:pPr>
              <a:lnSpc>
                <a:spcPct val="150000"/>
              </a:lnSpc>
              <a:buClr>
                <a:srgbClr val="FF0000"/>
              </a:buClr>
              <a:buFont typeface="Wingdings" pitchFamily="2" charset="2"/>
              <a:buChar char="v"/>
            </a:pPr>
            <a:r>
              <a:rPr lang="en-US" dirty="0" smtClean="0"/>
              <a:t>Introduction to Radiation </a:t>
            </a:r>
            <a:r>
              <a:rPr lang="en-US" dirty="0"/>
              <a:t>B</a:t>
            </a:r>
            <a:r>
              <a:rPr lang="en-US" dirty="0" smtClean="0"/>
              <a:t>iology</a:t>
            </a:r>
          </a:p>
          <a:p>
            <a:pPr>
              <a:lnSpc>
                <a:spcPct val="150000"/>
              </a:lnSpc>
              <a:buClr>
                <a:srgbClr val="FF0000"/>
              </a:buClr>
              <a:buFont typeface="Wingdings" pitchFamily="2" charset="2"/>
              <a:buChar char="v"/>
            </a:pPr>
            <a:r>
              <a:rPr lang="en-US" dirty="0" smtClean="0"/>
              <a:t>Historical review</a:t>
            </a:r>
          </a:p>
          <a:p>
            <a:pPr>
              <a:lnSpc>
                <a:spcPct val="150000"/>
              </a:lnSpc>
              <a:buClr>
                <a:srgbClr val="FF0000"/>
              </a:buClr>
              <a:buFont typeface="Wingdings" pitchFamily="2" charset="2"/>
              <a:buChar char="v"/>
            </a:pPr>
            <a:r>
              <a:rPr lang="en-US" dirty="0" smtClean="0"/>
              <a:t>Sources of Radiation</a:t>
            </a:r>
          </a:p>
          <a:p>
            <a:pPr>
              <a:lnSpc>
                <a:spcPct val="150000"/>
              </a:lnSpc>
              <a:buClr>
                <a:srgbClr val="FF0000"/>
              </a:buClr>
              <a:buFont typeface="Wingdings" pitchFamily="2" charset="2"/>
              <a:buChar char="v"/>
            </a:pPr>
            <a:r>
              <a:rPr lang="en-US" dirty="0" smtClean="0"/>
              <a:t>How do  X- rays cause damage</a:t>
            </a:r>
          </a:p>
          <a:p>
            <a:pPr>
              <a:lnSpc>
                <a:spcPct val="150000"/>
              </a:lnSpc>
              <a:buClr>
                <a:srgbClr val="FF0000"/>
              </a:buClr>
              <a:buFont typeface="Wingdings" pitchFamily="2" charset="2"/>
              <a:buChar char="v"/>
            </a:pPr>
            <a:r>
              <a:rPr lang="en-US" dirty="0" smtClean="0"/>
              <a:t>Conclusion</a:t>
            </a:r>
          </a:p>
          <a:p>
            <a:pPr>
              <a:lnSpc>
                <a:spcPct val="150000"/>
              </a:lnSpc>
              <a:buClr>
                <a:srgbClr val="FF0000"/>
              </a:buClr>
              <a:buFont typeface="Wingdings" pitchFamily="2" charset="2"/>
              <a:buChar char="v"/>
            </a:pPr>
            <a:endParaRPr lang="en-US" dirty="0"/>
          </a:p>
        </p:txBody>
      </p:sp>
      <p:sp>
        <p:nvSpPr>
          <p:cNvPr id="4" name="TextBox 3"/>
          <p:cNvSpPr txBox="1"/>
          <p:nvPr/>
        </p:nvSpPr>
        <p:spPr>
          <a:xfrm>
            <a:off x="4724400" y="76200"/>
            <a:ext cx="3505200" cy="461665"/>
          </a:xfrm>
          <a:prstGeom prst="rect">
            <a:avLst/>
          </a:prstGeom>
          <a:noFill/>
        </p:spPr>
        <p:txBody>
          <a:bodyPr wrap="square" rtlCol="0">
            <a:spAutoFit/>
          </a:bodyPr>
          <a:lstStyle/>
          <a:p>
            <a:r>
              <a:rPr lang="en-US" sz="2400" b="1" dirty="0" smtClean="0"/>
              <a:t>RADIATION BIOLOGY</a:t>
            </a:r>
            <a:endParaRPr lang="en-US" sz="2400" b="1" dirty="0"/>
          </a:p>
        </p:txBody>
      </p:sp>
    </p:spTree>
    <p:extLst>
      <p:ext uri="{BB962C8B-B14F-4D97-AF65-F5344CB8AC3E}">
        <p14:creationId xmlns:p14="http://schemas.microsoft.com/office/powerpoint/2010/main" val="3698995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9600" y="838200"/>
            <a:ext cx="7772400" cy="5593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p:cNvGraphicFramePr/>
          <p:nvPr>
            <p:extLst>
              <p:ext uri="{D42A27DB-BD31-4B8C-83A1-F6EECF244321}">
                <p14:modId xmlns:p14="http://schemas.microsoft.com/office/powerpoint/2010/main" val="628441778"/>
              </p:ext>
            </p:extLst>
          </p:nvPr>
        </p:nvGraphicFramePr>
        <p:xfrm>
          <a:off x="762000" y="914400"/>
          <a:ext cx="7543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775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414710" cy="72286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smtClean="0">
                <a:solidFill>
                  <a:schemeClr val="bg2"/>
                </a:solidFill>
              </a:rPr>
              <a:t>TYPES OF RADIATION EFFECTS</a:t>
            </a:r>
            <a:endParaRPr lang="en-US" b="1" dirty="0">
              <a:solidFill>
                <a:schemeClr val="bg2"/>
              </a:solidFill>
            </a:endParaRP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55" t="27052" r="11784" b="8737"/>
          <a:stretch/>
        </p:blipFill>
        <p:spPr bwMode="auto">
          <a:xfrm>
            <a:off x="188538" y="1905000"/>
            <a:ext cx="8726862" cy="469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Tree>
    <p:extLst>
      <p:ext uri="{BB962C8B-B14F-4D97-AF65-F5344CB8AC3E}">
        <p14:creationId xmlns:p14="http://schemas.microsoft.com/office/powerpoint/2010/main" val="252635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7225" y="1724660"/>
            <a:ext cx="7877175" cy="1625600"/>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12700" rIns="0" bIns="0" rtlCol="0">
            <a:spAutoFit/>
          </a:bodyPr>
          <a:lstStyle/>
          <a:p>
            <a:pPr marL="317500" marR="30480" indent="-279400" algn="just">
              <a:lnSpc>
                <a:spcPct val="145800"/>
              </a:lnSpc>
              <a:spcBef>
                <a:spcPts val="100"/>
              </a:spcBef>
            </a:pPr>
            <a:r>
              <a:rPr sz="2400" dirty="0">
                <a:solidFill>
                  <a:schemeClr val="bg1"/>
                </a:solidFill>
                <a:latin typeface="Trebuchet MS"/>
                <a:cs typeface="Trebuchet MS"/>
              </a:rPr>
              <a:t>- The initial </a:t>
            </a:r>
            <a:r>
              <a:rPr sz="2400" spc="-5" dirty="0">
                <a:solidFill>
                  <a:schemeClr val="bg1"/>
                </a:solidFill>
                <a:latin typeface="Trebuchet MS"/>
                <a:cs typeface="Trebuchet MS"/>
              </a:rPr>
              <a:t>interaction between ionizing radiation </a:t>
            </a:r>
            <a:r>
              <a:rPr sz="2400" dirty="0">
                <a:solidFill>
                  <a:schemeClr val="bg1"/>
                </a:solidFill>
                <a:latin typeface="Trebuchet MS"/>
                <a:cs typeface="Trebuchet MS"/>
              </a:rPr>
              <a:t>and  </a:t>
            </a:r>
            <a:r>
              <a:rPr sz="2400" spc="-5" dirty="0">
                <a:solidFill>
                  <a:schemeClr val="bg1"/>
                </a:solidFill>
                <a:latin typeface="Trebuchet MS"/>
                <a:cs typeface="Trebuchet MS"/>
              </a:rPr>
              <a:t>matter occurs at the </a:t>
            </a:r>
            <a:r>
              <a:rPr sz="2400" dirty="0">
                <a:solidFill>
                  <a:schemeClr val="bg1"/>
                </a:solidFill>
                <a:latin typeface="Trebuchet MS"/>
                <a:cs typeface="Trebuchet MS"/>
              </a:rPr>
              <a:t>level </a:t>
            </a:r>
            <a:r>
              <a:rPr sz="2400" spc="-5" dirty="0">
                <a:solidFill>
                  <a:schemeClr val="bg1"/>
                </a:solidFill>
                <a:latin typeface="Trebuchet MS"/>
                <a:cs typeface="Trebuchet MS"/>
              </a:rPr>
              <a:t>of the electron within first  </a:t>
            </a:r>
            <a:r>
              <a:rPr sz="2400" dirty="0">
                <a:solidFill>
                  <a:schemeClr val="bg1"/>
                </a:solidFill>
                <a:latin typeface="Trebuchet MS"/>
                <a:cs typeface="Trebuchet MS"/>
              </a:rPr>
              <a:t>10</a:t>
            </a:r>
            <a:r>
              <a:rPr sz="2400" baseline="20833" dirty="0">
                <a:solidFill>
                  <a:schemeClr val="bg1"/>
                </a:solidFill>
                <a:latin typeface="Trebuchet MS"/>
                <a:cs typeface="Trebuchet MS"/>
              </a:rPr>
              <a:t>-13 </a:t>
            </a:r>
            <a:r>
              <a:rPr sz="2400" dirty="0">
                <a:solidFill>
                  <a:schemeClr val="bg1"/>
                </a:solidFill>
                <a:latin typeface="Trebuchet MS"/>
                <a:cs typeface="Trebuchet MS"/>
              </a:rPr>
              <a:t>sec </a:t>
            </a:r>
            <a:r>
              <a:rPr sz="2400" spc="-5" dirty="0">
                <a:solidFill>
                  <a:schemeClr val="bg1"/>
                </a:solidFill>
                <a:latin typeface="Trebuchet MS"/>
                <a:cs typeface="Trebuchet MS"/>
              </a:rPr>
              <a:t>after</a:t>
            </a:r>
            <a:r>
              <a:rPr sz="2400" spc="-250" dirty="0">
                <a:solidFill>
                  <a:schemeClr val="bg1"/>
                </a:solidFill>
                <a:latin typeface="Trebuchet MS"/>
                <a:cs typeface="Trebuchet MS"/>
              </a:rPr>
              <a:t> </a:t>
            </a:r>
            <a:r>
              <a:rPr sz="2400" spc="-5" dirty="0">
                <a:solidFill>
                  <a:schemeClr val="bg1"/>
                </a:solidFill>
                <a:latin typeface="Trebuchet MS"/>
                <a:cs typeface="Trebuchet MS"/>
              </a:rPr>
              <a:t>exposure</a:t>
            </a:r>
            <a:endParaRPr sz="2400" dirty="0">
              <a:solidFill>
                <a:schemeClr val="bg1"/>
              </a:solidFill>
              <a:latin typeface="Trebuchet MS"/>
              <a:cs typeface="Trebuchet MS"/>
            </a:endParaRPr>
          </a:p>
        </p:txBody>
      </p:sp>
      <p:sp>
        <p:nvSpPr>
          <p:cNvPr id="3" name="object 3"/>
          <p:cNvSpPr txBox="1"/>
          <p:nvPr/>
        </p:nvSpPr>
        <p:spPr>
          <a:xfrm>
            <a:off x="685800" y="3858259"/>
            <a:ext cx="7772400" cy="1091324"/>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12700" rIns="0" bIns="0" rtlCol="0">
            <a:spAutoFit/>
          </a:bodyPr>
          <a:lstStyle/>
          <a:p>
            <a:pPr marL="317500" marR="30480" indent="-279400">
              <a:lnSpc>
                <a:spcPct val="145800"/>
              </a:lnSpc>
              <a:spcBef>
                <a:spcPts val="100"/>
              </a:spcBef>
              <a:tabLst>
                <a:tab pos="316865" algn="l"/>
              </a:tabLst>
            </a:pPr>
            <a:r>
              <a:rPr sz="2400" dirty="0">
                <a:solidFill>
                  <a:schemeClr val="bg1"/>
                </a:solidFill>
                <a:latin typeface="Trebuchet MS"/>
                <a:cs typeface="Trebuchet MS"/>
              </a:rPr>
              <a:t>-	The </a:t>
            </a:r>
            <a:r>
              <a:rPr sz="2400" spc="-5" dirty="0">
                <a:solidFill>
                  <a:schemeClr val="bg1"/>
                </a:solidFill>
                <a:latin typeface="Trebuchet MS"/>
                <a:cs typeface="Trebuchet MS"/>
              </a:rPr>
              <a:t>generation of free radicals occurs </a:t>
            </a:r>
            <a:r>
              <a:rPr sz="2400" dirty="0">
                <a:solidFill>
                  <a:schemeClr val="bg1"/>
                </a:solidFill>
                <a:latin typeface="Trebuchet MS"/>
                <a:cs typeface="Trebuchet MS"/>
              </a:rPr>
              <a:t>in </a:t>
            </a:r>
            <a:r>
              <a:rPr sz="2400" spc="-5" dirty="0">
                <a:solidFill>
                  <a:schemeClr val="bg1"/>
                </a:solidFill>
                <a:latin typeface="Trebuchet MS"/>
                <a:cs typeface="Trebuchet MS"/>
              </a:rPr>
              <a:t>less </a:t>
            </a:r>
            <a:r>
              <a:rPr sz="2400" dirty="0">
                <a:solidFill>
                  <a:schemeClr val="bg1"/>
                </a:solidFill>
                <a:latin typeface="Trebuchet MS"/>
                <a:cs typeface="Trebuchet MS"/>
              </a:rPr>
              <a:t>than </a:t>
            </a:r>
            <a:r>
              <a:rPr sz="2400" spc="-5" dirty="0">
                <a:solidFill>
                  <a:schemeClr val="bg1"/>
                </a:solidFill>
                <a:latin typeface="Trebuchet MS"/>
                <a:cs typeface="Trebuchet MS"/>
              </a:rPr>
              <a:t>10</a:t>
            </a:r>
            <a:r>
              <a:rPr sz="2400" spc="-7" baseline="20833" dirty="0">
                <a:solidFill>
                  <a:schemeClr val="bg1"/>
                </a:solidFill>
                <a:latin typeface="Trebuchet MS"/>
                <a:cs typeface="Trebuchet MS"/>
              </a:rPr>
              <a:t>-10  </a:t>
            </a:r>
            <a:r>
              <a:rPr sz="1600" spc="-5" dirty="0">
                <a:solidFill>
                  <a:schemeClr val="bg1"/>
                </a:solidFill>
                <a:latin typeface="Trebuchet MS"/>
                <a:cs typeface="Trebuchet MS"/>
              </a:rPr>
              <a:t> </a:t>
            </a:r>
            <a:r>
              <a:rPr sz="2400" dirty="0">
                <a:solidFill>
                  <a:schemeClr val="bg1"/>
                </a:solidFill>
                <a:latin typeface="Trebuchet MS"/>
                <a:cs typeface="Trebuchet MS"/>
              </a:rPr>
              <a:t>sec </a:t>
            </a:r>
            <a:r>
              <a:rPr sz="2400" spc="-5" dirty="0">
                <a:solidFill>
                  <a:schemeClr val="bg1"/>
                </a:solidFill>
                <a:latin typeface="Trebuchet MS"/>
                <a:cs typeface="Trebuchet MS"/>
              </a:rPr>
              <a:t>after </a:t>
            </a:r>
            <a:r>
              <a:rPr sz="2400" dirty="0">
                <a:solidFill>
                  <a:schemeClr val="bg1"/>
                </a:solidFill>
                <a:latin typeface="Trebuchet MS"/>
                <a:cs typeface="Trebuchet MS"/>
              </a:rPr>
              <a:t>the </a:t>
            </a:r>
            <a:r>
              <a:rPr sz="2400" spc="-5" dirty="0">
                <a:solidFill>
                  <a:schemeClr val="bg1"/>
                </a:solidFill>
                <a:latin typeface="Trebuchet MS"/>
                <a:cs typeface="Trebuchet MS"/>
              </a:rPr>
              <a:t>passage of </a:t>
            </a:r>
            <a:r>
              <a:rPr sz="2400" dirty="0">
                <a:solidFill>
                  <a:schemeClr val="bg1"/>
                </a:solidFill>
                <a:latin typeface="Trebuchet MS"/>
                <a:cs typeface="Trebuchet MS"/>
              </a:rPr>
              <a:t>a</a:t>
            </a:r>
            <a:r>
              <a:rPr sz="2400" spc="10" dirty="0">
                <a:solidFill>
                  <a:schemeClr val="bg1"/>
                </a:solidFill>
                <a:latin typeface="Trebuchet MS"/>
                <a:cs typeface="Trebuchet MS"/>
              </a:rPr>
              <a:t> </a:t>
            </a:r>
            <a:r>
              <a:rPr sz="2400" spc="-5" dirty="0">
                <a:solidFill>
                  <a:schemeClr val="bg1"/>
                </a:solidFill>
                <a:latin typeface="Trebuchet MS"/>
                <a:cs typeface="Trebuchet MS"/>
              </a:rPr>
              <a:t>photon</a:t>
            </a:r>
            <a:endParaRPr sz="2400" dirty="0">
              <a:solidFill>
                <a:schemeClr val="bg1"/>
              </a:solidFill>
              <a:latin typeface="Trebuchet MS"/>
              <a:cs typeface="Trebuchet MS"/>
            </a:endParaRPr>
          </a:p>
        </p:txBody>
      </p:sp>
      <p:sp>
        <p:nvSpPr>
          <p:cNvPr id="4" name="TextBox 3"/>
          <p:cNvSpPr txBox="1"/>
          <p:nvPr/>
        </p:nvSpPr>
        <p:spPr>
          <a:xfrm>
            <a:off x="4649470" y="76200"/>
            <a:ext cx="3503930" cy="461665"/>
          </a:xfrm>
          <a:prstGeom prst="rect">
            <a:avLst/>
          </a:prstGeom>
          <a:noFill/>
        </p:spPr>
        <p:txBody>
          <a:bodyPr wrap="square" rtlCol="0">
            <a:spAutoFit/>
          </a:bodyPr>
          <a:lstStyle/>
          <a:p>
            <a:pPr algn="ctr"/>
            <a:r>
              <a:rPr lang="en-US" sz="2400" b="1" dirty="0" smtClean="0"/>
              <a:t>RADIATION BIOLOGY</a:t>
            </a:r>
            <a:endParaRPr lang="en-US" sz="2400" b="1" dirty="0"/>
          </a:p>
        </p:txBody>
      </p:sp>
    </p:spTree>
    <p:extLst>
      <p:ext uri="{BB962C8B-B14F-4D97-AF65-F5344CB8AC3E}">
        <p14:creationId xmlns:p14="http://schemas.microsoft.com/office/powerpoint/2010/main" val="1786805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6324600" cy="60960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3600" b="1" dirty="0" smtClean="0">
                <a:solidFill>
                  <a:schemeClr val="bg2"/>
                </a:solidFill>
              </a:rPr>
              <a:t>RADIATION CHEMISTRY</a:t>
            </a:r>
            <a:endParaRPr lang="en-US" sz="3600" b="1" dirty="0">
              <a:solidFill>
                <a:schemeClr val="bg2"/>
              </a:solidFill>
            </a:endParaRPr>
          </a:p>
        </p:txBody>
      </p:sp>
      <p:sp>
        <p:nvSpPr>
          <p:cNvPr id="3" name="Content Placeholder 2"/>
          <p:cNvSpPr>
            <a:spLocks noGrp="1"/>
          </p:cNvSpPr>
          <p:nvPr>
            <p:ph idx="1"/>
          </p:nvPr>
        </p:nvSpPr>
        <p:spPr>
          <a:xfrm>
            <a:off x="533400" y="1905000"/>
            <a:ext cx="8100508" cy="2971800"/>
          </a:xfrm>
          <a:solidFill>
            <a:schemeClr val="tx2">
              <a:lumMod val="25000"/>
            </a:schemeClr>
          </a:solidFill>
        </p:spPr>
        <p:txBody>
          <a:bodyPr/>
          <a:lstStyle/>
          <a:p>
            <a:pPr algn="just"/>
            <a:r>
              <a:rPr lang="en-US" dirty="0" smtClean="0">
                <a:solidFill>
                  <a:schemeClr val="accent4"/>
                </a:solidFill>
              </a:rPr>
              <a:t>Ionizing radiation excites and ionized atoms of the absorbing tissue and the transfer of energy initiates chemical reaction which ultimately manifests as destruction of tissues.</a:t>
            </a:r>
          </a:p>
          <a:p>
            <a:pPr algn="just"/>
            <a:endParaRPr lang="en-US" dirty="0">
              <a:solidFill>
                <a:schemeClr val="accent4"/>
              </a:solidFill>
            </a:endParaRPr>
          </a:p>
          <a:p>
            <a:pPr algn="just"/>
            <a:r>
              <a:rPr lang="en-US" dirty="0" smtClean="0">
                <a:solidFill>
                  <a:schemeClr val="accent4"/>
                </a:solidFill>
              </a:rPr>
              <a:t>At, cellular level, two distinct mechanisms are responsible for radiation injury or damage to the cells, i.e., </a:t>
            </a:r>
            <a:r>
              <a:rPr lang="en-US" b="1" dirty="0" smtClean="0">
                <a:solidFill>
                  <a:srgbClr val="FF0000"/>
                </a:solidFill>
              </a:rPr>
              <a:t>direct effect</a:t>
            </a:r>
            <a:r>
              <a:rPr lang="en-US" dirty="0" smtClean="0">
                <a:solidFill>
                  <a:schemeClr val="accent4"/>
                </a:solidFill>
              </a:rPr>
              <a:t> and </a:t>
            </a:r>
            <a:r>
              <a:rPr lang="en-US" b="1" dirty="0" smtClean="0">
                <a:solidFill>
                  <a:srgbClr val="FF0000"/>
                </a:solidFill>
              </a:rPr>
              <a:t>indirect effect</a:t>
            </a:r>
            <a:r>
              <a:rPr lang="en-US" dirty="0" smtClean="0">
                <a:solidFill>
                  <a:schemeClr val="accent4"/>
                </a:solidFill>
              </a:rPr>
              <a:t>.</a:t>
            </a:r>
            <a:endParaRPr lang="en-US" dirty="0">
              <a:solidFill>
                <a:schemeClr val="accent4"/>
              </a:solidFill>
            </a:endParaRPr>
          </a:p>
        </p:txBody>
      </p:sp>
      <p:sp>
        <p:nvSpPr>
          <p:cNvPr id="4" name="TextBox 3"/>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Tree>
    <p:extLst>
      <p:ext uri="{BB962C8B-B14F-4D97-AF65-F5344CB8AC3E}">
        <p14:creationId xmlns:p14="http://schemas.microsoft.com/office/powerpoint/2010/main" val="2814899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0824" y="1478485"/>
            <a:ext cx="5715000" cy="1256754"/>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12700" rIns="0" bIns="0" rtlCol="0">
            <a:spAutoFit/>
          </a:bodyPr>
          <a:lstStyle/>
          <a:p>
            <a:pPr marL="393700" indent="-342900" algn="just">
              <a:lnSpc>
                <a:spcPct val="100000"/>
              </a:lnSpc>
              <a:spcBef>
                <a:spcPts val="100"/>
              </a:spcBef>
              <a:buClr>
                <a:srgbClr val="FF0000"/>
              </a:buClr>
              <a:buFont typeface="Wingdings" pitchFamily="2" charset="2"/>
              <a:buChar char="v"/>
              <a:tabLst>
                <a:tab pos="570865" algn="l"/>
                <a:tab pos="571500" algn="l"/>
              </a:tabLst>
            </a:pPr>
            <a:r>
              <a:rPr sz="2400" dirty="0">
                <a:solidFill>
                  <a:schemeClr val="bg2"/>
                </a:solidFill>
                <a:cs typeface="Arial"/>
              </a:rPr>
              <a:t>Direct or </a:t>
            </a:r>
            <a:r>
              <a:rPr sz="2400" spc="-45" dirty="0">
                <a:solidFill>
                  <a:schemeClr val="bg2"/>
                </a:solidFill>
                <a:cs typeface="Arial"/>
              </a:rPr>
              <a:t>Target </a:t>
            </a:r>
            <a:r>
              <a:rPr sz="2400" spc="-5" dirty="0">
                <a:solidFill>
                  <a:schemeClr val="bg2"/>
                </a:solidFill>
                <a:cs typeface="Arial"/>
              </a:rPr>
              <a:t>Action Theory</a:t>
            </a:r>
            <a:r>
              <a:rPr sz="2400" spc="-229" dirty="0">
                <a:solidFill>
                  <a:schemeClr val="bg2"/>
                </a:solidFill>
                <a:cs typeface="Arial"/>
              </a:rPr>
              <a:t> </a:t>
            </a:r>
            <a:r>
              <a:rPr sz="2800" dirty="0">
                <a:solidFill>
                  <a:schemeClr val="bg2"/>
                </a:solidFill>
                <a:cs typeface="Arial"/>
              </a:rPr>
              <a:t>(</a:t>
            </a:r>
            <a:r>
              <a:rPr sz="2800" dirty="0" smtClean="0">
                <a:solidFill>
                  <a:schemeClr val="bg2"/>
                </a:solidFill>
                <a:cs typeface="Arial"/>
              </a:rPr>
              <a:t>1/3</a:t>
            </a:r>
            <a:r>
              <a:rPr sz="2775" baseline="18018" dirty="0" smtClean="0">
                <a:solidFill>
                  <a:schemeClr val="bg2"/>
                </a:solidFill>
                <a:cs typeface="Arial"/>
              </a:rPr>
              <a:t>rd</a:t>
            </a:r>
            <a:r>
              <a:rPr sz="2800" dirty="0" smtClean="0">
                <a:solidFill>
                  <a:schemeClr val="bg2"/>
                </a:solidFill>
                <a:cs typeface="Arial"/>
              </a:rPr>
              <a:t>)</a:t>
            </a:r>
            <a:endParaRPr lang="en-US" sz="2800" dirty="0" smtClean="0">
              <a:solidFill>
                <a:schemeClr val="bg2"/>
              </a:solidFill>
              <a:cs typeface="Arial"/>
            </a:endParaRPr>
          </a:p>
          <a:p>
            <a:pPr marL="393700" indent="-342900" algn="just">
              <a:lnSpc>
                <a:spcPct val="100000"/>
              </a:lnSpc>
              <a:spcBef>
                <a:spcPts val="100"/>
              </a:spcBef>
              <a:buClr>
                <a:srgbClr val="FF0000"/>
              </a:buClr>
              <a:buFont typeface="Wingdings" pitchFamily="2" charset="2"/>
              <a:buChar char="v"/>
              <a:tabLst>
                <a:tab pos="570865" algn="l"/>
                <a:tab pos="571500" algn="l"/>
              </a:tabLst>
            </a:pPr>
            <a:r>
              <a:rPr sz="2400" spc="-5" dirty="0" smtClean="0">
                <a:solidFill>
                  <a:schemeClr val="bg2"/>
                </a:solidFill>
                <a:cs typeface="Arial"/>
              </a:rPr>
              <a:t>Indirect </a:t>
            </a:r>
            <a:r>
              <a:rPr sz="2400" spc="-5" dirty="0">
                <a:solidFill>
                  <a:schemeClr val="bg2"/>
                </a:solidFill>
                <a:cs typeface="Arial"/>
              </a:rPr>
              <a:t>Action </a:t>
            </a:r>
            <a:r>
              <a:rPr sz="2400" dirty="0">
                <a:solidFill>
                  <a:schemeClr val="bg2"/>
                </a:solidFill>
                <a:cs typeface="Arial"/>
              </a:rPr>
              <a:t>or Poison</a:t>
            </a:r>
            <a:r>
              <a:rPr sz="2400" spc="-170" dirty="0">
                <a:solidFill>
                  <a:schemeClr val="bg2"/>
                </a:solidFill>
                <a:cs typeface="Arial"/>
              </a:rPr>
              <a:t> </a:t>
            </a:r>
            <a:r>
              <a:rPr sz="2400" dirty="0">
                <a:solidFill>
                  <a:schemeClr val="bg2"/>
                </a:solidFill>
                <a:cs typeface="Arial"/>
              </a:rPr>
              <a:t>Chemical  </a:t>
            </a:r>
            <a:r>
              <a:rPr sz="2400" spc="-5" dirty="0">
                <a:solidFill>
                  <a:schemeClr val="bg2"/>
                </a:solidFill>
                <a:cs typeface="Arial"/>
              </a:rPr>
              <a:t>Theory</a:t>
            </a:r>
            <a:r>
              <a:rPr sz="2400" spc="-10" dirty="0">
                <a:solidFill>
                  <a:schemeClr val="bg2"/>
                </a:solidFill>
                <a:cs typeface="Arial"/>
              </a:rPr>
              <a:t> </a:t>
            </a:r>
            <a:r>
              <a:rPr sz="2800" dirty="0">
                <a:solidFill>
                  <a:schemeClr val="bg2"/>
                </a:solidFill>
                <a:cs typeface="Arial"/>
              </a:rPr>
              <a:t>(2/3</a:t>
            </a:r>
            <a:r>
              <a:rPr sz="2775" baseline="18018" dirty="0">
                <a:solidFill>
                  <a:schemeClr val="bg2"/>
                </a:solidFill>
                <a:cs typeface="Arial"/>
              </a:rPr>
              <a:t>rd</a:t>
            </a:r>
            <a:r>
              <a:rPr sz="2800" dirty="0">
                <a:solidFill>
                  <a:schemeClr val="bg2"/>
                </a:solidFill>
                <a:cs typeface="Arial"/>
              </a:rPr>
              <a:t>)</a:t>
            </a:r>
          </a:p>
        </p:txBody>
      </p:sp>
      <p:sp>
        <p:nvSpPr>
          <p:cNvPr id="3" name="object 3"/>
          <p:cNvSpPr txBox="1">
            <a:spLocks noGrp="1"/>
          </p:cNvSpPr>
          <p:nvPr>
            <p:ph type="title"/>
          </p:nvPr>
        </p:nvSpPr>
        <p:spPr>
          <a:xfrm>
            <a:off x="360218" y="762000"/>
            <a:ext cx="8402782" cy="518795"/>
          </a:xfrm>
          <a:prstGeom prst="rect">
            <a:avLst/>
          </a:prstGeom>
          <a:solidFill>
            <a:srgbClr val="FFFF00"/>
          </a:solidFill>
        </p:spPr>
        <p:txBody>
          <a:bodyPr vert="horz" wrap="square" lIns="0" tIns="55879" rIns="0" bIns="0" rtlCol="0">
            <a:spAutoFit/>
          </a:bodyPr>
          <a:lstStyle/>
          <a:p>
            <a:pPr marL="12700" marR="5080" algn="ctr">
              <a:lnSpc>
                <a:spcPts val="4200"/>
              </a:lnSpc>
              <a:spcBef>
                <a:spcPts val="439"/>
              </a:spcBef>
            </a:pPr>
            <a:r>
              <a:rPr lang="en-US" sz="2000" b="1" spc="-5" dirty="0" smtClean="0">
                <a:solidFill>
                  <a:schemeClr val="bg2"/>
                </a:solidFill>
                <a:latin typeface="Arial"/>
                <a:cs typeface="Arial"/>
              </a:rPr>
              <a:t>INTERACTION OF RADIATION WITH BIOLOGICAL  MOLECULES</a:t>
            </a:r>
            <a:endParaRPr lang="en-US" sz="2000" dirty="0">
              <a:solidFill>
                <a:schemeClr val="bg2"/>
              </a:solidFill>
              <a:latin typeface="Arial"/>
              <a:cs typeface="Arial"/>
            </a:endParaRPr>
          </a:p>
        </p:txBody>
      </p:sp>
      <p:sp>
        <p:nvSpPr>
          <p:cNvPr id="23" name="object 23"/>
          <p:cNvSpPr/>
          <p:nvPr/>
        </p:nvSpPr>
        <p:spPr>
          <a:xfrm>
            <a:off x="2133600" y="2971800"/>
            <a:ext cx="4648200" cy="3403600"/>
          </a:xfrm>
          <a:prstGeom prst="rect">
            <a:avLst/>
          </a:prstGeom>
          <a:blipFill>
            <a:blip r:embed="rId2" cstate="print"/>
            <a:stretch>
              <a:fillRect/>
            </a:stretch>
          </a:blipFill>
        </p:spPr>
        <p:txBody>
          <a:bodyPr wrap="square" lIns="0" tIns="0" rIns="0" bIns="0" rtlCol="0"/>
          <a:lstStyle/>
          <a:p>
            <a:endParaRPr/>
          </a:p>
        </p:txBody>
      </p:sp>
      <p:sp>
        <p:nvSpPr>
          <p:cNvPr id="24" name="TextBox 2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066800"/>
          </a:xfrm>
          <a:solidFill>
            <a:srgbClr val="FFFF00"/>
          </a:solidFill>
        </p:spPr>
        <p:txBody>
          <a:bodyPr>
            <a:noAutofit/>
          </a:bodyPr>
          <a:lstStyle/>
          <a:p>
            <a:pPr algn="ctr"/>
            <a:r>
              <a:rPr lang="en-US" sz="3200" b="1" dirty="0" smtClean="0">
                <a:solidFill>
                  <a:schemeClr val="bg2"/>
                </a:solidFill>
              </a:rPr>
              <a:t>DIRECT OR TARGET ACTION THEORY</a:t>
            </a:r>
            <a:endParaRPr lang="en-US" sz="3200" b="1" dirty="0">
              <a:solidFill>
                <a:schemeClr val="bg2"/>
              </a:solidFill>
            </a:endParaRPr>
          </a:p>
        </p:txBody>
      </p:sp>
      <p:sp>
        <p:nvSpPr>
          <p:cNvPr id="3" name="Content Placeholder 2"/>
          <p:cNvSpPr>
            <a:spLocks noGrp="1"/>
          </p:cNvSpPr>
          <p:nvPr>
            <p:ph idx="1"/>
          </p:nvPr>
        </p:nvSpPr>
        <p:spPr>
          <a:xfrm>
            <a:off x="609600" y="2057400"/>
            <a:ext cx="8001000" cy="4267200"/>
          </a:xfrm>
        </p:spPr>
        <p:txBody>
          <a:bodyPr>
            <a:normAutofit fontScale="92500" lnSpcReduction="20000"/>
          </a:bodyPr>
          <a:lstStyle/>
          <a:p>
            <a:pPr algn="just"/>
            <a:r>
              <a:rPr lang="en-US" dirty="0"/>
              <a:t>Direct or Target Action Theory is that effect which occurs when the energy of a photon or secondary electron ionizes biological macromolecules. </a:t>
            </a:r>
            <a:endParaRPr lang="en-US" dirty="0" smtClean="0"/>
          </a:p>
          <a:p>
            <a:pPr algn="just"/>
            <a:r>
              <a:rPr lang="en-US" dirty="0" smtClean="0"/>
              <a:t>This </a:t>
            </a:r>
            <a:r>
              <a:rPr lang="en-US" dirty="0"/>
              <a:t>states that the changes occur due to: </a:t>
            </a:r>
            <a:endParaRPr lang="en-US" dirty="0" smtClean="0"/>
          </a:p>
          <a:p>
            <a:pPr marL="68580" indent="0" algn="just">
              <a:buNone/>
            </a:pPr>
            <a:r>
              <a:rPr lang="en-US" dirty="0"/>
              <a:t>	</a:t>
            </a:r>
            <a:r>
              <a:rPr lang="en-US" dirty="0" smtClean="0"/>
              <a:t>• </a:t>
            </a:r>
            <a:r>
              <a:rPr lang="en-US" dirty="0"/>
              <a:t>Absorption of energy by biological molecules. </a:t>
            </a:r>
            <a:endParaRPr lang="en-US" dirty="0" smtClean="0"/>
          </a:p>
          <a:p>
            <a:pPr marL="68580" indent="0" algn="just">
              <a:buNone/>
            </a:pPr>
            <a:r>
              <a:rPr lang="en-US" dirty="0" smtClean="0"/>
              <a:t>	• </a:t>
            </a:r>
            <a:r>
              <a:rPr lang="en-US" dirty="0"/>
              <a:t>Transfer of energy between unstable intermediate </a:t>
            </a:r>
            <a:r>
              <a:rPr lang="en-US" dirty="0" smtClean="0"/>
              <a:t>	molecules</a:t>
            </a:r>
            <a:r>
              <a:rPr lang="en-US" dirty="0"/>
              <a:t>. </a:t>
            </a:r>
            <a:endParaRPr lang="en-US" dirty="0" smtClean="0"/>
          </a:p>
          <a:p>
            <a:pPr marL="68580" indent="0" algn="just">
              <a:buNone/>
            </a:pPr>
            <a:r>
              <a:rPr lang="en-US" dirty="0" smtClean="0"/>
              <a:t>	• </a:t>
            </a:r>
            <a:r>
              <a:rPr lang="en-US" dirty="0"/>
              <a:t>Formation of stable damaged molecules by </a:t>
            </a:r>
            <a:r>
              <a:rPr lang="en-US" dirty="0" smtClean="0"/>
              <a:t>	disassociation </a:t>
            </a:r>
            <a:r>
              <a:rPr lang="en-US" dirty="0"/>
              <a:t>or cross-linking. </a:t>
            </a:r>
            <a:endParaRPr lang="en-US" dirty="0" smtClean="0"/>
          </a:p>
          <a:p>
            <a:pPr marL="68580" indent="0" algn="just">
              <a:buNone/>
            </a:pPr>
            <a:endParaRPr lang="en-US" dirty="0"/>
          </a:p>
          <a:p>
            <a:pPr marL="68580" indent="0" algn="just">
              <a:buNone/>
            </a:pPr>
            <a:r>
              <a:rPr lang="en-US" dirty="0" smtClean="0"/>
              <a:t>The </a:t>
            </a:r>
            <a:r>
              <a:rPr lang="en-US" dirty="0"/>
              <a:t>resultant molecules differ structurally from the original molecule hence the consequence is a biological change in the irradiated organism</a:t>
            </a: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79181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534400" cy="5638800"/>
          </a:xfrm>
        </p:spPr>
        <p:txBody>
          <a:bodyPr>
            <a:normAutofit lnSpcReduction="10000"/>
          </a:bodyPr>
          <a:lstStyle/>
          <a:p>
            <a:pPr algn="just"/>
            <a:r>
              <a:rPr lang="en-US" dirty="0"/>
              <a:t>Specific targets within the cell, probably the DNA or RNA in the nucleus take a direct hit from an incoming X-ray photon, or an ejected high energy electron, which breaks the relatively weak bonds between the nucleic acids. </a:t>
            </a:r>
            <a:endParaRPr lang="en-US" dirty="0" smtClean="0"/>
          </a:p>
          <a:p>
            <a:pPr algn="just"/>
            <a:endParaRPr lang="en-US" dirty="0" smtClean="0"/>
          </a:p>
          <a:p>
            <a:pPr algn="just"/>
            <a:r>
              <a:rPr lang="en-US" dirty="0" smtClean="0"/>
              <a:t>The </a:t>
            </a:r>
            <a:r>
              <a:rPr lang="en-US" dirty="0"/>
              <a:t>subsequent effect includes: • Inability to pass on information. • Abnormal replication. • Cell death. • Only temporary changes—the DNA being repaired successfully before further cell division. </a:t>
            </a:r>
            <a:endParaRPr lang="en-US" dirty="0" smtClean="0"/>
          </a:p>
          <a:p>
            <a:pPr algn="just"/>
            <a:endParaRPr lang="en-US" dirty="0" smtClean="0"/>
          </a:p>
          <a:p>
            <a:pPr algn="just"/>
            <a:r>
              <a:rPr lang="en-US" dirty="0" smtClean="0"/>
              <a:t>If </a:t>
            </a:r>
            <a:r>
              <a:rPr lang="en-US" dirty="0"/>
              <a:t>the radiation hits some somatic cells, the effects on the DNA could result in radiation induced malignancy. </a:t>
            </a:r>
            <a:endParaRPr lang="en-US" dirty="0" smtClean="0"/>
          </a:p>
          <a:p>
            <a:pPr algn="just"/>
            <a:endParaRPr lang="en-US" dirty="0" smtClean="0"/>
          </a:p>
          <a:p>
            <a:pPr algn="just"/>
            <a:r>
              <a:rPr lang="en-US" dirty="0" smtClean="0"/>
              <a:t>If </a:t>
            </a:r>
            <a:r>
              <a:rPr lang="en-US" dirty="0"/>
              <a:t>the damage is to reproductive stem cells, the result would be radiation-induced congenital abnormalities. </a:t>
            </a:r>
            <a:endParaRPr lang="en-US" dirty="0" smtClean="0"/>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24158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2900" y="228600"/>
            <a:ext cx="4000500" cy="628377"/>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lang="en-US" b="1" spc="-5" dirty="0" smtClean="0">
                <a:solidFill>
                  <a:schemeClr val="bg2"/>
                </a:solidFill>
                <a:latin typeface="Arial"/>
                <a:cs typeface="Arial"/>
              </a:rPr>
              <a:t>DIRECT</a:t>
            </a:r>
            <a:r>
              <a:rPr lang="en-US" b="1" spc="-55" dirty="0" smtClean="0">
                <a:solidFill>
                  <a:schemeClr val="bg2"/>
                </a:solidFill>
                <a:latin typeface="Arial"/>
                <a:cs typeface="Arial"/>
              </a:rPr>
              <a:t> </a:t>
            </a:r>
            <a:r>
              <a:rPr lang="en-US" b="1" spc="-5" dirty="0" smtClean="0">
                <a:solidFill>
                  <a:schemeClr val="bg2"/>
                </a:solidFill>
                <a:latin typeface="Arial"/>
                <a:cs typeface="Arial"/>
              </a:rPr>
              <a:t>ACTION</a:t>
            </a:r>
            <a:endParaRPr lang="en-US" b="1" spc="-5" dirty="0">
              <a:solidFill>
                <a:schemeClr val="bg2"/>
              </a:solidFill>
              <a:latin typeface="Arial"/>
              <a:cs typeface="Arial"/>
            </a:endParaRPr>
          </a:p>
        </p:txBody>
      </p:sp>
      <p:grpSp>
        <p:nvGrpSpPr>
          <p:cNvPr id="4" name="object 4"/>
          <p:cNvGrpSpPr/>
          <p:nvPr/>
        </p:nvGrpSpPr>
        <p:grpSpPr>
          <a:xfrm>
            <a:off x="5943600" y="4114800"/>
            <a:ext cx="2895600" cy="2556264"/>
            <a:chOff x="5207000" y="2082800"/>
            <a:chExt cx="3733800" cy="3035300"/>
          </a:xfrm>
        </p:grpSpPr>
        <p:sp>
          <p:nvSpPr>
            <p:cNvPr id="5" name="object 5"/>
            <p:cNvSpPr/>
            <p:nvPr/>
          </p:nvSpPr>
          <p:spPr>
            <a:xfrm>
              <a:off x="5207000" y="2082800"/>
              <a:ext cx="3733800" cy="30353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548756" y="3627196"/>
              <a:ext cx="1371600" cy="1219200"/>
            </a:xfrm>
            <a:custGeom>
              <a:avLst/>
              <a:gdLst/>
              <a:ahLst/>
              <a:cxnLst/>
              <a:rect l="l" t="t" r="r" b="b"/>
              <a:pathLst>
                <a:path w="1371600" h="1219200">
                  <a:moveTo>
                    <a:pt x="0" y="0"/>
                  </a:moveTo>
                  <a:lnTo>
                    <a:pt x="1371599" y="0"/>
                  </a:lnTo>
                  <a:lnTo>
                    <a:pt x="1371599" y="1219200"/>
                  </a:lnTo>
                  <a:lnTo>
                    <a:pt x="0" y="121920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5548756" y="3627196"/>
              <a:ext cx="1371600" cy="1219200"/>
            </a:xfrm>
            <a:custGeom>
              <a:avLst/>
              <a:gdLst/>
              <a:ahLst/>
              <a:cxnLst/>
              <a:rect l="l" t="t" r="r" b="b"/>
              <a:pathLst>
                <a:path w="1371600" h="1219200">
                  <a:moveTo>
                    <a:pt x="0" y="0"/>
                  </a:moveTo>
                  <a:lnTo>
                    <a:pt x="1371600" y="0"/>
                  </a:lnTo>
                  <a:lnTo>
                    <a:pt x="1371600" y="1219200"/>
                  </a:lnTo>
                  <a:lnTo>
                    <a:pt x="0" y="1219200"/>
                  </a:lnTo>
                  <a:lnTo>
                    <a:pt x="0" y="0"/>
                  </a:lnTo>
                  <a:close/>
                </a:path>
              </a:pathLst>
            </a:custGeom>
            <a:ln w="19050">
              <a:solidFill>
                <a:srgbClr val="FFFFFF"/>
              </a:solidFill>
            </a:ln>
          </p:spPr>
          <p:txBody>
            <a:bodyPr wrap="square" lIns="0" tIns="0" rIns="0" bIns="0" rtlCol="0"/>
            <a:lstStyle/>
            <a:p>
              <a:endParaRPr/>
            </a:p>
          </p:txBody>
        </p:sp>
      </p:grpSp>
      <p:sp>
        <p:nvSpPr>
          <p:cNvPr id="8" name="TextBox 7"/>
          <p:cNvSpPr txBox="1"/>
          <p:nvPr/>
        </p:nvSpPr>
        <p:spPr>
          <a:xfrm>
            <a:off x="4953000" y="13329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9" name="TextBox 8"/>
          <p:cNvSpPr txBox="1"/>
          <p:nvPr/>
        </p:nvSpPr>
        <p:spPr>
          <a:xfrm>
            <a:off x="762000" y="1219200"/>
            <a:ext cx="7620000" cy="3139321"/>
          </a:xfrm>
          <a:prstGeom prst="rect">
            <a:avLst/>
          </a:prstGeom>
          <a:noFill/>
        </p:spPr>
        <p:txBody>
          <a:bodyPr wrap="square" rtlCol="0">
            <a:spAutoFit/>
          </a:bodyPr>
          <a:lstStyle/>
          <a:p>
            <a:pPr marL="342900" indent="-342900" algn="just">
              <a:buAutoNum type="arabicPeriod"/>
            </a:pPr>
            <a:r>
              <a:rPr lang="en-US" b="1" dirty="0" smtClean="0">
                <a:solidFill>
                  <a:srgbClr val="FFFFFF"/>
                </a:solidFill>
              </a:rPr>
              <a:t>When the energy of a photon or secondary electron ionizes biologic macromolecule, the effect is termed as DIRECT EFFECT.</a:t>
            </a:r>
          </a:p>
          <a:p>
            <a:pPr marL="342900" indent="-342900" algn="just">
              <a:buAutoNum type="arabicPeriod"/>
            </a:pPr>
            <a:endParaRPr lang="en-US" b="1" dirty="0">
              <a:solidFill>
                <a:srgbClr val="FFFFFF"/>
              </a:solidFill>
            </a:endParaRPr>
          </a:p>
          <a:p>
            <a:pPr marL="342900" indent="-342900" algn="just">
              <a:buAutoNum type="arabicPeriod"/>
            </a:pPr>
            <a:r>
              <a:rPr lang="en-US" b="1" dirty="0" smtClean="0">
                <a:solidFill>
                  <a:srgbClr val="FFFFFF"/>
                </a:solidFill>
              </a:rPr>
              <a:t>When biologic molecule RH is ionized by radiation, direct alteration begins (where R is the molecule and H is hydrogen atom) with the absorption of energy by the biologic molecule and formation of unstable free radicals.</a:t>
            </a:r>
          </a:p>
          <a:p>
            <a:pPr marL="342900" indent="-342900" algn="just">
              <a:buAutoNum type="arabicPeriod"/>
            </a:pPr>
            <a:endParaRPr lang="en-US" b="1" dirty="0" smtClean="0">
              <a:solidFill>
                <a:srgbClr val="FFFFFF"/>
              </a:solidFill>
            </a:endParaRPr>
          </a:p>
          <a:p>
            <a:pPr marL="342900" indent="-342900" algn="just">
              <a:buAutoNum type="arabicPeriod"/>
            </a:pPr>
            <a:r>
              <a:rPr lang="en-US" b="1" dirty="0" smtClean="0">
                <a:solidFill>
                  <a:srgbClr val="FFFFFF"/>
                </a:solidFill>
              </a:rPr>
              <a:t>These free radicals are extremely reactive and transform into stable configuration by dissociation(breaking apart) or cross-linking(joining of two molecules) </a:t>
            </a:r>
            <a:endParaRPr lang="en-US" b="1" dirty="0">
              <a:solidFill>
                <a:srgbClr val="FFFFFF"/>
              </a:solidFill>
            </a:endParaRPr>
          </a:p>
        </p:txBody>
      </p:sp>
      <p:sp>
        <p:nvSpPr>
          <p:cNvPr id="10" name="Rectangle 9"/>
          <p:cNvSpPr/>
          <p:nvPr/>
        </p:nvSpPr>
        <p:spPr>
          <a:xfrm>
            <a:off x="457200" y="4458290"/>
            <a:ext cx="4724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FREE RADICAL PRODUCTION</a:t>
            </a:r>
          </a:p>
          <a:p>
            <a:pPr algn="ctr"/>
            <a:r>
              <a:rPr lang="en-US" b="1" dirty="0" smtClean="0"/>
              <a:t>RH + X-RADIATION = R</a:t>
            </a:r>
            <a:r>
              <a:rPr lang="en-US" sz="2000" b="1" baseline="70000" dirty="0" smtClean="0"/>
              <a:t>. </a:t>
            </a:r>
            <a:r>
              <a:rPr lang="en-US" sz="2000" b="1" dirty="0" smtClean="0"/>
              <a:t>+ H</a:t>
            </a:r>
            <a:r>
              <a:rPr lang="en-US" sz="2000" b="1" baseline="50000" dirty="0" smtClean="0"/>
              <a:t>+</a:t>
            </a:r>
            <a:r>
              <a:rPr lang="en-US" sz="2000" b="1" dirty="0" smtClean="0"/>
              <a:t> + e</a:t>
            </a:r>
            <a:r>
              <a:rPr lang="en-US" sz="2000" b="1" baseline="50000" dirty="0" smtClean="0"/>
              <a:t>-</a:t>
            </a:r>
            <a:endParaRPr lang="en-US" sz="2000" b="1" dirty="0"/>
          </a:p>
        </p:txBody>
      </p:sp>
      <p:sp>
        <p:nvSpPr>
          <p:cNvPr id="11" name="Rectangle 10"/>
          <p:cNvSpPr/>
          <p:nvPr/>
        </p:nvSpPr>
        <p:spPr>
          <a:xfrm>
            <a:off x="457200" y="5541025"/>
            <a:ext cx="47244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FATE OF FREE RADICAL </a:t>
            </a:r>
          </a:p>
          <a:p>
            <a:pPr algn="ctr"/>
            <a:r>
              <a:rPr lang="en-US" sz="1400" b="1" smtClean="0"/>
              <a:t>DISSOCIATION </a:t>
            </a:r>
            <a:r>
              <a:rPr lang="en-US" b="1" smtClean="0"/>
              <a:t>R = </a:t>
            </a:r>
            <a:r>
              <a:rPr lang="en-US" b="1" dirty="0" smtClean="0"/>
              <a:t>R</a:t>
            </a:r>
            <a:r>
              <a:rPr lang="en-US" sz="2000" b="1" baseline="70000" dirty="0" smtClean="0"/>
              <a:t>. </a:t>
            </a:r>
            <a:r>
              <a:rPr lang="en-US" sz="2000" b="1" dirty="0" smtClean="0"/>
              <a:t>+ H</a:t>
            </a:r>
            <a:r>
              <a:rPr lang="en-US" sz="2000" b="1" baseline="50000" dirty="0" smtClean="0"/>
              <a:t>+</a:t>
            </a:r>
            <a:r>
              <a:rPr lang="en-US" sz="2000" b="1" dirty="0" smtClean="0"/>
              <a:t> + e</a:t>
            </a:r>
            <a:r>
              <a:rPr lang="en-US" sz="2000" b="1" baseline="50000" dirty="0" smtClean="0"/>
              <a:t>-</a:t>
            </a:r>
            <a:endParaRPr lang="en-US"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pPr algn="ctr"/>
            <a:r>
              <a:rPr lang="en-US" dirty="0"/>
              <a:t>What actually happens depends on several </a:t>
            </a:r>
            <a:r>
              <a:rPr lang="en-US" dirty="0" smtClean="0"/>
              <a:t>factors </a:t>
            </a:r>
            <a:endParaRPr lang="en-US" dirty="0"/>
          </a:p>
        </p:txBody>
      </p:sp>
      <p:graphicFrame>
        <p:nvGraphicFramePr>
          <p:cNvPr id="5" name="Diagram 4"/>
          <p:cNvGraphicFramePr/>
          <p:nvPr>
            <p:extLst>
              <p:ext uri="{D42A27DB-BD31-4B8C-83A1-F6EECF244321}">
                <p14:modId xmlns:p14="http://schemas.microsoft.com/office/powerpoint/2010/main" val="3832921801"/>
              </p:ext>
            </p:extLst>
          </p:nvPr>
        </p:nvGraphicFramePr>
        <p:xfrm>
          <a:off x="914400" y="1828800"/>
          <a:ext cx="7315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1319461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990600"/>
            <a:ext cx="7906384" cy="5569729"/>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14604" rIns="0" bIns="0" rtlCol="0">
            <a:spAutoFit/>
          </a:bodyPr>
          <a:lstStyle/>
          <a:p>
            <a:pPr marL="355600" marR="2760345" indent="-342900" algn="just">
              <a:lnSpc>
                <a:spcPct val="117400"/>
              </a:lnSpc>
              <a:spcBef>
                <a:spcPts val="114"/>
              </a:spcBef>
              <a:buClr>
                <a:srgbClr val="FF0000"/>
              </a:buClr>
              <a:buFont typeface="Wingdings" pitchFamily="2" charset="2"/>
              <a:buChar char="v"/>
              <a:tabLst>
                <a:tab pos="228600" algn="l"/>
                <a:tab pos="3823970" algn="l"/>
              </a:tabLst>
            </a:pPr>
            <a:r>
              <a:rPr sz="2400" dirty="0" smtClean="0">
                <a:solidFill>
                  <a:schemeClr val="bg2"/>
                </a:solidFill>
                <a:latin typeface="Arial"/>
                <a:cs typeface="Arial"/>
              </a:rPr>
              <a:t>A secondary </a:t>
            </a:r>
            <a:r>
              <a:rPr sz="2400" spc="-5" dirty="0" smtClean="0">
                <a:solidFill>
                  <a:schemeClr val="bg2"/>
                </a:solidFill>
                <a:latin typeface="Arial"/>
                <a:cs typeface="Arial"/>
              </a:rPr>
              <a:t>electron resulting f</a:t>
            </a:r>
            <a:r>
              <a:rPr sz="2400" dirty="0" smtClean="0">
                <a:solidFill>
                  <a:schemeClr val="bg2"/>
                </a:solidFill>
                <a:latin typeface="Arial"/>
                <a:cs typeface="Arial"/>
              </a:rPr>
              <a:t>rom</a:t>
            </a:r>
            <a:r>
              <a:rPr lang="en-US" sz="2400" spc="-5" dirty="0" smtClean="0">
                <a:solidFill>
                  <a:schemeClr val="bg2"/>
                </a:solidFill>
                <a:latin typeface="Arial"/>
                <a:cs typeface="Arial"/>
              </a:rPr>
              <a:t> </a:t>
            </a:r>
            <a:r>
              <a:rPr sz="2400" dirty="0" smtClean="0">
                <a:solidFill>
                  <a:schemeClr val="bg2"/>
                </a:solidFill>
                <a:latin typeface="Arial"/>
                <a:cs typeface="Arial"/>
              </a:rPr>
              <a:t>absorp</a:t>
            </a:r>
            <a:r>
              <a:rPr sz="2400" spc="-5" dirty="0" smtClean="0">
                <a:solidFill>
                  <a:schemeClr val="bg2"/>
                </a:solidFill>
                <a:latin typeface="Arial"/>
                <a:cs typeface="Arial"/>
              </a:rPr>
              <a:t>t</a:t>
            </a:r>
            <a:r>
              <a:rPr sz="2400" dirty="0" smtClean="0">
                <a:solidFill>
                  <a:schemeClr val="bg2"/>
                </a:solidFill>
                <a:latin typeface="Arial"/>
                <a:cs typeface="Arial"/>
              </a:rPr>
              <a:t>ion of</a:t>
            </a:r>
            <a:r>
              <a:rPr sz="2400" spc="-5" dirty="0" smtClean="0">
                <a:solidFill>
                  <a:schemeClr val="bg2"/>
                </a:solidFill>
                <a:latin typeface="Arial"/>
                <a:cs typeface="Arial"/>
              </a:rPr>
              <a:t> </a:t>
            </a:r>
            <a:r>
              <a:rPr sz="2400" dirty="0" smtClean="0">
                <a:solidFill>
                  <a:schemeClr val="bg2"/>
                </a:solidFill>
                <a:latin typeface="Arial"/>
                <a:cs typeface="Arial"/>
              </a:rPr>
              <a:t>an x-ray</a:t>
            </a:r>
            <a:r>
              <a:rPr lang="en-US" sz="2400" dirty="0" smtClean="0">
                <a:solidFill>
                  <a:schemeClr val="bg2"/>
                </a:solidFill>
                <a:latin typeface="Arial"/>
                <a:cs typeface="Arial"/>
              </a:rPr>
              <a:t> </a:t>
            </a:r>
            <a:r>
              <a:rPr sz="2400" dirty="0" smtClean="0">
                <a:solidFill>
                  <a:schemeClr val="bg2"/>
                </a:solidFill>
                <a:latin typeface="Arial"/>
                <a:cs typeface="Arial"/>
              </a:rPr>
              <a:t>pho</a:t>
            </a:r>
            <a:r>
              <a:rPr sz="2400" spc="-5" dirty="0" smtClean="0">
                <a:solidFill>
                  <a:schemeClr val="bg2"/>
                </a:solidFill>
                <a:latin typeface="Arial"/>
                <a:cs typeface="Arial"/>
              </a:rPr>
              <a:t>t</a:t>
            </a:r>
            <a:r>
              <a:rPr sz="2400" dirty="0" smtClean="0">
                <a:solidFill>
                  <a:schemeClr val="bg2"/>
                </a:solidFill>
                <a:latin typeface="Arial"/>
                <a:cs typeface="Arial"/>
              </a:rPr>
              <a:t>on  </a:t>
            </a:r>
            <a:r>
              <a:rPr sz="2400" spc="-5" dirty="0" smtClean="0">
                <a:solidFill>
                  <a:schemeClr val="bg2"/>
                </a:solidFill>
                <a:latin typeface="Arial"/>
                <a:cs typeface="Arial"/>
              </a:rPr>
              <a:t>interacts with </a:t>
            </a:r>
            <a:r>
              <a:rPr sz="2400" dirty="0" smtClean="0">
                <a:solidFill>
                  <a:schemeClr val="bg2"/>
                </a:solidFill>
                <a:latin typeface="Arial"/>
                <a:cs typeface="Arial"/>
              </a:rPr>
              <a:t>DNA </a:t>
            </a:r>
            <a:r>
              <a:rPr sz="2400" spc="-5" dirty="0" smtClean="0">
                <a:solidFill>
                  <a:schemeClr val="bg2"/>
                </a:solidFill>
                <a:latin typeface="Arial"/>
                <a:cs typeface="Arial"/>
              </a:rPr>
              <a:t>directly </a:t>
            </a:r>
            <a:r>
              <a:rPr sz="2400" dirty="0" smtClean="0">
                <a:solidFill>
                  <a:schemeClr val="bg2"/>
                </a:solidFill>
                <a:latin typeface="Arial"/>
                <a:cs typeface="Arial"/>
              </a:rPr>
              <a:t>by  breaking </a:t>
            </a:r>
            <a:r>
              <a:rPr sz="2400" spc="-5" dirty="0" smtClean="0">
                <a:solidFill>
                  <a:schemeClr val="bg2"/>
                </a:solidFill>
                <a:latin typeface="Arial"/>
                <a:cs typeface="Arial"/>
              </a:rPr>
              <a:t>the relatively </a:t>
            </a:r>
            <a:r>
              <a:rPr sz="2400" dirty="0" smtClean="0">
                <a:solidFill>
                  <a:schemeClr val="bg2"/>
                </a:solidFill>
                <a:latin typeface="Arial"/>
                <a:cs typeface="Arial"/>
              </a:rPr>
              <a:t>weak bonds  </a:t>
            </a:r>
            <a:r>
              <a:rPr sz="2400" spc="-5" dirty="0" smtClean="0">
                <a:solidFill>
                  <a:schemeClr val="bg2"/>
                </a:solidFill>
                <a:latin typeface="Arial"/>
                <a:cs typeface="Arial"/>
              </a:rPr>
              <a:t>between </a:t>
            </a:r>
            <a:r>
              <a:rPr sz="2400" dirty="0" smtClean="0">
                <a:solidFill>
                  <a:schemeClr val="bg2"/>
                </a:solidFill>
                <a:latin typeface="Arial"/>
                <a:cs typeface="Arial"/>
              </a:rPr>
              <a:t>nucleic acids </a:t>
            </a:r>
            <a:r>
              <a:rPr sz="2400" spc="-5" dirty="0" smtClean="0">
                <a:solidFill>
                  <a:schemeClr val="bg2"/>
                </a:solidFill>
                <a:latin typeface="Arial"/>
                <a:cs typeface="Arial"/>
              </a:rPr>
              <a:t>to </a:t>
            </a:r>
            <a:r>
              <a:rPr sz="2400" dirty="0" smtClean="0">
                <a:solidFill>
                  <a:schemeClr val="bg2"/>
                </a:solidFill>
                <a:latin typeface="Arial"/>
                <a:cs typeface="Arial"/>
              </a:rPr>
              <a:t>produce  </a:t>
            </a:r>
            <a:r>
              <a:rPr sz="2400" spc="-5" dirty="0" smtClean="0">
                <a:solidFill>
                  <a:schemeClr val="bg2"/>
                </a:solidFill>
                <a:latin typeface="Arial"/>
                <a:cs typeface="Arial"/>
              </a:rPr>
              <a:t>the </a:t>
            </a:r>
            <a:r>
              <a:rPr sz="2400" spc="-10" dirty="0" smtClean="0">
                <a:solidFill>
                  <a:schemeClr val="bg2"/>
                </a:solidFill>
                <a:latin typeface="Arial"/>
                <a:cs typeface="Arial"/>
              </a:rPr>
              <a:t>effect</a:t>
            </a:r>
            <a:endParaRPr sz="2400" dirty="0" smtClean="0">
              <a:solidFill>
                <a:schemeClr val="bg2"/>
              </a:solidFill>
              <a:latin typeface="Arial"/>
              <a:cs typeface="Arial"/>
            </a:endParaRPr>
          </a:p>
          <a:p>
            <a:pPr marL="457200" indent="-457200">
              <a:lnSpc>
                <a:spcPct val="100000"/>
              </a:lnSpc>
              <a:spcBef>
                <a:spcPts val="40"/>
              </a:spcBef>
              <a:buClr>
                <a:srgbClr val="FF0000"/>
              </a:buClr>
              <a:buFont typeface="Wingdings" pitchFamily="2" charset="2"/>
              <a:buChar char="v"/>
            </a:pPr>
            <a:endParaRPr sz="3200" dirty="0">
              <a:solidFill>
                <a:schemeClr val="bg2"/>
              </a:solidFill>
              <a:latin typeface="Arial"/>
              <a:cs typeface="Arial"/>
            </a:endParaRPr>
          </a:p>
          <a:p>
            <a:pPr marL="355600" indent="-342900">
              <a:lnSpc>
                <a:spcPct val="100000"/>
              </a:lnSpc>
              <a:spcBef>
                <a:spcPts val="5"/>
              </a:spcBef>
              <a:buClr>
                <a:srgbClr val="FF0000"/>
              </a:buClr>
              <a:buFont typeface="Wingdings" pitchFamily="2" charset="2"/>
              <a:buChar char="v"/>
              <a:tabLst>
                <a:tab pos="2910840" algn="l"/>
              </a:tabLst>
            </a:pPr>
            <a:r>
              <a:rPr sz="2400" dirty="0">
                <a:solidFill>
                  <a:schemeClr val="bg2"/>
                </a:solidFill>
                <a:latin typeface="Arial"/>
                <a:cs typeface="Arial"/>
              </a:rPr>
              <a:t>RH +</a:t>
            </a:r>
            <a:r>
              <a:rPr sz="2400" spc="15" dirty="0">
                <a:solidFill>
                  <a:schemeClr val="bg2"/>
                </a:solidFill>
                <a:latin typeface="Arial"/>
                <a:cs typeface="Arial"/>
              </a:rPr>
              <a:t> </a:t>
            </a:r>
            <a:r>
              <a:rPr sz="2400" spc="-5" dirty="0">
                <a:solidFill>
                  <a:schemeClr val="bg2"/>
                </a:solidFill>
                <a:latin typeface="Arial"/>
                <a:cs typeface="Arial"/>
              </a:rPr>
              <a:t>x-radiation</a:t>
            </a:r>
            <a:r>
              <a:rPr sz="2400" spc="5" dirty="0">
                <a:solidFill>
                  <a:schemeClr val="bg2"/>
                </a:solidFill>
                <a:latin typeface="Arial"/>
                <a:cs typeface="Arial"/>
              </a:rPr>
              <a:t> </a:t>
            </a:r>
            <a:r>
              <a:rPr sz="2400" dirty="0" smtClean="0">
                <a:solidFill>
                  <a:schemeClr val="bg2"/>
                </a:solidFill>
                <a:latin typeface="Wingdings"/>
                <a:cs typeface="Wingdings"/>
              </a:rPr>
              <a:t></a:t>
            </a:r>
            <a:r>
              <a:rPr sz="2400" dirty="0" smtClean="0">
                <a:solidFill>
                  <a:schemeClr val="bg2"/>
                </a:solidFill>
                <a:latin typeface="Arial"/>
                <a:cs typeface="Arial"/>
              </a:rPr>
              <a:t>R</a:t>
            </a:r>
            <a:r>
              <a:rPr sz="2400" dirty="0">
                <a:solidFill>
                  <a:schemeClr val="bg2"/>
                </a:solidFill>
                <a:latin typeface="Arial"/>
                <a:cs typeface="Arial"/>
              </a:rPr>
              <a:t>. + H+ +</a:t>
            </a:r>
            <a:r>
              <a:rPr sz="2400" spc="-15" dirty="0">
                <a:solidFill>
                  <a:schemeClr val="bg2"/>
                </a:solidFill>
                <a:latin typeface="Arial"/>
                <a:cs typeface="Arial"/>
              </a:rPr>
              <a:t> </a:t>
            </a:r>
            <a:r>
              <a:rPr sz="2400" dirty="0" smtClean="0">
                <a:solidFill>
                  <a:schemeClr val="bg2"/>
                </a:solidFill>
                <a:latin typeface="Arial"/>
                <a:cs typeface="Arial"/>
              </a:rPr>
              <a:t>e</a:t>
            </a:r>
            <a:endParaRPr sz="2400" dirty="0">
              <a:solidFill>
                <a:schemeClr val="bg2"/>
              </a:solidFill>
              <a:latin typeface="Arial"/>
              <a:cs typeface="Arial"/>
            </a:endParaRPr>
          </a:p>
          <a:p>
            <a:pPr marL="355600" indent="-342900">
              <a:lnSpc>
                <a:spcPct val="100000"/>
              </a:lnSpc>
              <a:spcBef>
                <a:spcPts val="520"/>
              </a:spcBef>
              <a:buClr>
                <a:srgbClr val="FF0000"/>
              </a:buClr>
              <a:buFont typeface="Wingdings" pitchFamily="2" charset="2"/>
              <a:buChar char="v"/>
              <a:tabLst>
                <a:tab pos="1005205" algn="l"/>
              </a:tabLst>
            </a:pPr>
            <a:r>
              <a:rPr sz="2400" spc="-5" dirty="0">
                <a:solidFill>
                  <a:schemeClr val="bg2"/>
                </a:solidFill>
                <a:latin typeface="Arial"/>
                <a:cs typeface="Arial"/>
              </a:rPr>
              <a:t>R.</a:t>
            </a:r>
            <a:r>
              <a:rPr sz="2400" dirty="0">
                <a:solidFill>
                  <a:schemeClr val="bg2"/>
                </a:solidFill>
                <a:latin typeface="Arial"/>
                <a:cs typeface="Arial"/>
              </a:rPr>
              <a:t> </a:t>
            </a:r>
            <a:r>
              <a:rPr sz="2400" dirty="0">
                <a:solidFill>
                  <a:schemeClr val="bg2"/>
                </a:solidFill>
                <a:latin typeface="Wingdings"/>
                <a:cs typeface="Wingdings"/>
              </a:rPr>
              <a:t></a:t>
            </a:r>
            <a:r>
              <a:rPr sz="2400" dirty="0">
                <a:solidFill>
                  <a:schemeClr val="bg2"/>
                </a:solidFill>
                <a:latin typeface="Times New Roman"/>
                <a:cs typeface="Times New Roman"/>
              </a:rPr>
              <a:t>	</a:t>
            </a:r>
            <a:r>
              <a:rPr sz="2400" dirty="0">
                <a:solidFill>
                  <a:schemeClr val="bg2"/>
                </a:solidFill>
                <a:latin typeface="Arial"/>
                <a:cs typeface="Arial"/>
              </a:rPr>
              <a:t>X +</a:t>
            </a:r>
            <a:r>
              <a:rPr sz="2400" spc="-50" dirty="0">
                <a:solidFill>
                  <a:schemeClr val="bg2"/>
                </a:solidFill>
                <a:latin typeface="Arial"/>
                <a:cs typeface="Arial"/>
              </a:rPr>
              <a:t> </a:t>
            </a:r>
            <a:r>
              <a:rPr sz="2400" spc="-155" dirty="0">
                <a:solidFill>
                  <a:schemeClr val="bg2"/>
                </a:solidFill>
                <a:latin typeface="Arial"/>
                <a:cs typeface="Arial"/>
              </a:rPr>
              <a:t>Y.</a:t>
            </a:r>
            <a:endParaRPr sz="2400" dirty="0">
              <a:solidFill>
                <a:schemeClr val="bg2"/>
              </a:solidFill>
              <a:latin typeface="Arial"/>
              <a:cs typeface="Arial"/>
            </a:endParaRPr>
          </a:p>
          <a:p>
            <a:pPr marL="355600" indent="-342900">
              <a:lnSpc>
                <a:spcPct val="100000"/>
              </a:lnSpc>
              <a:spcBef>
                <a:spcPts val="520"/>
              </a:spcBef>
              <a:buClr>
                <a:srgbClr val="FF0000"/>
              </a:buClr>
              <a:buFont typeface="Wingdings" pitchFamily="2" charset="2"/>
              <a:buChar char="v"/>
            </a:pPr>
            <a:r>
              <a:rPr sz="2400" dirty="0">
                <a:solidFill>
                  <a:schemeClr val="bg2"/>
                </a:solidFill>
                <a:latin typeface="Arial"/>
                <a:cs typeface="Arial"/>
              </a:rPr>
              <a:t>R. + S.</a:t>
            </a:r>
            <a:r>
              <a:rPr sz="2400" spc="-10" dirty="0">
                <a:solidFill>
                  <a:schemeClr val="bg2"/>
                </a:solidFill>
                <a:latin typeface="Arial"/>
                <a:cs typeface="Arial"/>
              </a:rPr>
              <a:t> </a:t>
            </a:r>
            <a:r>
              <a:rPr sz="2400" dirty="0">
                <a:solidFill>
                  <a:schemeClr val="bg2"/>
                </a:solidFill>
                <a:latin typeface="Wingdings"/>
                <a:cs typeface="Wingdings"/>
              </a:rPr>
              <a:t></a:t>
            </a:r>
            <a:r>
              <a:rPr sz="2400" dirty="0">
                <a:solidFill>
                  <a:schemeClr val="bg2"/>
                </a:solidFill>
                <a:latin typeface="Arial"/>
                <a:cs typeface="Arial"/>
              </a:rPr>
              <a:t>RS</a:t>
            </a:r>
          </a:p>
          <a:p>
            <a:pPr marL="457200" indent="-457200">
              <a:lnSpc>
                <a:spcPct val="100000"/>
              </a:lnSpc>
              <a:spcBef>
                <a:spcPts val="25"/>
              </a:spcBef>
              <a:buClr>
                <a:srgbClr val="FF0000"/>
              </a:buClr>
              <a:buFont typeface="Wingdings" pitchFamily="2" charset="2"/>
              <a:buChar char="v"/>
            </a:pPr>
            <a:endParaRPr sz="3350" dirty="0">
              <a:solidFill>
                <a:schemeClr val="bg2"/>
              </a:solidFill>
              <a:latin typeface="Arial"/>
              <a:cs typeface="Arial"/>
            </a:endParaRPr>
          </a:p>
          <a:p>
            <a:pPr marL="355600" marR="5080" indent="-342900">
              <a:lnSpc>
                <a:spcPts val="2800"/>
              </a:lnSpc>
              <a:buClr>
                <a:srgbClr val="FF0000"/>
              </a:buClr>
              <a:buFont typeface="Wingdings" pitchFamily="2" charset="2"/>
              <a:buChar char="v"/>
            </a:pPr>
            <a:r>
              <a:rPr sz="2400" spc="-5" dirty="0" smtClean="0">
                <a:solidFill>
                  <a:schemeClr val="bg2"/>
                </a:solidFill>
                <a:latin typeface="Arial"/>
                <a:cs typeface="Arial"/>
              </a:rPr>
              <a:t>Results </a:t>
            </a:r>
            <a:r>
              <a:rPr sz="2400" dirty="0">
                <a:solidFill>
                  <a:schemeClr val="bg2"/>
                </a:solidFill>
                <a:latin typeface="Arial"/>
                <a:cs typeface="Arial"/>
              </a:rPr>
              <a:t>in </a:t>
            </a:r>
            <a:r>
              <a:rPr sz="2400" spc="-5" dirty="0">
                <a:solidFill>
                  <a:schemeClr val="bg2"/>
                </a:solidFill>
                <a:latin typeface="Arial"/>
                <a:cs typeface="Arial"/>
              </a:rPr>
              <a:t>altered </a:t>
            </a:r>
            <a:r>
              <a:rPr sz="2400" dirty="0">
                <a:solidFill>
                  <a:schemeClr val="bg2"/>
                </a:solidFill>
                <a:latin typeface="Arial"/>
                <a:cs typeface="Arial"/>
              </a:rPr>
              <a:t>molecule </a:t>
            </a:r>
            <a:r>
              <a:rPr sz="2400" spc="-5" dirty="0">
                <a:solidFill>
                  <a:schemeClr val="bg2"/>
                </a:solidFill>
                <a:latin typeface="Arial"/>
                <a:cs typeface="Arial"/>
              </a:rPr>
              <a:t>that </a:t>
            </a:r>
            <a:r>
              <a:rPr sz="2400" spc="-10" dirty="0">
                <a:solidFill>
                  <a:schemeClr val="bg2"/>
                </a:solidFill>
                <a:latin typeface="Arial"/>
                <a:cs typeface="Arial"/>
              </a:rPr>
              <a:t>differs </a:t>
            </a:r>
            <a:r>
              <a:rPr sz="2400" spc="-5" dirty="0">
                <a:solidFill>
                  <a:schemeClr val="bg2"/>
                </a:solidFill>
                <a:latin typeface="Arial"/>
                <a:cs typeface="Arial"/>
              </a:rPr>
              <a:t>structurally </a:t>
            </a:r>
            <a:r>
              <a:rPr sz="2400" dirty="0">
                <a:solidFill>
                  <a:schemeClr val="bg2"/>
                </a:solidFill>
                <a:latin typeface="Arial"/>
                <a:cs typeface="Arial"/>
              </a:rPr>
              <a:t>and  </a:t>
            </a:r>
            <a:r>
              <a:rPr sz="2400" spc="-5" dirty="0">
                <a:solidFill>
                  <a:schemeClr val="bg2"/>
                </a:solidFill>
                <a:latin typeface="Arial"/>
                <a:cs typeface="Arial"/>
              </a:rPr>
              <a:t>functionally from the </a:t>
            </a:r>
            <a:r>
              <a:rPr sz="2400" dirty="0">
                <a:solidFill>
                  <a:schemeClr val="bg2"/>
                </a:solidFill>
                <a:latin typeface="Arial"/>
                <a:cs typeface="Arial"/>
              </a:rPr>
              <a:t>original molecule</a:t>
            </a:r>
          </a:p>
        </p:txBody>
      </p:sp>
      <p:sp>
        <p:nvSpPr>
          <p:cNvPr id="3" name="object 3"/>
          <p:cNvSpPr txBox="1">
            <a:spLocks noGrp="1"/>
          </p:cNvSpPr>
          <p:nvPr>
            <p:ph type="title"/>
          </p:nvPr>
        </p:nvSpPr>
        <p:spPr>
          <a:xfrm>
            <a:off x="342900" y="228600"/>
            <a:ext cx="4000500" cy="628377"/>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lang="en-US" b="1" spc="-5" dirty="0" smtClean="0">
                <a:solidFill>
                  <a:schemeClr val="bg2"/>
                </a:solidFill>
                <a:latin typeface="Arial"/>
                <a:cs typeface="Arial"/>
              </a:rPr>
              <a:t>DIRECT</a:t>
            </a:r>
            <a:r>
              <a:rPr lang="en-US" b="1" spc="-55" dirty="0" smtClean="0">
                <a:solidFill>
                  <a:schemeClr val="bg2"/>
                </a:solidFill>
                <a:latin typeface="Arial"/>
                <a:cs typeface="Arial"/>
              </a:rPr>
              <a:t> </a:t>
            </a:r>
            <a:r>
              <a:rPr lang="en-US" b="1" spc="-5" dirty="0" smtClean="0">
                <a:solidFill>
                  <a:schemeClr val="bg2"/>
                </a:solidFill>
                <a:latin typeface="Arial"/>
                <a:cs typeface="Arial"/>
              </a:rPr>
              <a:t>ACTION</a:t>
            </a:r>
            <a:endParaRPr lang="en-US" b="1" spc="-5" dirty="0">
              <a:solidFill>
                <a:schemeClr val="bg2"/>
              </a:solidFill>
              <a:latin typeface="Arial"/>
              <a:cs typeface="Arial"/>
            </a:endParaRPr>
          </a:p>
        </p:txBody>
      </p:sp>
      <p:grpSp>
        <p:nvGrpSpPr>
          <p:cNvPr id="4" name="object 4"/>
          <p:cNvGrpSpPr/>
          <p:nvPr/>
        </p:nvGrpSpPr>
        <p:grpSpPr>
          <a:xfrm>
            <a:off x="5964072" y="2497332"/>
            <a:ext cx="2895600" cy="2556264"/>
            <a:chOff x="5207000" y="2082800"/>
            <a:chExt cx="3733800" cy="3035300"/>
          </a:xfrm>
        </p:grpSpPr>
        <p:sp>
          <p:nvSpPr>
            <p:cNvPr id="5" name="object 5"/>
            <p:cNvSpPr/>
            <p:nvPr/>
          </p:nvSpPr>
          <p:spPr>
            <a:xfrm>
              <a:off x="5207000" y="2082800"/>
              <a:ext cx="3733800" cy="30353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548756" y="3627196"/>
              <a:ext cx="1371600" cy="1219200"/>
            </a:xfrm>
            <a:custGeom>
              <a:avLst/>
              <a:gdLst/>
              <a:ahLst/>
              <a:cxnLst/>
              <a:rect l="l" t="t" r="r" b="b"/>
              <a:pathLst>
                <a:path w="1371600" h="1219200">
                  <a:moveTo>
                    <a:pt x="0" y="0"/>
                  </a:moveTo>
                  <a:lnTo>
                    <a:pt x="1371599" y="0"/>
                  </a:lnTo>
                  <a:lnTo>
                    <a:pt x="1371599" y="1219200"/>
                  </a:lnTo>
                  <a:lnTo>
                    <a:pt x="0" y="121920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5548756" y="3627196"/>
              <a:ext cx="1371600" cy="1219200"/>
            </a:xfrm>
            <a:custGeom>
              <a:avLst/>
              <a:gdLst/>
              <a:ahLst/>
              <a:cxnLst/>
              <a:rect l="l" t="t" r="r" b="b"/>
              <a:pathLst>
                <a:path w="1371600" h="1219200">
                  <a:moveTo>
                    <a:pt x="0" y="0"/>
                  </a:moveTo>
                  <a:lnTo>
                    <a:pt x="1371600" y="0"/>
                  </a:lnTo>
                  <a:lnTo>
                    <a:pt x="1371600" y="1219200"/>
                  </a:lnTo>
                  <a:lnTo>
                    <a:pt x="0" y="1219200"/>
                  </a:lnTo>
                  <a:lnTo>
                    <a:pt x="0" y="0"/>
                  </a:lnTo>
                  <a:close/>
                </a:path>
              </a:pathLst>
            </a:custGeom>
            <a:ln w="19050">
              <a:solidFill>
                <a:srgbClr val="FFFFFF"/>
              </a:solidFill>
            </a:ln>
          </p:spPr>
          <p:txBody>
            <a:bodyPr wrap="square" lIns="0" tIns="0" rIns="0" bIns="0" rtlCol="0"/>
            <a:lstStyle/>
            <a:p>
              <a:endParaRPr/>
            </a:p>
          </p:txBody>
        </p:sp>
      </p:grpSp>
      <p:sp>
        <p:nvSpPr>
          <p:cNvPr id="8" name="TextBox 7"/>
          <p:cNvSpPr txBox="1"/>
          <p:nvPr/>
        </p:nvSpPr>
        <p:spPr>
          <a:xfrm>
            <a:off x="4953000" y="13329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561737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283" y="1219200"/>
            <a:ext cx="8377517" cy="4724400"/>
          </a:xfrm>
        </p:spPr>
        <p:txBody>
          <a:bodyPr>
            <a:normAutofit/>
          </a:bodyPr>
          <a:lstStyle/>
          <a:p>
            <a:pPr algn="just">
              <a:buClr>
                <a:srgbClr val="FF0000"/>
              </a:buClr>
              <a:buFont typeface="Wingdings" pitchFamily="2" charset="2"/>
              <a:buChar char="v"/>
            </a:pPr>
            <a:r>
              <a:rPr lang="en-US" sz="3200" dirty="0" smtClean="0"/>
              <a:t>Radiation is the transmission of energy through space and matter</a:t>
            </a:r>
          </a:p>
          <a:p>
            <a:pPr algn="just">
              <a:buClr>
                <a:srgbClr val="FF0000"/>
              </a:buClr>
              <a:buFont typeface="Wingdings" pitchFamily="2" charset="2"/>
              <a:buChar char="v"/>
            </a:pPr>
            <a:endParaRPr lang="en-US" sz="3200" dirty="0"/>
          </a:p>
          <a:p>
            <a:pPr algn="just">
              <a:buClr>
                <a:srgbClr val="FF0000"/>
              </a:buClr>
              <a:buFont typeface="Wingdings" pitchFamily="2" charset="2"/>
              <a:buChar char="v"/>
            </a:pPr>
            <a:r>
              <a:rPr lang="en-US" sz="3200" dirty="0" smtClean="0"/>
              <a:t>Based on the interaction with the matter there are 2 types of radiation</a:t>
            </a:r>
          </a:p>
          <a:p>
            <a:pPr lvl="3" algn="just">
              <a:buClr>
                <a:srgbClr val="FF0000"/>
              </a:buClr>
              <a:buFont typeface="Wingdings" pitchFamily="2" charset="2"/>
              <a:buChar char="v"/>
            </a:pPr>
            <a:r>
              <a:rPr lang="en-US" sz="2400" dirty="0" smtClean="0"/>
              <a:t>Ionizing </a:t>
            </a:r>
          </a:p>
          <a:p>
            <a:pPr lvl="3" algn="just">
              <a:buClr>
                <a:srgbClr val="FF0000"/>
              </a:buClr>
              <a:buFont typeface="Wingdings" pitchFamily="2" charset="2"/>
              <a:buChar char="v"/>
            </a:pPr>
            <a:r>
              <a:rPr lang="en-US" sz="2400" dirty="0" smtClean="0"/>
              <a:t>Non- ionizing </a:t>
            </a:r>
            <a:endParaRPr lang="en-US" sz="2400" dirty="0"/>
          </a:p>
        </p:txBody>
      </p:sp>
    </p:spTree>
    <p:extLst>
      <p:ext uri="{BB962C8B-B14F-4D97-AF65-F5344CB8AC3E}">
        <p14:creationId xmlns:p14="http://schemas.microsoft.com/office/powerpoint/2010/main" val="2413634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656" y="762000"/>
            <a:ext cx="7024744" cy="1143000"/>
          </a:xfrm>
          <a:solidFill>
            <a:srgbClr val="FFFF00"/>
          </a:solidFill>
        </p:spPr>
        <p:txBody>
          <a:bodyPr>
            <a:normAutofit/>
          </a:bodyPr>
          <a:lstStyle/>
          <a:p>
            <a:pPr algn="ctr"/>
            <a:r>
              <a:rPr lang="en-US" sz="3200" b="1" dirty="0" smtClean="0">
                <a:solidFill>
                  <a:schemeClr val="bg2"/>
                </a:solidFill>
              </a:rPr>
              <a:t>INDIRECT ACTION THEORY OR POISON CHEMICAL THEORY</a:t>
            </a:r>
            <a:endParaRPr lang="en-US" sz="3200" b="1" dirty="0">
              <a:solidFill>
                <a:schemeClr val="bg2"/>
              </a:solidFill>
            </a:endParaRPr>
          </a:p>
        </p:txBody>
      </p:sp>
      <p:sp>
        <p:nvSpPr>
          <p:cNvPr id="3" name="Content Placeholder 2"/>
          <p:cNvSpPr>
            <a:spLocks noGrp="1"/>
          </p:cNvSpPr>
          <p:nvPr>
            <p:ph idx="1"/>
          </p:nvPr>
        </p:nvSpPr>
        <p:spPr>
          <a:xfrm>
            <a:off x="533400" y="2095052"/>
            <a:ext cx="8153400" cy="3238948"/>
          </a:xfrm>
        </p:spPr>
        <p:txBody>
          <a:bodyPr>
            <a:noAutofit/>
          </a:bodyPr>
          <a:lstStyle/>
          <a:p>
            <a:pPr algn="just">
              <a:buClr>
                <a:srgbClr val="FF0000"/>
              </a:buClr>
              <a:buFont typeface="Wingdings" pitchFamily="2" charset="2"/>
              <a:buChar char="v"/>
            </a:pPr>
            <a:r>
              <a:rPr lang="en-US" sz="3200" dirty="0" smtClean="0">
                <a:solidFill>
                  <a:srgbClr val="FFFFFF"/>
                </a:solidFill>
              </a:rPr>
              <a:t> Water </a:t>
            </a:r>
            <a:r>
              <a:rPr lang="en-US" sz="3200" dirty="0">
                <a:solidFill>
                  <a:srgbClr val="FFFFFF"/>
                </a:solidFill>
              </a:rPr>
              <a:t>is a predominant molecule of the biological </a:t>
            </a:r>
            <a:r>
              <a:rPr lang="en-US" sz="3200" dirty="0" smtClean="0">
                <a:solidFill>
                  <a:srgbClr val="FFFFFF"/>
                </a:solidFill>
              </a:rPr>
              <a:t>system </a:t>
            </a:r>
          </a:p>
          <a:p>
            <a:pPr algn="just">
              <a:buClr>
                <a:srgbClr val="FF0000"/>
              </a:buClr>
              <a:buFont typeface="Wingdings" pitchFamily="2" charset="2"/>
              <a:buChar char="v"/>
            </a:pPr>
            <a:endParaRPr lang="en-US" sz="3200" dirty="0" smtClean="0">
              <a:solidFill>
                <a:srgbClr val="FFFFFF"/>
              </a:solidFill>
            </a:endParaRPr>
          </a:p>
          <a:p>
            <a:pPr algn="just">
              <a:buClr>
                <a:srgbClr val="FF0000"/>
              </a:buClr>
              <a:buFont typeface="Wingdings" pitchFamily="2" charset="2"/>
              <a:buChar char="v"/>
            </a:pPr>
            <a:r>
              <a:rPr lang="en-US" sz="3200" dirty="0" smtClean="0">
                <a:solidFill>
                  <a:srgbClr val="FFFFFF"/>
                </a:solidFill>
              </a:rPr>
              <a:t> When </a:t>
            </a:r>
            <a:r>
              <a:rPr lang="en-US" sz="3200" dirty="0">
                <a:solidFill>
                  <a:srgbClr val="FFFFFF"/>
                </a:solidFill>
              </a:rPr>
              <a:t>the photon is absorbed by the water molecule, it is ionized and releases free radicals which further interact and produce changes in the biologic molecule, this effect is termed ‘indirect’</a:t>
            </a:r>
          </a:p>
        </p:txBody>
      </p:sp>
      <p:sp>
        <p:nvSpPr>
          <p:cNvPr id="4" name="TextBox 3"/>
          <p:cNvSpPr txBox="1"/>
          <p:nvPr/>
        </p:nvSpPr>
        <p:spPr>
          <a:xfrm>
            <a:off x="4953000" y="13329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2801778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57800" y="1092200"/>
            <a:ext cx="3111500" cy="2387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8600" y="129733"/>
            <a:ext cx="4000500" cy="505267"/>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lang="en-US" sz="3200" b="1" spc="-5" dirty="0" smtClean="0">
                <a:solidFill>
                  <a:schemeClr val="bg2"/>
                </a:solidFill>
              </a:rPr>
              <a:t>INDIRECT</a:t>
            </a:r>
            <a:r>
              <a:rPr lang="en-US" sz="3200" b="1" spc="-45" dirty="0" smtClean="0">
                <a:solidFill>
                  <a:schemeClr val="bg2"/>
                </a:solidFill>
              </a:rPr>
              <a:t> </a:t>
            </a:r>
            <a:r>
              <a:rPr lang="en-US" sz="3200" b="1" spc="-5" dirty="0" smtClean="0">
                <a:solidFill>
                  <a:schemeClr val="bg2"/>
                </a:solidFill>
              </a:rPr>
              <a:t>ACTION</a:t>
            </a:r>
            <a:endParaRPr lang="en-US" sz="3200" b="1" spc="-5" dirty="0">
              <a:solidFill>
                <a:schemeClr val="bg2"/>
              </a:solidFill>
            </a:endParaRPr>
          </a:p>
        </p:txBody>
      </p:sp>
      <p:sp>
        <p:nvSpPr>
          <p:cNvPr id="4" name="object 4"/>
          <p:cNvSpPr/>
          <p:nvPr/>
        </p:nvSpPr>
        <p:spPr>
          <a:xfrm>
            <a:off x="342900" y="812800"/>
            <a:ext cx="4470400" cy="8128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54100" y="1727200"/>
            <a:ext cx="3048000" cy="17526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30200" y="3581400"/>
            <a:ext cx="8483600" cy="3200400"/>
          </a:xfrm>
          <a:prstGeom prst="rect">
            <a:avLst/>
          </a:prstGeom>
          <a:blipFill>
            <a:blip r:embed="rId5" cstate="print"/>
            <a:stretch>
              <a:fillRect/>
            </a:stretch>
          </a:blipFill>
        </p:spPr>
        <p:txBody>
          <a:bodyPr wrap="square" lIns="0" tIns="0" rIns="0" bIns="0" rtlCol="0"/>
          <a:lstStyle/>
          <a:p>
            <a:endParaRPr/>
          </a:p>
        </p:txBody>
      </p:sp>
      <p:sp>
        <p:nvSpPr>
          <p:cNvPr id="7" name="TextBox 6"/>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920246"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2140884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1180" y="3733800"/>
            <a:ext cx="8059420" cy="2708433"/>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27939" rIns="0" bIns="0" rtlCol="0">
            <a:spAutoFit/>
          </a:bodyPr>
          <a:lstStyle/>
          <a:p>
            <a:pPr marL="292100" marR="5080" indent="-279400" algn="just">
              <a:lnSpc>
                <a:spcPts val="2600"/>
              </a:lnSpc>
              <a:spcBef>
                <a:spcPts val="219"/>
              </a:spcBef>
              <a:buChar char="-"/>
              <a:tabLst>
                <a:tab pos="292100" algn="l"/>
              </a:tabLst>
            </a:pPr>
            <a:r>
              <a:rPr sz="2200" dirty="0">
                <a:solidFill>
                  <a:schemeClr val="bg2"/>
                </a:solidFill>
                <a:latin typeface="Arial"/>
                <a:cs typeface="Arial"/>
              </a:rPr>
              <a:t>Sparsely ionizing </a:t>
            </a:r>
            <a:r>
              <a:rPr sz="2200" spc="-5" dirty="0">
                <a:solidFill>
                  <a:schemeClr val="bg2"/>
                </a:solidFill>
                <a:latin typeface="Arial"/>
                <a:cs typeface="Arial"/>
              </a:rPr>
              <a:t>radiations </a:t>
            </a:r>
            <a:r>
              <a:rPr sz="2200" dirty="0">
                <a:solidFill>
                  <a:schemeClr val="bg2"/>
                </a:solidFill>
                <a:latin typeface="Arial"/>
                <a:cs typeface="Arial"/>
              </a:rPr>
              <a:t>such as </a:t>
            </a:r>
            <a:r>
              <a:rPr sz="2800" dirty="0">
                <a:solidFill>
                  <a:srgbClr val="FF0000"/>
                </a:solidFill>
                <a:latin typeface="Arial"/>
                <a:cs typeface="Arial"/>
              </a:rPr>
              <a:t>x-rays or gamma- rays</a:t>
            </a:r>
            <a:r>
              <a:rPr sz="2200" dirty="0">
                <a:solidFill>
                  <a:schemeClr val="bg2"/>
                </a:solidFill>
                <a:latin typeface="Arial"/>
                <a:cs typeface="Arial"/>
              </a:rPr>
              <a:t>  induce damage mainly </a:t>
            </a:r>
            <a:r>
              <a:rPr sz="2200" spc="-5" dirty="0">
                <a:solidFill>
                  <a:schemeClr val="bg2"/>
                </a:solidFill>
                <a:latin typeface="Arial"/>
                <a:cs typeface="Arial"/>
              </a:rPr>
              <a:t>through </a:t>
            </a:r>
            <a:r>
              <a:rPr sz="2200" dirty="0">
                <a:solidFill>
                  <a:schemeClr val="bg2"/>
                </a:solidFill>
                <a:latin typeface="Arial"/>
                <a:cs typeface="Arial"/>
              </a:rPr>
              <a:t>indirect </a:t>
            </a:r>
            <a:r>
              <a:rPr sz="2200" spc="-10" dirty="0">
                <a:solidFill>
                  <a:schemeClr val="bg2"/>
                </a:solidFill>
                <a:latin typeface="Arial"/>
                <a:cs typeface="Arial"/>
              </a:rPr>
              <a:t>effect </a:t>
            </a:r>
            <a:r>
              <a:rPr sz="2200" dirty="0">
                <a:solidFill>
                  <a:schemeClr val="bg2"/>
                </a:solidFill>
                <a:latin typeface="Arial"/>
                <a:cs typeface="Arial"/>
              </a:rPr>
              <a:t>while densely  ionizing </a:t>
            </a:r>
            <a:r>
              <a:rPr sz="2200" spc="-5" dirty="0">
                <a:solidFill>
                  <a:schemeClr val="bg2"/>
                </a:solidFill>
                <a:latin typeface="Arial"/>
                <a:cs typeface="Arial"/>
              </a:rPr>
              <a:t>radiations </a:t>
            </a:r>
            <a:r>
              <a:rPr sz="2200" dirty="0">
                <a:solidFill>
                  <a:schemeClr val="bg2"/>
                </a:solidFill>
                <a:latin typeface="Arial"/>
                <a:cs typeface="Arial"/>
              </a:rPr>
              <a:t>such as </a:t>
            </a:r>
            <a:r>
              <a:rPr sz="2800" spc="-5" dirty="0">
                <a:solidFill>
                  <a:srgbClr val="FF0000"/>
                </a:solidFill>
                <a:latin typeface="Arial"/>
                <a:cs typeface="Arial"/>
              </a:rPr>
              <a:t>neutrons </a:t>
            </a:r>
            <a:r>
              <a:rPr sz="2800" dirty="0">
                <a:solidFill>
                  <a:srgbClr val="FF0000"/>
                </a:solidFill>
                <a:latin typeface="Arial"/>
                <a:cs typeface="Arial"/>
              </a:rPr>
              <a:t>and alpha </a:t>
            </a:r>
            <a:r>
              <a:rPr sz="2800" spc="-5" dirty="0">
                <a:solidFill>
                  <a:srgbClr val="FF0000"/>
                </a:solidFill>
                <a:latin typeface="Arial"/>
                <a:cs typeface="Arial"/>
              </a:rPr>
              <a:t>particles</a:t>
            </a:r>
            <a:r>
              <a:rPr sz="2200" spc="-5" dirty="0">
                <a:solidFill>
                  <a:schemeClr val="bg2"/>
                </a:solidFill>
                <a:latin typeface="Arial"/>
                <a:cs typeface="Arial"/>
              </a:rPr>
              <a:t> </a:t>
            </a:r>
            <a:r>
              <a:rPr sz="2200" dirty="0">
                <a:solidFill>
                  <a:schemeClr val="bg2"/>
                </a:solidFill>
                <a:latin typeface="Arial"/>
                <a:cs typeface="Arial"/>
              </a:rPr>
              <a:t>cause  damage primarily </a:t>
            </a:r>
            <a:r>
              <a:rPr sz="2200" spc="-5" dirty="0">
                <a:solidFill>
                  <a:schemeClr val="bg2"/>
                </a:solidFill>
                <a:latin typeface="Arial"/>
                <a:cs typeface="Arial"/>
              </a:rPr>
              <a:t>through </a:t>
            </a:r>
            <a:r>
              <a:rPr sz="2200" dirty="0">
                <a:solidFill>
                  <a:schemeClr val="bg2"/>
                </a:solidFill>
                <a:latin typeface="Arial"/>
                <a:cs typeface="Arial"/>
              </a:rPr>
              <a:t>direct</a:t>
            </a:r>
            <a:r>
              <a:rPr sz="2200" spc="-10" dirty="0">
                <a:solidFill>
                  <a:schemeClr val="bg2"/>
                </a:solidFill>
                <a:latin typeface="Arial"/>
                <a:cs typeface="Arial"/>
              </a:rPr>
              <a:t> effect</a:t>
            </a:r>
            <a:endParaRPr sz="2200" dirty="0">
              <a:solidFill>
                <a:schemeClr val="bg2"/>
              </a:solidFill>
              <a:latin typeface="Arial"/>
              <a:cs typeface="Arial"/>
            </a:endParaRPr>
          </a:p>
          <a:p>
            <a:pPr>
              <a:lnSpc>
                <a:spcPct val="100000"/>
              </a:lnSpc>
              <a:spcBef>
                <a:spcPts val="10"/>
              </a:spcBef>
              <a:buClr>
                <a:srgbClr val="FFFFFF"/>
              </a:buClr>
              <a:buFont typeface="Arial"/>
              <a:buChar char="-"/>
            </a:pPr>
            <a:endParaRPr sz="2250" dirty="0">
              <a:solidFill>
                <a:schemeClr val="bg2"/>
              </a:solidFill>
              <a:latin typeface="Arial"/>
              <a:cs typeface="Arial"/>
            </a:endParaRPr>
          </a:p>
          <a:p>
            <a:pPr marL="292100" marR="5080" indent="-279400" algn="just">
              <a:lnSpc>
                <a:spcPts val="2600"/>
              </a:lnSpc>
              <a:buChar char="-"/>
              <a:tabLst>
                <a:tab pos="292100" algn="l"/>
              </a:tabLst>
            </a:pPr>
            <a:r>
              <a:rPr sz="2200" spc="-5" dirty="0">
                <a:solidFill>
                  <a:schemeClr val="bg2"/>
                </a:solidFill>
                <a:latin typeface="Arial"/>
                <a:cs typeface="Arial"/>
              </a:rPr>
              <a:t>Indirect </a:t>
            </a:r>
            <a:r>
              <a:rPr sz="2200" spc="-10" dirty="0">
                <a:solidFill>
                  <a:schemeClr val="bg2"/>
                </a:solidFill>
                <a:latin typeface="Arial"/>
                <a:cs typeface="Arial"/>
              </a:rPr>
              <a:t>effects </a:t>
            </a:r>
            <a:r>
              <a:rPr sz="2200" dirty="0">
                <a:solidFill>
                  <a:schemeClr val="bg2"/>
                </a:solidFill>
                <a:latin typeface="Arial"/>
                <a:cs typeface="Arial"/>
              </a:rPr>
              <a:t>can be </a:t>
            </a:r>
            <a:r>
              <a:rPr sz="2200" spc="-5" dirty="0">
                <a:solidFill>
                  <a:schemeClr val="bg2"/>
                </a:solidFill>
                <a:latin typeface="Arial"/>
                <a:cs typeface="Arial"/>
              </a:rPr>
              <a:t>altered with </a:t>
            </a:r>
            <a:r>
              <a:rPr sz="2200" dirty="0">
                <a:solidFill>
                  <a:schemeClr val="bg2"/>
                </a:solidFill>
                <a:latin typeface="Arial"/>
                <a:cs typeface="Arial"/>
              </a:rPr>
              <a:t>use of </a:t>
            </a:r>
            <a:r>
              <a:rPr sz="2200" spc="-5" dirty="0">
                <a:solidFill>
                  <a:schemeClr val="bg2"/>
                </a:solidFill>
                <a:latin typeface="Arial"/>
                <a:cs typeface="Arial"/>
              </a:rPr>
              <a:t>radioprotectors  </a:t>
            </a:r>
            <a:r>
              <a:rPr sz="2200" dirty="0">
                <a:solidFill>
                  <a:schemeClr val="bg2"/>
                </a:solidFill>
                <a:latin typeface="Arial"/>
                <a:cs typeface="Arial"/>
              </a:rPr>
              <a:t>during </a:t>
            </a:r>
            <a:r>
              <a:rPr sz="2200" spc="-5" dirty="0">
                <a:solidFill>
                  <a:schemeClr val="bg2"/>
                </a:solidFill>
                <a:latin typeface="Arial"/>
                <a:cs typeface="Arial"/>
              </a:rPr>
              <a:t>radiotherapy </a:t>
            </a:r>
            <a:r>
              <a:rPr sz="2200" dirty="0">
                <a:solidFill>
                  <a:schemeClr val="bg2"/>
                </a:solidFill>
                <a:latin typeface="Arial"/>
                <a:cs typeface="Arial"/>
              </a:rPr>
              <a:t>while direct</a:t>
            </a:r>
            <a:r>
              <a:rPr sz="2200" spc="-10" dirty="0">
                <a:solidFill>
                  <a:schemeClr val="bg2"/>
                </a:solidFill>
                <a:latin typeface="Arial"/>
                <a:cs typeface="Arial"/>
              </a:rPr>
              <a:t> </a:t>
            </a:r>
            <a:r>
              <a:rPr lang="en-US" sz="2200" dirty="0" smtClean="0">
                <a:solidFill>
                  <a:schemeClr val="bg2"/>
                </a:solidFill>
                <a:latin typeface="Arial"/>
                <a:cs typeface="Arial"/>
              </a:rPr>
              <a:t>cannot</a:t>
            </a:r>
          </a:p>
          <a:p>
            <a:pPr marL="292100" marR="5080" indent="-279400" algn="just">
              <a:lnSpc>
                <a:spcPts val="2600"/>
              </a:lnSpc>
              <a:buChar char="-"/>
              <a:tabLst>
                <a:tab pos="292100" algn="l"/>
              </a:tabLst>
            </a:pPr>
            <a:endParaRPr sz="2200" dirty="0">
              <a:solidFill>
                <a:schemeClr val="bg2"/>
              </a:solidFill>
              <a:latin typeface="Arial"/>
              <a:cs typeface="Arial"/>
            </a:endParaRPr>
          </a:p>
        </p:txBody>
      </p:sp>
      <p:sp>
        <p:nvSpPr>
          <p:cNvPr id="4" name="TextBox 3"/>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5" name="Up Ribbon 4"/>
          <p:cNvSpPr/>
          <p:nvPr/>
        </p:nvSpPr>
        <p:spPr>
          <a:xfrm>
            <a:off x="914400" y="1524000"/>
            <a:ext cx="7848600" cy="1612900"/>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DIRECT EFFECT – 30 – 40%</a:t>
            </a:r>
          </a:p>
          <a:p>
            <a:pPr algn="ctr"/>
            <a:r>
              <a:rPr lang="en-US" sz="2000" b="1" dirty="0" smtClean="0"/>
              <a:t>INDIRECT EFFECT -  60 – 70%</a:t>
            </a:r>
          </a:p>
        </p:txBody>
      </p:sp>
      <p:sp>
        <p:nvSpPr>
          <p:cNvPr id="6" name="TextBox 5"/>
          <p:cNvSpPr txBox="1"/>
          <p:nvPr/>
        </p:nvSpPr>
        <p:spPr>
          <a:xfrm>
            <a:off x="1371600" y="688075"/>
            <a:ext cx="68580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dirty="0" smtClean="0"/>
              <a:t>CONTRIBUTION OF </a:t>
            </a:r>
          </a:p>
          <a:p>
            <a:pPr algn="ctr"/>
            <a:r>
              <a:rPr lang="en-US" sz="2000" b="1" dirty="0" smtClean="0"/>
              <a:t>DIRECT AND INDIRECT EFFECTS</a:t>
            </a:r>
            <a:endParaRPr lang="en-US" sz="2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tional Indian Academy Of Oral Medicine And Radiology Pg Convention |  Dental Events 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85" y="1295400"/>
            <a:ext cx="2091615" cy="2091616"/>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38500" dist="50800" dir="5400000" sy="-100000" algn="bl" rotWithShape="0"/>
          </a:effectLst>
          <a:scene3d>
            <a:camera prst="orthographicFront"/>
            <a:lightRig rig="contrasting" dir="t">
              <a:rot lat="0" lon="0" rev="3000000"/>
            </a:lightRig>
          </a:scene3d>
          <a:sp3d contourW="7620">
            <a:contourClr>
              <a:srgbClr val="333333"/>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76800" y="3500735"/>
            <a:ext cx="3082215"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smtClean="0">
                <a:solidFill>
                  <a:schemeClr val="bg1"/>
                </a:solidFill>
              </a:rPr>
              <a:t>Dr. Pratima Soni</a:t>
            </a:r>
            <a:endParaRPr lang="en-US" sz="2400" b="1" dirty="0">
              <a:solidFill>
                <a:schemeClr val="bg1"/>
              </a:solidFill>
            </a:endParaRPr>
          </a:p>
        </p:txBody>
      </p:sp>
      <p:sp>
        <p:nvSpPr>
          <p:cNvPr id="10" name="Rectangle 9"/>
          <p:cNvSpPr/>
          <p:nvPr/>
        </p:nvSpPr>
        <p:spPr>
          <a:xfrm>
            <a:off x="5148830" y="1066800"/>
            <a:ext cx="2547370" cy="2362200"/>
          </a:xfrm>
          <a:prstGeom prst="rect">
            <a:avLst/>
          </a:prstGeom>
          <a:noFill/>
        </p:spPr>
        <p:txBody>
          <a:bodyPr wrap="none" lIns="91440" tIns="45720" rIns="91440" bIns="457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effectLst/>
              </a:rPr>
              <a:t>Department </a:t>
            </a:r>
          </a:p>
          <a:p>
            <a:pPr algn="ctr"/>
            <a:r>
              <a:rPr lang="en-US" sz="4000" b="1" cap="all" dirty="0" smtClean="0">
                <a:ln w="0"/>
                <a:effectLst/>
              </a:rPr>
              <a:t>of </a:t>
            </a:r>
          </a:p>
          <a:p>
            <a:pPr algn="ctr"/>
            <a:r>
              <a:rPr lang="en-US" sz="4000" b="1" cap="all" dirty="0" smtClean="0">
                <a:ln w="0"/>
                <a:effectLst/>
              </a:rPr>
              <a:t>Oral Medicine and Radiology</a:t>
            </a:r>
            <a:endParaRPr lang="en-US" sz="4000" b="1" cap="all" dirty="0">
              <a:ln w="0"/>
              <a:effectLst/>
            </a:endParaRPr>
          </a:p>
        </p:txBody>
      </p:sp>
      <p:sp>
        <p:nvSpPr>
          <p:cNvPr id="11" name="Title 1"/>
          <p:cNvSpPr>
            <a:spLocks noGrp="1"/>
          </p:cNvSpPr>
          <p:nvPr>
            <p:ph type="ctrTitle"/>
          </p:nvPr>
        </p:nvSpPr>
        <p:spPr>
          <a:xfrm>
            <a:off x="533400" y="4120661"/>
            <a:ext cx="7620000" cy="2051539"/>
          </a:xfrm>
          <a:ln/>
        </p:spPr>
        <p:style>
          <a:lnRef idx="0">
            <a:schemeClr val="accent2"/>
          </a:lnRef>
          <a:fillRef idx="3">
            <a:schemeClr val="accent2"/>
          </a:fillRef>
          <a:effectRef idx="3">
            <a:schemeClr val="accent2"/>
          </a:effectRef>
          <a:fontRef idx="minor">
            <a:schemeClr val="lt1"/>
          </a:fontRef>
        </p:style>
        <p:txBody>
          <a:bodyPr anchor="ctr">
            <a:noAutofit/>
          </a:bodyPr>
          <a:lstStyle/>
          <a:p>
            <a:pPr marL="182880" indent="0" algn="ctr">
              <a:buNone/>
            </a:pPr>
            <a:r>
              <a:rPr lang="en-US" sz="6000" b="1" dirty="0" smtClean="0">
                <a:solidFill>
                  <a:schemeClr val="accent4"/>
                </a:solidFill>
                <a:latin typeface="Algerian" pitchFamily="82" charset="0"/>
              </a:rPr>
              <a:t>RADIATION BIOLOGY</a:t>
            </a:r>
            <a:br>
              <a:rPr lang="en-US" sz="6000" b="1" dirty="0" smtClean="0">
                <a:solidFill>
                  <a:schemeClr val="accent4"/>
                </a:solidFill>
                <a:latin typeface="Algerian" pitchFamily="82" charset="0"/>
              </a:rPr>
            </a:br>
            <a:r>
              <a:rPr lang="en-US" sz="2400" b="1" dirty="0" smtClean="0">
                <a:solidFill>
                  <a:schemeClr val="accent4"/>
                </a:solidFill>
                <a:latin typeface="Algerian" pitchFamily="82" charset="0"/>
              </a:rPr>
              <a:t>Part - 2</a:t>
            </a:r>
            <a:endParaRPr lang="en-US" sz="2400" b="1" dirty="0">
              <a:solidFill>
                <a:schemeClr val="accent4"/>
              </a:solidFill>
              <a:latin typeface="Algerian" pitchFamily="82"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83"/>
          <a:stretch/>
        </p:blipFill>
        <p:spPr bwMode="auto">
          <a:xfrm>
            <a:off x="1066800" y="762000"/>
            <a:ext cx="2495550" cy="250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381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838200"/>
            <a:ext cx="3429000" cy="685800"/>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b="1" dirty="0" smtClean="0">
                <a:solidFill>
                  <a:schemeClr val="bg2"/>
                </a:solidFill>
              </a:rPr>
              <a:t>CONTENTS</a:t>
            </a:r>
            <a:endParaRPr lang="en-US" b="1" dirty="0">
              <a:solidFill>
                <a:schemeClr val="bg2"/>
              </a:solidFill>
            </a:endParaRPr>
          </a:p>
        </p:txBody>
      </p:sp>
      <p:sp>
        <p:nvSpPr>
          <p:cNvPr id="3" name="Content Placeholder 2"/>
          <p:cNvSpPr>
            <a:spLocks noGrp="1"/>
          </p:cNvSpPr>
          <p:nvPr>
            <p:ph idx="1"/>
          </p:nvPr>
        </p:nvSpPr>
        <p:spPr>
          <a:xfrm>
            <a:off x="685800" y="1676400"/>
            <a:ext cx="7848600" cy="4077148"/>
          </a:xfrm>
        </p:spPr>
        <p:txBody>
          <a:bodyPr/>
          <a:lstStyle/>
          <a:p>
            <a:pPr algn="ctr">
              <a:lnSpc>
                <a:spcPct val="150000"/>
              </a:lnSpc>
            </a:pPr>
            <a:r>
              <a:rPr lang="en-US" b="1" dirty="0" smtClean="0"/>
              <a:t>E</a:t>
            </a:r>
            <a:r>
              <a:rPr lang="en-US" b="1" spc="-75" dirty="0" smtClean="0"/>
              <a:t>f</a:t>
            </a:r>
            <a:r>
              <a:rPr lang="en-US" b="1" spc="-5" dirty="0" smtClean="0"/>
              <a:t>f</a:t>
            </a:r>
            <a:r>
              <a:rPr lang="en-US" b="1" dirty="0" smtClean="0"/>
              <a:t>ect of radiation</a:t>
            </a:r>
            <a:r>
              <a:rPr lang="en-US" b="1" spc="-5" dirty="0" smtClean="0"/>
              <a:t> </a:t>
            </a:r>
            <a:r>
              <a:rPr lang="en-US" b="1" dirty="0" smtClean="0"/>
              <a:t>on biological molecules</a:t>
            </a:r>
          </a:p>
          <a:p>
            <a:pPr algn="ctr">
              <a:lnSpc>
                <a:spcPct val="150000"/>
              </a:lnSpc>
            </a:pPr>
            <a:r>
              <a:rPr lang="en-US" b="1" spc="-5" dirty="0" smtClean="0"/>
              <a:t>Radio-sensitivity</a:t>
            </a:r>
            <a:r>
              <a:rPr lang="en-US" b="1" spc="-140" dirty="0" smtClean="0"/>
              <a:t> </a:t>
            </a:r>
            <a:r>
              <a:rPr lang="en-US" b="1" spc="-5" dirty="0" smtClean="0"/>
              <a:t>of  </a:t>
            </a:r>
            <a:r>
              <a:rPr lang="en-US" b="1" dirty="0" smtClean="0"/>
              <a:t>cells</a:t>
            </a:r>
          </a:p>
          <a:p>
            <a:pPr algn="ctr">
              <a:lnSpc>
                <a:spcPct val="150000"/>
              </a:lnSpc>
            </a:pPr>
            <a:r>
              <a:rPr lang="en-US" b="1" dirty="0" smtClean="0"/>
              <a:t>Effect of radiation on the biological tissues</a:t>
            </a:r>
          </a:p>
          <a:p>
            <a:pPr algn="ctr">
              <a:lnSpc>
                <a:spcPct val="150000"/>
              </a:lnSpc>
            </a:pPr>
            <a:r>
              <a:rPr lang="en-US" b="1" spc="-55" dirty="0" smtClean="0"/>
              <a:t>Factors </a:t>
            </a:r>
            <a:r>
              <a:rPr lang="en-US" b="1" spc="-5" dirty="0" smtClean="0"/>
              <a:t>modifying  effect of</a:t>
            </a:r>
            <a:r>
              <a:rPr lang="en-US" b="1" spc="-140" dirty="0" smtClean="0"/>
              <a:t> </a:t>
            </a:r>
            <a:r>
              <a:rPr lang="en-US" b="1" spc="-45" dirty="0" smtClean="0"/>
              <a:t>radiation</a:t>
            </a:r>
          </a:p>
          <a:p>
            <a:pPr algn="ctr">
              <a:lnSpc>
                <a:spcPct val="150000"/>
              </a:lnSpc>
            </a:pPr>
            <a:r>
              <a:rPr lang="en-US" b="1" spc="5" dirty="0" smtClean="0"/>
              <a:t>Effects of  therapeutic </a:t>
            </a:r>
            <a:r>
              <a:rPr lang="en-US" b="1" spc="-35" dirty="0" smtClean="0"/>
              <a:t>radiation </a:t>
            </a:r>
            <a:r>
              <a:rPr lang="en-US" b="1" spc="5" dirty="0" smtClean="0"/>
              <a:t>on oral</a:t>
            </a:r>
            <a:r>
              <a:rPr lang="en-US" b="1" spc="-260" dirty="0" smtClean="0"/>
              <a:t> </a:t>
            </a:r>
            <a:r>
              <a:rPr lang="en-US" b="1" spc="5" dirty="0" smtClean="0"/>
              <a:t>tissues</a:t>
            </a:r>
            <a:endParaRPr lang="en-US" dirty="0"/>
          </a:p>
        </p:txBody>
      </p:sp>
    </p:spTree>
    <p:extLst>
      <p:ext uri="{BB962C8B-B14F-4D97-AF65-F5344CB8AC3E}">
        <p14:creationId xmlns:p14="http://schemas.microsoft.com/office/powerpoint/2010/main" val="4070381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2590800"/>
            <a:ext cx="8382000" cy="3845925"/>
          </a:xfrm>
          <a:prstGeom prst="rect">
            <a:avLst/>
          </a:prstGeom>
        </p:spPr>
        <p:txBody>
          <a:bodyPr vert="horz" wrap="square" lIns="0" tIns="77470" rIns="0" bIns="0" rtlCol="0">
            <a:spAutoFit/>
          </a:bodyPr>
          <a:lstStyle/>
          <a:p>
            <a:pPr marL="203200" indent="-190500" algn="just">
              <a:lnSpc>
                <a:spcPct val="100000"/>
              </a:lnSpc>
              <a:spcBef>
                <a:spcPts val="520"/>
              </a:spcBef>
              <a:buClr>
                <a:srgbClr val="DC9E1F"/>
              </a:buClr>
              <a:buSzPct val="96428"/>
              <a:buFont typeface="WenQuanYi Micro Hei"/>
              <a:buChar char="▪"/>
              <a:tabLst>
                <a:tab pos="203200" algn="l"/>
              </a:tabLst>
            </a:pPr>
            <a:r>
              <a:rPr lang="en-US" sz="2800" dirty="0" smtClean="0">
                <a:solidFill>
                  <a:srgbClr val="FFC000"/>
                </a:solidFill>
                <a:latin typeface="Arial"/>
                <a:cs typeface="Arial"/>
              </a:rPr>
              <a:t>Different types of alterations occur in DNA.</a:t>
            </a:r>
          </a:p>
          <a:p>
            <a:pPr marL="203200" indent="-190500" algn="just">
              <a:lnSpc>
                <a:spcPct val="100000"/>
              </a:lnSpc>
              <a:spcBef>
                <a:spcPts val="520"/>
              </a:spcBef>
              <a:buClr>
                <a:srgbClr val="DC9E1F"/>
              </a:buClr>
              <a:buSzPct val="96428"/>
              <a:buFont typeface="WenQuanYi Micro Hei"/>
              <a:buChar char="▪"/>
              <a:tabLst>
                <a:tab pos="203200" algn="l"/>
              </a:tabLst>
            </a:pPr>
            <a:r>
              <a:rPr lang="en-US" sz="2800" dirty="0" smtClean="0">
                <a:solidFill>
                  <a:srgbClr val="FFC000"/>
                </a:solidFill>
                <a:latin typeface="Arial"/>
                <a:cs typeface="Arial"/>
              </a:rPr>
              <a:t>MOST COMMON – </a:t>
            </a:r>
          </a:p>
          <a:p>
            <a:pPr marL="660400" lvl="1" indent="-190500" algn="just">
              <a:spcBef>
                <a:spcPts val="520"/>
              </a:spcBef>
              <a:buClr>
                <a:srgbClr val="DC9E1F"/>
              </a:buClr>
              <a:buSzPct val="96428"/>
              <a:buFont typeface="WenQuanYi Micro Hei"/>
              <a:buChar char="▪"/>
              <a:tabLst>
                <a:tab pos="203200" algn="l"/>
              </a:tabLst>
            </a:pPr>
            <a:r>
              <a:rPr lang="en-US" sz="2800" dirty="0" smtClean="0">
                <a:solidFill>
                  <a:srgbClr val="FFC000"/>
                </a:solidFill>
                <a:latin typeface="Arial"/>
                <a:cs typeface="Arial"/>
              </a:rPr>
              <a:t>Breakage of one or both strands of DNA</a:t>
            </a:r>
          </a:p>
          <a:p>
            <a:pPr marL="660400" lvl="1" indent="-190500" algn="just">
              <a:spcBef>
                <a:spcPts val="520"/>
              </a:spcBef>
              <a:buClr>
                <a:srgbClr val="DC9E1F"/>
              </a:buClr>
              <a:buSzPct val="96428"/>
              <a:buFont typeface="WenQuanYi Micro Hei"/>
              <a:buChar char="▪"/>
              <a:tabLst>
                <a:tab pos="203200" algn="l"/>
              </a:tabLst>
            </a:pPr>
            <a:r>
              <a:rPr lang="en-US" sz="2800" dirty="0">
                <a:solidFill>
                  <a:srgbClr val="FFC000"/>
                </a:solidFill>
                <a:latin typeface="Arial"/>
                <a:cs typeface="Arial"/>
              </a:rPr>
              <a:t>Cross- linking of DNA strands within the helix to other DNA strands or to </a:t>
            </a:r>
            <a:r>
              <a:rPr lang="en-US" sz="2800" dirty="0" smtClean="0">
                <a:solidFill>
                  <a:srgbClr val="FFC000"/>
                </a:solidFill>
                <a:latin typeface="Arial"/>
                <a:cs typeface="Arial"/>
              </a:rPr>
              <a:t>proteins</a:t>
            </a:r>
            <a:endParaRPr lang="en-US" sz="2800" dirty="0">
              <a:solidFill>
                <a:srgbClr val="FFC000"/>
              </a:solidFill>
              <a:latin typeface="Arial"/>
              <a:cs typeface="Arial"/>
            </a:endParaRPr>
          </a:p>
          <a:p>
            <a:pPr marL="660400" lvl="1" indent="-190500" algn="just">
              <a:spcBef>
                <a:spcPts val="520"/>
              </a:spcBef>
              <a:buClr>
                <a:srgbClr val="DC9E1F"/>
              </a:buClr>
              <a:buSzPct val="96428"/>
              <a:buFont typeface="WenQuanYi Micro Hei"/>
              <a:buChar char="▪"/>
              <a:tabLst>
                <a:tab pos="203200" algn="l"/>
              </a:tabLst>
            </a:pPr>
            <a:r>
              <a:rPr lang="en-US" sz="2800" dirty="0">
                <a:solidFill>
                  <a:srgbClr val="FFC000"/>
                </a:solidFill>
                <a:latin typeface="Arial"/>
                <a:cs typeface="Arial"/>
              </a:rPr>
              <a:t>Change or loss of base </a:t>
            </a:r>
          </a:p>
          <a:p>
            <a:pPr marL="660400" lvl="1" indent="-190500" algn="just">
              <a:spcBef>
                <a:spcPts val="520"/>
              </a:spcBef>
              <a:buClr>
                <a:srgbClr val="DC9E1F"/>
              </a:buClr>
              <a:buSzPct val="96428"/>
              <a:buFont typeface="WenQuanYi Micro Hei"/>
              <a:buChar char="▪"/>
              <a:tabLst>
                <a:tab pos="203200" algn="l"/>
              </a:tabLst>
            </a:pPr>
            <a:r>
              <a:rPr lang="en-US" sz="2800" dirty="0">
                <a:solidFill>
                  <a:srgbClr val="FFC000"/>
                </a:solidFill>
                <a:latin typeface="Arial"/>
                <a:cs typeface="Arial"/>
              </a:rPr>
              <a:t>Disruption of hydrogen bonds between the DNA </a:t>
            </a:r>
            <a:r>
              <a:rPr lang="en-US" sz="2800" dirty="0" smtClean="0">
                <a:solidFill>
                  <a:srgbClr val="FFC000"/>
                </a:solidFill>
                <a:latin typeface="Arial"/>
                <a:cs typeface="Arial"/>
              </a:rPr>
              <a:t>Strands</a:t>
            </a:r>
            <a:endParaRPr lang="en-US" sz="2800" dirty="0">
              <a:latin typeface="Arial"/>
              <a:cs typeface="Arial"/>
            </a:endParaRPr>
          </a:p>
        </p:txBody>
      </p:sp>
      <p:sp>
        <p:nvSpPr>
          <p:cNvPr id="3" name="object 3"/>
          <p:cNvSpPr txBox="1">
            <a:spLocks noGrp="1"/>
          </p:cNvSpPr>
          <p:nvPr>
            <p:ph type="title"/>
          </p:nvPr>
        </p:nvSpPr>
        <p:spPr>
          <a:xfrm>
            <a:off x="533400" y="725602"/>
            <a:ext cx="7738281" cy="874598"/>
          </a:xfrm>
          <a:prstGeom prst="rect">
            <a:avLst/>
          </a:prstGeom>
          <a:solidFill>
            <a:srgbClr val="FFFF00"/>
          </a:solidFill>
        </p:spPr>
        <p:txBody>
          <a:bodyPr vert="horz" wrap="square" lIns="0" tIns="12700" rIns="0" bIns="0" rtlCol="0">
            <a:spAutoFit/>
          </a:bodyPr>
          <a:lstStyle/>
          <a:p>
            <a:pPr marL="12700" algn="ctr">
              <a:lnSpc>
                <a:spcPct val="100000"/>
              </a:lnSpc>
              <a:spcBef>
                <a:spcPts val="100"/>
              </a:spcBef>
              <a:tabLst>
                <a:tab pos="2148840" algn="l"/>
                <a:tab pos="4408805" algn="l"/>
              </a:tabLst>
            </a:pPr>
            <a:r>
              <a:rPr lang="en-US" sz="2800" b="1" dirty="0" smtClean="0">
                <a:solidFill>
                  <a:schemeClr val="bg2"/>
                </a:solidFill>
              </a:rPr>
              <a:t>E</a:t>
            </a:r>
            <a:r>
              <a:rPr lang="en-US" sz="2800" b="1" spc="-75" dirty="0" smtClean="0">
                <a:solidFill>
                  <a:schemeClr val="bg2"/>
                </a:solidFill>
              </a:rPr>
              <a:t>F</a:t>
            </a:r>
            <a:r>
              <a:rPr lang="en-US" sz="2800" b="1" spc="-5" dirty="0" smtClean="0">
                <a:solidFill>
                  <a:schemeClr val="bg2"/>
                </a:solidFill>
              </a:rPr>
              <a:t>F</a:t>
            </a:r>
            <a:r>
              <a:rPr lang="en-US" sz="2800" b="1" dirty="0" smtClean="0">
                <a:solidFill>
                  <a:schemeClr val="bg2"/>
                </a:solidFill>
              </a:rPr>
              <a:t>ECT OF RADIATION</a:t>
            </a:r>
            <a:r>
              <a:rPr lang="en-US" sz="2800" b="1" spc="-5" dirty="0" smtClean="0">
                <a:solidFill>
                  <a:schemeClr val="bg2"/>
                </a:solidFill>
              </a:rPr>
              <a:t> </a:t>
            </a:r>
            <a:r>
              <a:rPr lang="en-US" sz="2800" b="1" dirty="0" smtClean="0">
                <a:solidFill>
                  <a:schemeClr val="bg2"/>
                </a:solidFill>
              </a:rPr>
              <a:t>ON BIOLOGICAL</a:t>
            </a:r>
            <a:r>
              <a:rPr lang="en-US" sz="2800" b="1" dirty="0">
                <a:solidFill>
                  <a:schemeClr val="bg2"/>
                </a:solidFill>
              </a:rPr>
              <a:t> </a:t>
            </a:r>
            <a:r>
              <a:rPr lang="en-US" sz="2800" b="1" dirty="0" smtClean="0">
                <a:solidFill>
                  <a:schemeClr val="bg2"/>
                </a:solidFill>
              </a:rPr>
              <a:t>MOLECULES</a:t>
            </a:r>
            <a:endParaRPr lang="en-US" sz="2800" b="1" dirty="0">
              <a:solidFill>
                <a:schemeClr val="bg2"/>
              </a:solidFill>
            </a:endParaRPr>
          </a:p>
        </p:txBody>
      </p:sp>
      <p:sp>
        <p:nvSpPr>
          <p:cNvPr id="4" name="TextBox 3"/>
          <p:cNvSpPr txBox="1"/>
          <p:nvPr/>
        </p:nvSpPr>
        <p:spPr>
          <a:xfrm>
            <a:off x="4800600" y="76200"/>
            <a:ext cx="3429000" cy="400110"/>
          </a:xfrm>
          <a:prstGeom prst="rect">
            <a:avLst/>
          </a:prstGeom>
          <a:noFill/>
        </p:spPr>
        <p:txBody>
          <a:bodyPr wrap="square" rtlCol="0">
            <a:spAutoFit/>
          </a:bodyPr>
          <a:lstStyle/>
          <a:p>
            <a:r>
              <a:rPr lang="en-US" sz="2000" b="1" dirty="0" smtClean="0"/>
              <a:t>RADIATION BIOLOGY</a:t>
            </a:r>
            <a:endParaRPr lang="en-US" sz="2000" b="1" dirty="0"/>
          </a:p>
        </p:txBody>
      </p:sp>
      <p:sp>
        <p:nvSpPr>
          <p:cNvPr id="6" name="object 2"/>
          <p:cNvSpPr/>
          <p:nvPr/>
        </p:nvSpPr>
        <p:spPr>
          <a:xfrm>
            <a:off x="9525000" y="2180164"/>
            <a:ext cx="2743200" cy="2343834"/>
          </a:xfrm>
          <a:prstGeom prst="rect">
            <a:avLst/>
          </a:prstGeom>
          <a:blipFill>
            <a:blip r:embed="rId2" cstate="print"/>
            <a:stretch>
              <a:fillRect/>
            </a:stretch>
          </a:blipFill>
        </p:spPr>
        <p:txBody>
          <a:bodyPr wrap="square" lIns="0" tIns="0" rIns="0" bIns="0" rtlCol="0"/>
          <a:lstStyle/>
          <a:p>
            <a:endParaRPr/>
          </a:p>
        </p:txBody>
      </p:sp>
      <p:sp>
        <p:nvSpPr>
          <p:cNvPr id="8" name="TextBox 7"/>
          <p:cNvSpPr txBox="1"/>
          <p:nvPr/>
        </p:nvSpPr>
        <p:spPr>
          <a:xfrm>
            <a:off x="2971800" y="1734234"/>
            <a:ext cx="34290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12700" algn="just">
              <a:lnSpc>
                <a:spcPct val="100000"/>
              </a:lnSpc>
              <a:spcBef>
                <a:spcPts val="520"/>
              </a:spcBef>
              <a:buClr>
                <a:srgbClr val="DC9E1F"/>
              </a:buClr>
              <a:buSzPct val="96428"/>
              <a:tabLst>
                <a:tab pos="203200" algn="l"/>
              </a:tabLst>
            </a:pPr>
            <a:r>
              <a:rPr lang="en-US" sz="3600" b="1" dirty="0" smtClean="0">
                <a:solidFill>
                  <a:schemeClr val="bg1"/>
                </a:solidFill>
                <a:latin typeface="Algerian" pitchFamily="82" charset="0"/>
                <a:cs typeface="Arial"/>
              </a:rPr>
              <a:t>NUCLEIC</a:t>
            </a:r>
            <a:r>
              <a:rPr lang="en-US" sz="3600" b="1" spc="-10" dirty="0" smtClean="0">
                <a:solidFill>
                  <a:schemeClr val="bg1"/>
                </a:solidFill>
                <a:latin typeface="Algerian" pitchFamily="82" charset="0"/>
                <a:cs typeface="Arial"/>
              </a:rPr>
              <a:t> </a:t>
            </a:r>
            <a:r>
              <a:rPr lang="en-US" sz="3600" b="1" dirty="0" smtClean="0">
                <a:solidFill>
                  <a:schemeClr val="bg1"/>
                </a:solidFill>
                <a:latin typeface="Algerian" pitchFamily="82" charset="0"/>
                <a:cs typeface="Arial"/>
              </a:rPr>
              <a:t>ACIDS</a:t>
            </a:r>
            <a:endParaRPr lang="en-US" sz="3600" b="1" dirty="0">
              <a:solidFill>
                <a:schemeClr val="bg1"/>
              </a:solidFill>
              <a:latin typeface="Algerian" pitchFamily="82" charset="0"/>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4393757"/>
              </p:ext>
            </p:extLst>
          </p:nvPr>
        </p:nvGraphicFramePr>
        <p:xfrm>
          <a:off x="-1295400" y="392794"/>
          <a:ext cx="8077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181600" y="23462"/>
            <a:ext cx="2674643" cy="369332"/>
          </a:xfrm>
          <a:prstGeom prst="rect">
            <a:avLst/>
          </a:prstGeom>
        </p:spPr>
        <p:txBody>
          <a:bodyPr wrap="none">
            <a:spAutoFit/>
          </a:bodyPr>
          <a:lstStyle/>
          <a:p>
            <a:r>
              <a:rPr lang="en-US" b="1" dirty="0"/>
              <a:t>RADIATION BIOLOGY</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8287" y="1600200"/>
            <a:ext cx="33909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399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73" y="1559377"/>
            <a:ext cx="8058427" cy="3508977"/>
          </a:xfrm>
        </p:spPr>
        <p:txBody>
          <a:bodyPr/>
          <a:lstStyle/>
          <a:p>
            <a:pPr marL="635000" lvl="1" indent="-342900">
              <a:lnSpc>
                <a:spcPct val="150000"/>
              </a:lnSpc>
              <a:spcBef>
                <a:spcPts val="440"/>
              </a:spcBef>
              <a:buClr>
                <a:srgbClr val="FF0000"/>
              </a:buClr>
              <a:buFont typeface="Wingdings" pitchFamily="2" charset="2"/>
              <a:buChar char="v"/>
              <a:tabLst>
                <a:tab pos="469900" algn="l"/>
              </a:tabLst>
            </a:pPr>
            <a:r>
              <a:rPr lang="en-US" sz="2400" dirty="0" smtClean="0">
                <a:latin typeface="Arial"/>
                <a:cs typeface="Arial"/>
              </a:rPr>
              <a:t> Irradiation of proteins leads to </a:t>
            </a:r>
          </a:p>
          <a:p>
            <a:pPr marL="909320" lvl="2" indent="-342900">
              <a:lnSpc>
                <a:spcPct val="150000"/>
              </a:lnSpc>
              <a:spcBef>
                <a:spcPts val="440"/>
              </a:spcBef>
              <a:buClr>
                <a:srgbClr val="FF0000"/>
              </a:buClr>
              <a:buFont typeface="Wingdings" pitchFamily="2" charset="2"/>
              <a:buChar char="v"/>
              <a:tabLst>
                <a:tab pos="469900" algn="l"/>
              </a:tabLst>
            </a:pPr>
            <a:r>
              <a:rPr lang="en-US" dirty="0">
                <a:latin typeface="Arial"/>
                <a:cs typeface="Arial"/>
              </a:rPr>
              <a:t>C</a:t>
            </a:r>
            <a:r>
              <a:rPr lang="en-US" dirty="0" smtClean="0">
                <a:latin typeface="Arial"/>
                <a:cs typeface="Arial"/>
              </a:rPr>
              <a:t>hanges in their secondary and tertiary structure by disruption of side chains </a:t>
            </a:r>
          </a:p>
          <a:p>
            <a:pPr marL="909320" lvl="2" indent="-342900">
              <a:lnSpc>
                <a:spcPct val="150000"/>
              </a:lnSpc>
              <a:spcBef>
                <a:spcPts val="440"/>
              </a:spcBef>
              <a:buClr>
                <a:srgbClr val="FF0000"/>
              </a:buClr>
              <a:buFont typeface="Wingdings" pitchFamily="2" charset="2"/>
              <a:buChar char="v"/>
              <a:tabLst>
                <a:tab pos="469900" algn="l"/>
              </a:tabLst>
            </a:pPr>
            <a:r>
              <a:rPr lang="en-US" dirty="0">
                <a:latin typeface="Arial"/>
                <a:cs typeface="Arial"/>
              </a:rPr>
              <a:t>B</a:t>
            </a:r>
            <a:r>
              <a:rPr lang="en-US" dirty="0" smtClean="0">
                <a:latin typeface="Arial"/>
                <a:cs typeface="Arial"/>
              </a:rPr>
              <a:t>reakage of hydrogen or disulphide bonds</a:t>
            </a:r>
          </a:p>
          <a:p>
            <a:pPr marL="909320" lvl="2" indent="-342900">
              <a:lnSpc>
                <a:spcPct val="150000"/>
              </a:lnSpc>
              <a:spcBef>
                <a:spcPts val="440"/>
              </a:spcBef>
              <a:buClr>
                <a:srgbClr val="FF0000"/>
              </a:buClr>
              <a:buFont typeface="Wingdings" pitchFamily="2" charset="2"/>
              <a:buChar char="v"/>
              <a:tabLst>
                <a:tab pos="469900" algn="l"/>
              </a:tabLst>
            </a:pPr>
            <a:r>
              <a:rPr lang="en-US" dirty="0" smtClean="0">
                <a:latin typeface="Arial"/>
                <a:cs typeface="Arial"/>
              </a:rPr>
              <a:t>Denaturation of proteins</a:t>
            </a:r>
          </a:p>
          <a:p>
            <a:pPr marL="909320" lvl="2" indent="-342900">
              <a:lnSpc>
                <a:spcPct val="150000"/>
              </a:lnSpc>
              <a:spcBef>
                <a:spcPts val="440"/>
              </a:spcBef>
              <a:buClr>
                <a:srgbClr val="FF0000"/>
              </a:buClr>
              <a:buFont typeface="Wingdings" pitchFamily="2" charset="2"/>
              <a:buChar char="v"/>
              <a:tabLst>
                <a:tab pos="469900" algn="l"/>
              </a:tabLst>
            </a:pPr>
            <a:r>
              <a:rPr lang="en-US" dirty="0" smtClean="0">
                <a:latin typeface="Arial"/>
                <a:cs typeface="Arial"/>
              </a:rPr>
              <a:t>Inter and intra-molecular cross-linking</a:t>
            </a:r>
            <a:endParaRPr lang="en-US" dirty="0">
              <a:latin typeface="Arial"/>
              <a:cs typeface="Arial"/>
            </a:endParaRPr>
          </a:p>
        </p:txBody>
      </p:sp>
      <p:sp>
        <p:nvSpPr>
          <p:cNvPr id="5" name="TextBox 4"/>
          <p:cNvSpPr txBox="1"/>
          <p:nvPr/>
        </p:nvSpPr>
        <p:spPr>
          <a:xfrm>
            <a:off x="3200400" y="838200"/>
            <a:ext cx="25908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12700" algn="just">
              <a:lnSpc>
                <a:spcPct val="100000"/>
              </a:lnSpc>
              <a:spcBef>
                <a:spcPts val="520"/>
              </a:spcBef>
              <a:buClr>
                <a:srgbClr val="DC9E1F"/>
              </a:buClr>
              <a:buSzPct val="96428"/>
              <a:tabLst>
                <a:tab pos="203200" algn="l"/>
              </a:tabLst>
            </a:pPr>
            <a:r>
              <a:rPr lang="en-US" sz="3600" b="1" dirty="0" smtClean="0">
                <a:solidFill>
                  <a:schemeClr val="bg1"/>
                </a:solidFill>
                <a:cs typeface="Arial"/>
              </a:rPr>
              <a:t>PROTEINS</a:t>
            </a:r>
            <a:endParaRPr lang="en-US" sz="3600" b="1" dirty="0">
              <a:solidFill>
                <a:schemeClr val="bg1"/>
              </a:solidFill>
              <a:cs typeface="Arial"/>
            </a:endParaRPr>
          </a:p>
        </p:txBody>
      </p:sp>
      <p:sp>
        <p:nvSpPr>
          <p:cNvPr id="6" name="Horizontal Scroll 5"/>
          <p:cNvSpPr/>
          <p:nvPr/>
        </p:nvSpPr>
        <p:spPr>
          <a:xfrm>
            <a:off x="838200" y="4572000"/>
            <a:ext cx="7543800" cy="190500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The dose required to induce a significant amount of protein denaturation is </a:t>
            </a:r>
            <a:r>
              <a:rPr lang="en-US" sz="2800" b="1" dirty="0" smtClean="0">
                <a:solidFill>
                  <a:srgbClr val="FF0000"/>
                </a:solidFill>
              </a:rPr>
              <a:t>much higher</a:t>
            </a:r>
            <a:r>
              <a:rPr lang="en-US" sz="2400" b="1" dirty="0" smtClean="0"/>
              <a:t> than that required for cell death</a:t>
            </a:r>
            <a:endParaRPr lang="en-US" sz="2400" b="1" dirty="0"/>
          </a:p>
        </p:txBody>
      </p:sp>
      <p:sp>
        <p:nvSpPr>
          <p:cNvPr id="7" name="TextBox 6"/>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Tree>
    <p:extLst>
      <p:ext uri="{BB962C8B-B14F-4D97-AF65-F5344CB8AC3E}">
        <p14:creationId xmlns:p14="http://schemas.microsoft.com/office/powerpoint/2010/main" val="3483014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933177"/>
            <a:ext cx="7924800" cy="5696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042" y="914400"/>
            <a:ext cx="6524557" cy="556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4"/>
          <p:cNvSpPr txBox="1">
            <a:spLocks/>
          </p:cNvSpPr>
          <p:nvPr/>
        </p:nvSpPr>
        <p:spPr>
          <a:xfrm>
            <a:off x="418040" y="228600"/>
            <a:ext cx="4008577" cy="628377"/>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0" tIns="12700" rIns="0" bIns="0" rtlCol="0" anchor="b">
            <a:sp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12700" algn="ctr">
              <a:spcBef>
                <a:spcPts val="100"/>
              </a:spcBef>
            </a:pPr>
            <a:r>
              <a:rPr lang="en-US" b="1" spc="-5" smtClean="0">
                <a:solidFill>
                  <a:schemeClr val="bg2"/>
                </a:solidFill>
              </a:rPr>
              <a:t>CHROMOSOME</a:t>
            </a:r>
            <a:endParaRPr lang="en-US" b="1" spc="-5" dirty="0">
              <a:solidFill>
                <a:schemeClr val="bg2"/>
              </a:solidFill>
            </a:endParaRPr>
          </a:p>
        </p:txBody>
      </p:sp>
      <p:sp>
        <p:nvSpPr>
          <p:cNvPr id="7" name="TextBox 6"/>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Tree>
    <p:extLst>
      <p:ext uri="{BB962C8B-B14F-4D97-AF65-F5344CB8AC3E}">
        <p14:creationId xmlns:p14="http://schemas.microsoft.com/office/powerpoint/2010/main" val="3258084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3936"/>
            <a:ext cx="3886200" cy="646664"/>
          </a:xfrm>
          <a:solidFill>
            <a:srgbClr val="FFFF00"/>
          </a:solidFill>
          <a:ln>
            <a:solidFill>
              <a:srgbClr val="FFFF00"/>
            </a:solidFill>
          </a:ln>
        </p:spPr>
        <p:txBody>
          <a:bodyPr>
            <a:normAutofit fontScale="90000"/>
          </a:bodyPr>
          <a:lstStyle/>
          <a:p>
            <a:r>
              <a:rPr lang="en-US" b="1" dirty="0" smtClean="0">
                <a:solidFill>
                  <a:schemeClr val="bg1"/>
                </a:solidFill>
              </a:rPr>
              <a:t>INTRODUCTION</a:t>
            </a:r>
            <a:endParaRPr lang="en-US" b="1" dirty="0">
              <a:solidFill>
                <a:schemeClr val="bg1"/>
              </a:solidFill>
            </a:endParaRPr>
          </a:p>
        </p:txBody>
      </p:sp>
      <p:sp>
        <p:nvSpPr>
          <p:cNvPr id="3" name="Content Placeholder 2"/>
          <p:cNvSpPr>
            <a:spLocks noGrp="1"/>
          </p:cNvSpPr>
          <p:nvPr>
            <p:ph idx="1"/>
          </p:nvPr>
        </p:nvSpPr>
        <p:spPr>
          <a:xfrm>
            <a:off x="609600" y="1219200"/>
            <a:ext cx="7924800" cy="52578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68580" indent="0" algn="just">
              <a:buNone/>
            </a:pPr>
            <a:r>
              <a:rPr lang="en-US" spc="5" dirty="0" smtClean="0">
                <a:solidFill>
                  <a:schemeClr val="bg1"/>
                </a:solidFill>
                <a:cs typeface="Trebuchet MS"/>
              </a:rPr>
              <a:t>1. RADIOBIOLOGY is the study </a:t>
            </a:r>
            <a:r>
              <a:rPr lang="en-US" spc="5" dirty="0">
                <a:solidFill>
                  <a:schemeClr val="bg1"/>
                </a:solidFill>
                <a:cs typeface="Trebuchet MS"/>
              </a:rPr>
              <a:t>of effects of ionizing radiation  on living</a:t>
            </a:r>
            <a:r>
              <a:rPr lang="en-US" spc="-5" dirty="0">
                <a:solidFill>
                  <a:schemeClr val="bg1"/>
                </a:solidFill>
                <a:cs typeface="Trebuchet MS"/>
              </a:rPr>
              <a:t> </a:t>
            </a:r>
            <a:r>
              <a:rPr lang="en-US" spc="5" dirty="0" smtClean="0">
                <a:solidFill>
                  <a:schemeClr val="bg1"/>
                </a:solidFill>
                <a:cs typeface="Trebuchet MS"/>
              </a:rPr>
              <a:t>systems.</a:t>
            </a:r>
            <a:endParaRPr lang="en-US" dirty="0">
              <a:solidFill>
                <a:schemeClr val="bg1"/>
              </a:solidFill>
              <a:cs typeface="Trebuchet MS"/>
            </a:endParaRPr>
          </a:p>
          <a:p>
            <a:pPr algn="just"/>
            <a:endParaRPr lang="en-US" dirty="0" smtClean="0">
              <a:solidFill>
                <a:schemeClr val="bg1"/>
              </a:solidFill>
            </a:endParaRPr>
          </a:p>
          <a:p>
            <a:pPr marL="68580" indent="0" algn="just">
              <a:buNone/>
            </a:pPr>
            <a:r>
              <a:rPr lang="en-US" dirty="0" smtClean="0">
                <a:solidFill>
                  <a:schemeClr val="bg1"/>
                </a:solidFill>
              </a:rPr>
              <a:t>2. The initial interaction between ionizing radiation and matter occurs at the level of ELECTRON within the first 10-13 sec. after exposure.</a:t>
            </a:r>
          </a:p>
          <a:p>
            <a:pPr marL="68580" indent="0" algn="just">
              <a:buNone/>
            </a:pPr>
            <a:endParaRPr lang="en-US" dirty="0">
              <a:solidFill>
                <a:schemeClr val="bg1"/>
              </a:solidFill>
            </a:endParaRPr>
          </a:p>
          <a:p>
            <a:pPr marL="68580" indent="0" algn="just">
              <a:buNone/>
            </a:pPr>
            <a:r>
              <a:rPr lang="en-US" dirty="0" smtClean="0">
                <a:solidFill>
                  <a:schemeClr val="bg1"/>
                </a:solidFill>
              </a:rPr>
              <a:t>3. These changes result in modification of biologic molecules within the ensuing seconds to hours.</a:t>
            </a:r>
          </a:p>
          <a:p>
            <a:pPr marL="68580" indent="0" algn="just">
              <a:buNone/>
            </a:pPr>
            <a:endParaRPr lang="en-US" dirty="0">
              <a:solidFill>
                <a:schemeClr val="bg1"/>
              </a:solidFill>
            </a:endParaRPr>
          </a:p>
          <a:p>
            <a:pPr marL="68580" indent="0" algn="just">
              <a:buNone/>
            </a:pPr>
            <a:r>
              <a:rPr lang="en-US" dirty="0" smtClean="0">
                <a:solidFill>
                  <a:schemeClr val="bg1"/>
                </a:solidFill>
              </a:rPr>
              <a:t>4. In turn, the molecular changes may lead to alterations in the cells and organisms that persist for hours, decades and possibly even generations. These changes may result in injury or death.</a:t>
            </a:r>
            <a:endParaRPr lang="en-US" dirty="0">
              <a:solidFill>
                <a:schemeClr val="bg1"/>
              </a:solidFill>
            </a:endParaRPr>
          </a:p>
        </p:txBody>
      </p:sp>
      <p:sp>
        <p:nvSpPr>
          <p:cNvPr id="4" name="TextBox 3"/>
          <p:cNvSpPr txBox="1"/>
          <p:nvPr/>
        </p:nvSpPr>
        <p:spPr>
          <a:xfrm>
            <a:off x="4724400" y="76200"/>
            <a:ext cx="3505200" cy="461665"/>
          </a:xfrm>
          <a:prstGeom prst="rect">
            <a:avLst/>
          </a:prstGeom>
          <a:noFill/>
        </p:spPr>
        <p:txBody>
          <a:bodyPr wrap="square" rtlCol="0">
            <a:spAutoFit/>
          </a:bodyPr>
          <a:lstStyle/>
          <a:p>
            <a:r>
              <a:rPr lang="en-US" sz="2400" b="1" dirty="0" smtClean="0"/>
              <a:t>RADIATION BIOLOGY</a:t>
            </a:r>
            <a:endParaRPr lang="en-US" sz="2400" b="1" dirty="0"/>
          </a:p>
        </p:txBody>
      </p:sp>
    </p:spTree>
    <p:extLst>
      <p:ext uri="{BB962C8B-B14F-4D97-AF65-F5344CB8AC3E}">
        <p14:creationId xmlns:p14="http://schemas.microsoft.com/office/powerpoint/2010/main" val="365007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1" y="1460500"/>
            <a:ext cx="8381999" cy="751488"/>
          </a:xfrm>
          <a:prstGeom prst="rect">
            <a:avLst/>
          </a:prstGeom>
        </p:spPr>
        <p:txBody>
          <a:bodyPr vert="horz" wrap="square" lIns="0" tIns="33020" rIns="0" bIns="0" rtlCol="0">
            <a:spAutoFit/>
          </a:bodyPr>
          <a:lstStyle/>
          <a:p>
            <a:pPr marL="203200" marR="5080" indent="-190500" algn="just">
              <a:lnSpc>
                <a:spcPts val="2800"/>
              </a:lnSpc>
              <a:spcBef>
                <a:spcPts val="260"/>
              </a:spcBef>
              <a:buClr>
                <a:srgbClr val="DC9E1F"/>
              </a:buClr>
              <a:buFont typeface="WenQuanYi Micro Hei"/>
              <a:buChar char="▪"/>
              <a:tabLst>
                <a:tab pos="203200" algn="l"/>
              </a:tabLst>
            </a:pPr>
            <a:r>
              <a:rPr sz="2000" b="1" spc="-5" dirty="0">
                <a:solidFill>
                  <a:srgbClr val="FFFF00"/>
                </a:solidFill>
                <a:latin typeface="Arial"/>
                <a:cs typeface="Arial"/>
              </a:rPr>
              <a:t>Chromosome aberrations </a:t>
            </a:r>
            <a:r>
              <a:rPr sz="2000" dirty="0">
                <a:solidFill>
                  <a:srgbClr val="FFFFFF"/>
                </a:solidFill>
                <a:latin typeface="Arial"/>
                <a:cs typeface="Arial"/>
              </a:rPr>
              <a:t>– </a:t>
            </a:r>
            <a:r>
              <a:rPr sz="2000" spc="-5" dirty="0">
                <a:solidFill>
                  <a:srgbClr val="FFFFFF"/>
                </a:solidFill>
                <a:latin typeface="Arial"/>
                <a:cs typeface="Arial"/>
              </a:rPr>
              <a:t>irradiated </a:t>
            </a:r>
            <a:r>
              <a:rPr sz="2000" dirty="0">
                <a:solidFill>
                  <a:srgbClr val="FFFFFF"/>
                </a:solidFill>
                <a:latin typeface="Arial"/>
                <a:cs typeface="Arial"/>
              </a:rPr>
              <a:t>early in </a:t>
            </a:r>
            <a:r>
              <a:rPr sz="2000" spc="-5" dirty="0">
                <a:solidFill>
                  <a:srgbClr val="FFFFFF"/>
                </a:solidFill>
                <a:latin typeface="Arial"/>
                <a:cs typeface="Arial"/>
              </a:rPr>
              <a:t>interphase,  before the </a:t>
            </a:r>
            <a:r>
              <a:rPr sz="2000" dirty="0">
                <a:solidFill>
                  <a:srgbClr val="FFFFFF"/>
                </a:solidFill>
                <a:latin typeface="Arial"/>
                <a:cs typeface="Arial"/>
              </a:rPr>
              <a:t>chromosome </a:t>
            </a:r>
            <a:r>
              <a:rPr sz="2000" spc="-5" dirty="0">
                <a:solidFill>
                  <a:srgbClr val="FFFFFF"/>
                </a:solidFill>
                <a:latin typeface="Arial"/>
                <a:cs typeface="Arial"/>
              </a:rPr>
              <a:t>material </a:t>
            </a:r>
            <a:r>
              <a:rPr sz="2000" dirty="0">
                <a:solidFill>
                  <a:srgbClr val="FFFFFF"/>
                </a:solidFill>
                <a:latin typeface="Arial"/>
                <a:cs typeface="Arial"/>
              </a:rPr>
              <a:t>has </a:t>
            </a:r>
            <a:r>
              <a:rPr sz="2000" spc="-5" dirty="0">
                <a:solidFill>
                  <a:srgbClr val="FFFFFF"/>
                </a:solidFill>
                <a:latin typeface="Arial"/>
                <a:cs typeface="Arial"/>
              </a:rPr>
              <a:t>duplicated </a:t>
            </a:r>
            <a:r>
              <a:rPr sz="2000" dirty="0">
                <a:solidFill>
                  <a:srgbClr val="FFFFFF"/>
                </a:solidFill>
                <a:latin typeface="Arial"/>
                <a:cs typeface="Arial"/>
              </a:rPr>
              <a:t>– break in  </a:t>
            </a:r>
            <a:r>
              <a:rPr sz="2000" spc="-5" dirty="0">
                <a:solidFill>
                  <a:srgbClr val="FFFFFF"/>
                </a:solidFill>
                <a:latin typeface="Arial"/>
                <a:cs typeface="Arial"/>
              </a:rPr>
              <a:t>both chromatids strands</a:t>
            </a:r>
            <a:endParaRPr sz="2000" dirty="0">
              <a:latin typeface="Arial"/>
              <a:cs typeface="Arial"/>
            </a:endParaRPr>
          </a:p>
        </p:txBody>
      </p:sp>
      <p:sp>
        <p:nvSpPr>
          <p:cNvPr id="3" name="object 3"/>
          <p:cNvSpPr txBox="1"/>
          <p:nvPr/>
        </p:nvSpPr>
        <p:spPr>
          <a:xfrm>
            <a:off x="381000" y="4114800"/>
            <a:ext cx="8091237" cy="751487"/>
          </a:xfrm>
          <a:prstGeom prst="rect">
            <a:avLst/>
          </a:prstGeom>
        </p:spPr>
        <p:txBody>
          <a:bodyPr vert="horz" wrap="square" lIns="0" tIns="33019" rIns="0" bIns="0" rtlCol="0">
            <a:spAutoFit/>
          </a:bodyPr>
          <a:lstStyle/>
          <a:p>
            <a:pPr marL="203200" marR="5080" indent="-190500" algn="just">
              <a:lnSpc>
                <a:spcPts val="2800"/>
              </a:lnSpc>
              <a:spcBef>
                <a:spcPts val="259"/>
              </a:spcBef>
              <a:buClr>
                <a:srgbClr val="DC9E1F"/>
              </a:buClr>
              <a:buFont typeface="WenQuanYi Micro Hei"/>
              <a:buChar char="▪"/>
              <a:tabLst>
                <a:tab pos="203200" algn="l"/>
              </a:tabLst>
            </a:pPr>
            <a:r>
              <a:rPr sz="2000" b="1" spc="-5" dirty="0">
                <a:solidFill>
                  <a:srgbClr val="FFFF00"/>
                </a:solidFill>
                <a:latin typeface="Arial"/>
                <a:cs typeface="Arial"/>
              </a:rPr>
              <a:t>Chromatid aberrations </a:t>
            </a:r>
            <a:r>
              <a:rPr sz="2000" dirty="0">
                <a:solidFill>
                  <a:srgbClr val="FFFFFF"/>
                </a:solidFill>
                <a:latin typeface="Arial"/>
                <a:cs typeface="Arial"/>
              </a:rPr>
              <a:t>– </a:t>
            </a:r>
            <a:r>
              <a:rPr sz="2000" spc="-5" dirty="0">
                <a:solidFill>
                  <a:srgbClr val="FFFFFF"/>
                </a:solidFill>
                <a:latin typeface="Arial"/>
                <a:cs typeface="Arial"/>
              </a:rPr>
              <a:t>irradiated later </a:t>
            </a:r>
            <a:r>
              <a:rPr sz="2000" dirty="0">
                <a:solidFill>
                  <a:srgbClr val="FFFFFF"/>
                </a:solidFill>
                <a:latin typeface="Arial"/>
                <a:cs typeface="Arial"/>
              </a:rPr>
              <a:t>in </a:t>
            </a:r>
            <a:r>
              <a:rPr sz="2000" spc="-5" dirty="0">
                <a:solidFill>
                  <a:srgbClr val="FFFFFF"/>
                </a:solidFill>
                <a:latin typeface="Arial"/>
                <a:cs typeface="Arial"/>
              </a:rPr>
              <a:t>interphase,  after </a:t>
            </a:r>
            <a:r>
              <a:rPr sz="2000" dirty="0">
                <a:solidFill>
                  <a:srgbClr val="FFFFFF"/>
                </a:solidFill>
                <a:latin typeface="Arial"/>
                <a:cs typeface="Arial"/>
              </a:rPr>
              <a:t>DNA </a:t>
            </a:r>
            <a:r>
              <a:rPr sz="2000" spc="-5" dirty="0">
                <a:solidFill>
                  <a:srgbClr val="FFFFFF"/>
                </a:solidFill>
                <a:latin typeface="Arial"/>
                <a:cs typeface="Arial"/>
              </a:rPr>
              <a:t>material </a:t>
            </a:r>
            <a:r>
              <a:rPr sz="2000" dirty="0">
                <a:solidFill>
                  <a:srgbClr val="FFFFFF"/>
                </a:solidFill>
                <a:latin typeface="Arial"/>
                <a:cs typeface="Arial"/>
              </a:rPr>
              <a:t>has doubled – break seen in one  </a:t>
            </a:r>
            <a:r>
              <a:rPr sz="2000" spc="-5" dirty="0">
                <a:solidFill>
                  <a:srgbClr val="FFFFFF"/>
                </a:solidFill>
                <a:latin typeface="Arial"/>
                <a:cs typeface="Arial"/>
              </a:rPr>
              <a:t>chromatid strand</a:t>
            </a:r>
            <a:endParaRPr sz="2000" dirty="0">
              <a:latin typeface="Arial"/>
              <a:cs typeface="Arial"/>
            </a:endParaRPr>
          </a:p>
        </p:txBody>
      </p:sp>
      <p:sp>
        <p:nvSpPr>
          <p:cNvPr id="4" name="object 4"/>
          <p:cNvSpPr txBox="1">
            <a:spLocks noGrp="1"/>
          </p:cNvSpPr>
          <p:nvPr>
            <p:ph type="title"/>
          </p:nvPr>
        </p:nvSpPr>
        <p:spPr>
          <a:xfrm>
            <a:off x="487223" y="685800"/>
            <a:ext cx="4008577" cy="628377"/>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0" tIns="12700" rIns="0" bIns="0" rtlCol="0">
            <a:spAutoFit/>
          </a:bodyPr>
          <a:lstStyle/>
          <a:p>
            <a:pPr marL="12700" algn="ctr">
              <a:lnSpc>
                <a:spcPct val="100000"/>
              </a:lnSpc>
              <a:spcBef>
                <a:spcPts val="100"/>
              </a:spcBef>
            </a:pPr>
            <a:r>
              <a:rPr lang="en-US" b="1" spc="-5" dirty="0" smtClean="0">
                <a:solidFill>
                  <a:schemeClr val="bg2"/>
                </a:solidFill>
              </a:rPr>
              <a:t>CHROMOSOME</a:t>
            </a:r>
            <a:endParaRPr lang="en-US" b="1" spc="-5" dirty="0">
              <a:solidFill>
                <a:schemeClr val="bg2"/>
              </a:solidFill>
            </a:endParaRPr>
          </a:p>
        </p:txBody>
      </p:sp>
      <p:grpSp>
        <p:nvGrpSpPr>
          <p:cNvPr id="5" name="object 5"/>
          <p:cNvGrpSpPr/>
          <p:nvPr/>
        </p:nvGrpSpPr>
        <p:grpSpPr>
          <a:xfrm>
            <a:off x="2686895" y="4788838"/>
            <a:ext cx="3479445" cy="1840562"/>
            <a:chOff x="5131155" y="5053662"/>
            <a:chExt cx="3225800" cy="1435100"/>
          </a:xfrm>
        </p:grpSpPr>
        <p:sp>
          <p:nvSpPr>
            <p:cNvPr id="6" name="object 6"/>
            <p:cNvSpPr/>
            <p:nvPr/>
          </p:nvSpPr>
          <p:spPr>
            <a:xfrm>
              <a:off x="5131155" y="5053662"/>
              <a:ext cx="3225800" cy="14351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68900" y="5092700"/>
              <a:ext cx="3086100" cy="12954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174069" y="5096573"/>
              <a:ext cx="3086100" cy="1295400"/>
            </a:xfrm>
            <a:custGeom>
              <a:avLst/>
              <a:gdLst/>
              <a:ahLst/>
              <a:cxnLst/>
              <a:rect l="l" t="t" r="r" b="b"/>
              <a:pathLst>
                <a:path w="3086100" h="1295400">
                  <a:moveTo>
                    <a:pt x="0" y="0"/>
                  </a:moveTo>
                  <a:lnTo>
                    <a:pt x="0" y="1295400"/>
                  </a:lnTo>
                  <a:lnTo>
                    <a:pt x="3086100" y="1295400"/>
                  </a:lnTo>
                  <a:lnTo>
                    <a:pt x="3086100" y="0"/>
                  </a:lnTo>
                  <a:lnTo>
                    <a:pt x="0" y="0"/>
                  </a:lnTo>
                  <a:close/>
                </a:path>
              </a:pathLst>
            </a:custGeom>
            <a:ln w="38100">
              <a:solidFill>
                <a:srgbClr val="000000"/>
              </a:solidFill>
            </a:ln>
          </p:spPr>
          <p:txBody>
            <a:bodyPr wrap="square" lIns="0" tIns="0" rIns="0" bIns="0" rtlCol="0"/>
            <a:lstStyle/>
            <a:p>
              <a:endParaRPr/>
            </a:p>
          </p:txBody>
        </p:sp>
      </p:grpSp>
      <p:grpSp>
        <p:nvGrpSpPr>
          <p:cNvPr id="9" name="object 9"/>
          <p:cNvGrpSpPr/>
          <p:nvPr/>
        </p:nvGrpSpPr>
        <p:grpSpPr>
          <a:xfrm>
            <a:off x="2743200" y="2209406"/>
            <a:ext cx="3292754" cy="1600594"/>
            <a:chOff x="5131155" y="2438006"/>
            <a:chExt cx="3225800" cy="1282700"/>
          </a:xfrm>
        </p:grpSpPr>
        <p:sp>
          <p:nvSpPr>
            <p:cNvPr id="10" name="object 10"/>
            <p:cNvSpPr/>
            <p:nvPr/>
          </p:nvSpPr>
          <p:spPr>
            <a:xfrm>
              <a:off x="5131155" y="2438006"/>
              <a:ext cx="3225800" cy="12827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168900" y="2476499"/>
              <a:ext cx="3086100" cy="1143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174069" y="2480919"/>
              <a:ext cx="3086100" cy="1143000"/>
            </a:xfrm>
            <a:custGeom>
              <a:avLst/>
              <a:gdLst/>
              <a:ahLst/>
              <a:cxnLst/>
              <a:rect l="l" t="t" r="r" b="b"/>
              <a:pathLst>
                <a:path w="3086100" h="1143000">
                  <a:moveTo>
                    <a:pt x="0" y="0"/>
                  </a:moveTo>
                  <a:lnTo>
                    <a:pt x="0" y="1143000"/>
                  </a:lnTo>
                  <a:lnTo>
                    <a:pt x="3086100" y="1143000"/>
                  </a:lnTo>
                  <a:lnTo>
                    <a:pt x="3086100" y="0"/>
                  </a:lnTo>
                  <a:lnTo>
                    <a:pt x="0" y="0"/>
                  </a:lnTo>
                  <a:close/>
                </a:path>
              </a:pathLst>
            </a:custGeom>
            <a:ln w="38100">
              <a:solidFill>
                <a:srgbClr val="000000"/>
              </a:solidFill>
            </a:ln>
          </p:spPr>
          <p:txBody>
            <a:bodyPr wrap="square" lIns="0" tIns="0" rIns="0" bIns="0" rtlCol="0"/>
            <a:lstStyle/>
            <a:p>
              <a:endParaRPr/>
            </a:p>
          </p:txBody>
        </p:sp>
      </p:grpSp>
      <p:sp>
        <p:nvSpPr>
          <p:cNvPr id="13" name="TextBox 12"/>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35263" y="573811"/>
            <a:ext cx="86360" cy="417195"/>
          </a:xfrm>
          <a:custGeom>
            <a:avLst/>
            <a:gdLst/>
            <a:ahLst/>
            <a:cxnLst/>
            <a:rect l="l" t="t" r="r" b="b"/>
            <a:pathLst>
              <a:path w="86359" h="417194">
                <a:moveTo>
                  <a:pt x="0" y="416788"/>
                </a:moveTo>
                <a:lnTo>
                  <a:pt x="86245" y="416788"/>
                </a:lnTo>
                <a:lnTo>
                  <a:pt x="86245" y="0"/>
                </a:lnTo>
                <a:lnTo>
                  <a:pt x="0" y="0"/>
                </a:lnTo>
                <a:lnTo>
                  <a:pt x="0" y="416788"/>
                </a:lnTo>
                <a:close/>
              </a:path>
            </a:pathLst>
          </a:custGeom>
          <a:solidFill>
            <a:srgbClr val="DC9E1F"/>
          </a:solidFill>
        </p:spPr>
        <p:txBody>
          <a:bodyPr wrap="square" lIns="0" tIns="0" rIns="0" bIns="0" rtlCol="0"/>
          <a:lstStyle/>
          <a:p>
            <a:endParaRPr/>
          </a:p>
        </p:txBody>
      </p:sp>
      <p:sp>
        <p:nvSpPr>
          <p:cNvPr id="4" name="object 4"/>
          <p:cNvSpPr/>
          <p:nvPr/>
        </p:nvSpPr>
        <p:spPr>
          <a:xfrm>
            <a:off x="8569414" y="573811"/>
            <a:ext cx="576580" cy="417195"/>
          </a:xfrm>
          <a:custGeom>
            <a:avLst/>
            <a:gdLst/>
            <a:ahLst/>
            <a:cxnLst/>
            <a:rect l="l" t="t" r="r" b="b"/>
            <a:pathLst>
              <a:path w="576579" h="417194">
                <a:moveTo>
                  <a:pt x="0" y="416788"/>
                </a:moveTo>
                <a:lnTo>
                  <a:pt x="576072" y="416788"/>
                </a:lnTo>
                <a:lnTo>
                  <a:pt x="576072" y="0"/>
                </a:lnTo>
                <a:lnTo>
                  <a:pt x="0" y="0"/>
                </a:lnTo>
                <a:lnTo>
                  <a:pt x="0" y="416788"/>
                </a:lnTo>
                <a:close/>
              </a:path>
            </a:pathLst>
          </a:custGeom>
          <a:solidFill>
            <a:srgbClr val="DC9E1F"/>
          </a:solidFill>
        </p:spPr>
        <p:txBody>
          <a:bodyPr wrap="square" lIns="0" tIns="0" rIns="0" bIns="0" rtlCol="0"/>
          <a:lstStyle/>
          <a:p>
            <a:endParaRPr/>
          </a:p>
        </p:txBody>
      </p:sp>
      <p:sp>
        <p:nvSpPr>
          <p:cNvPr id="5" name="object 5"/>
          <p:cNvSpPr/>
          <p:nvPr/>
        </p:nvSpPr>
        <p:spPr>
          <a:xfrm>
            <a:off x="0" y="0"/>
            <a:ext cx="6019800" cy="68580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686300" y="1536700"/>
            <a:ext cx="1014094"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C00000"/>
                </a:solidFill>
                <a:latin typeface="Arial"/>
                <a:cs typeface="Arial"/>
              </a:rPr>
              <a:t>Dicentric</a:t>
            </a:r>
            <a:endParaRPr sz="2000">
              <a:latin typeface="Arial"/>
              <a:cs typeface="Arial"/>
            </a:endParaRPr>
          </a:p>
        </p:txBody>
      </p:sp>
      <p:sp>
        <p:nvSpPr>
          <p:cNvPr id="7" name="object 7"/>
          <p:cNvSpPr txBox="1">
            <a:spLocks noGrp="1"/>
          </p:cNvSpPr>
          <p:nvPr>
            <p:ph type="title"/>
          </p:nvPr>
        </p:nvSpPr>
        <p:spPr>
          <a:xfrm>
            <a:off x="4953000" y="558800"/>
            <a:ext cx="548005"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C00000"/>
                </a:solidFill>
              </a:rPr>
              <a:t>Ring</a:t>
            </a:r>
            <a:endParaRPr sz="2000"/>
          </a:p>
        </p:txBody>
      </p:sp>
      <p:sp>
        <p:nvSpPr>
          <p:cNvPr id="8" name="object 8"/>
          <p:cNvSpPr txBox="1"/>
          <p:nvPr/>
        </p:nvSpPr>
        <p:spPr>
          <a:xfrm>
            <a:off x="4457700" y="2603500"/>
            <a:ext cx="1466215" cy="622300"/>
          </a:xfrm>
          <a:prstGeom prst="rect">
            <a:avLst/>
          </a:prstGeom>
        </p:spPr>
        <p:txBody>
          <a:bodyPr vert="horz" wrap="square" lIns="0" tIns="33020" rIns="0" bIns="0" rtlCol="0">
            <a:spAutoFit/>
          </a:bodyPr>
          <a:lstStyle/>
          <a:p>
            <a:pPr marL="12700" marR="5080">
              <a:lnSpc>
                <a:spcPts val="2300"/>
              </a:lnSpc>
              <a:spcBef>
                <a:spcPts val="260"/>
              </a:spcBef>
            </a:pPr>
            <a:r>
              <a:rPr sz="2000" spc="-5" dirty="0">
                <a:solidFill>
                  <a:srgbClr val="C00000"/>
                </a:solidFill>
                <a:latin typeface="Arial"/>
                <a:cs typeface="Arial"/>
              </a:rPr>
              <a:t>Symmetric  t</a:t>
            </a:r>
            <a:r>
              <a:rPr sz="2000" dirty="0">
                <a:solidFill>
                  <a:srgbClr val="C00000"/>
                </a:solidFill>
                <a:latin typeface="Arial"/>
                <a:cs typeface="Arial"/>
              </a:rPr>
              <a:t>ransloca</a:t>
            </a:r>
            <a:r>
              <a:rPr sz="2000" spc="-5" dirty="0">
                <a:solidFill>
                  <a:srgbClr val="C00000"/>
                </a:solidFill>
                <a:latin typeface="Arial"/>
                <a:cs typeface="Arial"/>
              </a:rPr>
              <a:t>t</a:t>
            </a:r>
            <a:r>
              <a:rPr sz="2000" dirty="0">
                <a:solidFill>
                  <a:srgbClr val="C00000"/>
                </a:solidFill>
                <a:latin typeface="Arial"/>
                <a:cs typeface="Arial"/>
              </a:rPr>
              <a:t>ion</a:t>
            </a:r>
            <a:endParaRPr sz="2000">
              <a:latin typeface="Arial"/>
              <a:cs typeface="Arial"/>
            </a:endParaRPr>
          </a:p>
        </p:txBody>
      </p:sp>
      <p:sp>
        <p:nvSpPr>
          <p:cNvPr id="9" name="object 9"/>
          <p:cNvSpPr txBox="1"/>
          <p:nvPr/>
        </p:nvSpPr>
        <p:spPr>
          <a:xfrm>
            <a:off x="6235700" y="2705100"/>
            <a:ext cx="2337435" cy="452120"/>
          </a:xfrm>
          <a:prstGeom prst="rect">
            <a:avLst/>
          </a:prstGeom>
        </p:spPr>
        <p:txBody>
          <a:bodyPr vert="horz" wrap="square" lIns="0" tIns="12700" rIns="0" bIns="0" rtlCol="0">
            <a:spAutoFit/>
          </a:bodyPr>
          <a:lstStyle/>
          <a:p>
            <a:pPr marL="12700">
              <a:lnSpc>
                <a:spcPct val="100000"/>
              </a:lnSpc>
              <a:spcBef>
                <a:spcPts val="100"/>
              </a:spcBef>
              <a:tabLst>
                <a:tab pos="842010" algn="l"/>
              </a:tabLst>
            </a:pPr>
            <a:r>
              <a:rPr sz="2800" spc="-55" dirty="0">
                <a:solidFill>
                  <a:srgbClr val="FFC000"/>
                </a:solidFill>
                <a:latin typeface="Arial"/>
                <a:cs typeface="Arial"/>
              </a:rPr>
              <a:t>Two	</a:t>
            </a:r>
            <a:r>
              <a:rPr sz="2800" spc="-5" dirty="0">
                <a:solidFill>
                  <a:srgbClr val="FFC000"/>
                </a:solidFill>
                <a:latin typeface="Arial"/>
                <a:cs typeface="Arial"/>
              </a:rPr>
              <a:t>important</a:t>
            </a:r>
            <a:endParaRPr sz="2800">
              <a:latin typeface="Arial"/>
              <a:cs typeface="Arial"/>
            </a:endParaRPr>
          </a:p>
        </p:txBody>
      </p:sp>
      <p:sp>
        <p:nvSpPr>
          <p:cNvPr id="10" name="object 10"/>
          <p:cNvSpPr txBox="1"/>
          <p:nvPr/>
        </p:nvSpPr>
        <p:spPr>
          <a:xfrm>
            <a:off x="6235700" y="3111500"/>
            <a:ext cx="2355215" cy="3703320"/>
          </a:xfrm>
          <a:prstGeom prst="rect">
            <a:avLst/>
          </a:prstGeom>
        </p:spPr>
        <p:txBody>
          <a:bodyPr vert="horz" wrap="square" lIns="0" tIns="43180" rIns="0" bIns="0" rtlCol="0">
            <a:spAutoFit/>
          </a:bodyPr>
          <a:lstStyle/>
          <a:p>
            <a:pPr marL="12700" marR="5080" algn="just">
              <a:lnSpc>
                <a:spcPts val="3200"/>
              </a:lnSpc>
              <a:spcBef>
                <a:spcPts val="340"/>
              </a:spcBef>
            </a:pPr>
            <a:r>
              <a:rPr sz="2800" dirty="0">
                <a:solidFill>
                  <a:srgbClr val="FFC000"/>
                </a:solidFill>
                <a:latin typeface="Arial"/>
                <a:cs typeface="Arial"/>
              </a:rPr>
              <a:t>t y p e s o f  </a:t>
            </a:r>
            <a:r>
              <a:rPr sz="2800" spc="135" dirty="0">
                <a:solidFill>
                  <a:srgbClr val="FFC000"/>
                </a:solidFill>
                <a:latin typeface="Arial"/>
                <a:cs typeface="Arial"/>
              </a:rPr>
              <a:t>chromosomal  </a:t>
            </a:r>
            <a:r>
              <a:rPr sz="2800" spc="65" dirty="0">
                <a:solidFill>
                  <a:srgbClr val="FFC000"/>
                </a:solidFill>
                <a:latin typeface="Arial"/>
                <a:cs typeface="Arial"/>
              </a:rPr>
              <a:t>changes </a:t>
            </a:r>
            <a:r>
              <a:rPr sz="2800" spc="60" dirty="0">
                <a:solidFill>
                  <a:srgbClr val="FFC000"/>
                </a:solidFill>
                <a:latin typeface="Arial"/>
                <a:cs typeface="Arial"/>
              </a:rPr>
              <a:t>that  </a:t>
            </a:r>
            <a:r>
              <a:rPr sz="2800" dirty="0">
                <a:solidFill>
                  <a:srgbClr val="FFC000"/>
                </a:solidFill>
                <a:latin typeface="Arial"/>
                <a:cs typeface="Arial"/>
              </a:rPr>
              <a:t>are not </a:t>
            </a:r>
            <a:r>
              <a:rPr sz="2800" spc="-5" dirty="0">
                <a:solidFill>
                  <a:srgbClr val="FFC000"/>
                </a:solidFill>
                <a:latin typeface="Arial"/>
                <a:cs typeface="Arial"/>
              </a:rPr>
              <a:t>lethal  to the </a:t>
            </a:r>
            <a:r>
              <a:rPr sz="2800" dirty="0">
                <a:solidFill>
                  <a:srgbClr val="FFC000"/>
                </a:solidFill>
                <a:latin typeface="Arial"/>
                <a:cs typeface="Arial"/>
              </a:rPr>
              <a:t>cell are  s</a:t>
            </a:r>
            <a:r>
              <a:rPr sz="2800" spc="-114" dirty="0">
                <a:solidFill>
                  <a:srgbClr val="FFC000"/>
                </a:solidFill>
                <a:latin typeface="Arial"/>
                <a:cs typeface="Arial"/>
              </a:rPr>
              <a:t> </a:t>
            </a:r>
            <a:r>
              <a:rPr sz="2800" dirty="0">
                <a:solidFill>
                  <a:srgbClr val="FFC000"/>
                </a:solidFill>
                <a:latin typeface="Arial"/>
                <a:cs typeface="Arial"/>
              </a:rPr>
              <a:t>y</a:t>
            </a:r>
            <a:r>
              <a:rPr sz="2800" spc="-110" dirty="0">
                <a:solidFill>
                  <a:srgbClr val="FFC000"/>
                </a:solidFill>
                <a:latin typeface="Arial"/>
                <a:cs typeface="Arial"/>
              </a:rPr>
              <a:t> </a:t>
            </a:r>
            <a:r>
              <a:rPr sz="2800" dirty="0">
                <a:solidFill>
                  <a:srgbClr val="FFC000"/>
                </a:solidFill>
                <a:latin typeface="Arial"/>
                <a:cs typeface="Arial"/>
              </a:rPr>
              <a:t>m</a:t>
            </a:r>
            <a:r>
              <a:rPr sz="2800" spc="-114" dirty="0">
                <a:solidFill>
                  <a:srgbClr val="FFC000"/>
                </a:solidFill>
                <a:latin typeface="Arial"/>
                <a:cs typeface="Arial"/>
              </a:rPr>
              <a:t> </a:t>
            </a:r>
            <a:r>
              <a:rPr sz="2800" dirty="0">
                <a:solidFill>
                  <a:srgbClr val="FFC000"/>
                </a:solidFill>
                <a:latin typeface="Arial"/>
                <a:cs typeface="Arial"/>
              </a:rPr>
              <a:t>m</a:t>
            </a:r>
            <a:r>
              <a:rPr sz="2800" spc="-110" dirty="0">
                <a:solidFill>
                  <a:srgbClr val="FFC000"/>
                </a:solidFill>
                <a:latin typeface="Arial"/>
                <a:cs typeface="Arial"/>
              </a:rPr>
              <a:t> </a:t>
            </a:r>
            <a:r>
              <a:rPr sz="2800" dirty="0">
                <a:solidFill>
                  <a:srgbClr val="FFC000"/>
                </a:solidFill>
                <a:latin typeface="Arial"/>
                <a:cs typeface="Arial"/>
              </a:rPr>
              <a:t>e</a:t>
            </a:r>
            <a:r>
              <a:rPr sz="2800" spc="-114" dirty="0">
                <a:solidFill>
                  <a:srgbClr val="FFC000"/>
                </a:solidFill>
                <a:latin typeface="Arial"/>
                <a:cs typeface="Arial"/>
              </a:rPr>
              <a:t> </a:t>
            </a:r>
            <a:r>
              <a:rPr sz="2800" dirty="0">
                <a:solidFill>
                  <a:srgbClr val="FFC000"/>
                </a:solidFill>
                <a:latin typeface="Arial"/>
                <a:cs typeface="Arial"/>
              </a:rPr>
              <a:t>t</a:t>
            </a:r>
            <a:r>
              <a:rPr sz="2800" spc="-110" dirty="0">
                <a:solidFill>
                  <a:srgbClr val="FFC000"/>
                </a:solidFill>
                <a:latin typeface="Arial"/>
                <a:cs typeface="Arial"/>
              </a:rPr>
              <a:t> </a:t>
            </a:r>
            <a:r>
              <a:rPr sz="2800" dirty="0">
                <a:solidFill>
                  <a:srgbClr val="FFC000"/>
                </a:solidFill>
                <a:latin typeface="Arial"/>
                <a:cs typeface="Arial"/>
              </a:rPr>
              <a:t>r</a:t>
            </a:r>
            <a:r>
              <a:rPr sz="2800" spc="-110" dirty="0">
                <a:solidFill>
                  <a:srgbClr val="FFC000"/>
                </a:solidFill>
                <a:latin typeface="Arial"/>
                <a:cs typeface="Arial"/>
              </a:rPr>
              <a:t> </a:t>
            </a:r>
            <a:r>
              <a:rPr sz="2800" dirty="0">
                <a:solidFill>
                  <a:srgbClr val="FFC000"/>
                </a:solidFill>
                <a:latin typeface="Arial"/>
                <a:cs typeface="Arial"/>
              </a:rPr>
              <a:t>i</a:t>
            </a:r>
            <a:r>
              <a:rPr sz="2800" spc="-114" dirty="0">
                <a:solidFill>
                  <a:srgbClr val="FFC000"/>
                </a:solidFill>
                <a:latin typeface="Arial"/>
                <a:cs typeface="Arial"/>
              </a:rPr>
              <a:t> </a:t>
            </a:r>
            <a:r>
              <a:rPr sz="2800" dirty="0">
                <a:solidFill>
                  <a:srgbClr val="FFC000"/>
                </a:solidFill>
                <a:latin typeface="Arial"/>
                <a:cs typeface="Arial"/>
              </a:rPr>
              <a:t>c  </a:t>
            </a:r>
            <a:r>
              <a:rPr sz="2800" spc="65" dirty="0">
                <a:solidFill>
                  <a:srgbClr val="FFC000"/>
                </a:solidFill>
                <a:latin typeface="Arial"/>
                <a:cs typeface="Arial"/>
              </a:rPr>
              <a:t>translocations  </a:t>
            </a:r>
            <a:r>
              <a:rPr sz="2800" dirty="0">
                <a:solidFill>
                  <a:srgbClr val="FFC000"/>
                </a:solidFill>
                <a:latin typeface="Arial"/>
                <a:cs typeface="Arial"/>
              </a:rPr>
              <a:t>&amp; s m a l l  </a:t>
            </a:r>
            <a:r>
              <a:rPr sz="2800" spc="-5" dirty="0">
                <a:solidFill>
                  <a:srgbClr val="FFC000"/>
                </a:solidFill>
                <a:latin typeface="Arial"/>
                <a:cs typeface="Arial"/>
              </a:rPr>
              <a:t>deletions</a:t>
            </a:r>
            <a:endParaRPr sz="2800" dirty="0">
              <a:latin typeface="Arial"/>
              <a:cs typeface="Arial"/>
            </a:endParaRPr>
          </a:p>
        </p:txBody>
      </p:sp>
      <p:grpSp>
        <p:nvGrpSpPr>
          <p:cNvPr id="11" name="object 11"/>
          <p:cNvGrpSpPr/>
          <p:nvPr/>
        </p:nvGrpSpPr>
        <p:grpSpPr>
          <a:xfrm>
            <a:off x="5981700" y="0"/>
            <a:ext cx="3162300" cy="2800350"/>
            <a:chOff x="5981700" y="0"/>
            <a:chExt cx="3162300" cy="2800350"/>
          </a:xfrm>
        </p:grpSpPr>
        <p:sp>
          <p:nvSpPr>
            <p:cNvPr id="12" name="object 12"/>
            <p:cNvSpPr/>
            <p:nvPr/>
          </p:nvSpPr>
          <p:spPr>
            <a:xfrm>
              <a:off x="6121400" y="0"/>
              <a:ext cx="2082800" cy="256540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172200" y="0"/>
              <a:ext cx="1981200" cy="250190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076950" y="0"/>
              <a:ext cx="2171700" cy="2609850"/>
            </a:xfrm>
            <a:custGeom>
              <a:avLst/>
              <a:gdLst/>
              <a:ahLst/>
              <a:cxnLst/>
              <a:rect l="l" t="t" r="r" b="b"/>
              <a:pathLst>
                <a:path w="2171700" h="2609850">
                  <a:moveTo>
                    <a:pt x="2171700" y="0"/>
                  </a:moveTo>
                  <a:lnTo>
                    <a:pt x="2171700" y="2609850"/>
                  </a:lnTo>
                  <a:lnTo>
                    <a:pt x="0" y="2609850"/>
                  </a:lnTo>
                  <a:lnTo>
                    <a:pt x="0" y="0"/>
                  </a:lnTo>
                </a:path>
              </a:pathLst>
            </a:custGeom>
            <a:ln w="190500">
              <a:solidFill>
                <a:srgbClr val="FFFFFF"/>
              </a:solidFill>
            </a:ln>
          </p:spPr>
          <p:txBody>
            <a:bodyPr wrap="square" lIns="0" tIns="0" rIns="0" bIns="0" rtlCol="0"/>
            <a:lstStyle/>
            <a:p>
              <a:endParaRPr/>
            </a:p>
          </p:txBody>
        </p:sp>
        <p:sp>
          <p:nvSpPr>
            <p:cNvPr id="15" name="object 15"/>
            <p:cNvSpPr/>
            <p:nvPr/>
          </p:nvSpPr>
          <p:spPr>
            <a:xfrm>
              <a:off x="7924800" y="990600"/>
              <a:ext cx="1219200" cy="375285"/>
            </a:xfrm>
            <a:custGeom>
              <a:avLst/>
              <a:gdLst/>
              <a:ahLst/>
              <a:cxnLst/>
              <a:rect l="l" t="t" r="r" b="b"/>
              <a:pathLst>
                <a:path w="1219200" h="375284">
                  <a:moveTo>
                    <a:pt x="0" y="0"/>
                  </a:moveTo>
                  <a:lnTo>
                    <a:pt x="1219200" y="0"/>
                  </a:lnTo>
                  <a:lnTo>
                    <a:pt x="1219200" y="375234"/>
                  </a:lnTo>
                  <a:lnTo>
                    <a:pt x="0" y="375234"/>
                  </a:lnTo>
                  <a:lnTo>
                    <a:pt x="0" y="0"/>
                  </a:lnTo>
                  <a:close/>
                </a:path>
              </a:pathLst>
            </a:custGeom>
            <a:solidFill>
              <a:srgbClr val="FFFFFF"/>
            </a:solidFill>
          </p:spPr>
          <p:txBody>
            <a:bodyPr wrap="square" lIns="0" tIns="0" rIns="0" bIns="0" rtlCol="0"/>
            <a:lstStyle/>
            <a:p>
              <a:endParaRPr/>
            </a:p>
          </p:txBody>
        </p:sp>
      </p:grpSp>
      <p:sp>
        <p:nvSpPr>
          <p:cNvPr id="16" name="object 16"/>
          <p:cNvSpPr txBox="1"/>
          <p:nvPr/>
        </p:nvSpPr>
        <p:spPr>
          <a:xfrm>
            <a:off x="7924800" y="990600"/>
            <a:ext cx="1219200" cy="375285"/>
          </a:xfrm>
          <a:prstGeom prst="rect">
            <a:avLst/>
          </a:prstGeom>
        </p:spPr>
        <p:txBody>
          <a:bodyPr vert="horz" wrap="square" lIns="0" tIns="25400" rIns="0" bIns="0" rtlCol="0">
            <a:spAutoFit/>
          </a:bodyPr>
          <a:lstStyle/>
          <a:p>
            <a:pPr marL="50800">
              <a:lnSpc>
                <a:spcPct val="100000"/>
              </a:lnSpc>
              <a:spcBef>
                <a:spcPts val="200"/>
              </a:spcBef>
            </a:pPr>
            <a:r>
              <a:rPr sz="2000" spc="-5" dirty="0">
                <a:solidFill>
                  <a:srgbClr val="C00000"/>
                </a:solidFill>
                <a:latin typeface="Arial"/>
                <a:cs typeface="Arial"/>
              </a:rPr>
              <a:t>Deletion</a:t>
            </a:r>
            <a:endParaRPr sz="200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5023"/>
            <a:ext cx="7742377" cy="3508977"/>
          </a:xfrm>
        </p:spPr>
        <p:txBody>
          <a:bodyPr>
            <a:normAutofit/>
          </a:bodyPr>
          <a:lstStyle/>
          <a:p>
            <a:pPr marL="68580" indent="0" algn="ctr">
              <a:buNone/>
            </a:pPr>
            <a:r>
              <a:rPr lang="en-US" sz="3600" dirty="0" smtClean="0"/>
              <a:t>Mitochondria demonstrate </a:t>
            </a:r>
          </a:p>
          <a:p>
            <a:pPr marL="68580" indent="0" algn="ctr">
              <a:buNone/>
            </a:pPr>
            <a:r>
              <a:rPr lang="en-US" sz="3600" dirty="0" smtClean="0">
                <a:solidFill>
                  <a:srgbClr val="FF0000"/>
                </a:solidFill>
              </a:rPr>
              <a:t>increased permeability, swelling and disorganization</a:t>
            </a:r>
            <a:r>
              <a:rPr lang="en-US" sz="3600" dirty="0" smtClean="0"/>
              <a:t> of the internal cristae.</a:t>
            </a:r>
            <a:endParaRPr lang="en-US" sz="3600" dirty="0"/>
          </a:p>
        </p:txBody>
      </p:sp>
      <p:sp>
        <p:nvSpPr>
          <p:cNvPr id="4" name="object 4"/>
          <p:cNvSpPr txBox="1">
            <a:spLocks/>
          </p:cNvSpPr>
          <p:nvPr/>
        </p:nvSpPr>
        <p:spPr>
          <a:xfrm>
            <a:off x="487223" y="685800"/>
            <a:ext cx="4008577" cy="628377"/>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0" tIns="12700" rIns="0" bIns="0" rtlCol="0" anchor="b">
            <a:sp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12700" algn="ctr">
              <a:spcBef>
                <a:spcPts val="100"/>
              </a:spcBef>
            </a:pPr>
            <a:r>
              <a:rPr lang="en-US" b="1" spc="-5" dirty="0" smtClean="0">
                <a:solidFill>
                  <a:schemeClr val="bg2"/>
                </a:solidFill>
              </a:rPr>
              <a:t>CYTOPLASM</a:t>
            </a:r>
            <a:endParaRPr lang="en-US" b="1" spc="-5" dirty="0">
              <a:solidFill>
                <a:schemeClr val="bg2"/>
              </a:solidFill>
            </a:endParaRPr>
          </a:p>
        </p:txBody>
      </p:sp>
      <p:sp>
        <p:nvSpPr>
          <p:cNvPr id="5" name="TextBox 4"/>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Tree>
    <p:extLst>
      <p:ext uri="{BB962C8B-B14F-4D97-AF65-F5344CB8AC3E}">
        <p14:creationId xmlns:p14="http://schemas.microsoft.com/office/powerpoint/2010/main" val="227170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30974" y="3013880"/>
            <a:ext cx="7294160" cy="628377"/>
          </a:xfrm>
          <a:prstGeom prst="rect">
            <a:avLst/>
          </a:prstGeom>
          <a:solidFill>
            <a:srgbClr val="FFFF00"/>
          </a:solidFill>
          <a:ln>
            <a:solidFill>
              <a:srgbClr val="FFFF00"/>
            </a:solidFill>
          </a:ln>
        </p:spPr>
        <p:txBody>
          <a:bodyPr vert="horz" wrap="square" lIns="0" tIns="12700" rIns="0" bIns="0" rtlCol="0">
            <a:spAutoFit/>
          </a:bodyPr>
          <a:lstStyle/>
          <a:p>
            <a:pPr marL="12700">
              <a:lnSpc>
                <a:spcPct val="100000"/>
              </a:lnSpc>
              <a:spcBef>
                <a:spcPts val="100"/>
              </a:spcBef>
              <a:tabLst>
                <a:tab pos="2402840" algn="l"/>
                <a:tab pos="3306445" algn="l"/>
              </a:tabLst>
            </a:pPr>
            <a:r>
              <a:rPr lang="en-US" b="1" spc="-15" dirty="0" smtClean="0">
                <a:solidFill>
                  <a:schemeClr val="bg2"/>
                </a:solidFill>
              </a:rPr>
              <a:t>EFFECTS</a:t>
            </a:r>
            <a:r>
              <a:rPr lang="en-US" b="1" spc="5" dirty="0" smtClean="0">
                <a:solidFill>
                  <a:schemeClr val="bg2"/>
                </a:solidFill>
              </a:rPr>
              <a:t> </a:t>
            </a:r>
            <a:r>
              <a:rPr lang="en-US" b="1" dirty="0" smtClean="0">
                <a:solidFill>
                  <a:schemeClr val="bg2"/>
                </a:solidFill>
              </a:rPr>
              <a:t>ON</a:t>
            </a:r>
            <a:r>
              <a:rPr lang="en-US" b="1" dirty="0">
                <a:solidFill>
                  <a:schemeClr val="bg2"/>
                </a:solidFill>
              </a:rPr>
              <a:t> </a:t>
            </a:r>
            <a:r>
              <a:rPr lang="en-US" b="1" dirty="0" smtClean="0">
                <a:solidFill>
                  <a:schemeClr val="bg2"/>
                </a:solidFill>
              </a:rPr>
              <a:t>CELL </a:t>
            </a:r>
            <a:r>
              <a:rPr lang="en-US" b="1" spc="-5" dirty="0" smtClean="0">
                <a:solidFill>
                  <a:schemeClr val="bg2"/>
                </a:solidFill>
              </a:rPr>
              <a:t>KINETICS</a:t>
            </a:r>
            <a:endParaRPr lang="en-US" b="1" spc="-5" dirty="0">
              <a:solidFill>
                <a:schemeClr val="bg2"/>
              </a:solidFill>
            </a:endParaRPr>
          </a:p>
        </p:txBody>
      </p:sp>
      <p:sp>
        <p:nvSpPr>
          <p:cNvPr id="4" name="TextBox 3"/>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4597400" y="2095500"/>
            <a:ext cx="4406900" cy="36957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775489"/>
            <a:ext cx="5334000" cy="443711"/>
          </a:xfrm>
          <a:prstGeom prst="rect">
            <a:avLst/>
          </a:prstGeom>
          <a:solidFill>
            <a:srgbClr val="FFFF00"/>
          </a:solidFill>
        </p:spPr>
        <p:txBody>
          <a:bodyPr vert="horz" wrap="square" lIns="0" tIns="12700" rIns="0" bIns="0" rtlCol="0">
            <a:spAutoFit/>
          </a:bodyPr>
          <a:lstStyle/>
          <a:p>
            <a:pPr marL="12700" algn="ctr">
              <a:lnSpc>
                <a:spcPct val="100000"/>
              </a:lnSpc>
              <a:spcBef>
                <a:spcPts val="100"/>
              </a:spcBef>
            </a:pPr>
            <a:r>
              <a:rPr sz="2800" b="1" dirty="0">
                <a:solidFill>
                  <a:schemeClr val="bg2"/>
                </a:solidFill>
              </a:rPr>
              <a:t>CELL CYCLE CHECK</a:t>
            </a:r>
            <a:r>
              <a:rPr sz="2800" b="1" spc="-190" dirty="0">
                <a:solidFill>
                  <a:schemeClr val="bg2"/>
                </a:solidFill>
              </a:rPr>
              <a:t> </a:t>
            </a:r>
            <a:r>
              <a:rPr sz="2800" b="1" spc="-5" dirty="0">
                <a:solidFill>
                  <a:schemeClr val="bg2"/>
                </a:solidFill>
              </a:rPr>
              <a:t>POINTS</a:t>
            </a:r>
            <a:endParaRPr sz="2800" b="1" dirty="0">
              <a:solidFill>
                <a:schemeClr val="bg2"/>
              </a:solidFill>
            </a:endParaRPr>
          </a:p>
        </p:txBody>
      </p:sp>
      <p:sp>
        <p:nvSpPr>
          <p:cNvPr id="4" name="object 4"/>
          <p:cNvSpPr txBox="1"/>
          <p:nvPr/>
        </p:nvSpPr>
        <p:spPr>
          <a:xfrm>
            <a:off x="2145845" y="1808479"/>
            <a:ext cx="2028825" cy="1016000"/>
          </a:xfrm>
          <a:prstGeom prst="rect">
            <a:avLst/>
          </a:prstGeom>
        </p:spPr>
        <p:txBody>
          <a:bodyPr vert="horz" wrap="square" lIns="0" tIns="12700" rIns="0" bIns="0" rtlCol="0">
            <a:spAutoFit/>
          </a:bodyPr>
          <a:lstStyle/>
          <a:p>
            <a:pPr marL="422275" marR="5080" indent="-410209">
              <a:lnSpc>
                <a:spcPct val="147700"/>
              </a:lnSpc>
              <a:spcBef>
                <a:spcPts val="100"/>
              </a:spcBef>
              <a:tabLst>
                <a:tab pos="1559560" algn="l"/>
                <a:tab pos="1753235" algn="l"/>
              </a:tabLst>
            </a:pPr>
            <a:r>
              <a:rPr sz="2200" spc="65" dirty="0">
                <a:solidFill>
                  <a:srgbClr val="FFFFFF"/>
                </a:solidFill>
                <a:latin typeface="Trebuchet MS"/>
                <a:cs typeface="Trebuchet MS"/>
              </a:rPr>
              <a:t>p</a:t>
            </a:r>
            <a:r>
              <a:rPr sz="2200" spc="70" dirty="0">
                <a:solidFill>
                  <a:srgbClr val="FFFFFF"/>
                </a:solidFill>
                <a:latin typeface="Trebuchet MS"/>
                <a:cs typeface="Trebuchet MS"/>
              </a:rPr>
              <a:t>ro</a:t>
            </a:r>
            <a:r>
              <a:rPr sz="2200" spc="65" dirty="0">
                <a:solidFill>
                  <a:srgbClr val="FFFFFF"/>
                </a:solidFill>
                <a:latin typeface="Trebuchet MS"/>
                <a:cs typeface="Trebuchet MS"/>
              </a:rPr>
              <a:t>g</a:t>
            </a:r>
            <a:r>
              <a:rPr sz="2200" spc="70" dirty="0">
                <a:solidFill>
                  <a:srgbClr val="FFFFFF"/>
                </a:solidFill>
                <a:latin typeface="Trebuchet MS"/>
                <a:cs typeface="Trebuchet MS"/>
              </a:rPr>
              <a:t>r</a:t>
            </a:r>
            <a:r>
              <a:rPr sz="2200" spc="65" dirty="0">
                <a:solidFill>
                  <a:srgbClr val="FFFFFF"/>
                </a:solidFill>
                <a:latin typeface="Trebuchet MS"/>
                <a:cs typeface="Trebuchet MS"/>
              </a:rPr>
              <a:t>essi</a:t>
            </a:r>
            <a:r>
              <a:rPr sz="2200" spc="70" dirty="0">
                <a:solidFill>
                  <a:srgbClr val="FFFFFF"/>
                </a:solidFill>
                <a:latin typeface="Trebuchet MS"/>
                <a:cs typeface="Trebuchet MS"/>
              </a:rPr>
              <a:t>o</a:t>
            </a:r>
            <a:r>
              <a:rPr sz="2200" dirty="0">
                <a:solidFill>
                  <a:srgbClr val="FFFFFF"/>
                </a:solidFill>
                <a:latin typeface="Trebuchet MS"/>
                <a:cs typeface="Trebuchet MS"/>
              </a:rPr>
              <a:t>n		</a:t>
            </a:r>
            <a:r>
              <a:rPr sz="2200" spc="70" dirty="0">
                <a:solidFill>
                  <a:srgbClr val="FFFFFF"/>
                </a:solidFill>
                <a:latin typeface="Trebuchet MS"/>
                <a:cs typeface="Trebuchet MS"/>
              </a:rPr>
              <a:t>o</a:t>
            </a:r>
            <a:r>
              <a:rPr sz="2200" dirty="0">
                <a:solidFill>
                  <a:srgbClr val="FFFFFF"/>
                </a:solidFill>
                <a:latin typeface="Trebuchet MS"/>
                <a:cs typeface="Trebuchet MS"/>
              </a:rPr>
              <a:t>f  through	cell</a:t>
            </a:r>
            <a:endParaRPr sz="2200" dirty="0">
              <a:latin typeface="Trebuchet MS"/>
              <a:cs typeface="Trebuchet MS"/>
            </a:endParaRPr>
          </a:p>
        </p:txBody>
      </p:sp>
      <p:sp>
        <p:nvSpPr>
          <p:cNvPr id="5" name="object 5"/>
          <p:cNvSpPr txBox="1"/>
          <p:nvPr/>
        </p:nvSpPr>
        <p:spPr>
          <a:xfrm>
            <a:off x="279400" y="1808479"/>
            <a:ext cx="1891664" cy="1511300"/>
          </a:xfrm>
          <a:prstGeom prst="rect">
            <a:avLst/>
          </a:prstGeom>
        </p:spPr>
        <p:txBody>
          <a:bodyPr vert="horz" wrap="square" lIns="0" tIns="12700" rIns="0" bIns="0" rtlCol="0">
            <a:spAutoFit/>
          </a:bodyPr>
          <a:lstStyle/>
          <a:p>
            <a:pPr marL="12700" marR="5080">
              <a:lnSpc>
                <a:spcPct val="147700"/>
              </a:lnSpc>
              <a:spcBef>
                <a:spcPts val="100"/>
              </a:spcBef>
              <a:tabLst>
                <a:tab pos="628650" algn="l"/>
                <a:tab pos="1363980" algn="l"/>
              </a:tabLst>
            </a:pPr>
            <a:r>
              <a:rPr sz="2200" spc="-75" dirty="0">
                <a:solidFill>
                  <a:srgbClr val="FFFFFF"/>
                </a:solidFill>
                <a:latin typeface="Trebuchet MS"/>
                <a:cs typeface="Trebuchet MS"/>
              </a:rPr>
              <a:t>-To	</a:t>
            </a:r>
            <a:r>
              <a:rPr sz="2200" spc="55" dirty="0">
                <a:solidFill>
                  <a:srgbClr val="FFFFFF"/>
                </a:solidFill>
                <a:latin typeface="Trebuchet MS"/>
                <a:cs typeface="Trebuchet MS"/>
              </a:rPr>
              <a:t>prevent  </a:t>
            </a:r>
            <a:r>
              <a:rPr sz="2200" spc="-5" dirty="0">
                <a:solidFill>
                  <a:srgbClr val="FFFFFF"/>
                </a:solidFill>
                <a:latin typeface="Trebuchet MS"/>
                <a:cs typeface="Trebuchet MS"/>
              </a:rPr>
              <a:t>d</a:t>
            </a:r>
            <a:r>
              <a:rPr sz="2200" dirty="0">
                <a:solidFill>
                  <a:srgbClr val="FFFFFF"/>
                </a:solidFill>
                <a:latin typeface="Trebuchet MS"/>
                <a:cs typeface="Trebuchet MS"/>
              </a:rPr>
              <a:t>e</a:t>
            </a:r>
            <a:r>
              <a:rPr sz="2200" spc="-5" dirty="0">
                <a:solidFill>
                  <a:srgbClr val="FFFFFF"/>
                </a:solidFill>
                <a:latin typeface="Trebuchet MS"/>
                <a:cs typeface="Trebuchet MS"/>
              </a:rPr>
              <a:t>f</a:t>
            </a:r>
            <a:r>
              <a:rPr sz="2200" dirty="0">
                <a:solidFill>
                  <a:srgbClr val="FFFFFF"/>
                </a:solidFill>
                <a:latin typeface="Trebuchet MS"/>
                <a:cs typeface="Trebuchet MS"/>
              </a:rPr>
              <a:t>ecti</a:t>
            </a:r>
            <a:r>
              <a:rPr sz="2200" spc="-5" dirty="0">
                <a:solidFill>
                  <a:srgbClr val="FFFFFF"/>
                </a:solidFill>
                <a:latin typeface="Trebuchet MS"/>
                <a:cs typeface="Trebuchet MS"/>
              </a:rPr>
              <a:t>v</a:t>
            </a:r>
            <a:r>
              <a:rPr sz="2200" dirty="0">
                <a:solidFill>
                  <a:srgbClr val="FFFFFF"/>
                </a:solidFill>
                <a:latin typeface="Trebuchet MS"/>
                <a:cs typeface="Trebuchet MS"/>
              </a:rPr>
              <a:t>e	DNA  </a:t>
            </a:r>
            <a:r>
              <a:rPr sz="2200" spc="-5" dirty="0">
                <a:solidFill>
                  <a:srgbClr val="FFFFFF"/>
                </a:solidFill>
                <a:latin typeface="Trebuchet MS"/>
                <a:cs typeface="Trebuchet MS"/>
              </a:rPr>
              <a:t>cycle</a:t>
            </a:r>
            <a:endParaRPr sz="2200" dirty="0">
              <a:latin typeface="Trebuchet MS"/>
              <a:cs typeface="Trebuchet MS"/>
            </a:endParaRPr>
          </a:p>
        </p:txBody>
      </p:sp>
      <p:sp>
        <p:nvSpPr>
          <p:cNvPr id="6" name="object 6"/>
          <p:cNvSpPr txBox="1"/>
          <p:nvPr/>
        </p:nvSpPr>
        <p:spPr>
          <a:xfrm>
            <a:off x="279400" y="3789679"/>
            <a:ext cx="3894454" cy="1016000"/>
          </a:xfrm>
          <a:prstGeom prst="rect">
            <a:avLst/>
          </a:prstGeom>
        </p:spPr>
        <p:txBody>
          <a:bodyPr vert="horz" wrap="square" lIns="0" tIns="12700" rIns="0" bIns="0" rtlCol="0">
            <a:spAutoFit/>
          </a:bodyPr>
          <a:lstStyle/>
          <a:p>
            <a:pPr marL="12700" marR="5080">
              <a:lnSpc>
                <a:spcPct val="147700"/>
              </a:lnSpc>
              <a:spcBef>
                <a:spcPts val="100"/>
              </a:spcBef>
              <a:tabLst>
                <a:tab pos="245110" algn="l"/>
                <a:tab pos="844550" algn="l"/>
                <a:tab pos="1697989" algn="l"/>
                <a:tab pos="2591435" algn="l"/>
                <a:tab pos="2824480" algn="l"/>
                <a:tab pos="3425825" algn="l"/>
              </a:tabLst>
            </a:pPr>
            <a:r>
              <a:rPr sz="2200" dirty="0">
                <a:solidFill>
                  <a:srgbClr val="FFFFFF"/>
                </a:solidFill>
                <a:latin typeface="Trebuchet MS"/>
                <a:cs typeface="Trebuchet MS"/>
              </a:rPr>
              <a:t>-	t</a:t>
            </a:r>
            <a:r>
              <a:rPr sz="2200" spc="-5" dirty="0">
                <a:solidFill>
                  <a:srgbClr val="FFFFFF"/>
                </a:solidFill>
                <a:latin typeface="Trebuchet MS"/>
                <a:cs typeface="Trebuchet MS"/>
              </a:rPr>
              <a:t>w</a:t>
            </a:r>
            <a:r>
              <a:rPr sz="2200" dirty="0">
                <a:solidFill>
                  <a:srgbClr val="FFFFFF"/>
                </a:solidFill>
                <a:latin typeface="Trebuchet MS"/>
                <a:cs typeface="Trebuchet MS"/>
              </a:rPr>
              <a:t>o	check	</a:t>
            </a:r>
            <a:r>
              <a:rPr sz="2200" spc="-5" dirty="0">
                <a:solidFill>
                  <a:srgbClr val="FFFFFF"/>
                </a:solidFill>
                <a:latin typeface="Trebuchet MS"/>
                <a:cs typeface="Trebuchet MS"/>
              </a:rPr>
              <a:t>p</a:t>
            </a:r>
            <a:r>
              <a:rPr sz="2200" dirty="0">
                <a:solidFill>
                  <a:srgbClr val="FFFFFF"/>
                </a:solidFill>
                <a:latin typeface="Trebuchet MS"/>
                <a:cs typeface="Trebuchet MS"/>
              </a:rPr>
              <a:t>oints	–	G1S	and  G2M</a:t>
            </a:r>
            <a:endParaRPr sz="2200">
              <a:latin typeface="Trebuchet MS"/>
              <a:cs typeface="Trebuchet MS"/>
            </a:endParaRPr>
          </a:p>
        </p:txBody>
      </p:sp>
      <p:sp>
        <p:nvSpPr>
          <p:cNvPr id="7" name="TextBox 6"/>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2444140" y="1409697"/>
            <a:ext cx="6588759" cy="594360"/>
          </a:xfrm>
          <a:custGeom>
            <a:avLst/>
            <a:gdLst/>
            <a:ahLst/>
            <a:cxnLst/>
            <a:rect l="l" t="t" r="r" b="b"/>
            <a:pathLst>
              <a:path w="6588759" h="594360">
                <a:moveTo>
                  <a:pt x="6588734" y="0"/>
                </a:moveTo>
                <a:lnTo>
                  <a:pt x="0" y="0"/>
                </a:lnTo>
                <a:lnTo>
                  <a:pt x="0" y="594324"/>
                </a:lnTo>
                <a:lnTo>
                  <a:pt x="6588734" y="594324"/>
                </a:lnTo>
                <a:lnTo>
                  <a:pt x="6588734"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52400" y="775489"/>
            <a:ext cx="5181600" cy="443711"/>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sz="2800" b="1" dirty="0">
                <a:solidFill>
                  <a:schemeClr val="bg2"/>
                </a:solidFill>
              </a:rPr>
              <a:t>CELL CYCLE CHECK</a:t>
            </a:r>
            <a:r>
              <a:rPr sz="2800" b="1" spc="-190" dirty="0">
                <a:solidFill>
                  <a:schemeClr val="bg2"/>
                </a:solidFill>
              </a:rPr>
              <a:t> </a:t>
            </a:r>
            <a:r>
              <a:rPr sz="2800" b="1" spc="-5" dirty="0">
                <a:solidFill>
                  <a:schemeClr val="bg2"/>
                </a:solidFill>
              </a:rPr>
              <a:t>POINTS</a:t>
            </a:r>
            <a:endParaRPr sz="2800" b="1" dirty="0">
              <a:solidFill>
                <a:schemeClr val="bg2"/>
              </a:solidFill>
            </a:endParaRPr>
          </a:p>
        </p:txBody>
      </p:sp>
      <p:graphicFrame>
        <p:nvGraphicFramePr>
          <p:cNvPr id="4" name="object 4"/>
          <p:cNvGraphicFramePr>
            <a:graphicFrameLocks noGrp="1"/>
          </p:cNvGraphicFramePr>
          <p:nvPr>
            <p:extLst>
              <p:ext uri="{D42A27DB-BD31-4B8C-83A1-F6EECF244321}">
                <p14:modId xmlns:p14="http://schemas.microsoft.com/office/powerpoint/2010/main" val="3315348245"/>
              </p:ext>
            </p:extLst>
          </p:nvPr>
        </p:nvGraphicFramePr>
        <p:xfrm>
          <a:off x="133350" y="1403350"/>
          <a:ext cx="8891904" cy="5443335"/>
        </p:xfrm>
        <a:graphic>
          <a:graphicData uri="http://schemas.openxmlformats.org/drawingml/2006/table">
            <a:tbl>
              <a:tblPr firstRow="1" bandRow="1">
                <a:tableStyleId>{8FD4443E-F989-4FC4-A0C8-D5A2AF1F390B}</a:tableStyleId>
              </a:tblPr>
              <a:tblGrid>
                <a:gridCol w="2303779"/>
                <a:gridCol w="6588125"/>
              </a:tblGrid>
              <a:tr h="594324">
                <a:tc>
                  <a:txBody>
                    <a:bodyPr/>
                    <a:lstStyle/>
                    <a:p>
                      <a:pPr marL="50800">
                        <a:lnSpc>
                          <a:spcPct val="100000"/>
                        </a:lnSpc>
                        <a:spcBef>
                          <a:spcPts val="300"/>
                        </a:spcBef>
                      </a:pPr>
                      <a:r>
                        <a:rPr sz="2200" dirty="0"/>
                        <a:t>CHECK</a:t>
                      </a:r>
                      <a:r>
                        <a:rPr sz="2200" spc="-20" dirty="0"/>
                        <a:t> </a:t>
                      </a:r>
                      <a:r>
                        <a:rPr sz="2200" spc="-5" dirty="0"/>
                        <a:t>POINT</a:t>
                      </a:r>
                      <a:endParaRPr sz="2200" dirty="0">
                        <a:latin typeface="Arial"/>
                        <a:cs typeface="Arial"/>
                      </a:endParaRPr>
                    </a:p>
                  </a:txBody>
                  <a:tcPr marL="0" marR="0" marT="38100" marB="0"/>
                </a:tc>
                <a:tc>
                  <a:txBody>
                    <a:bodyPr/>
                    <a:lstStyle/>
                    <a:p>
                      <a:pPr>
                        <a:lnSpc>
                          <a:spcPct val="100000"/>
                        </a:lnSpc>
                      </a:pPr>
                      <a:endParaRPr sz="2200">
                        <a:latin typeface="Times New Roman"/>
                        <a:cs typeface="Times New Roman"/>
                      </a:endParaRPr>
                    </a:p>
                  </a:txBody>
                  <a:tcPr marL="0" marR="0" marT="0" marB="0"/>
                </a:tc>
              </a:tr>
              <a:tr h="1030806">
                <a:tc>
                  <a:txBody>
                    <a:bodyPr/>
                    <a:lstStyle/>
                    <a:p>
                      <a:pPr marL="50800">
                        <a:lnSpc>
                          <a:spcPct val="100000"/>
                        </a:lnSpc>
                        <a:spcBef>
                          <a:spcPts val="420"/>
                        </a:spcBef>
                      </a:pPr>
                      <a:r>
                        <a:rPr sz="2200" b="1" dirty="0"/>
                        <a:t>G</a:t>
                      </a:r>
                      <a:r>
                        <a:rPr sz="2200" b="1" spc="-265" dirty="0"/>
                        <a:t> </a:t>
                      </a:r>
                      <a:r>
                        <a:rPr sz="2200" b="1" dirty="0"/>
                        <a:t>1</a:t>
                      </a:r>
                      <a:r>
                        <a:rPr sz="2200" b="1" spc="-260" dirty="0"/>
                        <a:t> </a:t>
                      </a:r>
                      <a:r>
                        <a:rPr sz="2200" b="1" dirty="0"/>
                        <a:t>-</a:t>
                      </a:r>
                      <a:r>
                        <a:rPr sz="2200" b="1" spc="-260" dirty="0"/>
                        <a:t> </a:t>
                      </a:r>
                      <a:r>
                        <a:rPr sz="2200" b="1" dirty="0"/>
                        <a:t>S</a:t>
                      </a:r>
                    </a:p>
                    <a:p>
                      <a:pPr marL="50800">
                        <a:lnSpc>
                          <a:spcPct val="100000"/>
                        </a:lnSpc>
                        <a:spcBef>
                          <a:spcPts val="1160"/>
                        </a:spcBef>
                      </a:pPr>
                      <a:r>
                        <a:rPr sz="2200" b="1" spc="-5" dirty="0"/>
                        <a:t>POINT</a:t>
                      </a:r>
                      <a:endParaRPr sz="2200" b="1" dirty="0">
                        <a:latin typeface="Arial"/>
                        <a:cs typeface="Arial"/>
                      </a:endParaRPr>
                    </a:p>
                    <a:p>
                      <a:pPr marL="90170">
                        <a:lnSpc>
                          <a:spcPct val="100000"/>
                        </a:lnSpc>
                        <a:spcBef>
                          <a:spcPts val="420"/>
                        </a:spcBef>
                      </a:pPr>
                      <a:r>
                        <a:rPr sz="2200" b="1" dirty="0"/>
                        <a:t>C</a:t>
                      </a:r>
                      <a:r>
                        <a:rPr sz="2200" b="1" spc="-265" dirty="0"/>
                        <a:t> </a:t>
                      </a:r>
                      <a:r>
                        <a:rPr sz="2200" b="1" dirty="0"/>
                        <a:t>H</a:t>
                      </a:r>
                      <a:r>
                        <a:rPr sz="2200" b="1" spc="-265" dirty="0"/>
                        <a:t> </a:t>
                      </a:r>
                      <a:r>
                        <a:rPr sz="2200" b="1" dirty="0"/>
                        <a:t>E</a:t>
                      </a:r>
                      <a:r>
                        <a:rPr sz="2200" b="1" spc="-265" dirty="0"/>
                        <a:t> </a:t>
                      </a:r>
                      <a:r>
                        <a:rPr sz="2200" b="1" dirty="0"/>
                        <a:t>C</a:t>
                      </a:r>
                      <a:r>
                        <a:rPr sz="2200" b="1" spc="-265" dirty="0"/>
                        <a:t> </a:t>
                      </a:r>
                      <a:r>
                        <a:rPr sz="2200" b="1" dirty="0"/>
                        <a:t>K</a:t>
                      </a:r>
                      <a:endParaRPr sz="2200" b="1" dirty="0">
                        <a:latin typeface="Arial"/>
                        <a:cs typeface="Arial"/>
                      </a:endParaRPr>
                    </a:p>
                  </a:txBody>
                  <a:tcPr marL="0" marR="0" marT="53340" marB="0"/>
                </a:tc>
                <a:tc>
                  <a:txBody>
                    <a:bodyPr/>
                    <a:lstStyle/>
                    <a:p>
                      <a:pPr marL="57150">
                        <a:lnSpc>
                          <a:spcPct val="100000"/>
                        </a:lnSpc>
                        <a:spcBef>
                          <a:spcPts val="420"/>
                        </a:spcBef>
                        <a:tabLst>
                          <a:tab pos="1186180" algn="l"/>
                          <a:tab pos="1557655" algn="l"/>
                          <a:tab pos="2193925" algn="l"/>
                          <a:tab pos="3233420" algn="l"/>
                          <a:tab pos="3837940" algn="l"/>
                          <a:tab pos="4566920" algn="l"/>
                          <a:tab pos="6305550" algn="l"/>
                        </a:tabLst>
                      </a:pPr>
                      <a:r>
                        <a:rPr sz="1800" spc="-10" dirty="0" smtClean="0"/>
                        <a:t>Before</a:t>
                      </a:r>
                      <a:r>
                        <a:rPr sz="1800" spc="-10" dirty="0"/>
                        <a:t>	</a:t>
                      </a:r>
                      <a:r>
                        <a:rPr sz="1800" dirty="0"/>
                        <a:t>a	cell	makes	</a:t>
                      </a:r>
                      <a:r>
                        <a:rPr sz="1800" spc="-5" dirty="0"/>
                        <a:t>the	final	commitment	</a:t>
                      </a:r>
                      <a:r>
                        <a:rPr sz="1800" spc="-5" dirty="0" smtClean="0"/>
                        <a:t>to</a:t>
                      </a:r>
                      <a:r>
                        <a:rPr lang="en-US" sz="1800" spc="0" baseline="0" dirty="0" smtClean="0"/>
                        <a:t> </a:t>
                      </a:r>
                      <a:r>
                        <a:rPr sz="1800" spc="-5" dirty="0" smtClean="0"/>
                        <a:t>replicate</a:t>
                      </a:r>
                      <a:r>
                        <a:rPr sz="1800" spc="-5" dirty="0"/>
                        <a:t>,	the	G</a:t>
                      </a:r>
                      <a:r>
                        <a:rPr sz="1800" spc="-7" baseline="-21072" dirty="0"/>
                        <a:t>1</a:t>
                      </a:r>
                      <a:r>
                        <a:rPr sz="1800" spc="-5" dirty="0"/>
                        <a:t>/S	</a:t>
                      </a:r>
                      <a:r>
                        <a:rPr sz="1800" dirty="0" smtClean="0"/>
                        <a:t>check</a:t>
                      </a:r>
                      <a:r>
                        <a:rPr lang="en-US" sz="1800" dirty="0" smtClean="0"/>
                        <a:t> </a:t>
                      </a:r>
                      <a:r>
                        <a:rPr sz="1800" dirty="0" smtClean="0"/>
                        <a:t>point</a:t>
                      </a:r>
                      <a:r>
                        <a:rPr lang="en-US" sz="1800" dirty="0" smtClean="0"/>
                        <a:t> </a:t>
                      </a:r>
                      <a:r>
                        <a:rPr sz="1800" dirty="0" smtClean="0"/>
                        <a:t>checks</a:t>
                      </a:r>
                      <a:r>
                        <a:rPr lang="en-US" sz="1800" baseline="0" dirty="0" smtClean="0"/>
                        <a:t> </a:t>
                      </a:r>
                      <a:r>
                        <a:rPr sz="1800" spc="-5" dirty="0" smtClean="0"/>
                        <a:t>for</a:t>
                      </a:r>
                      <a:r>
                        <a:rPr lang="en-US" sz="1800" spc="-5" baseline="0" dirty="0" smtClean="0"/>
                        <a:t> </a:t>
                      </a:r>
                      <a:r>
                        <a:rPr sz="1800" dirty="0" smtClean="0"/>
                        <a:t>DNA</a:t>
                      </a:r>
                      <a:r>
                        <a:rPr lang="en-US" sz="1800" dirty="0" smtClean="0"/>
                        <a:t> damage</a:t>
                      </a:r>
                      <a:endParaRPr sz="1800" dirty="0">
                        <a:latin typeface="Arial"/>
                        <a:cs typeface="Arial"/>
                      </a:endParaRPr>
                    </a:p>
                  </a:txBody>
                  <a:tcPr marL="0" marR="0" marT="53340" marB="0"/>
                </a:tc>
              </a:tr>
              <a:tr h="3586631">
                <a:tc>
                  <a:txBody>
                    <a:bodyPr/>
                    <a:lstStyle/>
                    <a:p>
                      <a:pPr>
                        <a:lnSpc>
                          <a:spcPct val="100000"/>
                        </a:lnSpc>
                      </a:pPr>
                      <a:endParaRPr sz="2200" dirty="0">
                        <a:latin typeface="Times New Roman"/>
                        <a:cs typeface="Times New Roman"/>
                      </a:endParaRPr>
                    </a:p>
                  </a:txBody>
                  <a:tcPr marL="0" marR="0" marT="0" marB="0"/>
                </a:tc>
                <a:tc>
                  <a:txBody>
                    <a:bodyPr/>
                    <a:lstStyle/>
                    <a:p>
                      <a:pPr marL="57150" marR="41910">
                        <a:lnSpc>
                          <a:spcPct val="143900"/>
                        </a:lnSpc>
                        <a:spcBef>
                          <a:spcPts val="105"/>
                        </a:spcBef>
                        <a:buChar char="-"/>
                        <a:tabLst>
                          <a:tab pos="283210" algn="l"/>
                          <a:tab pos="283845" algn="l"/>
                          <a:tab pos="559435" algn="l"/>
                          <a:tab pos="1705610" algn="l"/>
                          <a:tab pos="2044064" algn="l"/>
                          <a:tab pos="3190240" algn="l"/>
                          <a:tab pos="3715385" algn="l"/>
                          <a:tab pos="5249545" algn="l"/>
                        </a:tabLst>
                      </a:pPr>
                      <a:r>
                        <a:rPr sz="2200" dirty="0" smtClean="0"/>
                        <a:t>if</a:t>
                      </a:r>
                      <a:r>
                        <a:rPr sz="2200" dirty="0"/>
                        <a:t>	damage	is	</a:t>
                      </a:r>
                      <a:r>
                        <a:rPr sz="2800" dirty="0">
                          <a:solidFill>
                            <a:srgbClr val="FF0000"/>
                          </a:solidFill>
                        </a:rPr>
                        <a:t>presen</a:t>
                      </a:r>
                      <a:r>
                        <a:rPr sz="2800" spc="-5" dirty="0">
                          <a:solidFill>
                            <a:srgbClr val="FF0000"/>
                          </a:solidFill>
                        </a:rPr>
                        <a:t>t</a:t>
                      </a:r>
                      <a:r>
                        <a:rPr sz="2200" dirty="0"/>
                        <a:t>,	</a:t>
                      </a:r>
                      <a:r>
                        <a:rPr sz="2200" spc="-5" dirty="0"/>
                        <a:t>t</a:t>
                      </a:r>
                      <a:r>
                        <a:rPr sz="2200" dirty="0"/>
                        <a:t>he	DNA-repair	machinery  and mechanisms </a:t>
                      </a:r>
                      <a:r>
                        <a:rPr sz="2200" spc="-5" dirty="0"/>
                        <a:t>that </a:t>
                      </a:r>
                      <a:r>
                        <a:rPr sz="2200" dirty="0"/>
                        <a:t>arrest </a:t>
                      </a:r>
                      <a:r>
                        <a:rPr sz="2200" spc="-5" dirty="0"/>
                        <a:t>the </a:t>
                      </a:r>
                      <a:r>
                        <a:rPr sz="2200" dirty="0"/>
                        <a:t>cell</a:t>
                      </a:r>
                      <a:r>
                        <a:rPr sz="2200" spc="-25" dirty="0"/>
                        <a:t> </a:t>
                      </a:r>
                      <a:r>
                        <a:rPr sz="2200" dirty="0"/>
                        <a:t>cycle</a:t>
                      </a:r>
                    </a:p>
                    <a:p>
                      <a:pPr marL="57150" marR="41910">
                        <a:lnSpc>
                          <a:spcPct val="147700"/>
                        </a:lnSpc>
                        <a:buChar char="-"/>
                        <a:tabLst>
                          <a:tab pos="275590" algn="l"/>
                          <a:tab pos="890269" algn="l"/>
                          <a:tab pos="1691639" algn="l"/>
                          <a:tab pos="2042795" algn="l"/>
                          <a:tab pos="2595880" algn="l"/>
                          <a:tab pos="3366135" algn="l"/>
                          <a:tab pos="4959985" algn="l"/>
                          <a:tab pos="6149975" algn="l"/>
                        </a:tabLst>
                      </a:pPr>
                      <a:r>
                        <a:rPr sz="2200" spc="-5" dirty="0"/>
                        <a:t>T</a:t>
                      </a:r>
                      <a:r>
                        <a:rPr sz="2200" dirty="0"/>
                        <a:t>he	delay	in	cell	cycle	progression	provides	</a:t>
                      </a:r>
                      <a:r>
                        <a:rPr sz="2200" spc="-5" dirty="0"/>
                        <a:t>t</a:t>
                      </a:r>
                      <a:r>
                        <a:rPr sz="2200" dirty="0"/>
                        <a:t>he  </a:t>
                      </a:r>
                      <a:r>
                        <a:rPr sz="2200" spc="-5" dirty="0"/>
                        <a:t>time </a:t>
                      </a:r>
                      <a:r>
                        <a:rPr sz="2200" dirty="0"/>
                        <a:t>needed </a:t>
                      </a:r>
                      <a:r>
                        <a:rPr sz="2200" spc="-5" dirty="0"/>
                        <a:t>for </a:t>
                      </a:r>
                      <a:r>
                        <a:rPr sz="2200" dirty="0"/>
                        <a:t>DNA</a:t>
                      </a:r>
                      <a:r>
                        <a:rPr sz="2200" spc="-130" dirty="0"/>
                        <a:t> </a:t>
                      </a:r>
                      <a:r>
                        <a:rPr sz="2200" dirty="0"/>
                        <a:t>repair;</a:t>
                      </a:r>
                    </a:p>
                    <a:p>
                      <a:pPr marL="57150" marR="42545">
                        <a:lnSpc>
                          <a:spcPts val="3900"/>
                        </a:lnSpc>
                        <a:spcBef>
                          <a:spcPts val="240"/>
                        </a:spcBef>
                        <a:buChar char="-"/>
                        <a:tabLst>
                          <a:tab pos="225425" algn="l"/>
                        </a:tabLst>
                      </a:pPr>
                      <a:r>
                        <a:rPr sz="2200" dirty="0"/>
                        <a:t>if </a:t>
                      </a:r>
                      <a:r>
                        <a:rPr sz="2200" spc="-5" dirty="0"/>
                        <a:t>the </a:t>
                      </a:r>
                      <a:r>
                        <a:rPr sz="2200" dirty="0"/>
                        <a:t>damage is not repairable, </a:t>
                      </a:r>
                      <a:r>
                        <a:rPr sz="2200" spc="-5" dirty="0"/>
                        <a:t>apoptotic pathways  </a:t>
                      </a:r>
                      <a:r>
                        <a:rPr sz="2200" dirty="0"/>
                        <a:t>are </a:t>
                      </a:r>
                      <a:r>
                        <a:rPr sz="2200" spc="-5" dirty="0"/>
                        <a:t>activated to </a:t>
                      </a:r>
                      <a:r>
                        <a:rPr sz="2200" dirty="0"/>
                        <a:t>kill </a:t>
                      </a:r>
                      <a:r>
                        <a:rPr sz="2200" spc="-5" dirty="0"/>
                        <a:t>the</a:t>
                      </a:r>
                      <a:r>
                        <a:rPr sz="2200" dirty="0"/>
                        <a:t> cell.</a:t>
                      </a:r>
                      <a:endParaRPr sz="2200" dirty="0">
                        <a:latin typeface="Arial"/>
                        <a:cs typeface="Arial"/>
                      </a:endParaRPr>
                    </a:p>
                  </a:txBody>
                  <a:tcPr marL="0" marR="0" marT="76200" marB="0"/>
                </a:tc>
              </a:tr>
            </a:tbl>
          </a:graphicData>
        </a:graphic>
      </p:graphicFrame>
      <p:sp>
        <p:nvSpPr>
          <p:cNvPr id="5" name="object 5"/>
          <p:cNvSpPr/>
          <p:nvPr/>
        </p:nvSpPr>
        <p:spPr>
          <a:xfrm>
            <a:off x="7162800" y="0"/>
            <a:ext cx="1981200" cy="1714500"/>
          </a:xfrm>
          <a:prstGeom prst="rect">
            <a:avLst/>
          </a:prstGeom>
          <a:blipFill>
            <a:blip r:embed="rId2" cstate="print"/>
            <a:stretch>
              <a:fillRect/>
            </a:stretch>
          </a:blipFill>
        </p:spPr>
        <p:txBody>
          <a:bodyPr wrap="square" lIns="0" tIns="0" rIns="0" bIns="0" rtlCol="0"/>
          <a:lstStyle/>
          <a:p>
            <a:endParaRPr/>
          </a:p>
        </p:txBody>
      </p:sp>
      <p:sp>
        <p:nvSpPr>
          <p:cNvPr id="6" name="TextBox 5"/>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685800" y="42554"/>
            <a:ext cx="1981200" cy="1714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7800" y="1694179"/>
            <a:ext cx="879475" cy="990600"/>
          </a:xfrm>
          <a:prstGeom prst="rect">
            <a:avLst/>
          </a:prstGeom>
        </p:spPr>
        <p:txBody>
          <a:bodyPr vert="horz" wrap="square" lIns="0" tIns="12700" rIns="0" bIns="0" rtlCol="0">
            <a:spAutoFit/>
          </a:bodyPr>
          <a:lstStyle/>
          <a:p>
            <a:pPr marL="12700" marR="5080">
              <a:lnSpc>
                <a:spcPct val="143900"/>
              </a:lnSpc>
              <a:spcBef>
                <a:spcPts val="100"/>
              </a:spcBef>
            </a:pPr>
            <a:r>
              <a:rPr sz="2200" b="1" dirty="0">
                <a:solidFill>
                  <a:srgbClr val="FFFFFF"/>
                </a:solidFill>
                <a:latin typeface="Arial"/>
                <a:cs typeface="Arial"/>
              </a:rPr>
              <a:t>G</a:t>
            </a:r>
            <a:r>
              <a:rPr sz="2200" b="1" spc="-335" dirty="0">
                <a:solidFill>
                  <a:srgbClr val="FFFFFF"/>
                </a:solidFill>
                <a:latin typeface="Arial"/>
                <a:cs typeface="Arial"/>
              </a:rPr>
              <a:t> </a:t>
            </a:r>
            <a:r>
              <a:rPr sz="2200" b="1" dirty="0">
                <a:solidFill>
                  <a:srgbClr val="FFFFFF"/>
                </a:solidFill>
                <a:latin typeface="Arial"/>
                <a:cs typeface="Arial"/>
              </a:rPr>
              <a:t>2</a:t>
            </a:r>
            <a:r>
              <a:rPr sz="2200" b="1" spc="-335" dirty="0">
                <a:solidFill>
                  <a:srgbClr val="FFFFFF"/>
                </a:solidFill>
                <a:latin typeface="Arial"/>
                <a:cs typeface="Arial"/>
              </a:rPr>
              <a:t> </a:t>
            </a:r>
            <a:r>
              <a:rPr sz="2200" b="1" dirty="0">
                <a:solidFill>
                  <a:srgbClr val="FFFFFF"/>
                </a:solidFill>
                <a:latin typeface="Arial"/>
                <a:cs typeface="Arial"/>
              </a:rPr>
              <a:t>-</a:t>
            </a:r>
            <a:r>
              <a:rPr sz="2200" b="1" spc="-335" dirty="0">
                <a:solidFill>
                  <a:srgbClr val="FFFFFF"/>
                </a:solidFill>
                <a:latin typeface="Arial"/>
                <a:cs typeface="Arial"/>
              </a:rPr>
              <a:t> </a:t>
            </a:r>
            <a:r>
              <a:rPr sz="2200" b="1" dirty="0">
                <a:solidFill>
                  <a:srgbClr val="FFFFFF"/>
                </a:solidFill>
                <a:latin typeface="Arial"/>
                <a:cs typeface="Arial"/>
              </a:rPr>
              <a:t>M  P</a:t>
            </a:r>
            <a:r>
              <a:rPr sz="2200" b="1" spc="-5" dirty="0">
                <a:solidFill>
                  <a:srgbClr val="FFFFFF"/>
                </a:solidFill>
                <a:latin typeface="Arial"/>
                <a:cs typeface="Arial"/>
              </a:rPr>
              <a:t>OI</a:t>
            </a:r>
            <a:r>
              <a:rPr sz="2200" b="1" dirty="0">
                <a:solidFill>
                  <a:srgbClr val="FFFFFF"/>
                </a:solidFill>
                <a:latin typeface="Arial"/>
                <a:cs typeface="Arial"/>
              </a:rPr>
              <a:t>NT</a:t>
            </a:r>
            <a:endParaRPr sz="2200">
              <a:latin typeface="Arial"/>
              <a:cs typeface="Arial"/>
            </a:endParaRPr>
          </a:p>
        </p:txBody>
      </p:sp>
      <p:sp>
        <p:nvSpPr>
          <p:cNvPr id="4" name="object 4"/>
          <p:cNvSpPr txBox="1"/>
          <p:nvPr/>
        </p:nvSpPr>
        <p:spPr>
          <a:xfrm>
            <a:off x="1203835" y="1841500"/>
            <a:ext cx="7815580" cy="360680"/>
          </a:xfrm>
          <a:prstGeom prst="rect">
            <a:avLst/>
          </a:prstGeom>
        </p:spPr>
        <p:txBody>
          <a:bodyPr vert="horz" wrap="square" lIns="0" tIns="12700" rIns="0" bIns="0" rtlCol="0">
            <a:spAutoFit/>
          </a:bodyPr>
          <a:lstStyle/>
          <a:p>
            <a:pPr marL="38100">
              <a:lnSpc>
                <a:spcPct val="100000"/>
              </a:lnSpc>
              <a:spcBef>
                <a:spcPts val="100"/>
              </a:spcBef>
              <a:tabLst>
                <a:tab pos="2019935" algn="l"/>
                <a:tab pos="2787650" algn="l"/>
                <a:tab pos="4399280" algn="l"/>
                <a:tab pos="5730875" algn="l"/>
                <a:tab pos="6286500" algn="l"/>
              </a:tabLst>
            </a:pPr>
            <a:r>
              <a:rPr sz="2200" b="1" dirty="0">
                <a:solidFill>
                  <a:srgbClr val="FFFFFF"/>
                </a:solidFill>
                <a:latin typeface="Arial"/>
                <a:cs typeface="Arial"/>
              </a:rPr>
              <a:t>C</a:t>
            </a:r>
            <a:r>
              <a:rPr sz="2200" b="1" spc="-310" dirty="0">
                <a:solidFill>
                  <a:srgbClr val="FFFFFF"/>
                </a:solidFill>
                <a:latin typeface="Arial"/>
                <a:cs typeface="Arial"/>
              </a:rPr>
              <a:t> </a:t>
            </a:r>
            <a:r>
              <a:rPr sz="2200" b="1" dirty="0">
                <a:solidFill>
                  <a:srgbClr val="FFFFFF"/>
                </a:solidFill>
                <a:latin typeface="Arial"/>
                <a:cs typeface="Arial"/>
              </a:rPr>
              <a:t>H</a:t>
            </a:r>
            <a:r>
              <a:rPr sz="2200" b="1" spc="-310" dirty="0">
                <a:solidFill>
                  <a:srgbClr val="FFFFFF"/>
                </a:solidFill>
                <a:latin typeface="Arial"/>
                <a:cs typeface="Arial"/>
              </a:rPr>
              <a:t> </a:t>
            </a:r>
            <a:r>
              <a:rPr sz="2200" b="1" dirty="0">
                <a:solidFill>
                  <a:srgbClr val="FFFFFF"/>
                </a:solidFill>
                <a:latin typeface="Arial"/>
                <a:cs typeface="Arial"/>
              </a:rPr>
              <a:t>E</a:t>
            </a:r>
            <a:r>
              <a:rPr sz="2200" b="1" spc="-310" dirty="0">
                <a:solidFill>
                  <a:srgbClr val="FFFFFF"/>
                </a:solidFill>
                <a:latin typeface="Arial"/>
                <a:cs typeface="Arial"/>
              </a:rPr>
              <a:t> </a:t>
            </a:r>
            <a:r>
              <a:rPr sz="2200" b="1" dirty="0">
                <a:solidFill>
                  <a:srgbClr val="FFFFFF"/>
                </a:solidFill>
                <a:latin typeface="Arial"/>
                <a:cs typeface="Arial"/>
              </a:rPr>
              <a:t>C</a:t>
            </a:r>
            <a:r>
              <a:rPr sz="2200" b="1" spc="-310" dirty="0">
                <a:solidFill>
                  <a:srgbClr val="FFFFFF"/>
                </a:solidFill>
                <a:latin typeface="Arial"/>
                <a:cs typeface="Arial"/>
              </a:rPr>
              <a:t> </a:t>
            </a:r>
            <a:r>
              <a:rPr sz="2200" b="1" dirty="0">
                <a:solidFill>
                  <a:srgbClr val="FFFFFF"/>
                </a:solidFill>
                <a:latin typeface="Arial"/>
                <a:cs typeface="Arial"/>
              </a:rPr>
              <a:t>K</a:t>
            </a:r>
            <a:r>
              <a:rPr sz="2200" b="1" spc="265" dirty="0">
                <a:solidFill>
                  <a:srgbClr val="FFFFFF"/>
                </a:solidFill>
                <a:latin typeface="Arial"/>
                <a:cs typeface="Arial"/>
              </a:rPr>
              <a:t> </a:t>
            </a:r>
            <a:r>
              <a:rPr sz="3300" b="1" spc="-15" baseline="-5050" dirty="0">
                <a:solidFill>
                  <a:srgbClr val="FFFFFF"/>
                </a:solidFill>
                <a:latin typeface="Arial"/>
                <a:cs typeface="Arial"/>
              </a:rPr>
              <a:t>-</a:t>
            </a:r>
            <a:r>
              <a:rPr sz="2200" b="1" spc="-10" dirty="0">
                <a:solidFill>
                  <a:srgbClr val="FFFFFF"/>
                </a:solidFill>
                <a:latin typeface="Arial"/>
                <a:cs typeface="Arial"/>
              </a:rPr>
              <a:t>The	</a:t>
            </a:r>
            <a:r>
              <a:rPr sz="2200" b="1" spc="-5" dirty="0">
                <a:solidFill>
                  <a:srgbClr val="FFFFFF"/>
                </a:solidFill>
                <a:latin typeface="Arial"/>
                <a:cs typeface="Arial"/>
              </a:rPr>
              <a:t>G</a:t>
            </a:r>
            <a:r>
              <a:rPr sz="2175" b="1" spc="-7" baseline="-21072" dirty="0">
                <a:solidFill>
                  <a:srgbClr val="FFFFFF"/>
                </a:solidFill>
                <a:latin typeface="Arial"/>
                <a:cs typeface="Arial"/>
              </a:rPr>
              <a:t>2</a:t>
            </a:r>
            <a:r>
              <a:rPr sz="2200" b="1" spc="-5" dirty="0">
                <a:solidFill>
                  <a:srgbClr val="FFFFFF"/>
                </a:solidFill>
                <a:latin typeface="Arial"/>
                <a:cs typeface="Arial"/>
              </a:rPr>
              <a:t>/M	checkpoint	monitors	the	completion</a:t>
            </a:r>
            <a:endParaRPr sz="2200">
              <a:latin typeface="Arial"/>
              <a:cs typeface="Arial"/>
            </a:endParaRPr>
          </a:p>
        </p:txBody>
      </p:sp>
      <p:sp>
        <p:nvSpPr>
          <p:cNvPr id="5" name="object 5"/>
          <p:cNvSpPr txBox="1"/>
          <p:nvPr/>
        </p:nvSpPr>
        <p:spPr>
          <a:xfrm>
            <a:off x="2451100" y="2265679"/>
            <a:ext cx="6585584" cy="4508500"/>
          </a:xfrm>
          <a:prstGeom prst="rect">
            <a:avLst/>
          </a:prstGeom>
        </p:spPr>
        <p:txBody>
          <a:bodyPr vert="horz" wrap="square" lIns="0" tIns="6350" rIns="0" bIns="0" rtlCol="0">
            <a:spAutoFit/>
          </a:bodyPr>
          <a:lstStyle/>
          <a:p>
            <a:pPr marL="50800" marR="43180" algn="just">
              <a:lnSpc>
                <a:spcPct val="145800"/>
              </a:lnSpc>
              <a:spcBef>
                <a:spcPts val="50"/>
              </a:spcBef>
            </a:pPr>
            <a:r>
              <a:rPr sz="2200" b="1" spc="-5" dirty="0">
                <a:solidFill>
                  <a:srgbClr val="FFFFFF"/>
                </a:solidFill>
                <a:latin typeface="Arial"/>
                <a:cs typeface="Arial"/>
              </a:rPr>
              <a:t>of </a:t>
            </a:r>
            <a:r>
              <a:rPr sz="2200" b="1" dirty="0">
                <a:solidFill>
                  <a:srgbClr val="FFFFFF"/>
                </a:solidFill>
                <a:latin typeface="Arial"/>
                <a:cs typeface="Arial"/>
              </a:rPr>
              <a:t>DNA </a:t>
            </a:r>
            <a:r>
              <a:rPr sz="2200" b="1" spc="-5" dirty="0">
                <a:solidFill>
                  <a:srgbClr val="FFFFFF"/>
                </a:solidFill>
                <a:latin typeface="Arial"/>
                <a:cs typeface="Arial"/>
              </a:rPr>
              <a:t>replication and checks whether the cell  </a:t>
            </a:r>
            <a:r>
              <a:rPr sz="2200" b="1" dirty="0">
                <a:solidFill>
                  <a:srgbClr val="FFFFFF"/>
                </a:solidFill>
                <a:latin typeface="Arial"/>
                <a:cs typeface="Arial"/>
              </a:rPr>
              <a:t>can </a:t>
            </a:r>
            <a:r>
              <a:rPr sz="2200" b="1" spc="-5" dirty="0">
                <a:solidFill>
                  <a:srgbClr val="FFFFFF"/>
                </a:solidFill>
                <a:latin typeface="Arial"/>
                <a:cs typeface="Arial"/>
              </a:rPr>
              <a:t>safely initiate mitosis and separate sister  chromatids.</a:t>
            </a:r>
            <a:endParaRPr sz="2200" dirty="0">
              <a:latin typeface="Arial"/>
              <a:cs typeface="Arial"/>
            </a:endParaRPr>
          </a:p>
          <a:p>
            <a:pPr marL="50800" marR="46990" algn="just">
              <a:lnSpc>
                <a:spcPct val="143900"/>
              </a:lnSpc>
              <a:spcBef>
                <a:spcPts val="100"/>
              </a:spcBef>
              <a:buChar char="-"/>
              <a:tabLst>
                <a:tab pos="317500" algn="l"/>
              </a:tabLst>
            </a:pPr>
            <a:r>
              <a:rPr sz="2200" b="1" spc="-5" dirty="0">
                <a:solidFill>
                  <a:srgbClr val="FFFFFF"/>
                </a:solidFill>
                <a:latin typeface="Arial"/>
                <a:cs typeface="Arial"/>
              </a:rPr>
              <a:t>This checkpoint is particularly important in  cells exposed </a:t>
            </a:r>
            <a:r>
              <a:rPr sz="2200" b="1" dirty="0">
                <a:solidFill>
                  <a:srgbClr val="FFFFFF"/>
                </a:solidFill>
                <a:latin typeface="Arial"/>
                <a:cs typeface="Arial"/>
              </a:rPr>
              <a:t>to </a:t>
            </a:r>
            <a:r>
              <a:rPr sz="2200" b="1" spc="-5" dirty="0">
                <a:solidFill>
                  <a:srgbClr val="FFFFFF"/>
                </a:solidFill>
                <a:latin typeface="Arial"/>
                <a:cs typeface="Arial"/>
              </a:rPr>
              <a:t>ionizing</a:t>
            </a:r>
            <a:r>
              <a:rPr sz="2200" b="1" spc="-10" dirty="0">
                <a:solidFill>
                  <a:srgbClr val="FFFFFF"/>
                </a:solidFill>
                <a:latin typeface="Arial"/>
                <a:cs typeface="Arial"/>
              </a:rPr>
              <a:t> </a:t>
            </a:r>
            <a:r>
              <a:rPr sz="2200" b="1" spc="-5" dirty="0">
                <a:solidFill>
                  <a:srgbClr val="FFFFFF"/>
                </a:solidFill>
                <a:latin typeface="Arial"/>
                <a:cs typeface="Arial"/>
              </a:rPr>
              <a:t>radiation.</a:t>
            </a:r>
            <a:endParaRPr sz="2200" dirty="0">
              <a:latin typeface="Arial"/>
              <a:cs typeface="Arial"/>
            </a:endParaRPr>
          </a:p>
          <a:p>
            <a:pPr marL="50800" marR="43180" algn="just">
              <a:lnSpc>
                <a:spcPct val="143900"/>
              </a:lnSpc>
              <a:spcBef>
                <a:spcPts val="100"/>
              </a:spcBef>
              <a:buChar char="-"/>
              <a:tabLst>
                <a:tab pos="288925" algn="l"/>
              </a:tabLst>
            </a:pPr>
            <a:r>
              <a:rPr sz="2200" b="1" spc="-5" dirty="0">
                <a:solidFill>
                  <a:srgbClr val="FFFFFF"/>
                </a:solidFill>
                <a:latin typeface="Arial"/>
                <a:cs typeface="Arial"/>
              </a:rPr>
              <a:t>Cells damaged by ionizing radiation activate  the</a:t>
            </a:r>
            <a:r>
              <a:rPr sz="2200" b="1" spc="165" dirty="0">
                <a:solidFill>
                  <a:srgbClr val="FFFFFF"/>
                </a:solidFill>
                <a:latin typeface="Arial"/>
                <a:cs typeface="Arial"/>
              </a:rPr>
              <a:t> </a:t>
            </a:r>
            <a:r>
              <a:rPr sz="2200" b="1" dirty="0">
                <a:solidFill>
                  <a:srgbClr val="FFFFFF"/>
                </a:solidFill>
                <a:latin typeface="Arial"/>
                <a:cs typeface="Arial"/>
              </a:rPr>
              <a:t>G</a:t>
            </a:r>
            <a:r>
              <a:rPr sz="2175" b="1" baseline="-21072" dirty="0">
                <a:solidFill>
                  <a:srgbClr val="FFFFFF"/>
                </a:solidFill>
                <a:latin typeface="Arial"/>
                <a:cs typeface="Arial"/>
              </a:rPr>
              <a:t>2</a:t>
            </a:r>
            <a:r>
              <a:rPr sz="2200" b="1" dirty="0">
                <a:solidFill>
                  <a:srgbClr val="FFFFFF"/>
                </a:solidFill>
                <a:latin typeface="Arial"/>
                <a:cs typeface="Arial"/>
              </a:rPr>
              <a:t>/M</a:t>
            </a:r>
            <a:r>
              <a:rPr sz="2200" b="1" spc="170" dirty="0">
                <a:solidFill>
                  <a:srgbClr val="FFFFFF"/>
                </a:solidFill>
                <a:latin typeface="Arial"/>
                <a:cs typeface="Arial"/>
              </a:rPr>
              <a:t> </a:t>
            </a:r>
            <a:r>
              <a:rPr sz="2200" b="1" spc="-5" dirty="0">
                <a:solidFill>
                  <a:srgbClr val="FFFFFF"/>
                </a:solidFill>
                <a:latin typeface="Arial"/>
                <a:cs typeface="Arial"/>
              </a:rPr>
              <a:t>checkpoint</a:t>
            </a:r>
            <a:r>
              <a:rPr sz="2200" b="1" spc="170" dirty="0">
                <a:solidFill>
                  <a:srgbClr val="FFFFFF"/>
                </a:solidFill>
                <a:latin typeface="Arial"/>
                <a:cs typeface="Arial"/>
              </a:rPr>
              <a:t> </a:t>
            </a:r>
            <a:r>
              <a:rPr sz="2200" b="1" spc="-5" dirty="0">
                <a:solidFill>
                  <a:srgbClr val="FFFFFF"/>
                </a:solidFill>
                <a:latin typeface="Arial"/>
                <a:cs typeface="Arial"/>
              </a:rPr>
              <a:t>and</a:t>
            </a:r>
            <a:r>
              <a:rPr sz="2200" b="1" spc="170" dirty="0">
                <a:solidFill>
                  <a:srgbClr val="FFFFFF"/>
                </a:solidFill>
                <a:latin typeface="Arial"/>
                <a:cs typeface="Arial"/>
              </a:rPr>
              <a:t> </a:t>
            </a:r>
            <a:r>
              <a:rPr sz="2200" b="1" dirty="0">
                <a:solidFill>
                  <a:srgbClr val="FFFFFF"/>
                </a:solidFill>
                <a:latin typeface="Arial"/>
                <a:cs typeface="Arial"/>
              </a:rPr>
              <a:t>arrest</a:t>
            </a:r>
            <a:r>
              <a:rPr sz="2200" b="1" spc="170" dirty="0">
                <a:solidFill>
                  <a:srgbClr val="FFFFFF"/>
                </a:solidFill>
                <a:latin typeface="Arial"/>
                <a:cs typeface="Arial"/>
              </a:rPr>
              <a:t> </a:t>
            </a:r>
            <a:r>
              <a:rPr sz="2200" b="1" spc="-5" dirty="0">
                <a:solidFill>
                  <a:srgbClr val="FFFFFF"/>
                </a:solidFill>
                <a:latin typeface="Arial"/>
                <a:cs typeface="Arial"/>
              </a:rPr>
              <a:t>in</a:t>
            </a:r>
            <a:r>
              <a:rPr sz="2200" b="1" spc="170" dirty="0">
                <a:solidFill>
                  <a:srgbClr val="FFFFFF"/>
                </a:solidFill>
                <a:latin typeface="Arial"/>
                <a:cs typeface="Arial"/>
              </a:rPr>
              <a:t> </a:t>
            </a:r>
            <a:r>
              <a:rPr sz="2200" b="1" dirty="0">
                <a:solidFill>
                  <a:srgbClr val="FFFFFF"/>
                </a:solidFill>
                <a:latin typeface="Arial"/>
                <a:cs typeface="Arial"/>
              </a:rPr>
              <a:t>G</a:t>
            </a:r>
            <a:r>
              <a:rPr sz="2175" b="1" baseline="-21072" dirty="0">
                <a:solidFill>
                  <a:srgbClr val="FFFFFF"/>
                </a:solidFill>
                <a:latin typeface="Arial"/>
                <a:cs typeface="Arial"/>
              </a:rPr>
              <a:t>2</a:t>
            </a:r>
            <a:r>
              <a:rPr sz="2200" b="1" dirty="0">
                <a:solidFill>
                  <a:srgbClr val="FFFFFF"/>
                </a:solidFill>
                <a:latin typeface="Arial"/>
                <a:cs typeface="Arial"/>
              </a:rPr>
              <a:t>;</a:t>
            </a:r>
            <a:r>
              <a:rPr sz="2200" b="1" spc="165" dirty="0">
                <a:solidFill>
                  <a:srgbClr val="FFFFFF"/>
                </a:solidFill>
                <a:latin typeface="Arial"/>
                <a:cs typeface="Arial"/>
              </a:rPr>
              <a:t> </a:t>
            </a:r>
            <a:r>
              <a:rPr sz="2200" b="1" spc="-5" dirty="0">
                <a:solidFill>
                  <a:srgbClr val="FFFFFF"/>
                </a:solidFill>
                <a:latin typeface="Arial"/>
                <a:cs typeface="Arial"/>
              </a:rPr>
              <a:t>defects</a:t>
            </a:r>
            <a:r>
              <a:rPr sz="2200" b="1" spc="170" dirty="0">
                <a:solidFill>
                  <a:srgbClr val="FFFFFF"/>
                </a:solidFill>
                <a:latin typeface="Arial"/>
                <a:cs typeface="Arial"/>
              </a:rPr>
              <a:t> </a:t>
            </a:r>
            <a:r>
              <a:rPr sz="2200" b="1" spc="-5" dirty="0">
                <a:solidFill>
                  <a:srgbClr val="FFFFFF"/>
                </a:solidFill>
                <a:latin typeface="Arial"/>
                <a:cs typeface="Arial"/>
              </a:rPr>
              <a:t>in</a:t>
            </a:r>
            <a:endParaRPr sz="2200" dirty="0">
              <a:latin typeface="Arial"/>
              <a:cs typeface="Arial"/>
            </a:endParaRPr>
          </a:p>
          <a:p>
            <a:pPr marL="50800" marR="42545" algn="just">
              <a:lnSpc>
                <a:spcPct val="147700"/>
              </a:lnSpc>
              <a:spcBef>
                <a:spcPts val="600"/>
              </a:spcBef>
            </a:pPr>
            <a:r>
              <a:rPr sz="2200" b="1" spc="45" dirty="0">
                <a:solidFill>
                  <a:srgbClr val="FFFFFF"/>
                </a:solidFill>
                <a:latin typeface="Arial"/>
                <a:cs typeface="Arial"/>
              </a:rPr>
              <a:t>this </a:t>
            </a:r>
            <a:r>
              <a:rPr sz="2200" b="1" spc="55" dirty="0">
                <a:solidFill>
                  <a:srgbClr val="FFFFFF"/>
                </a:solidFill>
                <a:latin typeface="Arial"/>
                <a:cs typeface="Arial"/>
              </a:rPr>
              <a:t>checkpoint </a:t>
            </a:r>
            <a:r>
              <a:rPr sz="2200" b="1" spc="45" dirty="0">
                <a:solidFill>
                  <a:srgbClr val="FFFFFF"/>
                </a:solidFill>
                <a:latin typeface="Arial"/>
                <a:cs typeface="Arial"/>
              </a:rPr>
              <a:t>give rise </a:t>
            </a:r>
            <a:r>
              <a:rPr sz="2200" b="1" spc="30" dirty="0">
                <a:solidFill>
                  <a:srgbClr val="FFFFFF"/>
                </a:solidFill>
                <a:latin typeface="Arial"/>
                <a:cs typeface="Arial"/>
              </a:rPr>
              <a:t>to </a:t>
            </a:r>
            <a:r>
              <a:rPr sz="2200" b="1" spc="55" dirty="0">
                <a:solidFill>
                  <a:srgbClr val="FFFFFF"/>
                </a:solidFill>
                <a:latin typeface="Arial"/>
                <a:cs typeface="Arial"/>
              </a:rPr>
              <a:t>chromosomal  </a:t>
            </a:r>
            <a:r>
              <a:rPr sz="2200" b="1" spc="-5" dirty="0">
                <a:solidFill>
                  <a:srgbClr val="FFFFFF"/>
                </a:solidFill>
                <a:latin typeface="Arial"/>
                <a:cs typeface="Arial"/>
              </a:rPr>
              <a:t>abnormalities</a:t>
            </a:r>
            <a:endParaRPr sz="2200" dirty="0">
              <a:latin typeface="Arial"/>
              <a:cs typeface="Arial"/>
            </a:endParaRPr>
          </a:p>
        </p:txBody>
      </p:sp>
      <p:grpSp>
        <p:nvGrpSpPr>
          <p:cNvPr id="6" name="object 6"/>
          <p:cNvGrpSpPr/>
          <p:nvPr/>
        </p:nvGrpSpPr>
        <p:grpSpPr>
          <a:xfrm>
            <a:off x="133350" y="1809750"/>
            <a:ext cx="8904605" cy="5052060"/>
            <a:chOff x="133350" y="1809750"/>
            <a:chExt cx="8904605" cy="5052060"/>
          </a:xfrm>
        </p:grpSpPr>
        <p:sp>
          <p:nvSpPr>
            <p:cNvPr id="7" name="object 7"/>
            <p:cNvSpPr/>
            <p:nvPr/>
          </p:nvSpPr>
          <p:spPr>
            <a:xfrm>
              <a:off x="133350" y="1809749"/>
              <a:ext cx="8904605" cy="5048250"/>
            </a:xfrm>
            <a:custGeom>
              <a:avLst/>
              <a:gdLst/>
              <a:ahLst/>
              <a:cxnLst/>
              <a:rect l="l" t="t" r="r" b="b"/>
              <a:pathLst>
                <a:path w="8904605" h="5048250">
                  <a:moveTo>
                    <a:pt x="12700" y="0"/>
                  </a:moveTo>
                  <a:lnTo>
                    <a:pt x="0" y="0"/>
                  </a:lnTo>
                  <a:lnTo>
                    <a:pt x="0" y="5048250"/>
                  </a:lnTo>
                  <a:lnTo>
                    <a:pt x="12700" y="5048250"/>
                  </a:lnTo>
                  <a:lnTo>
                    <a:pt x="12700" y="0"/>
                  </a:lnTo>
                  <a:close/>
                </a:path>
                <a:path w="8904605" h="5048250">
                  <a:moveTo>
                    <a:pt x="2316721" y="0"/>
                  </a:moveTo>
                  <a:lnTo>
                    <a:pt x="2304021" y="0"/>
                  </a:lnTo>
                  <a:lnTo>
                    <a:pt x="2304021" y="5048250"/>
                  </a:lnTo>
                  <a:lnTo>
                    <a:pt x="2316721" y="5048250"/>
                  </a:lnTo>
                  <a:lnTo>
                    <a:pt x="2316721" y="0"/>
                  </a:lnTo>
                  <a:close/>
                </a:path>
                <a:path w="8904605" h="5048250">
                  <a:moveTo>
                    <a:pt x="8904287" y="0"/>
                  </a:moveTo>
                  <a:lnTo>
                    <a:pt x="8891587" y="0"/>
                  </a:lnTo>
                  <a:lnTo>
                    <a:pt x="8891587" y="5048250"/>
                  </a:lnTo>
                  <a:lnTo>
                    <a:pt x="8904287" y="5048250"/>
                  </a:lnTo>
                  <a:lnTo>
                    <a:pt x="8904287"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8" name="object 8"/>
            <p:cNvSpPr/>
            <p:nvPr/>
          </p:nvSpPr>
          <p:spPr>
            <a:xfrm>
              <a:off x="133350" y="1816100"/>
              <a:ext cx="8904605" cy="0"/>
            </a:xfrm>
            <a:custGeom>
              <a:avLst/>
              <a:gdLst/>
              <a:ahLst/>
              <a:cxnLst/>
              <a:rect l="l" t="t" r="r" b="b"/>
              <a:pathLst>
                <a:path w="8904605">
                  <a:moveTo>
                    <a:pt x="0" y="0"/>
                  </a:moveTo>
                  <a:lnTo>
                    <a:pt x="8904287" y="0"/>
                  </a:lnTo>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9" name="object 9"/>
            <p:cNvSpPr/>
            <p:nvPr/>
          </p:nvSpPr>
          <p:spPr>
            <a:xfrm>
              <a:off x="133350" y="6848855"/>
              <a:ext cx="8904605" cy="0"/>
            </a:xfrm>
            <a:custGeom>
              <a:avLst/>
              <a:gdLst/>
              <a:ahLst/>
              <a:cxnLst/>
              <a:rect l="l" t="t" r="r" b="b"/>
              <a:pathLst>
                <a:path w="8904605">
                  <a:moveTo>
                    <a:pt x="0" y="0"/>
                  </a:moveTo>
                  <a:lnTo>
                    <a:pt x="8904287" y="0"/>
                  </a:lnTo>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10" name="TextBox 9"/>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2590800" y="2156460"/>
            <a:ext cx="3810000" cy="2657138"/>
          </a:xfrm>
          <a:prstGeom prst="rect">
            <a:avLst/>
          </a:prstGeom>
        </p:spPr>
        <p:txBody>
          <a:bodyPr vert="horz" wrap="square" lIns="0" tIns="66040" rIns="0" bIns="0" rtlCol="0">
            <a:spAutoFit/>
          </a:bodyPr>
          <a:lstStyle/>
          <a:p>
            <a:pPr marL="203200" indent="-190500" algn="ctr">
              <a:lnSpc>
                <a:spcPct val="200000"/>
              </a:lnSpc>
              <a:spcBef>
                <a:spcPts val="520"/>
              </a:spcBef>
              <a:buClr>
                <a:srgbClr val="DC9E1F"/>
              </a:buClr>
              <a:buFont typeface="WenQuanYi Micro Hei"/>
              <a:buChar char="▪"/>
              <a:tabLst>
                <a:tab pos="203200" algn="l"/>
              </a:tabLst>
            </a:pPr>
            <a:r>
              <a:rPr sz="3200" spc="-5" dirty="0">
                <a:solidFill>
                  <a:srgbClr val="FF0000"/>
                </a:solidFill>
                <a:latin typeface="Arial"/>
                <a:cs typeface="Arial"/>
              </a:rPr>
              <a:t>Mitotic</a:t>
            </a:r>
            <a:r>
              <a:rPr sz="3200" spc="-20" dirty="0">
                <a:solidFill>
                  <a:srgbClr val="FF0000"/>
                </a:solidFill>
                <a:latin typeface="Arial"/>
                <a:cs typeface="Arial"/>
              </a:rPr>
              <a:t> </a:t>
            </a:r>
            <a:r>
              <a:rPr sz="3200" dirty="0" smtClean="0">
                <a:solidFill>
                  <a:srgbClr val="FF0000"/>
                </a:solidFill>
                <a:latin typeface="Arial"/>
                <a:cs typeface="Arial"/>
              </a:rPr>
              <a:t>delay</a:t>
            </a:r>
            <a:endParaRPr lang="en-US" sz="3200" dirty="0" smtClean="0">
              <a:solidFill>
                <a:srgbClr val="FF0000"/>
              </a:solidFill>
              <a:latin typeface="Arial"/>
              <a:cs typeface="Arial"/>
            </a:endParaRPr>
          </a:p>
          <a:p>
            <a:pPr marL="203200" indent="-190500" algn="ctr">
              <a:lnSpc>
                <a:spcPct val="200000"/>
              </a:lnSpc>
              <a:spcBef>
                <a:spcPts val="520"/>
              </a:spcBef>
              <a:buClr>
                <a:srgbClr val="DC9E1F"/>
              </a:buClr>
              <a:buFont typeface="WenQuanYi Micro Hei"/>
              <a:buChar char="▪"/>
              <a:tabLst>
                <a:tab pos="203200" algn="l"/>
              </a:tabLst>
            </a:pPr>
            <a:r>
              <a:rPr lang="en-US" sz="2400" dirty="0" smtClean="0">
                <a:solidFill>
                  <a:srgbClr val="FFFFFF"/>
                </a:solidFill>
                <a:latin typeface="Arial"/>
                <a:cs typeface="Arial"/>
              </a:rPr>
              <a:t>Recovery</a:t>
            </a:r>
            <a:endParaRPr sz="2400" dirty="0">
              <a:latin typeface="Arial"/>
              <a:cs typeface="Arial"/>
            </a:endParaRPr>
          </a:p>
          <a:p>
            <a:pPr marL="203200" indent="-190500" algn="ctr">
              <a:lnSpc>
                <a:spcPct val="200000"/>
              </a:lnSpc>
              <a:spcBef>
                <a:spcPts val="520"/>
              </a:spcBef>
              <a:buClr>
                <a:srgbClr val="DC9E1F"/>
              </a:buClr>
              <a:buFont typeface="WenQuanYi Micro Hei"/>
              <a:buChar char="▪"/>
              <a:tabLst>
                <a:tab pos="203200" algn="l"/>
              </a:tabLst>
            </a:pPr>
            <a:r>
              <a:rPr sz="2400" spc="-5" dirty="0" smtClean="0">
                <a:solidFill>
                  <a:srgbClr val="FFFFFF"/>
                </a:solidFill>
                <a:latin typeface="Arial"/>
                <a:cs typeface="Arial"/>
              </a:rPr>
              <a:t>Cell</a:t>
            </a:r>
            <a:r>
              <a:rPr sz="2400" spc="-10" dirty="0" smtClean="0">
                <a:solidFill>
                  <a:srgbClr val="FFFFFF"/>
                </a:solidFill>
                <a:latin typeface="Arial"/>
                <a:cs typeface="Arial"/>
              </a:rPr>
              <a:t> </a:t>
            </a:r>
            <a:r>
              <a:rPr sz="2400" spc="-5" dirty="0" smtClean="0">
                <a:solidFill>
                  <a:srgbClr val="FFFFFF"/>
                </a:solidFill>
                <a:latin typeface="Arial"/>
                <a:cs typeface="Arial"/>
              </a:rPr>
              <a:t>death</a:t>
            </a:r>
            <a:endParaRPr sz="2400" dirty="0">
              <a:latin typeface="Arial"/>
              <a:cs typeface="Arial"/>
            </a:endParaRPr>
          </a:p>
        </p:txBody>
      </p:sp>
      <p:sp>
        <p:nvSpPr>
          <p:cNvPr id="3" name="object 3"/>
          <p:cNvSpPr txBox="1">
            <a:spLocks noGrp="1"/>
          </p:cNvSpPr>
          <p:nvPr>
            <p:ph type="title"/>
          </p:nvPr>
        </p:nvSpPr>
        <p:spPr>
          <a:xfrm>
            <a:off x="935440" y="762000"/>
            <a:ext cx="7294160" cy="628377"/>
          </a:xfrm>
          <a:prstGeom prst="rect">
            <a:avLst/>
          </a:prstGeom>
          <a:solidFill>
            <a:srgbClr val="FFFF00"/>
          </a:solidFill>
          <a:ln>
            <a:solidFill>
              <a:srgbClr val="FFFF00"/>
            </a:solidFill>
          </a:ln>
        </p:spPr>
        <p:txBody>
          <a:bodyPr vert="horz" wrap="square" lIns="0" tIns="12700" rIns="0" bIns="0" rtlCol="0">
            <a:spAutoFit/>
          </a:bodyPr>
          <a:lstStyle/>
          <a:p>
            <a:pPr marL="12700">
              <a:lnSpc>
                <a:spcPct val="100000"/>
              </a:lnSpc>
              <a:spcBef>
                <a:spcPts val="100"/>
              </a:spcBef>
              <a:tabLst>
                <a:tab pos="2402840" algn="l"/>
                <a:tab pos="3306445" algn="l"/>
              </a:tabLst>
            </a:pPr>
            <a:r>
              <a:rPr lang="en-US" b="1" spc="-15" dirty="0" smtClean="0">
                <a:solidFill>
                  <a:schemeClr val="bg2"/>
                </a:solidFill>
              </a:rPr>
              <a:t>EFFECTS</a:t>
            </a:r>
            <a:r>
              <a:rPr lang="en-US" b="1" spc="5" dirty="0" smtClean="0">
                <a:solidFill>
                  <a:schemeClr val="bg2"/>
                </a:solidFill>
              </a:rPr>
              <a:t> </a:t>
            </a:r>
            <a:r>
              <a:rPr lang="en-US" b="1" dirty="0" smtClean="0">
                <a:solidFill>
                  <a:schemeClr val="bg2"/>
                </a:solidFill>
              </a:rPr>
              <a:t>ON</a:t>
            </a:r>
            <a:r>
              <a:rPr lang="en-US" b="1" dirty="0">
                <a:solidFill>
                  <a:schemeClr val="bg2"/>
                </a:solidFill>
              </a:rPr>
              <a:t> </a:t>
            </a:r>
            <a:r>
              <a:rPr lang="en-US" b="1" dirty="0" smtClean="0">
                <a:solidFill>
                  <a:schemeClr val="bg2"/>
                </a:solidFill>
              </a:rPr>
              <a:t>CELL </a:t>
            </a:r>
            <a:r>
              <a:rPr lang="en-US" b="1" spc="-5" dirty="0" smtClean="0">
                <a:solidFill>
                  <a:schemeClr val="bg2"/>
                </a:solidFill>
              </a:rPr>
              <a:t>KINETICS</a:t>
            </a:r>
            <a:endParaRPr lang="en-US" b="1" spc="-5" dirty="0">
              <a:solidFill>
                <a:schemeClr val="bg2"/>
              </a:solidFill>
            </a:endParaRPr>
          </a:p>
        </p:txBody>
      </p:sp>
      <p:sp>
        <p:nvSpPr>
          <p:cNvPr id="4" name="TextBox 3"/>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Tree>
    <p:extLst>
      <p:ext uri="{BB962C8B-B14F-4D97-AF65-F5344CB8AC3E}">
        <p14:creationId xmlns:p14="http://schemas.microsoft.com/office/powerpoint/2010/main" val="2760221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31800" y="1841500"/>
            <a:ext cx="4535805" cy="2296160"/>
          </a:xfrm>
          <a:prstGeom prst="rect">
            <a:avLst/>
          </a:prstGeom>
        </p:spPr>
        <p:txBody>
          <a:bodyPr vert="horz" wrap="square" lIns="0" tIns="33020" rIns="0" bIns="0" rtlCol="0">
            <a:spAutoFit/>
          </a:bodyPr>
          <a:lstStyle/>
          <a:p>
            <a:pPr marL="190500" marR="5080" indent="-177800">
              <a:lnSpc>
                <a:spcPts val="2800"/>
              </a:lnSpc>
              <a:spcBef>
                <a:spcPts val="260"/>
              </a:spcBef>
              <a:buClr>
                <a:srgbClr val="DC9E1F"/>
              </a:buClr>
              <a:buChar char="-"/>
              <a:tabLst>
                <a:tab pos="190500" algn="l"/>
              </a:tabLst>
            </a:pPr>
            <a:r>
              <a:rPr sz="2400" spc="-5" dirty="0">
                <a:solidFill>
                  <a:srgbClr val="FFFFFF"/>
                </a:solidFill>
                <a:latin typeface="Arial"/>
                <a:cs typeface="Arial"/>
              </a:rPr>
              <a:t>Radiation </a:t>
            </a:r>
            <a:r>
              <a:rPr sz="2400" spc="-10" dirty="0">
                <a:solidFill>
                  <a:srgbClr val="FFFFFF"/>
                </a:solidFill>
                <a:latin typeface="Arial"/>
                <a:cs typeface="Arial"/>
              </a:rPr>
              <a:t>affects </a:t>
            </a:r>
            <a:r>
              <a:rPr sz="2400" spc="-5" dirty="0">
                <a:solidFill>
                  <a:srgbClr val="FFFFFF"/>
                </a:solidFill>
                <a:latin typeface="Arial"/>
                <a:cs typeface="Arial"/>
              </a:rPr>
              <a:t>the </a:t>
            </a:r>
            <a:r>
              <a:rPr sz="2400" dirty="0">
                <a:solidFill>
                  <a:srgbClr val="FFFFFF"/>
                </a:solidFill>
                <a:latin typeface="Arial"/>
                <a:cs typeface="Arial"/>
              </a:rPr>
              <a:t>expression  of </a:t>
            </a:r>
            <a:r>
              <a:rPr sz="2400" spc="-5" dirty="0">
                <a:solidFill>
                  <a:srgbClr val="FFFFFF"/>
                </a:solidFill>
                <a:latin typeface="Arial"/>
                <a:cs typeface="Arial"/>
              </a:rPr>
              <a:t>both </a:t>
            </a:r>
            <a:r>
              <a:rPr sz="2400" dirty="0">
                <a:solidFill>
                  <a:srgbClr val="FFFFFF"/>
                </a:solidFill>
                <a:latin typeface="Arial"/>
                <a:cs typeface="Arial"/>
              </a:rPr>
              <a:t>cyclins and cyclin  dependent</a:t>
            </a:r>
            <a:r>
              <a:rPr sz="2400" spc="-10" dirty="0">
                <a:solidFill>
                  <a:srgbClr val="FFFFFF"/>
                </a:solidFill>
                <a:latin typeface="Arial"/>
                <a:cs typeface="Arial"/>
              </a:rPr>
              <a:t> </a:t>
            </a:r>
            <a:r>
              <a:rPr sz="2400" dirty="0">
                <a:solidFill>
                  <a:srgbClr val="FFFFFF"/>
                </a:solidFill>
                <a:latin typeface="Arial"/>
                <a:cs typeface="Arial"/>
              </a:rPr>
              <a:t>kinases</a:t>
            </a:r>
            <a:endParaRPr sz="2400" dirty="0">
              <a:latin typeface="Arial"/>
              <a:cs typeface="Arial"/>
            </a:endParaRPr>
          </a:p>
          <a:p>
            <a:pPr>
              <a:lnSpc>
                <a:spcPct val="100000"/>
              </a:lnSpc>
              <a:spcBef>
                <a:spcPts val="5"/>
              </a:spcBef>
              <a:buClr>
                <a:srgbClr val="DC9E1F"/>
              </a:buClr>
              <a:buFont typeface="Arial"/>
              <a:buChar char="-"/>
            </a:pPr>
            <a:endParaRPr sz="3300" dirty="0">
              <a:latin typeface="Arial"/>
              <a:cs typeface="Arial"/>
            </a:endParaRPr>
          </a:p>
          <a:p>
            <a:pPr marL="190500" marR="508000" indent="-177800">
              <a:lnSpc>
                <a:spcPts val="2800"/>
              </a:lnSpc>
              <a:buClr>
                <a:srgbClr val="DC9E1F"/>
              </a:buClr>
              <a:buChar char="-"/>
              <a:tabLst>
                <a:tab pos="190500" algn="l"/>
              </a:tabLst>
            </a:pPr>
            <a:r>
              <a:rPr sz="2400" dirty="0">
                <a:solidFill>
                  <a:srgbClr val="FFFFFF"/>
                </a:solidFill>
                <a:latin typeface="Arial"/>
                <a:cs typeface="Arial"/>
              </a:rPr>
              <a:t>Delay in cellular</a:t>
            </a:r>
            <a:r>
              <a:rPr sz="2400" spc="-110" dirty="0">
                <a:solidFill>
                  <a:srgbClr val="FFFFFF"/>
                </a:solidFill>
                <a:latin typeface="Arial"/>
                <a:cs typeface="Arial"/>
              </a:rPr>
              <a:t> </a:t>
            </a:r>
            <a:r>
              <a:rPr sz="2400" dirty="0">
                <a:solidFill>
                  <a:srgbClr val="FFFFFF"/>
                </a:solidFill>
                <a:latin typeface="Arial"/>
                <a:cs typeface="Arial"/>
              </a:rPr>
              <a:t>progression  </a:t>
            </a:r>
            <a:r>
              <a:rPr sz="2400" spc="-5" dirty="0">
                <a:solidFill>
                  <a:srgbClr val="FFFFFF"/>
                </a:solidFill>
                <a:latin typeface="Arial"/>
                <a:cs typeface="Arial"/>
              </a:rPr>
              <a:t>through </a:t>
            </a:r>
            <a:r>
              <a:rPr sz="2400" dirty="0">
                <a:solidFill>
                  <a:srgbClr val="FFFFFF"/>
                </a:solidFill>
                <a:latin typeface="Arial"/>
                <a:cs typeface="Arial"/>
              </a:rPr>
              <a:t>cell</a:t>
            </a:r>
            <a:r>
              <a:rPr sz="2400" spc="-5" dirty="0">
                <a:solidFill>
                  <a:srgbClr val="FFFFFF"/>
                </a:solidFill>
                <a:latin typeface="Arial"/>
                <a:cs typeface="Arial"/>
              </a:rPr>
              <a:t> </a:t>
            </a:r>
            <a:r>
              <a:rPr sz="2400" dirty="0">
                <a:solidFill>
                  <a:srgbClr val="FFFFFF"/>
                </a:solidFill>
                <a:latin typeface="Arial"/>
                <a:cs typeface="Arial"/>
              </a:rPr>
              <a:t>division</a:t>
            </a:r>
            <a:endParaRPr sz="2400" dirty="0">
              <a:latin typeface="Arial"/>
              <a:cs typeface="Arial"/>
            </a:endParaRPr>
          </a:p>
        </p:txBody>
      </p:sp>
      <p:sp>
        <p:nvSpPr>
          <p:cNvPr id="4" name="object 4"/>
          <p:cNvSpPr/>
          <p:nvPr/>
        </p:nvSpPr>
        <p:spPr>
          <a:xfrm>
            <a:off x="5257800" y="1943100"/>
            <a:ext cx="3657600" cy="3721100"/>
          </a:xfrm>
          <a:prstGeom prst="rect">
            <a:avLst/>
          </a:prstGeom>
          <a:blipFill>
            <a:blip r:embed="rId2" cstate="print"/>
            <a:stretch>
              <a:fillRect/>
            </a:stretch>
          </a:blipFill>
        </p:spPr>
        <p:txBody>
          <a:bodyPr wrap="square" lIns="0" tIns="0" rIns="0" bIns="0" rtlCol="0"/>
          <a:lstStyle/>
          <a:p>
            <a:endParaRPr/>
          </a:p>
        </p:txBody>
      </p:sp>
      <p:sp>
        <p:nvSpPr>
          <p:cNvPr id="5" name="TextBox 4"/>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6" name="object 3"/>
          <p:cNvSpPr txBox="1">
            <a:spLocks/>
          </p:cNvSpPr>
          <p:nvPr/>
        </p:nvSpPr>
        <p:spPr>
          <a:xfrm>
            <a:off x="533400" y="893700"/>
            <a:ext cx="4281805" cy="630300"/>
          </a:xfrm>
          <a:prstGeom prst="rect">
            <a:avLst/>
          </a:prstGeom>
          <a:solidFill>
            <a:srgbClr val="FFFF00"/>
          </a:solidFill>
        </p:spPr>
        <p:txBody>
          <a:bodyPr vert="horz" wrap="square" lIns="0" tIns="14604" rIns="0" bIns="0" rtlCol="0" anchor="b">
            <a:sp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14"/>
              </a:spcBef>
            </a:pPr>
            <a:r>
              <a:rPr lang="en-US" b="1" spc="5" dirty="0" smtClean="0">
                <a:solidFill>
                  <a:schemeClr val="bg1"/>
                </a:solidFill>
                <a:latin typeface="+mn-lt"/>
                <a:cs typeface="Arial"/>
              </a:rPr>
              <a:t>MITOTIC DELAY</a:t>
            </a:r>
            <a:endParaRPr lang="en-US" dirty="0">
              <a:solidFill>
                <a:schemeClr val="bg1"/>
              </a:solidFill>
              <a:latin typeface="+mn-lt"/>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 Diagonal Corner Rectangle 11"/>
          <p:cNvSpPr/>
          <p:nvPr/>
        </p:nvSpPr>
        <p:spPr>
          <a:xfrm>
            <a:off x="2362200" y="5257800"/>
            <a:ext cx="4343400" cy="104329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object 3"/>
          <p:cNvGrpSpPr/>
          <p:nvPr/>
        </p:nvGrpSpPr>
        <p:grpSpPr>
          <a:xfrm>
            <a:off x="425911" y="1204861"/>
            <a:ext cx="8528050" cy="3873500"/>
            <a:chOff x="425911" y="1204861"/>
            <a:chExt cx="8528050" cy="3873500"/>
          </a:xfrm>
        </p:grpSpPr>
        <p:sp>
          <p:nvSpPr>
            <p:cNvPr id="4" name="object 4"/>
            <p:cNvSpPr/>
            <p:nvPr/>
          </p:nvSpPr>
          <p:spPr>
            <a:xfrm>
              <a:off x="425911" y="1204861"/>
              <a:ext cx="4868468" cy="3873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9900" y="1244600"/>
              <a:ext cx="4724400" cy="37338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8820" y="1247775"/>
              <a:ext cx="4728845" cy="3733800"/>
            </a:xfrm>
            <a:custGeom>
              <a:avLst/>
              <a:gdLst/>
              <a:ahLst/>
              <a:cxnLst/>
              <a:rect l="l" t="t" r="r" b="b"/>
              <a:pathLst>
                <a:path w="4728845" h="3733800">
                  <a:moveTo>
                    <a:pt x="0" y="0"/>
                  </a:moveTo>
                  <a:lnTo>
                    <a:pt x="0" y="3733800"/>
                  </a:lnTo>
                  <a:lnTo>
                    <a:pt x="4728768" y="3733800"/>
                  </a:lnTo>
                  <a:lnTo>
                    <a:pt x="4728768" y="0"/>
                  </a:lnTo>
                  <a:lnTo>
                    <a:pt x="0" y="0"/>
                  </a:lnTo>
                  <a:close/>
                </a:path>
              </a:pathLst>
            </a:custGeom>
            <a:ln w="38100">
              <a:solidFill>
                <a:srgbClr val="000000"/>
              </a:solidFill>
            </a:ln>
          </p:spPr>
          <p:txBody>
            <a:bodyPr wrap="square" lIns="0" tIns="0" rIns="0" bIns="0" rtlCol="0"/>
            <a:lstStyle/>
            <a:p>
              <a:endParaRPr/>
            </a:p>
          </p:txBody>
        </p:sp>
        <p:sp>
          <p:nvSpPr>
            <p:cNvPr id="7" name="object 7"/>
            <p:cNvSpPr/>
            <p:nvPr/>
          </p:nvSpPr>
          <p:spPr>
            <a:xfrm>
              <a:off x="5295900" y="1270000"/>
              <a:ext cx="3657600" cy="370840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p:nvPr/>
        </p:nvSpPr>
        <p:spPr>
          <a:xfrm>
            <a:off x="2625298" y="5281304"/>
            <a:ext cx="3937000" cy="914400"/>
          </a:xfrm>
          <a:prstGeom prst="rect">
            <a:avLst/>
          </a:prstGeom>
        </p:spPr>
        <p:txBody>
          <a:bodyPr vert="horz" wrap="square" lIns="0" tIns="33019" rIns="0" bIns="0" rtlCol="0">
            <a:spAutoFit/>
          </a:bodyPr>
          <a:lstStyle/>
          <a:p>
            <a:pPr marL="12700" marR="33020">
              <a:lnSpc>
                <a:spcPts val="2300"/>
              </a:lnSpc>
              <a:spcBef>
                <a:spcPts val="259"/>
              </a:spcBef>
            </a:pPr>
            <a:r>
              <a:rPr sz="2000" dirty="0">
                <a:solidFill>
                  <a:schemeClr val="bg1"/>
                </a:solidFill>
                <a:latin typeface="Arial"/>
                <a:cs typeface="Arial"/>
              </a:rPr>
              <a:t>Low dose: </a:t>
            </a:r>
            <a:r>
              <a:rPr sz="2000" dirty="0" smtClean="0">
                <a:solidFill>
                  <a:schemeClr val="bg1"/>
                </a:solidFill>
                <a:latin typeface="Arial"/>
                <a:cs typeface="Arial"/>
              </a:rPr>
              <a:t>Mild </a:t>
            </a:r>
            <a:r>
              <a:rPr sz="2000" dirty="0">
                <a:solidFill>
                  <a:schemeClr val="bg1"/>
                </a:solidFill>
                <a:latin typeface="Arial"/>
                <a:cs typeface="Arial"/>
              </a:rPr>
              <a:t>delay in </a:t>
            </a:r>
            <a:r>
              <a:rPr sz="2000" spc="-5" dirty="0">
                <a:solidFill>
                  <a:schemeClr val="bg1"/>
                </a:solidFill>
                <a:latin typeface="Arial"/>
                <a:cs typeface="Arial"/>
              </a:rPr>
              <a:t>G2</a:t>
            </a:r>
            <a:r>
              <a:rPr sz="2000" spc="-105" dirty="0">
                <a:solidFill>
                  <a:schemeClr val="bg1"/>
                </a:solidFill>
                <a:latin typeface="Arial"/>
                <a:cs typeface="Arial"/>
              </a:rPr>
              <a:t> </a:t>
            </a:r>
            <a:r>
              <a:rPr sz="2000" dirty="0">
                <a:solidFill>
                  <a:schemeClr val="bg1"/>
                </a:solidFill>
                <a:latin typeface="Arial"/>
                <a:cs typeface="Arial"/>
              </a:rPr>
              <a:t>phase.  </a:t>
            </a:r>
            <a:r>
              <a:rPr sz="2000" spc="-5" dirty="0">
                <a:solidFill>
                  <a:schemeClr val="bg1"/>
                </a:solidFill>
                <a:latin typeface="Arial"/>
                <a:cs typeface="Arial"/>
              </a:rPr>
              <a:t>Moderate </a:t>
            </a:r>
            <a:r>
              <a:rPr sz="2000" dirty="0">
                <a:solidFill>
                  <a:schemeClr val="bg1"/>
                </a:solidFill>
                <a:latin typeface="Arial"/>
                <a:cs typeface="Arial"/>
              </a:rPr>
              <a:t>dose: </a:t>
            </a:r>
            <a:r>
              <a:rPr sz="2000" spc="-5" dirty="0">
                <a:solidFill>
                  <a:schemeClr val="bg1"/>
                </a:solidFill>
                <a:latin typeface="Arial"/>
                <a:cs typeface="Arial"/>
              </a:rPr>
              <a:t>G2</a:t>
            </a:r>
            <a:r>
              <a:rPr sz="2000" spc="-15" dirty="0">
                <a:solidFill>
                  <a:schemeClr val="bg1"/>
                </a:solidFill>
                <a:latin typeface="Arial"/>
                <a:cs typeface="Arial"/>
              </a:rPr>
              <a:t> </a:t>
            </a:r>
            <a:r>
              <a:rPr sz="2000" dirty="0">
                <a:solidFill>
                  <a:schemeClr val="bg1"/>
                </a:solidFill>
                <a:latin typeface="Arial"/>
                <a:cs typeface="Arial"/>
              </a:rPr>
              <a:t>block.</a:t>
            </a:r>
          </a:p>
          <a:p>
            <a:pPr marL="12700">
              <a:lnSpc>
                <a:spcPts val="2240"/>
              </a:lnSpc>
            </a:pPr>
            <a:r>
              <a:rPr sz="2000" dirty="0">
                <a:solidFill>
                  <a:schemeClr val="bg1"/>
                </a:solidFill>
                <a:latin typeface="Arial"/>
                <a:cs typeface="Arial"/>
              </a:rPr>
              <a:t>Larger doses: </a:t>
            </a:r>
            <a:r>
              <a:rPr sz="2000" spc="-5" dirty="0">
                <a:solidFill>
                  <a:schemeClr val="bg1"/>
                </a:solidFill>
                <a:latin typeface="Arial"/>
                <a:cs typeface="Arial"/>
              </a:rPr>
              <a:t>Incomplete</a:t>
            </a:r>
            <a:r>
              <a:rPr sz="2000" spc="-70" dirty="0">
                <a:solidFill>
                  <a:schemeClr val="bg1"/>
                </a:solidFill>
                <a:latin typeface="Arial"/>
                <a:cs typeface="Arial"/>
              </a:rPr>
              <a:t> </a:t>
            </a:r>
            <a:r>
              <a:rPr sz="2000" dirty="0">
                <a:solidFill>
                  <a:schemeClr val="bg1"/>
                </a:solidFill>
                <a:latin typeface="Arial"/>
                <a:cs typeface="Arial"/>
              </a:rPr>
              <a:t>recovery</a:t>
            </a:r>
          </a:p>
        </p:txBody>
      </p:sp>
      <p:sp>
        <p:nvSpPr>
          <p:cNvPr id="9" name="TextBox 8"/>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10" name="Title 9"/>
          <p:cNvSpPr>
            <a:spLocks noGrp="1"/>
          </p:cNvSpPr>
          <p:nvPr>
            <p:ph type="title"/>
          </p:nvPr>
        </p:nvSpPr>
        <p:spPr/>
        <p:txBody>
          <a:bodyPr/>
          <a:lstStyle/>
          <a:p>
            <a:endParaRPr lang="en-US"/>
          </a:p>
        </p:txBody>
      </p:sp>
      <p:sp>
        <p:nvSpPr>
          <p:cNvPr id="11" name="object 3"/>
          <p:cNvSpPr txBox="1">
            <a:spLocks/>
          </p:cNvSpPr>
          <p:nvPr/>
        </p:nvSpPr>
        <p:spPr>
          <a:xfrm>
            <a:off x="487149" y="523849"/>
            <a:ext cx="4281805" cy="630300"/>
          </a:xfrm>
          <a:prstGeom prst="rect">
            <a:avLst/>
          </a:prstGeom>
          <a:solidFill>
            <a:srgbClr val="FFFF00"/>
          </a:solidFill>
        </p:spPr>
        <p:txBody>
          <a:bodyPr vert="horz" wrap="square" lIns="0" tIns="14604" rIns="0" bIns="0" rtlCol="0" anchor="b">
            <a:sp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14"/>
              </a:spcBef>
            </a:pPr>
            <a:r>
              <a:rPr lang="en-US" b="1" spc="5" dirty="0" smtClean="0">
                <a:solidFill>
                  <a:schemeClr val="bg1"/>
                </a:solidFill>
                <a:latin typeface="+mn-lt"/>
                <a:cs typeface="Arial"/>
              </a:rPr>
              <a:t>MITOTIC DELAY</a:t>
            </a:r>
            <a:endParaRPr lang="en-US" dirty="0">
              <a:solidFill>
                <a:schemeClr val="bg1"/>
              </a:solidFill>
              <a:latin typeface="+mn-lt"/>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82136"/>
            <a:ext cx="6400800" cy="646664"/>
          </a:xfrm>
          <a:solidFill>
            <a:srgbClr val="FFFF00"/>
          </a:solidFill>
          <a:ln>
            <a:solidFill>
              <a:srgbClr val="FFFF00"/>
            </a:solidFill>
          </a:ln>
        </p:spPr>
        <p:txBody>
          <a:bodyPr>
            <a:normAutofit fontScale="90000"/>
          </a:bodyPr>
          <a:lstStyle/>
          <a:p>
            <a:pPr algn="ctr"/>
            <a:r>
              <a:rPr lang="en-US" b="1" dirty="0" smtClean="0">
                <a:solidFill>
                  <a:schemeClr val="bg1"/>
                </a:solidFill>
              </a:rPr>
              <a:t>COMPOSITION OF MATTER</a:t>
            </a:r>
            <a:endParaRPr lang="en-US" b="1" dirty="0">
              <a:solidFill>
                <a:schemeClr val="bg1"/>
              </a:solidFill>
            </a:endParaRPr>
          </a:p>
        </p:txBody>
      </p:sp>
      <p:sp>
        <p:nvSpPr>
          <p:cNvPr id="3" name="Content Placeholder 2"/>
          <p:cNvSpPr>
            <a:spLocks noGrp="1"/>
          </p:cNvSpPr>
          <p:nvPr>
            <p:ph idx="1"/>
          </p:nvPr>
        </p:nvSpPr>
        <p:spPr>
          <a:xfrm>
            <a:off x="609600" y="2133600"/>
            <a:ext cx="7924800" cy="23622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68580" indent="0" algn="just">
              <a:lnSpc>
                <a:spcPct val="200000"/>
              </a:lnSpc>
              <a:buNone/>
            </a:pPr>
            <a:r>
              <a:rPr lang="en-US" spc="5" dirty="0" smtClean="0">
                <a:solidFill>
                  <a:schemeClr val="bg1"/>
                </a:solidFill>
                <a:cs typeface="Trebuchet MS"/>
              </a:rPr>
              <a:t>1. Matter is anything that has weight and occupies space.</a:t>
            </a:r>
          </a:p>
          <a:p>
            <a:pPr marL="68580" indent="0" algn="just">
              <a:lnSpc>
                <a:spcPct val="200000"/>
              </a:lnSpc>
              <a:buNone/>
            </a:pPr>
            <a:r>
              <a:rPr lang="en-US" spc="5" dirty="0" smtClean="0">
                <a:solidFill>
                  <a:schemeClr val="bg1"/>
                </a:solidFill>
                <a:cs typeface="Trebuchet MS"/>
              </a:rPr>
              <a:t>2. It occurs in three states: solid, liquid and gaseous.</a:t>
            </a:r>
          </a:p>
          <a:p>
            <a:pPr marL="68580" indent="0" algn="just">
              <a:lnSpc>
                <a:spcPct val="200000"/>
              </a:lnSpc>
              <a:buNone/>
            </a:pPr>
            <a:r>
              <a:rPr lang="en-US" spc="5" dirty="0" smtClean="0">
                <a:solidFill>
                  <a:schemeClr val="bg1"/>
                </a:solidFill>
                <a:cs typeface="Trebuchet MS"/>
              </a:rPr>
              <a:t>3. ATOM is the </a:t>
            </a:r>
            <a:r>
              <a:rPr lang="en-US" b="1" spc="5" dirty="0" smtClean="0">
                <a:solidFill>
                  <a:srgbClr val="FF0000"/>
                </a:solidFill>
                <a:cs typeface="Trebuchet MS"/>
              </a:rPr>
              <a:t>fundamental unit</a:t>
            </a:r>
            <a:r>
              <a:rPr lang="en-US" spc="5" dirty="0" smtClean="0">
                <a:solidFill>
                  <a:schemeClr val="bg1"/>
                </a:solidFill>
                <a:cs typeface="Trebuchet MS"/>
              </a:rPr>
              <a:t> of matter.</a:t>
            </a:r>
          </a:p>
          <a:p>
            <a:pPr marL="525780" indent="-457200" algn="just">
              <a:buAutoNum type="arabicPeriod"/>
            </a:pPr>
            <a:endParaRPr lang="en-US" dirty="0">
              <a:solidFill>
                <a:schemeClr val="bg1"/>
              </a:solidFill>
            </a:endParaRPr>
          </a:p>
        </p:txBody>
      </p:sp>
      <p:sp>
        <p:nvSpPr>
          <p:cNvPr id="4" name="TextBox 3"/>
          <p:cNvSpPr txBox="1"/>
          <p:nvPr/>
        </p:nvSpPr>
        <p:spPr>
          <a:xfrm>
            <a:off x="4724400" y="76200"/>
            <a:ext cx="3505200" cy="461665"/>
          </a:xfrm>
          <a:prstGeom prst="rect">
            <a:avLst/>
          </a:prstGeom>
          <a:noFill/>
        </p:spPr>
        <p:txBody>
          <a:bodyPr wrap="square" rtlCol="0">
            <a:spAutoFit/>
          </a:bodyPr>
          <a:lstStyle/>
          <a:p>
            <a:r>
              <a:rPr lang="en-US" sz="2400" b="1" dirty="0" smtClean="0"/>
              <a:t>RADIATION BIOLOGY</a:t>
            </a:r>
            <a:endParaRPr lang="en-US" sz="2400" b="1" dirty="0"/>
          </a:p>
        </p:txBody>
      </p:sp>
    </p:spTree>
    <p:extLst>
      <p:ext uri="{BB962C8B-B14F-4D97-AF65-F5344CB8AC3E}">
        <p14:creationId xmlns:p14="http://schemas.microsoft.com/office/powerpoint/2010/main" val="1339474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3200400" y="2156460"/>
            <a:ext cx="2413000" cy="2780248"/>
          </a:xfrm>
          <a:prstGeom prst="rect">
            <a:avLst/>
          </a:prstGeom>
        </p:spPr>
        <p:txBody>
          <a:bodyPr vert="horz" wrap="square" lIns="0" tIns="66040" rIns="0" bIns="0" rtlCol="0">
            <a:spAutoFit/>
          </a:bodyPr>
          <a:lstStyle/>
          <a:p>
            <a:pPr marL="203200" indent="-190500" algn="ctr">
              <a:lnSpc>
                <a:spcPct val="200000"/>
              </a:lnSpc>
              <a:spcBef>
                <a:spcPts val="520"/>
              </a:spcBef>
              <a:buClr>
                <a:srgbClr val="DC9E1F"/>
              </a:buClr>
              <a:buFont typeface="WenQuanYi Micro Hei"/>
              <a:buChar char="▪"/>
              <a:tabLst>
                <a:tab pos="203200" algn="l"/>
              </a:tabLst>
            </a:pPr>
            <a:r>
              <a:rPr sz="2400" spc="-5" dirty="0">
                <a:solidFill>
                  <a:srgbClr val="FFFFFF"/>
                </a:solidFill>
                <a:latin typeface="Arial"/>
                <a:cs typeface="Arial"/>
              </a:rPr>
              <a:t>Mitotic</a:t>
            </a:r>
            <a:r>
              <a:rPr sz="2400" spc="-20" dirty="0">
                <a:solidFill>
                  <a:srgbClr val="FFFFFF"/>
                </a:solidFill>
                <a:latin typeface="Arial"/>
                <a:cs typeface="Arial"/>
              </a:rPr>
              <a:t> </a:t>
            </a:r>
            <a:r>
              <a:rPr sz="2400" dirty="0" smtClean="0">
                <a:solidFill>
                  <a:srgbClr val="FFFFFF"/>
                </a:solidFill>
                <a:latin typeface="Arial"/>
                <a:cs typeface="Arial"/>
              </a:rPr>
              <a:t>delay</a:t>
            </a:r>
            <a:endParaRPr lang="en-US" sz="2400" dirty="0" smtClean="0">
              <a:solidFill>
                <a:srgbClr val="FFFFFF"/>
              </a:solidFill>
              <a:latin typeface="Arial"/>
              <a:cs typeface="Arial"/>
            </a:endParaRPr>
          </a:p>
          <a:p>
            <a:pPr marL="203200" indent="-190500" algn="ctr">
              <a:lnSpc>
                <a:spcPct val="200000"/>
              </a:lnSpc>
              <a:spcBef>
                <a:spcPts val="520"/>
              </a:spcBef>
              <a:buClr>
                <a:srgbClr val="DC9E1F"/>
              </a:buClr>
              <a:buFont typeface="WenQuanYi Micro Hei"/>
              <a:buChar char="▪"/>
              <a:tabLst>
                <a:tab pos="203200" algn="l"/>
              </a:tabLst>
            </a:pPr>
            <a:r>
              <a:rPr lang="en-US" sz="3600" dirty="0" smtClean="0">
                <a:solidFill>
                  <a:srgbClr val="FF0000"/>
                </a:solidFill>
                <a:latin typeface="Arial"/>
                <a:cs typeface="Arial"/>
              </a:rPr>
              <a:t>Recovery</a:t>
            </a:r>
            <a:endParaRPr sz="3600" dirty="0">
              <a:solidFill>
                <a:srgbClr val="FF0000"/>
              </a:solidFill>
              <a:latin typeface="Arial"/>
              <a:cs typeface="Arial"/>
            </a:endParaRPr>
          </a:p>
          <a:p>
            <a:pPr marL="203200" indent="-190500" algn="ctr">
              <a:lnSpc>
                <a:spcPct val="200000"/>
              </a:lnSpc>
              <a:spcBef>
                <a:spcPts val="520"/>
              </a:spcBef>
              <a:buClr>
                <a:srgbClr val="DC9E1F"/>
              </a:buClr>
              <a:buFont typeface="WenQuanYi Micro Hei"/>
              <a:buChar char="▪"/>
              <a:tabLst>
                <a:tab pos="203200" algn="l"/>
              </a:tabLst>
            </a:pPr>
            <a:r>
              <a:rPr sz="2400" spc="-5" dirty="0" smtClean="0">
                <a:solidFill>
                  <a:srgbClr val="FFFFFF"/>
                </a:solidFill>
                <a:latin typeface="Arial"/>
                <a:cs typeface="Arial"/>
              </a:rPr>
              <a:t>Cell</a:t>
            </a:r>
            <a:r>
              <a:rPr sz="2400" spc="-10" dirty="0" smtClean="0">
                <a:solidFill>
                  <a:srgbClr val="FFFFFF"/>
                </a:solidFill>
                <a:latin typeface="Arial"/>
                <a:cs typeface="Arial"/>
              </a:rPr>
              <a:t> </a:t>
            </a:r>
            <a:r>
              <a:rPr sz="2400" spc="-5" dirty="0" smtClean="0">
                <a:solidFill>
                  <a:srgbClr val="FFFFFF"/>
                </a:solidFill>
                <a:latin typeface="Arial"/>
                <a:cs typeface="Arial"/>
              </a:rPr>
              <a:t>death</a:t>
            </a:r>
            <a:endParaRPr sz="2400" dirty="0">
              <a:latin typeface="Arial"/>
              <a:cs typeface="Arial"/>
            </a:endParaRPr>
          </a:p>
        </p:txBody>
      </p:sp>
      <p:sp>
        <p:nvSpPr>
          <p:cNvPr id="3" name="object 3"/>
          <p:cNvSpPr txBox="1">
            <a:spLocks noGrp="1"/>
          </p:cNvSpPr>
          <p:nvPr>
            <p:ph type="title"/>
          </p:nvPr>
        </p:nvSpPr>
        <p:spPr>
          <a:xfrm>
            <a:off x="935440" y="762000"/>
            <a:ext cx="7294160" cy="628377"/>
          </a:xfrm>
          <a:prstGeom prst="rect">
            <a:avLst/>
          </a:prstGeom>
          <a:solidFill>
            <a:srgbClr val="FFFF00"/>
          </a:solidFill>
          <a:ln>
            <a:solidFill>
              <a:srgbClr val="FFFF00"/>
            </a:solidFill>
          </a:ln>
        </p:spPr>
        <p:txBody>
          <a:bodyPr vert="horz" wrap="square" lIns="0" tIns="12700" rIns="0" bIns="0" rtlCol="0">
            <a:spAutoFit/>
          </a:bodyPr>
          <a:lstStyle/>
          <a:p>
            <a:pPr marL="12700">
              <a:lnSpc>
                <a:spcPct val="100000"/>
              </a:lnSpc>
              <a:spcBef>
                <a:spcPts val="100"/>
              </a:spcBef>
              <a:tabLst>
                <a:tab pos="2402840" algn="l"/>
                <a:tab pos="3306445" algn="l"/>
              </a:tabLst>
            </a:pPr>
            <a:r>
              <a:rPr lang="en-US" b="1" spc="-15" dirty="0" smtClean="0">
                <a:solidFill>
                  <a:schemeClr val="bg2"/>
                </a:solidFill>
              </a:rPr>
              <a:t>EFFECTS</a:t>
            </a:r>
            <a:r>
              <a:rPr lang="en-US" b="1" spc="5" dirty="0" smtClean="0">
                <a:solidFill>
                  <a:schemeClr val="bg2"/>
                </a:solidFill>
              </a:rPr>
              <a:t> </a:t>
            </a:r>
            <a:r>
              <a:rPr lang="en-US" b="1" dirty="0" smtClean="0">
                <a:solidFill>
                  <a:schemeClr val="bg2"/>
                </a:solidFill>
              </a:rPr>
              <a:t>ON</a:t>
            </a:r>
            <a:r>
              <a:rPr lang="en-US" b="1" dirty="0">
                <a:solidFill>
                  <a:schemeClr val="bg2"/>
                </a:solidFill>
              </a:rPr>
              <a:t> </a:t>
            </a:r>
            <a:r>
              <a:rPr lang="en-US" b="1" dirty="0" smtClean="0">
                <a:solidFill>
                  <a:schemeClr val="bg2"/>
                </a:solidFill>
              </a:rPr>
              <a:t>CELL </a:t>
            </a:r>
            <a:r>
              <a:rPr lang="en-US" b="1" spc="-5" dirty="0" smtClean="0">
                <a:solidFill>
                  <a:schemeClr val="bg2"/>
                </a:solidFill>
              </a:rPr>
              <a:t>KINETICS</a:t>
            </a:r>
            <a:endParaRPr lang="en-US" b="1" spc="-5" dirty="0">
              <a:solidFill>
                <a:schemeClr val="bg2"/>
              </a:solidFill>
            </a:endParaRPr>
          </a:p>
        </p:txBody>
      </p:sp>
      <p:sp>
        <p:nvSpPr>
          <p:cNvPr id="4" name="TextBox 3"/>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Tree>
    <p:extLst>
      <p:ext uri="{BB962C8B-B14F-4D97-AF65-F5344CB8AC3E}">
        <p14:creationId xmlns:p14="http://schemas.microsoft.com/office/powerpoint/2010/main" val="404119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788035" y="1447800"/>
            <a:ext cx="7060565" cy="1229360"/>
          </a:xfrm>
          <a:prstGeom prst="rect">
            <a:avLst/>
          </a:prstGeom>
        </p:spPr>
        <p:txBody>
          <a:bodyPr vert="horz" wrap="square" lIns="0" tIns="12700" rIns="0" bIns="0" rtlCol="0">
            <a:spAutoFit/>
          </a:bodyPr>
          <a:lstStyle/>
          <a:p>
            <a:pPr marL="203200" indent="-190500">
              <a:lnSpc>
                <a:spcPct val="100000"/>
              </a:lnSpc>
              <a:spcBef>
                <a:spcPts val="100"/>
              </a:spcBef>
              <a:buClr>
                <a:srgbClr val="DC9E1F"/>
              </a:buClr>
              <a:buFont typeface="WenQuanYi Micro Hei"/>
              <a:buChar char="▪"/>
              <a:tabLst>
                <a:tab pos="203200" algn="l"/>
              </a:tabLst>
            </a:pPr>
            <a:r>
              <a:rPr sz="2400" spc="-5" dirty="0">
                <a:solidFill>
                  <a:srgbClr val="FFFFFF"/>
                </a:solidFill>
                <a:latin typeface="Arial"/>
                <a:cs typeface="Arial"/>
              </a:rPr>
              <a:t>Enzymatic </a:t>
            </a:r>
            <a:r>
              <a:rPr sz="2400" dirty="0">
                <a:solidFill>
                  <a:srgbClr val="FFFFFF"/>
                </a:solidFill>
                <a:latin typeface="Arial"/>
                <a:cs typeface="Arial"/>
              </a:rPr>
              <a:t>repair of </a:t>
            </a:r>
            <a:r>
              <a:rPr sz="2400" spc="-5" dirty="0">
                <a:solidFill>
                  <a:srgbClr val="FFFFFF"/>
                </a:solidFill>
                <a:latin typeface="Arial"/>
                <a:cs typeface="Arial"/>
              </a:rPr>
              <a:t>single-stranded </a:t>
            </a:r>
            <a:r>
              <a:rPr sz="2400" dirty="0">
                <a:solidFill>
                  <a:srgbClr val="FFFFFF"/>
                </a:solidFill>
                <a:latin typeface="Arial"/>
                <a:cs typeface="Arial"/>
              </a:rPr>
              <a:t>breaks of</a:t>
            </a:r>
            <a:r>
              <a:rPr sz="2400" spc="-10" dirty="0">
                <a:solidFill>
                  <a:srgbClr val="FFFFFF"/>
                </a:solidFill>
                <a:latin typeface="Arial"/>
                <a:cs typeface="Arial"/>
              </a:rPr>
              <a:t> </a:t>
            </a:r>
            <a:r>
              <a:rPr sz="2400" dirty="0">
                <a:solidFill>
                  <a:srgbClr val="FFFFFF"/>
                </a:solidFill>
                <a:latin typeface="Arial"/>
                <a:cs typeface="Arial"/>
              </a:rPr>
              <a:t>DNA</a:t>
            </a:r>
            <a:endParaRPr sz="2400" dirty="0">
              <a:latin typeface="Arial"/>
              <a:cs typeface="Arial"/>
            </a:endParaRPr>
          </a:p>
          <a:p>
            <a:pPr>
              <a:lnSpc>
                <a:spcPct val="100000"/>
              </a:lnSpc>
              <a:spcBef>
                <a:spcPts val="40"/>
              </a:spcBef>
              <a:buClr>
                <a:srgbClr val="DC9E1F"/>
              </a:buClr>
              <a:buFont typeface="WenQuanYi Micro Hei"/>
              <a:buChar char="▪"/>
            </a:pPr>
            <a:endParaRPr sz="3200" dirty="0">
              <a:latin typeface="Arial"/>
              <a:cs typeface="Arial"/>
            </a:endParaRPr>
          </a:p>
          <a:p>
            <a:pPr marL="203200" indent="-190500">
              <a:lnSpc>
                <a:spcPct val="100000"/>
              </a:lnSpc>
              <a:buClr>
                <a:srgbClr val="DC9E1F"/>
              </a:buClr>
              <a:buFont typeface="WenQuanYi Micro Hei"/>
              <a:buChar char="▪"/>
              <a:tabLst>
                <a:tab pos="203200" algn="l"/>
              </a:tabLst>
            </a:pPr>
            <a:r>
              <a:rPr sz="2400" dirty="0">
                <a:solidFill>
                  <a:srgbClr val="FFFFFF"/>
                </a:solidFill>
                <a:latin typeface="Arial"/>
                <a:cs typeface="Arial"/>
              </a:rPr>
              <a:t>Damage </a:t>
            </a:r>
            <a:r>
              <a:rPr sz="2400" spc="-5" dirty="0">
                <a:solidFill>
                  <a:srgbClr val="FFFFFF"/>
                </a:solidFill>
                <a:latin typeface="Arial"/>
                <a:cs typeface="Arial"/>
              </a:rPr>
              <a:t>to both strands: lethal to</a:t>
            </a:r>
            <a:r>
              <a:rPr sz="2400" spc="10" dirty="0">
                <a:solidFill>
                  <a:srgbClr val="FFFFFF"/>
                </a:solidFill>
                <a:latin typeface="Arial"/>
                <a:cs typeface="Arial"/>
              </a:rPr>
              <a:t> </a:t>
            </a:r>
            <a:r>
              <a:rPr sz="2400" dirty="0">
                <a:solidFill>
                  <a:srgbClr val="FFFFFF"/>
                </a:solidFill>
                <a:latin typeface="Arial"/>
                <a:cs typeface="Arial"/>
              </a:rPr>
              <a:t>cell.</a:t>
            </a:r>
            <a:endParaRPr sz="2400" dirty="0">
              <a:latin typeface="Arial"/>
              <a:cs typeface="Arial"/>
            </a:endParaRPr>
          </a:p>
        </p:txBody>
      </p:sp>
      <p:sp>
        <p:nvSpPr>
          <p:cNvPr id="3" name="object 3"/>
          <p:cNvSpPr txBox="1">
            <a:spLocks noGrp="1"/>
          </p:cNvSpPr>
          <p:nvPr>
            <p:ph type="title"/>
          </p:nvPr>
        </p:nvSpPr>
        <p:spPr>
          <a:xfrm>
            <a:off x="1143000" y="476310"/>
            <a:ext cx="2400300" cy="507189"/>
          </a:xfrm>
          <a:prstGeom prst="rect">
            <a:avLst/>
          </a:prstGeom>
          <a:solidFill>
            <a:srgbClr val="FFFF00"/>
          </a:solidFill>
        </p:spPr>
        <p:txBody>
          <a:bodyPr vert="horz" wrap="square" lIns="0" tIns="14604" rIns="0" bIns="0" rtlCol="0">
            <a:spAutoFit/>
          </a:bodyPr>
          <a:lstStyle/>
          <a:p>
            <a:pPr marL="12700">
              <a:lnSpc>
                <a:spcPct val="100000"/>
              </a:lnSpc>
              <a:spcBef>
                <a:spcPts val="114"/>
              </a:spcBef>
            </a:pPr>
            <a:r>
              <a:rPr lang="en-US" sz="3200" b="1" spc="5" dirty="0" smtClean="0">
                <a:solidFill>
                  <a:schemeClr val="bg1"/>
                </a:solidFill>
                <a:latin typeface="+mn-lt"/>
                <a:cs typeface="Arial"/>
              </a:rPr>
              <a:t>RECOVER</a:t>
            </a:r>
            <a:r>
              <a:rPr lang="en-US" sz="3200" b="1" dirty="0" smtClean="0">
                <a:solidFill>
                  <a:schemeClr val="bg1"/>
                </a:solidFill>
                <a:latin typeface="+mn-lt"/>
                <a:cs typeface="Arial"/>
              </a:rPr>
              <a:t>Y</a:t>
            </a:r>
            <a:endParaRPr lang="en-US" sz="3200" dirty="0">
              <a:solidFill>
                <a:schemeClr val="bg1"/>
              </a:solidFill>
              <a:latin typeface="+mn-lt"/>
              <a:cs typeface="Arial"/>
            </a:endParaRPr>
          </a:p>
        </p:txBody>
      </p:sp>
      <p:sp>
        <p:nvSpPr>
          <p:cNvPr id="4" name="TextBox 3"/>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3200400" y="2156460"/>
            <a:ext cx="2413000" cy="2657138"/>
          </a:xfrm>
          <a:prstGeom prst="rect">
            <a:avLst/>
          </a:prstGeom>
        </p:spPr>
        <p:txBody>
          <a:bodyPr vert="horz" wrap="square" lIns="0" tIns="66040" rIns="0" bIns="0" rtlCol="0">
            <a:spAutoFit/>
          </a:bodyPr>
          <a:lstStyle/>
          <a:p>
            <a:pPr marL="203200" indent="-190500" algn="ctr">
              <a:lnSpc>
                <a:spcPct val="200000"/>
              </a:lnSpc>
              <a:spcBef>
                <a:spcPts val="520"/>
              </a:spcBef>
              <a:buClr>
                <a:srgbClr val="DC9E1F"/>
              </a:buClr>
              <a:buFont typeface="WenQuanYi Micro Hei"/>
              <a:buChar char="▪"/>
              <a:tabLst>
                <a:tab pos="203200" algn="l"/>
              </a:tabLst>
            </a:pPr>
            <a:r>
              <a:rPr sz="2400" spc="-5" dirty="0">
                <a:solidFill>
                  <a:srgbClr val="FFFFFF"/>
                </a:solidFill>
                <a:latin typeface="Arial"/>
                <a:cs typeface="Arial"/>
              </a:rPr>
              <a:t>Mitotic</a:t>
            </a:r>
            <a:r>
              <a:rPr sz="2400" spc="-20" dirty="0">
                <a:solidFill>
                  <a:srgbClr val="FFFFFF"/>
                </a:solidFill>
                <a:latin typeface="Arial"/>
                <a:cs typeface="Arial"/>
              </a:rPr>
              <a:t> </a:t>
            </a:r>
            <a:r>
              <a:rPr sz="2400" dirty="0" smtClean="0">
                <a:solidFill>
                  <a:srgbClr val="FFFFFF"/>
                </a:solidFill>
                <a:latin typeface="Arial"/>
                <a:cs typeface="Arial"/>
              </a:rPr>
              <a:t>delay</a:t>
            </a:r>
            <a:endParaRPr lang="en-US" sz="2400" dirty="0" smtClean="0">
              <a:solidFill>
                <a:srgbClr val="FFFFFF"/>
              </a:solidFill>
              <a:latin typeface="Arial"/>
              <a:cs typeface="Arial"/>
            </a:endParaRPr>
          </a:p>
          <a:p>
            <a:pPr marL="203200" indent="-190500" algn="ctr">
              <a:lnSpc>
                <a:spcPct val="200000"/>
              </a:lnSpc>
              <a:spcBef>
                <a:spcPts val="520"/>
              </a:spcBef>
              <a:buClr>
                <a:srgbClr val="DC9E1F"/>
              </a:buClr>
              <a:buFont typeface="WenQuanYi Micro Hei"/>
              <a:buChar char="▪"/>
              <a:tabLst>
                <a:tab pos="203200" algn="l"/>
              </a:tabLst>
            </a:pPr>
            <a:r>
              <a:rPr lang="en-US" sz="2400" dirty="0" smtClean="0">
                <a:solidFill>
                  <a:srgbClr val="FFFFFF"/>
                </a:solidFill>
                <a:latin typeface="Arial"/>
                <a:cs typeface="Arial"/>
              </a:rPr>
              <a:t>Recovery</a:t>
            </a:r>
            <a:endParaRPr sz="2400" dirty="0">
              <a:latin typeface="Arial"/>
              <a:cs typeface="Arial"/>
            </a:endParaRPr>
          </a:p>
          <a:p>
            <a:pPr marL="203200" indent="-190500" algn="ctr">
              <a:lnSpc>
                <a:spcPct val="200000"/>
              </a:lnSpc>
              <a:spcBef>
                <a:spcPts val="520"/>
              </a:spcBef>
              <a:buClr>
                <a:srgbClr val="DC9E1F"/>
              </a:buClr>
              <a:buFont typeface="WenQuanYi Micro Hei"/>
              <a:buChar char="▪"/>
              <a:tabLst>
                <a:tab pos="203200" algn="l"/>
              </a:tabLst>
            </a:pPr>
            <a:r>
              <a:rPr sz="3200" spc="-5" dirty="0" smtClean="0">
                <a:solidFill>
                  <a:srgbClr val="FF0000"/>
                </a:solidFill>
                <a:latin typeface="Arial"/>
                <a:cs typeface="Arial"/>
              </a:rPr>
              <a:t>Cell</a:t>
            </a:r>
            <a:r>
              <a:rPr sz="3200" spc="-10" dirty="0" smtClean="0">
                <a:solidFill>
                  <a:srgbClr val="FF0000"/>
                </a:solidFill>
                <a:latin typeface="Arial"/>
                <a:cs typeface="Arial"/>
              </a:rPr>
              <a:t> </a:t>
            </a:r>
            <a:r>
              <a:rPr sz="3200" spc="-5" dirty="0" smtClean="0">
                <a:solidFill>
                  <a:srgbClr val="FF0000"/>
                </a:solidFill>
                <a:latin typeface="Arial"/>
                <a:cs typeface="Arial"/>
              </a:rPr>
              <a:t>death</a:t>
            </a:r>
            <a:endParaRPr sz="3200" dirty="0">
              <a:solidFill>
                <a:srgbClr val="FF0000"/>
              </a:solidFill>
              <a:latin typeface="Arial"/>
              <a:cs typeface="Arial"/>
            </a:endParaRPr>
          </a:p>
        </p:txBody>
      </p:sp>
      <p:sp>
        <p:nvSpPr>
          <p:cNvPr id="3" name="object 3"/>
          <p:cNvSpPr txBox="1">
            <a:spLocks noGrp="1"/>
          </p:cNvSpPr>
          <p:nvPr>
            <p:ph type="title"/>
          </p:nvPr>
        </p:nvSpPr>
        <p:spPr>
          <a:xfrm>
            <a:off x="935440" y="762000"/>
            <a:ext cx="7294160" cy="628377"/>
          </a:xfrm>
          <a:prstGeom prst="rect">
            <a:avLst/>
          </a:prstGeom>
          <a:solidFill>
            <a:srgbClr val="FFFF00"/>
          </a:solidFill>
          <a:ln>
            <a:solidFill>
              <a:srgbClr val="FFFF00"/>
            </a:solidFill>
          </a:ln>
        </p:spPr>
        <p:txBody>
          <a:bodyPr vert="horz" wrap="square" lIns="0" tIns="12700" rIns="0" bIns="0" rtlCol="0">
            <a:spAutoFit/>
          </a:bodyPr>
          <a:lstStyle/>
          <a:p>
            <a:pPr marL="12700">
              <a:lnSpc>
                <a:spcPct val="100000"/>
              </a:lnSpc>
              <a:spcBef>
                <a:spcPts val="100"/>
              </a:spcBef>
              <a:tabLst>
                <a:tab pos="2402840" algn="l"/>
                <a:tab pos="3306445" algn="l"/>
              </a:tabLst>
            </a:pPr>
            <a:r>
              <a:rPr lang="en-US" b="1" spc="-15" dirty="0" smtClean="0">
                <a:solidFill>
                  <a:schemeClr val="bg2"/>
                </a:solidFill>
              </a:rPr>
              <a:t>EFFECTS</a:t>
            </a:r>
            <a:r>
              <a:rPr lang="en-US" b="1" spc="5" dirty="0" smtClean="0">
                <a:solidFill>
                  <a:schemeClr val="bg2"/>
                </a:solidFill>
              </a:rPr>
              <a:t> </a:t>
            </a:r>
            <a:r>
              <a:rPr lang="en-US" b="1" dirty="0" smtClean="0">
                <a:solidFill>
                  <a:schemeClr val="bg2"/>
                </a:solidFill>
              </a:rPr>
              <a:t>ON</a:t>
            </a:r>
            <a:r>
              <a:rPr lang="en-US" b="1" dirty="0">
                <a:solidFill>
                  <a:schemeClr val="bg2"/>
                </a:solidFill>
              </a:rPr>
              <a:t> </a:t>
            </a:r>
            <a:r>
              <a:rPr lang="en-US" b="1" dirty="0" smtClean="0">
                <a:solidFill>
                  <a:schemeClr val="bg2"/>
                </a:solidFill>
              </a:rPr>
              <a:t>CELL </a:t>
            </a:r>
            <a:r>
              <a:rPr lang="en-US" b="1" spc="-5" dirty="0" smtClean="0">
                <a:solidFill>
                  <a:schemeClr val="bg2"/>
                </a:solidFill>
              </a:rPr>
              <a:t>KINETICS</a:t>
            </a:r>
            <a:endParaRPr lang="en-US" b="1" spc="-5" dirty="0">
              <a:solidFill>
                <a:schemeClr val="bg2"/>
              </a:solidFill>
            </a:endParaRPr>
          </a:p>
        </p:txBody>
      </p:sp>
      <p:sp>
        <p:nvSpPr>
          <p:cNvPr id="4" name="TextBox 3"/>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
        <p:nvSpPr>
          <p:cNvPr id="5" name="Oval 4"/>
          <p:cNvSpPr/>
          <p:nvPr/>
        </p:nvSpPr>
        <p:spPr>
          <a:xfrm>
            <a:off x="5334000" y="4267200"/>
            <a:ext cx="30734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indent="-520700" algn="ctr">
              <a:lnSpc>
                <a:spcPct val="100000"/>
              </a:lnSpc>
              <a:spcBef>
                <a:spcPts val="439"/>
              </a:spcBef>
              <a:buClr>
                <a:srgbClr val="DC9E1F"/>
              </a:buClr>
              <a:buAutoNum type="arabicPeriod"/>
              <a:tabLst>
                <a:tab pos="532765" algn="l"/>
                <a:tab pos="533400" algn="l"/>
              </a:tabLst>
            </a:pPr>
            <a:r>
              <a:rPr lang="en-US" b="1" spc="-5" dirty="0">
                <a:solidFill>
                  <a:schemeClr val="bg2"/>
                </a:solidFill>
                <a:latin typeface="Arial"/>
                <a:cs typeface="Arial"/>
              </a:rPr>
              <a:t>Mitotic</a:t>
            </a:r>
            <a:r>
              <a:rPr lang="en-US" b="1" spc="-10" dirty="0">
                <a:solidFill>
                  <a:schemeClr val="bg2"/>
                </a:solidFill>
                <a:latin typeface="Arial"/>
                <a:cs typeface="Arial"/>
              </a:rPr>
              <a:t> </a:t>
            </a:r>
            <a:r>
              <a:rPr lang="en-US" b="1" spc="-5" dirty="0">
                <a:solidFill>
                  <a:schemeClr val="bg2"/>
                </a:solidFill>
                <a:latin typeface="Arial"/>
                <a:cs typeface="Arial"/>
              </a:rPr>
              <a:t>death</a:t>
            </a:r>
            <a:endParaRPr lang="en-US" b="1" dirty="0">
              <a:solidFill>
                <a:schemeClr val="bg2"/>
              </a:solidFill>
              <a:latin typeface="Arial"/>
              <a:cs typeface="Arial"/>
            </a:endParaRPr>
          </a:p>
          <a:p>
            <a:pPr marL="568325" indent="-556260" algn="ctr">
              <a:lnSpc>
                <a:spcPct val="100000"/>
              </a:lnSpc>
              <a:spcBef>
                <a:spcPts val="540"/>
              </a:spcBef>
              <a:buClr>
                <a:srgbClr val="DC9E1F"/>
              </a:buClr>
              <a:buAutoNum type="arabicPeriod"/>
              <a:tabLst>
                <a:tab pos="568325" algn="l"/>
                <a:tab pos="568960" algn="l"/>
              </a:tabLst>
            </a:pPr>
            <a:r>
              <a:rPr lang="en-US" b="1" spc="-5" dirty="0">
                <a:solidFill>
                  <a:schemeClr val="bg2"/>
                </a:solidFill>
                <a:latin typeface="Arial"/>
                <a:cs typeface="Arial"/>
              </a:rPr>
              <a:t>Apoptosis</a:t>
            </a:r>
            <a:endParaRPr lang="en-US" b="1" dirty="0">
              <a:solidFill>
                <a:schemeClr val="bg2"/>
              </a:solidFill>
              <a:latin typeface="Arial"/>
              <a:cs typeface="Arial"/>
            </a:endParaRPr>
          </a:p>
        </p:txBody>
      </p:sp>
      <p:sp>
        <p:nvSpPr>
          <p:cNvPr id="6" name="Curved Right Arrow 5"/>
          <p:cNvSpPr/>
          <p:nvPr/>
        </p:nvSpPr>
        <p:spPr>
          <a:xfrm rot="18642497">
            <a:off x="4406900" y="4813598"/>
            <a:ext cx="774700" cy="105380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119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694334" y="1676400"/>
            <a:ext cx="7875905" cy="4137030"/>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68580" rIns="0" bIns="0" rtlCol="0">
            <a:spAutoFit/>
          </a:bodyPr>
          <a:lstStyle/>
          <a:p>
            <a:pPr marL="469900" indent="-457200">
              <a:lnSpc>
                <a:spcPct val="150000"/>
              </a:lnSpc>
              <a:spcBef>
                <a:spcPts val="439"/>
              </a:spcBef>
              <a:buClr>
                <a:srgbClr val="FF0000"/>
              </a:buClr>
              <a:buFont typeface="Wingdings" pitchFamily="2" charset="2"/>
              <a:buChar char="v"/>
              <a:tabLst>
                <a:tab pos="203200" algn="l"/>
              </a:tabLst>
            </a:pPr>
            <a:r>
              <a:rPr sz="2800" dirty="0" smtClean="0">
                <a:solidFill>
                  <a:schemeClr val="bg1"/>
                </a:solidFill>
                <a:latin typeface="Arial"/>
                <a:cs typeface="Arial"/>
              </a:rPr>
              <a:t>Also </a:t>
            </a:r>
            <a:r>
              <a:rPr sz="2800" dirty="0">
                <a:solidFill>
                  <a:schemeClr val="bg1"/>
                </a:solidFill>
                <a:latin typeface="Arial"/>
                <a:cs typeface="Arial"/>
              </a:rPr>
              <a:t>called </a:t>
            </a:r>
            <a:r>
              <a:rPr sz="2800" spc="-5" dirty="0">
                <a:solidFill>
                  <a:schemeClr val="bg1"/>
                </a:solidFill>
                <a:latin typeface="Arial"/>
                <a:cs typeface="Arial"/>
              </a:rPr>
              <a:t>reproductive death</a:t>
            </a:r>
            <a:endParaRPr sz="2800" dirty="0">
              <a:solidFill>
                <a:schemeClr val="bg1"/>
              </a:solidFill>
              <a:latin typeface="Arial"/>
              <a:cs typeface="Arial"/>
            </a:endParaRPr>
          </a:p>
          <a:p>
            <a:pPr marL="469265" indent="-457200">
              <a:lnSpc>
                <a:spcPct val="150000"/>
              </a:lnSpc>
              <a:spcBef>
                <a:spcPts val="540"/>
              </a:spcBef>
              <a:buClr>
                <a:srgbClr val="FF0000"/>
              </a:buClr>
              <a:buFont typeface="Wingdings" pitchFamily="2" charset="2"/>
              <a:buChar char="v"/>
              <a:tabLst>
                <a:tab pos="301625" algn="l"/>
                <a:tab pos="302260" algn="l"/>
              </a:tabLst>
            </a:pPr>
            <a:r>
              <a:rPr sz="2800" dirty="0">
                <a:solidFill>
                  <a:schemeClr val="bg1"/>
                </a:solidFill>
                <a:latin typeface="Arial"/>
                <a:cs typeface="Arial"/>
              </a:rPr>
              <a:t>dominant mode of cell</a:t>
            </a:r>
            <a:r>
              <a:rPr sz="2800" spc="-25" dirty="0">
                <a:solidFill>
                  <a:schemeClr val="bg1"/>
                </a:solidFill>
                <a:latin typeface="Arial"/>
                <a:cs typeface="Arial"/>
              </a:rPr>
              <a:t> </a:t>
            </a:r>
            <a:r>
              <a:rPr sz="2800" dirty="0">
                <a:solidFill>
                  <a:schemeClr val="bg1"/>
                </a:solidFill>
                <a:latin typeface="Arial"/>
                <a:cs typeface="Arial"/>
              </a:rPr>
              <a:t>killing</a:t>
            </a:r>
          </a:p>
          <a:p>
            <a:pPr marL="469265" indent="-457200">
              <a:lnSpc>
                <a:spcPct val="150000"/>
              </a:lnSpc>
              <a:spcBef>
                <a:spcPts val="540"/>
              </a:spcBef>
              <a:buClr>
                <a:srgbClr val="FF0000"/>
              </a:buClr>
              <a:buFont typeface="Wingdings" pitchFamily="2" charset="2"/>
              <a:buChar char="v"/>
              <a:tabLst>
                <a:tab pos="301625" algn="l"/>
                <a:tab pos="302260" algn="l"/>
              </a:tabLst>
            </a:pPr>
            <a:r>
              <a:rPr sz="2800" dirty="0">
                <a:solidFill>
                  <a:schemeClr val="bg1"/>
                </a:solidFill>
                <a:latin typeface="Arial"/>
                <a:cs typeface="Arial"/>
              </a:rPr>
              <a:t>cell dies when </a:t>
            </a:r>
            <a:r>
              <a:rPr sz="2800" spc="-5" dirty="0">
                <a:solidFill>
                  <a:schemeClr val="bg1"/>
                </a:solidFill>
                <a:latin typeface="Arial"/>
                <a:cs typeface="Arial"/>
              </a:rPr>
              <a:t>they attempt to</a:t>
            </a:r>
            <a:r>
              <a:rPr sz="2800" spc="-20" dirty="0">
                <a:solidFill>
                  <a:schemeClr val="bg1"/>
                </a:solidFill>
                <a:latin typeface="Arial"/>
                <a:cs typeface="Arial"/>
              </a:rPr>
              <a:t> </a:t>
            </a:r>
            <a:r>
              <a:rPr sz="2800" dirty="0">
                <a:solidFill>
                  <a:schemeClr val="bg1"/>
                </a:solidFill>
                <a:latin typeface="Arial"/>
                <a:cs typeface="Arial"/>
              </a:rPr>
              <a:t>divide</a:t>
            </a:r>
          </a:p>
          <a:p>
            <a:pPr marL="298450" marR="5080" indent="-285750">
              <a:lnSpc>
                <a:spcPct val="150000"/>
              </a:lnSpc>
              <a:spcBef>
                <a:spcPts val="780"/>
              </a:spcBef>
              <a:buClr>
                <a:srgbClr val="FF0000"/>
              </a:buClr>
              <a:buFont typeface="Wingdings" pitchFamily="2" charset="2"/>
              <a:buChar char="v"/>
              <a:tabLst>
                <a:tab pos="301625" algn="l"/>
                <a:tab pos="302260" algn="l"/>
              </a:tabLst>
            </a:pPr>
            <a:r>
              <a:rPr dirty="0">
                <a:solidFill>
                  <a:schemeClr val="bg1"/>
                </a:solidFill>
              </a:rPr>
              <a:t>	</a:t>
            </a:r>
            <a:r>
              <a:rPr sz="2800" dirty="0">
                <a:solidFill>
                  <a:schemeClr val="bg1"/>
                </a:solidFill>
                <a:latin typeface="Arial"/>
                <a:cs typeface="Arial"/>
              </a:rPr>
              <a:t>double </a:t>
            </a:r>
            <a:r>
              <a:rPr sz="2800" spc="-5" dirty="0">
                <a:solidFill>
                  <a:schemeClr val="bg1"/>
                </a:solidFill>
                <a:latin typeface="Arial"/>
                <a:cs typeface="Arial"/>
              </a:rPr>
              <a:t>strand </a:t>
            </a:r>
            <a:r>
              <a:rPr sz="2800" dirty="0">
                <a:solidFill>
                  <a:schemeClr val="bg1"/>
                </a:solidFill>
                <a:latin typeface="Arial"/>
                <a:cs typeface="Arial"/>
              </a:rPr>
              <a:t>breakage in DNA </a:t>
            </a:r>
            <a:r>
              <a:rPr sz="2800" spc="-5" dirty="0">
                <a:solidFill>
                  <a:schemeClr val="bg1"/>
                </a:solidFill>
                <a:latin typeface="Arial"/>
                <a:cs typeface="Arial"/>
              </a:rPr>
              <a:t>frequent </a:t>
            </a:r>
            <a:r>
              <a:rPr sz="2800" dirty="0">
                <a:solidFill>
                  <a:schemeClr val="bg1"/>
                </a:solidFill>
                <a:latin typeface="Arial"/>
                <a:cs typeface="Arial"/>
              </a:rPr>
              <a:t>cause</a:t>
            </a:r>
            <a:r>
              <a:rPr sz="2800" spc="-190" dirty="0">
                <a:solidFill>
                  <a:schemeClr val="bg1"/>
                </a:solidFill>
                <a:latin typeface="Arial"/>
                <a:cs typeface="Arial"/>
              </a:rPr>
              <a:t> </a:t>
            </a:r>
            <a:r>
              <a:rPr lang="en-US" sz="2800" spc="-190" dirty="0" smtClean="0">
                <a:solidFill>
                  <a:schemeClr val="bg1"/>
                </a:solidFill>
                <a:latin typeface="Arial"/>
                <a:cs typeface="Arial"/>
              </a:rPr>
              <a:t> </a:t>
            </a:r>
            <a:r>
              <a:rPr sz="2800" dirty="0" smtClean="0">
                <a:solidFill>
                  <a:schemeClr val="bg1"/>
                </a:solidFill>
                <a:latin typeface="Arial"/>
                <a:cs typeface="Arial"/>
              </a:rPr>
              <a:t>of  </a:t>
            </a:r>
            <a:r>
              <a:rPr sz="2800" dirty="0">
                <a:solidFill>
                  <a:schemeClr val="bg1"/>
                </a:solidFill>
                <a:latin typeface="Arial"/>
                <a:cs typeface="Arial"/>
              </a:rPr>
              <a:t>cell</a:t>
            </a:r>
            <a:r>
              <a:rPr sz="2800" spc="-5" dirty="0">
                <a:solidFill>
                  <a:schemeClr val="bg1"/>
                </a:solidFill>
                <a:latin typeface="Arial"/>
                <a:cs typeface="Arial"/>
              </a:rPr>
              <a:t> death</a:t>
            </a:r>
            <a:endParaRPr sz="2800" dirty="0">
              <a:solidFill>
                <a:schemeClr val="bg1"/>
              </a:solidFill>
              <a:latin typeface="Arial"/>
              <a:cs typeface="Arial"/>
            </a:endParaRPr>
          </a:p>
          <a:p>
            <a:pPr marL="400685" indent="-388620">
              <a:lnSpc>
                <a:spcPct val="150000"/>
              </a:lnSpc>
              <a:spcBef>
                <a:spcPts val="359"/>
              </a:spcBef>
              <a:buClr>
                <a:srgbClr val="FF0000"/>
              </a:buClr>
              <a:buSzPct val="116666"/>
              <a:buFont typeface="Wingdings" pitchFamily="2" charset="2"/>
              <a:buChar char="v"/>
              <a:tabLst>
                <a:tab pos="400685" algn="l"/>
                <a:tab pos="401320" algn="l"/>
              </a:tabLst>
            </a:pPr>
            <a:r>
              <a:rPr sz="2400" dirty="0">
                <a:solidFill>
                  <a:schemeClr val="bg1"/>
                </a:solidFill>
                <a:latin typeface="Arial"/>
                <a:cs typeface="Arial"/>
              </a:rPr>
              <a:t>Mean </a:t>
            </a:r>
            <a:r>
              <a:rPr sz="2400" spc="-5" dirty="0">
                <a:solidFill>
                  <a:schemeClr val="bg1"/>
                </a:solidFill>
                <a:latin typeface="Arial"/>
                <a:cs typeface="Arial"/>
              </a:rPr>
              <a:t>lethal </a:t>
            </a:r>
            <a:r>
              <a:rPr sz="2400" dirty="0">
                <a:solidFill>
                  <a:schemeClr val="bg1"/>
                </a:solidFill>
                <a:latin typeface="Arial"/>
                <a:cs typeface="Arial"/>
              </a:rPr>
              <a:t>dose </a:t>
            </a:r>
            <a:r>
              <a:rPr sz="2400" spc="-5" dirty="0">
                <a:solidFill>
                  <a:schemeClr val="bg1"/>
                </a:solidFill>
                <a:latin typeface="Arial"/>
                <a:cs typeface="Arial"/>
              </a:rPr>
              <a:t>for </a:t>
            </a:r>
            <a:r>
              <a:rPr sz="2400" dirty="0">
                <a:solidFill>
                  <a:schemeClr val="bg1"/>
                </a:solidFill>
                <a:latin typeface="Arial"/>
                <a:cs typeface="Arial"/>
              </a:rPr>
              <a:t>loss of </a:t>
            </a:r>
            <a:r>
              <a:rPr sz="2400" spc="-5" dirty="0">
                <a:solidFill>
                  <a:schemeClr val="bg1"/>
                </a:solidFill>
                <a:latin typeface="Arial"/>
                <a:cs typeface="Arial"/>
              </a:rPr>
              <a:t>proliferative capacity </a:t>
            </a:r>
            <a:r>
              <a:rPr sz="2400" dirty="0">
                <a:solidFill>
                  <a:schemeClr val="bg1"/>
                </a:solidFill>
                <a:latin typeface="Arial"/>
                <a:cs typeface="Arial"/>
              </a:rPr>
              <a:t>-</a:t>
            </a:r>
            <a:r>
              <a:rPr sz="2400" spc="20" dirty="0">
                <a:solidFill>
                  <a:schemeClr val="bg1"/>
                </a:solidFill>
                <a:latin typeface="Arial"/>
                <a:cs typeface="Arial"/>
              </a:rPr>
              <a:t> </a:t>
            </a:r>
            <a:r>
              <a:rPr sz="2400" spc="-5" dirty="0">
                <a:solidFill>
                  <a:schemeClr val="bg1"/>
                </a:solidFill>
                <a:latin typeface="Arial"/>
                <a:cs typeface="Arial"/>
              </a:rPr>
              <a:t>2Gy</a:t>
            </a:r>
            <a:endParaRPr sz="2400" dirty="0">
              <a:solidFill>
                <a:schemeClr val="bg1"/>
              </a:solidFill>
              <a:latin typeface="Arial"/>
              <a:cs typeface="Arial"/>
            </a:endParaRPr>
          </a:p>
        </p:txBody>
      </p:sp>
      <p:sp>
        <p:nvSpPr>
          <p:cNvPr id="4" name="TextBox 3"/>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5" name="Title 4"/>
          <p:cNvSpPr>
            <a:spLocks noGrp="1"/>
          </p:cNvSpPr>
          <p:nvPr>
            <p:ph type="title"/>
          </p:nvPr>
        </p:nvSpPr>
        <p:spPr>
          <a:xfrm>
            <a:off x="2133600" y="759501"/>
            <a:ext cx="4648200" cy="764499"/>
          </a:xfrm>
          <a:solidFill>
            <a:srgbClr val="FFFF00"/>
          </a:solidFill>
        </p:spPr>
        <p:txBody>
          <a:bodyPr>
            <a:normAutofit fontScale="90000"/>
          </a:bodyPr>
          <a:lstStyle/>
          <a:p>
            <a:r>
              <a:rPr lang="en-US" b="1" dirty="0" smtClean="0">
                <a:solidFill>
                  <a:schemeClr val="bg2"/>
                </a:solidFill>
              </a:rPr>
              <a:t>1. MITOTIC DEATH</a:t>
            </a:r>
            <a:endParaRPr lang="en-US" b="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3400" y="1190605"/>
            <a:ext cx="8097784" cy="5057795"/>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68580" rIns="0" bIns="0" rtlCol="0">
            <a:spAutoFit/>
          </a:bodyPr>
          <a:lstStyle/>
          <a:p>
            <a:pPr marL="203200" indent="-190500" algn="just">
              <a:lnSpc>
                <a:spcPct val="100000"/>
              </a:lnSpc>
              <a:spcBef>
                <a:spcPts val="439"/>
              </a:spcBef>
              <a:buClr>
                <a:srgbClr val="DC9E1F"/>
              </a:buClr>
              <a:buChar char="-"/>
              <a:tabLst>
                <a:tab pos="203200" algn="l"/>
              </a:tabLst>
            </a:pPr>
            <a:r>
              <a:rPr sz="3200" spc="-20" dirty="0" smtClean="0">
                <a:solidFill>
                  <a:schemeClr val="bg1"/>
                </a:solidFill>
                <a:latin typeface="Arial"/>
                <a:cs typeface="Arial"/>
              </a:rPr>
              <a:t>Typically </a:t>
            </a:r>
            <a:r>
              <a:rPr sz="3200" dirty="0">
                <a:solidFill>
                  <a:schemeClr val="bg1"/>
                </a:solidFill>
                <a:latin typeface="Arial"/>
                <a:cs typeface="Arial"/>
              </a:rPr>
              <a:t>observe </a:t>
            </a:r>
            <a:r>
              <a:rPr sz="3200" spc="-5" dirty="0">
                <a:solidFill>
                  <a:schemeClr val="bg1"/>
                </a:solidFill>
                <a:latin typeface="Arial"/>
                <a:cs typeface="Arial"/>
              </a:rPr>
              <a:t>after </a:t>
            </a:r>
            <a:r>
              <a:rPr sz="3200" dirty="0">
                <a:solidFill>
                  <a:schemeClr val="bg1"/>
                </a:solidFill>
                <a:latin typeface="Arial"/>
                <a:cs typeface="Arial"/>
              </a:rPr>
              <a:t>low </a:t>
            </a:r>
            <a:r>
              <a:rPr sz="3200" spc="-5" dirty="0">
                <a:solidFill>
                  <a:schemeClr val="bg1"/>
                </a:solidFill>
                <a:latin typeface="Arial"/>
                <a:cs typeface="Arial"/>
              </a:rPr>
              <a:t>radiation</a:t>
            </a:r>
            <a:r>
              <a:rPr sz="3200" spc="5" dirty="0">
                <a:solidFill>
                  <a:schemeClr val="bg1"/>
                </a:solidFill>
                <a:latin typeface="Arial"/>
                <a:cs typeface="Arial"/>
              </a:rPr>
              <a:t> </a:t>
            </a:r>
            <a:r>
              <a:rPr sz="3200" dirty="0" smtClean="0">
                <a:solidFill>
                  <a:schemeClr val="bg1"/>
                </a:solidFill>
                <a:latin typeface="Arial"/>
                <a:cs typeface="Arial"/>
              </a:rPr>
              <a:t>dose</a:t>
            </a:r>
            <a:endParaRPr lang="en-US" sz="3200" dirty="0" smtClean="0">
              <a:solidFill>
                <a:schemeClr val="bg1"/>
              </a:solidFill>
              <a:latin typeface="Arial"/>
              <a:cs typeface="Arial"/>
            </a:endParaRPr>
          </a:p>
          <a:p>
            <a:pPr marL="203200" indent="-190500" algn="just">
              <a:lnSpc>
                <a:spcPct val="100000"/>
              </a:lnSpc>
              <a:spcBef>
                <a:spcPts val="439"/>
              </a:spcBef>
              <a:buClr>
                <a:srgbClr val="DC9E1F"/>
              </a:buClr>
              <a:buChar char="-"/>
              <a:tabLst>
                <a:tab pos="203200" algn="l"/>
              </a:tabLst>
            </a:pPr>
            <a:endParaRPr sz="3200" dirty="0">
              <a:solidFill>
                <a:schemeClr val="bg1"/>
              </a:solidFill>
              <a:latin typeface="Arial"/>
              <a:cs typeface="Arial"/>
            </a:endParaRPr>
          </a:p>
          <a:p>
            <a:pPr marL="301625" indent="-289560" algn="just">
              <a:lnSpc>
                <a:spcPct val="100000"/>
              </a:lnSpc>
              <a:spcBef>
                <a:spcPts val="540"/>
              </a:spcBef>
              <a:buClr>
                <a:srgbClr val="DC9E1F"/>
              </a:buClr>
              <a:buChar char="-"/>
              <a:tabLst>
                <a:tab pos="301625" algn="l"/>
                <a:tab pos="302260" algn="l"/>
              </a:tabLst>
            </a:pPr>
            <a:r>
              <a:rPr sz="3200" dirty="0">
                <a:solidFill>
                  <a:schemeClr val="bg1"/>
                </a:solidFill>
                <a:latin typeface="Arial"/>
                <a:cs typeface="Arial"/>
              </a:rPr>
              <a:t>occurs </a:t>
            </a:r>
            <a:r>
              <a:rPr sz="3200" spc="-5" dirty="0">
                <a:solidFill>
                  <a:schemeClr val="bg1"/>
                </a:solidFill>
                <a:latin typeface="Arial"/>
                <a:cs typeface="Arial"/>
              </a:rPr>
              <a:t>within </a:t>
            </a:r>
            <a:r>
              <a:rPr sz="3200" dirty="0">
                <a:solidFill>
                  <a:schemeClr val="bg1"/>
                </a:solidFill>
                <a:latin typeface="Arial"/>
                <a:cs typeface="Arial"/>
              </a:rPr>
              <a:t>hours </a:t>
            </a:r>
            <a:r>
              <a:rPr sz="3200" spc="-5" dirty="0">
                <a:solidFill>
                  <a:schemeClr val="bg1"/>
                </a:solidFill>
                <a:latin typeface="Arial"/>
                <a:cs typeface="Arial"/>
              </a:rPr>
              <a:t>after radiation</a:t>
            </a:r>
            <a:r>
              <a:rPr sz="3200" spc="-20" dirty="0">
                <a:solidFill>
                  <a:schemeClr val="bg1"/>
                </a:solidFill>
                <a:latin typeface="Arial"/>
                <a:cs typeface="Arial"/>
              </a:rPr>
              <a:t> </a:t>
            </a:r>
            <a:r>
              <a:rPr sz="3200" dirty="0" smtClean="0">
                <a:solidFill>
                  <a:schemeClr val="bg1"/>
                </a:solidFill>
                <a:latin typeface="Arial"/>
                <a:cs typeface="Arial"/>
              </a:rPr>
              <a:t>exposure</a:t>
            </a:r>
            <a:endParaRPr lang="en-US" sz="3200" dirty="0" smtClean="0">
              <a:solidFill>
                <a:schemeClr val="bg1"/>
              </a:solidFill>
              <a:latin typeface="Arial"/>
              <a:cs typeface="Arial"/>
            </a:endParaRPr>
          </a:p>
          <a:p>
            <a:pPr marL="301625" indent="-289560" algn="just">
              <a:lnSpc>
                <a:spcPct val="100000"/>
              </a:lnSpc>
              <a:spcBef>
                <a:spcPts val="540"/>
              </a:spcBef>
              <a:buClr>
                <a:srgbClr val="DC9E1F"/>
              </a:buClr>
              <a:buChar char="-"/>
              <a:tabLst>
                <a:tab pos="301625" algn="l"/>
                <a:tab pos="302260" algn="l"/>
              </a:tabLst>
            </a:pPr>
            <a:endParaRPr sz="3200" dirty="0">
              <a:solidFill>
                <a:schemeClr val="bg1"/>
              </a:solidFill>
              <a:latin typeface="Arial"/>
              <a:cs typeface="Arial"/>
            </a:endParaRPr>
          </a:p>
          <a:p>
            <a:pPr marL="203200" marR="243840" indent="-190500" algn="just">
              <a:lnSpc>
                <a:spcPts val="3200"/>
              </a:lnSpc>
              <a:spcBef>
                <a:spcPts val="780"/>
              </a:spcBef>
              <a:buClr>
                <a:srgbClr val="DC9E1F"/>
              </a:buClr>
              <a:buFont typeface="Arial"/>
              <a:buChar char="-"/>
              <a:tabLst>
                <a:tab pos="301625" algn="l"/>
                <a:tab pos="302260" algn="l"/>
              </a:tabLst>
            </a:pPr>
            <a:r>
              <a:rPr sz="2000" dirty="0">
                <a:solidFill>
                  <a:schemeClr val="bg1"/>
                </a:solidFill>
              </a:rPr>
              <a:t>	</a:t>
            </a:r>
            <a:r>
              <a:rPr sz="3200" dirty="0">
                <a:solidFill>
                  <a:schemeClr val="bg1"/>
                </a:solidFill>
                <a:latin typeface="Arial"/>
                <a:cs typeface="Arial"/>
              </a:rPr>
              <a:t>seen in lymphomas , serous cells of</a:t>
            </a:r>
            <a:r>
              <a:rPr sz="3200" spc="-125" dirty="0">
                <a:solidFill>
                  <a:schemeClr val="bg1"/>
                </a:solidFill>
                <a:latin typeface="Arial"/>
                <a:cs typeface="Arial"/>
              </a:rPr>
              <a:t> </a:t>
            </a:r>
            <a:r>
              <a:rPr sz="3200" dirty="0">
                <a:solidFill>
                  <a:schemeClr val="bg1"/>
                </a:solidFill>
                <a:latin typeface="Arial"/>
                <a:cs typeface="Arial"/>
              </a:rPr>
              <a:t>salivary  </a:t>
            </a:r>
            <a:r>
              <a:rPr sz="3200" dirty="0" smtClean="0">
                <a:solidFill>
                  <a:schemeClr val="bg1"/>
                </a:solidFill>
                <a:latin typeface="Arial"/>
                <a:cs typeface="Arial"/>
              </a:rPr>
              <a:t>glands</a:t>
            </a:r>
            <a:endParaRPr lang="en-US" sz="3200" dirty="0" smtClean="0">
              <a:solidFill>
                <a:schemeClr val="bg1"/>
              </a:solidFill>
              <a:latin typeface="Arial"/>
              <a:cs typeface="Arial"/>
            </a:endParaRPr>
          </a:p>
          <a:p>
            <a:pPr marL="203200" marR="243840" indent="-190500" algn="just">
              <a:lnSpc>
                <a:spcPts val="3200"/>
              </a:lnSpc>
              <a:spcBef>
                <a:spcPts val="780"/>
              </a:spcBef>
              <a:buClr>
                <a:srgbClr val="DC9E1F"/>
              </a:buClr>
              <a:buFont typeface="Arial"/>
              <a:buChar char="-"/>
              <a:tabLst>
                <a:tab pos="301625" algn="l"/>
                <a:tab pos="302260" algn="l"/>
              </a:tabLst>
            </a:pPr>
            <a:endParaRPr sz="3200" dirty="0">
              <a:solidFill>
                <a:schemeClr val="bg1"/>
              </a:solidFill>
              <a:latin typeface="Arial"/>
              <a:cs typeface="Arial"/>
            </a:endParaRPr>
          </a:p>
          <a:p>
            <a:pPr marL="203200" marR="5080" indent="-190500" algn="just">
              <a:lnSpc>
                <a:spcPts val="3200"/>
              </a:lnSpc>
              <a:spcBef>
                <a:spcPts val="700"/>
              </a:spcBef>
              <a:buClr>
                <a:srgbClr val="DC9E1F"/>
              </a:buClr>
              <a:buFont typeface="Arial"/>
              <a:buChar char="-"/>
              <a:tabLst>
                <a:tab pos="301625" algn="l"/>
                <a:tab pos="302260" algn="l"/>
              </a:tabLst>
            </a:pPr>
            <a:r>
              <a:rPr sz="2000" dirty="0">
                <a:solidFill>
                  <a:schemeClr val="bg1"/>
                </a:solidFill>
              </a:rPr>
              <a:t>	</a:t>
            </a:r>
            <a:r>
              <a:rPr sz="3200" dirty="0">
                <a:solidFill>
                  <a:schemeClr val="bg1"/>
                </a:solidFill>
                <a:latin typeface="Arial"/>
                <a:cs typeface="Arial"/>
              </a:rPr>
              <a:t>lead </a:t>
            </a:r>
            <a:r>
              <a:rPr sz="3200" spc="-5" dirty="0">
                <a:solidFill>
                  <a:schemeClr val="bg1"/>
                </a:solidFill>
                <a:latin typeface="Arial"/>
                <a:cs typeface="Arial"/>
              </a:rPr>
              <a:t>to </a:t>
            </a:r>
            <a:r>
              <a:rPr sz="3200" dirty="0">
                <a:solidFill>
                  <a:schemeClr val="bg1"/>
                </a:solidFill>
                <a:latin typeface="Arial"/>
                <a:cs typeface="Arial"/>
              </a:rPr>
              <a:t>rapid onset </a:t>
            </a:r>
            <a:r>
              <a:rPr sz="3200" spc="-5" dirty="0">
                <a:solidFill>
                  <a:schemeClr val="bg1"/>
                </a:solidFill>
                <a:latin typeface="Arial"/>
                <a:cs typeface="Arial"/>
              </a:rPr>
              <a:t>xerostomia after moderate  </a:t>
            </a:r>
            <a:r>
              <a:rPr sz="3200" dirty="0">
                <a:solidFill>
                  <a:schemeClr val="bg1"/>
                </a:solidFill>
                <a:latin typeface="Arial"/>
                <a:cs typeface="Arial"/>
              </a:rPr>
              <a:t>dose of</a:t>
            </a:r>
            <a:r>
              <a:rPr sz="3200" spc="-10" dirty="0">
                <a:solidFill>
                  <a:schemeClr val="bg1"/>
                </a:solidFill>
                <a:latin typeface="Arial"/>
                <a:cs typeface="Arial"/>
              </a:rPr>
              <a:t> </a:t>
            </a:r>
            <a:r>
              <a:rPr sz="3200" spc="-5" dirty="0">
                <a:solidFill>
                  <a:schemeClr val="bg1"/>
                </a:solidFill>
                <a:latin typeface="Arial"/>
                <a:cs typeface="Arial"/>
              </a:rPr>
              <a:t>radiations</a:t>
            </a:r>
            <a:endParaRPr sz="3200" dirty="0">
              <a:solidFill>
                <a:schemeClr val="bg1"/>
              </a:solidFill>
              <a:latin typeface="Arial"/>
              <a:cs typeface="Arial"/>
            </a:endParaRPr>
          </a:p>
        </p:txBody>
      </p:sp>
      <p:sp>
        <p:nvSpPr>
          <p:cNvPr id="4" name="TextBox 3"/>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6" name="Title 4"/>
          <p:cNvSpPr>
            <a:spLocks noGrp="1"/>
          </p:cNvSpPr>
          <p:nvPr>
            <p:ph type="title"/>
          </p:nvPr>
        </p:nvSpPr>
        <p:spPr>
          <a:xfrm>
            <a:off x="762000" y="194104"/>
            <a:ext cx="3581400" cy="764499"/>
          </a:xfrm>
          <a:solidFill>
            <a:srgbClr val="FFFF00"/>
          </a:solidFill>
        </p:spPr>
        <p:txBody>
          <a:bodyPr>
            <a:normAutofit/>
          </a:bodyPr>
          <a:lstStyle/>
          <a:p>
            <a:r>
              <a:rPr lang="en-US" b="1" dirty="0" smtClean="0">
                <a:solidFill>
                  <a:schemeClr val="bg2"/>
                </a:solidFill>
              </a:rPr>
              <a:t>2. APOPTOSIS</a:t>
            </a:r>
            <a:endParaRPr lang="en-US" b="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9560" y="2743200"/>
            <a:ext cx="6517640" cy="1474763"/>
          </a:xfrm>
          <a:prstGeom prst="rect">
            <a:avLst/>
          </a:prstGeom>
          <a:solidFill>
            <a:srgbClr val="FFFF00"/>
          </a:solidFill>
        </p:spPr>
        <p:txBody>
          <a:bodyPr vert="horz" wrap="square" lIns="0" tIns="63500" rIns="0" bIns="0" rtlCol="0">
            <a:spAutoFit/>
          </a:bodyPr>
          <a:lstStyle/>
          <a:p>
            <a:pPr marL="12700" marR="5080" algn="ctr">
              <a:lnSpc>
                <a:spcPts val="5500"/>
              </a:lnSpc>
              <a:spcBef>
                <a:spcPts val="500"/>
              </a:spcBef>
            </a:pPr>
            <a:r>
              <a:rPr sz="4800" b="1" spc="-5" dirty="0">
                <a:solidFill>
                  <a:schemeClr val="bg2"/>
                </a:solidFill>
              </a:rPr>
              <a:t>RADIOSENSTIVITY</a:t>
            </a:r>
            <a:r>
              <a:rPr sz="4800" b="1" spc="-140" dirty="0">
                <a:solidFill>
                  <a:schemeClr val="bg2"/>
                </a:solidFill>
              </a:rPr>
              <a:t> </a:t>
            </a:r>
            <a:r>
              <a:rPr sz="4800" b="1" spc="-5" dirty="0">
                <a:solidFill>
                  <a:schemeClr val="bg2"/>
                </a:solidFill>
              </a:rPr>
              <a:t>OF  </a:t>
            </a:r>
            <a:r>
              <a:rPr sz="4800" b="1" dirty="0">
                <a:solidFill>
                  <a:schemeClr val="bg2"/>
                </a:solidFill>
              </a:rPr>
              <a:t>CELLS</a:t>
            </a:r>
          </a:p>
        </p:txBody>
      </p:sp>
      <p:sp>
        <p:nvSpPr>
          <p:cNvPr id="3" name="TextBox 2"/>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570572"/>
            <a:ext cx="8153400" cy="3757439"/>
          </a:xfrm>
          <a:prstGeom prst="rect">
            <a:avLst/>
          </a:prstGeom>
        </p:spPr>
        <p:txBody>
          <a:bodyPr vert="horz" wrap="square" lIns="0" tIns="33020" rIns="0" bIns="0" rtlCol="0">
            <a:spAutoFit/>
          </a:bodyPr>
          <a:lstStyle/>
          <a:p>
            <a:pPr marL="203200" marR="5080" indent="-190500">
              <a:lnSpc>
                <a:spcPts val="2800"/>
              </a:lnSpc>
              <a:spcBef>
                <a:spcPts val="260"/>
              </a:spcBef>
              <a:buClr>
                <a:srgbClr val="DC9E1F"/>
              </a:buClr>
              <a:buFont typeface="WenQuanYi Micro Hei"/>
              <a:buChar char="▪"/>
              <a:tabLst>
                <a:tab pos="203200" algn="l"/>
              </a:tabLst>
            </a:pPr>
            <a:r>
              <a:rPr sz="2000" spc="-10" dirty="0">
                <a:solidFill>
                  <a:srgbClr val="FFFF00"/>
                </a:solidFill>
                <a:latin typeface="Arial"/>
                <a:cs typeface="Arial"/>
              </a:rPr>
              <a:t>Different </a:t>
            </a:r>
            <a:r>
              <a:rPr sz="2000" dirty="0">
                <a:solidFill>
                  <a:srgbClr val="FFFF00"/>
                </a:solidFill>
                <a:latin typeface="Arial"/>
                <a:cs typeface="Arial"/>
              </a:rPr>
              <a:t>cells </a:t>
            </a:r>
            <a:r>
              <a:rPr sz="2000" spc="-5" dirty="0">
                <a:solidFill>
                  <a:srgbClr val="FFFFFF"/>
                </a:solidFill>
                <a:latin typeface="Arial"/>
                <a:cs typeface="Arial"/>
              </a:rPr>
              <a:t>from </a:t>
            </a:r>
            <a:r>
              <a:rPr sz="2000" dirty="0">
                <a:solidFill>
                  <a:srgbClr val="FFFFFF"/>
                </a:solidFill>
                <a:latin typeface="Arial"/>
                <a:cs typeface="Arial"/>
              </a:rPr>
              <a:t>various organs of </a:t>
            </a:r>
            <a:r>
              <a:rPr sz="2000" spc="-5" dirty="0">
                <a:solidFill>
                  <a:srgbClr val="FFFFFF"/>
                </a:solidFill>
                <a:latin typeface="Arial"/>
                <a:cs typeface="Arial"/>
              </a:rPr>
              <a:t>the </a:t>
            </a:r>
            <a:r>
              <a:rPr sz="2000" dirty="0">
                <a:solidFill>
                  <a:srgbClr val="FFFFFF"/>
                </a:solidFill>
                <a:latin typeface="Arial"/>
                <a:cs typeface="Arial"/>
              </a:rPr>
              <a:t>same  individual may respond </a:t>
            </a:r>
            <a:r>
              <a:rPr sz="2000" spc="-5" dirty="0">
                <a:solidFill>
                  <a:srgbClr val="FFFFFF"/>
                </a:solidFill>
                <a:latin typeface="Arial"/>
                <a:cs typeface="Arial"/>
              </a:rPr>
              <a:t>to irradiation quite</a:t>
            </a:r>
            <a:r>
              <a:rPr sz="2000" spc="-20" dirty="0">
                <a:solidFill>
                  <a:srgbClr val="FFFFFF"/>
                </a:solidFill>
                <a:latin typeface="Arial"/>
                <a:cs typeface="Arial"/>
              </a:rPr>
              <a:t> </a:t>
            </a:r>
            <a:r>
              <a:rPr sz="2000" spc="-5" dirty="0">
                <a:solidFill>
                  <a:srgbClr val="FFFFFF"/>
                </a:solidFill>
                <a:latin typeface="Arial"/>
                <a:cs typeface="Arial"/>
              </a:rPr>
              <a:t>differently</a:t>
            </a:r>
            <a:endParaRPr sz="2000" dirty="0">
              <a:latin typeface="Arial"/>
              <a:cs typeface="Arial"/>
            </a:endParaRPr>
          </a:p>
          <a:p>
            <a:pPr>
              <a:lnSpc>
                <a:spcPct val="100000"/>
              </a:lnSpc>
              <a:spcBef>
                <a:spcPts val="5"/>
              </a:spcBef>
              <a:buClr>
                <a:srgbClr val="DC9E1F"/>
              </a:buClr>
              <a:buFont typeface="WenQuanYi Micro Hei"/>
              <a:buChar char="▪"/>
            </a:pPr>
            <a:endParaRPr sz="3200" dirty="0">
              <a:latin typeface="Arial"/>
              <a:cs typeface="Arial"/>
            </a:endParaRPr>
          </a:p>
          <a:p>
            <a:pPr marL="203200" marR="287655" indent="-190500">
              <a:lnSpc>
                <a:spcPts val="2800"/>
              </a:lnSpc>
              <a:buClr>
                <a:srgbClr val="DC9E1F"/>
              </a:buClr>
              <a:buFont typeface="WenQuanYi Micro Hei"/>
              <a:buChar char="▪"/>
              <a:tabLst>
                <a:tab pos="203200" algn="l"/>
                <a:tab pos="3862704" algn="l"/>
              </a:tabLst>
            </a:pPr>
            <a:r>
              <a:rPr sz="2000" spc="-5" dirty="0">
                <a:solidFill>
                  <a:srgbClr val="FFFFFF"/>
                </a:solidFill>
                <a:latin typeface="Arial"/>
                <a:cs typeface="Arial"/>
              </a:rPr>
              <a:t>This variation </a:t>
            </a:r>
            <a:r>
              <a:rPr sz="2000" dirty="0">
                <a:solidFill>
                  <a:srgbClr val="FFFFFF"/>
                </a:solidFill>
                <a:latin typeface="Arial"/>
                <a:cs typeface="Arial"/>
              </a:rPr>
              <a:t>was recognized as early as 1906</a:t>
            </a:r>
            <a:r>
              <a:rPr sz="2000" spc="-60" dirty="0">
                <a:solidFill>
                  <a:srgbClr val="FFFFFF"/>
                </a:solidFill>
                <a:latin typeface="Arial"/>
                <a:cs typeface="Arial"/>
              </a:rPr>
              <a:t> </a:t>
            </a:r>
            <a:r>
              <a:rPr sz="2000" dirty="0">
                <a:solidFill>
                  <a:srgbClr val="FFFFFF"/>
                </a:solidFill>
                <a:latin typeface="Arial"/>
                <a:cs typeface="Arial"/>
              </a:rPr>
              <a:t>by  </a:t>
            </a:r>
            <a:r>
              <a:rPr sz="2000" spc="-5" dirty="0">
                <a:solidFill>
                  <a:srgbClr val="FFFFFF"/>
                </a:solidFill>
                <a:latin typeface="Arial"/>
                <a:cs typeface="Arial"/>
              </a:rPr>
              <a:t>the</a:t>
            </a:r>
            <a:r>
              <a:rPr sz="2000" spc="25" dirty="0">
                <a:solidFill>
                  <a:srgbClr val="FFFFFF"/>
                </a:solidFill>
                <a:latin typeface="Arial"/>
                <a:cs typeface="Arial"/>
              </a:rPr>
              <a:t> </a:t>
            </a:r>
            <a:r>
              <a:rPr sz="2000" spc="-5" dirty="0">
                <a:solidFill>
                  <a:srgbClr val="FFFFFF"/>
                </a:solidFill>
                <a:latin typeface="Arial"/>
                <a:cs typeface="Arial"/>
              </a:rPr>
              <a:t>French</a:t>
            </a:r>
            <a:r>
              <a:rPr sz="2000" spc="25" dirty="0">
                <a:solidFill>
                  <a:srgbClr val="FFFFFF"/>
                </a:solidFill>
                <a:latin typeface="Arial"/>
                <a:cs typeface="Arial"/>
              </a:rPr>
              <a:t> </a:t>
            </a:r>
            <a:r>
              <a:rPr sz="2000" spc="-5" dirty="0" smtClean="0">
                <a:solidFill>
                  <a:srgbClr val="FFFFFF"/>
                </a:solidFill>
                <a:latin typeface="Arial"/>
                <a:cs typeface="Arial"/>
              </a:rPr>
              <a:t>radiobiologists</a:t>
            </a:r>
            <a:r>
              <a:rPr lang="en-US" sz="2000" spc="-5" dirty="0" smtClean="0">
                <a:solidFill>
                  <a:srgbClr val="FFFFFF"/>
                </a:solidFill>
                <a:latin typeface="Arial"/>
                <a:cs typeface="Arial"/>
              </a:rPr>
              <a:t> </a:t>
            </a:r>
            <a:r>
              <a:rPr sz="2000" dirty="0" smtClean="0">
                <a:solidFill>
                  <a:srgbClr val="FFFFFF"/>
                </a:solidFill>
                <a:latin typeface="Arial"/>
                <a:cs typeface="Arial"/>
              </a:rPr>
              <a:t>and </a:t>
            </a:r>
            <a:r>
              <a:rPr sz="2000" dirty="0">
                <a:solidFill>
                  <a:srgbClr val="FFFFFF"/>
                </a:solidFill>
                <a:latin typeface="Arial"/>
                <a:cs typeface="Arial"/>
              </a:rPr>
              <a:t>is </a:t>
            </a:r>
            <a:r>
              <a:rPr sz="2000" dirty="0" smtClean="0">
                <a:solidFill>
                  <a:srgbClr val="FFFFFF"/>
                </a:solidFill>
                <a:latin typeface="Arial"/>
                <a:cs typeface="Arial"/>
              </a:rPr>
              <a:t>called</a:t>
            </a:r>
            <a:endParaRPr lang="en-US" sz="2000" dirty="0" smtClean="0">
              <a:solidFill>
                <a:srgbClr val="FFFFFF"/>
              </a:solidFill>
              <a:latin typeface="Arial"/>
              <a:cs typeface="Arial"/>
            </a:endParaRPr>
          </a:p>
          <a:p>
            <a:pPr marL="203200" marR="287655" indent="-190500">
              <a:lnSpc>
                <a:spcPts val="2800"/>
              </a:lnSpc>
              <a:buClr>
                <a:srgbClr val="DC9E1F"/>
              </a:buClr>
              <a:buFont typeface="WenQuanYi Micro Hei"/>
              <a:buChar char="▪"/>
              <a:tabLst>
                <a:tab pos="203200" algn="l"/>
                <a:tab pos="3862704" algn="l"/>
              </a:tabLst>
            </a:pPr>
            <a:endParaRPr lang="en-US" sz="2000" dirty="0" smtClean="0">
              <a:solidFill>
                <a:srgbClr val="FFFFFF"/>
              </a:solidFill>
              <a:latin typeface="Arial"/>
              <a:cs typeface="Arial"/>
            </a:endParaRPr>
          </a:p>
          <a:p>
            <a:pPr marL="12700" marR="287655">
              <a:lnSpc>
                <a:spcPts val="2800"/>
              </a:lnSpc>
              <a:buClr>
                <a:srgbClr val="DC9E1F"/>
              </a:buClr>
              <a:tabLst>
                <a:tab pos="203200" algn="l"/>
                <a:tab pos="3862704" algn="l"/>
              </a:tabLst>
            </a:pPr>
            <a:r>
              <a:rPr sz="3600" spc="-5" dirty="0" smtClean="0">
                <a:solidFill>
                  <a:srgbClr val="FF0000"/>
                </a:solidFill>
                <a:latin typeface="Arial"/>
                <a:cs typeface="Arial"/>
              </a:rPr>
              <a:t>“</a:t>
            </a:r>
            <a:r>
              <a:rPr sz="3600" u="heavy" spc="-5" dirty="0">
                <a:solidFill>
                  <a:srgbClr val="FF0000"/>
                </a:solidFill>
                <a:uFill>
                  <a:solidFill>
                    <a:srgbClr val="FFFFFF"/>
                  </a:solidFill>
                </a:uFill>
                <a:latin typeface="Arial"/>
                <a:cs typeface="Arial"/>
              </a:rPr>
              <a:t>Law of  </a:t>
            </a:r>
            <a:r>
              <a:rPr sz="3600" u="heavy" dirty="0">
                <a:solidFill>
                  <a:srgbClr val="FF0000"/>
                </a:solidFill>
                <a:uFill>
                  <a:solidFill>
                    <a:srgbClr val="FFFFFF"/>
                  </a:solidFill>
                </a:uFill>
                <a:latin typeface="Arial"/>
                <a:cs typeface="Arial"/>
              </a:rPr>
              <a:t>Bergonie and</a:t>
            </a:r>
            <a:r>
              <a:rPr sz="3600" u="heavy" spc="-50" dirty="0">
                <a:solidFill>
                  <a:srgbClr val="FF0000"/>
                </a:solidFill>
                <a:uFill>
                  <a:solidFill>
                    <a:srgbClr val="FFFFFF"/>
                  </a:solidFill>
                </a:uFill>
                <a:latin typeface="Arial"/>
                <a:cs typeface="Arial"/>
              </a:rPr>
              <a:t> </a:t>
            </a:r>
            <a:r>
              <a:rPr sz="3600" u="heavy" spc="-10" dirty="0" err="1">
                <a:solidFill>
                  <a:srgbClr val="FF0000"/>
                </a:solidFill>
                <a:uFill>
                  <a:solidFill>
                    <a:srgbClr val="FFFFFF"/>
                  </a:solidFill>
                </a:uFill>
                <a:latin typeface="Arial"/>
                <a:cs typeface="Arial"/>
              </a:rPr>
              <a:t>Tribondeau</a:t>
            </a:r>
            <a:r>
              <a:rPr sz="3600" spc="-10" dirty="0" smtClean="0">
                <a:solidFill>
                  <a:srgbClr val="FF0000"/>
                </a:solidFill>
                <a:latin typeface="Arial"/>
                <a:cs typeface="Arial"/>
              </a:rPr>
              <a:t>”</a:t>
            </a:r>
            <a:endParaRPr lang="en-US" sz="3600" dirty="0">
              <a:solidFill>
                <a:srgbClr val="FF0000"/>
              </a:solidFill>
              <a:latin typeface="Arial"/>
              <a:cs typeface="Arial"/>
            </a:endParaRPr>
          </a:p>
          <a:p>
            <a:pPr marL="203200" marR="287655" indent="-190500">
              <a:lnSpc>
                <a:spcPts val="2800"/>
              </a:lnSpc>
              <a:buClr>
                <a:srgbClr val="DC9E1F"/>
              </a:buClr>
              <a:buFont typeface="WenQuanYi Micro Hei"/>
              <a:buChar char="▪"/>
              <a:tabLst>
                <a:tab pos="203200" algn="l"/>
                <a:tab pos="3862704" algn="l"/>
              </a:tabLst>
            </a:pPr>
            <a:endParaRPr lang="en-US" sz="2000" i="1" spc="-5" dirty="0">
              <a:solidFill>
                <a:srgbClr val="FFFFFF"/>
              </a:solidFill>
              <a:latin typeface="Arial"/>
              <a:cs typeface="Arial"/>
            </a:endParaRPr>
          </a:p>
          <a:p>
            <a:pPr marL="203200" marR="287655" indent="-190500">
              <a:lnSpc>
                <a:spcPts val="2800"/>
              </a:lnSpc>
              <a:buClr>
                <a:srgbClr val="DC9E1F"/>
              </a:buClr>
              <a:buFont typeface="WenQuanYi Micro Hei"/>
              <a:buChar char="▪"/>
              <a:tabLst>
                <a:tab pos="203200" algn="l"/>
                <a:tab pos="3862704" algn="l"/>
              </a:tabLst>
            </a:pPr>
            <a:r>
              <a:rPr sz="2000" i="1" spc="-5" dirty="0" smtClean="0">
                <a:solidFill>
                  <a:srgbClr val="FFFFFF"/>
                </a:solidFill>
                <a:latin typeface="Arial"/>
                <a:cs typeface="Arial"/>
              </a:rPr>
              <a:t>“</a:t>
            </a:r>
            <a:r>
              <a:rPr sz="2000" i="1" spc="-5" dirty="0">
                <a:solidFill>
                  <a:srgbClr val="FFFFFF"/>
                </a:solidFill>
                <a:latin typeface="Arial"/>
                <a:cs typeface="Arial"/>
              </a:rPr>
              <a:t>Radiation </a:t>
            </a:r>
            <a:r>
              <a:rPr sz="2000" i="1" dirty="0">
                <a:solidFill>
                  <a:srgbClr val="FFFFFF"/>
                </a:solidFill>
                <a:latin typeface="Arial"/>
                <a:cs typeface="Arial"/>
              </a:rPr>
              <a:t>is more </a:t>
            </a:r>
            <a:r>
              <a:rPr sz="2000" i="1" spc="-5" dirty="0">
                <a:solidFill>
                  <a:srgbClr val="FFFFFF"/>
                </a:solidFill>
                <a:latin typeface="Arial"/>
                <a:cs typeface="Arial"/>
              </a:rPr>
              <a:t>effective </a:t>
            </a:r>
            <a:r>
              <a:rPr sz="2000" i="1" dirty="0">
                <a:solidFill>
                  <a:srgbClr val="FFFFFF"/>
                </a:solidFill>
                <a:latin typeface="Arial"/>
                <a:cs typeface="Arial"/>
              </a:rPr>
              <a:t>against cells </a:t>
            </a:r>
            <a:r>
              <a:rPr sz="2000" i="1" spc="-5" dirty="0">
                <a:solidFill>
                  <a:srgbClr val="FFFFFF"/>
                </a:solidFill>
                <a:latin typeface="Arial"/>
                <a:cs typeface="Arial"/>
              </a:rPr>
              <a:t>that </a:t>
            </a:r>
            <a:r>
              <a:rPr sz="2000" i="1" dirty="0">
                <a:solidFill>
                  <a:srgbClr val="FFFFFF"/>
                </a:solidFill>
                <a:latin typeface="Arial"/>
                <a:cs typeface="Arial"/>
              </a:rPr>
              <a:t>are  </a:t>
            </a:r>
            <a:r>
              <a:rPr sz="2000" i="1" spc="-5" dirty="0">
                <a:solidFill>
                  <a:srgbClr val="FFFFFF"/>
                </a:solidFill>
                <a:latin typeface="Arial"/>
                <a:cs typeface="Arial"/>
              </a:rPr>
              <a:t>actively </a:t>
            </a:r>
            <a:r>
              <a:rPr sz="2000" i="1" dirty="0">
                <a:solidFill>
                  <a:srgbClr val="FFFFFF"/>
                </a:solidFill>
                <a:latin typeface="Arial"/>
                <a:cs typeface="Arial"/>
              </a:rPr>
              <a:t>dividing, are </a:t>
            </a:r>
            <a:r>
              <a:rPr sz="2000" i="1" spc="-5" dirty="0">
                <a:solidFill>
                  <a:srgbClr val="FFFFFF"/>
                </a:solidFill>
                <a:latin typeface="Arial"/>
                <a:cs typeface="Arial"/>
              </a:rPr>
              <a:t>undifferentiated </a:t>
            </a:r>
            <a:r>
              <a:rPr sz="2000" i="1" dirty="0">
                <a:solidFill>
                  <a:srgbClr val="FFFFFF"/>
                </a:solidFill>
                <a:latin typeface="Arial"/>
                <a:cs typeface="Arial"/>
              </a:rPr>
              <a:t>and have  large dividing</a:t>
            </a:r>
            <a:r>
              <a:rPr sz="2000" i="1" spc="-5" dirty="0">
                <a:solidFill>
                  <a:srgbClr val="FFFFFF"/>
                </a:solidFill>
                <a:latin typeface="Arial"/>
                <a:cs typeface="Arial"/>
              </a:rPr>
              <a:t> future”</a:t>
            </a:r>
            <a:endParaRPr sz="2000" dirty="0">
              <a:latin typeface="Arial"/>
              <a:cs typeface="Arial"/>
            </a:endParaRPr>
          </a:p>
        </p:txBody>
      </p:sp>
      <p:sp>
        <p:nvSpPr>
          <p:cNvPr id="4" name="object 4"/>
          <p:cNvSpPr/>
          <p:nvPr/>
        </p:nvSpPr>
        <p:spPr>
          <a:xfrm>
            <a:off x="0" y="4495800"/>
            <a:ext cx="9144000" cy="2286000"/>
          </a:xfrm>
          <a:prstGeom prst="rect">
            <a:avLst/>
          </a:prstGeom>
          <a:blipFill>
            <a:blip cstate="print"/>
            <a:stretch>
              <a:fillRect/>
            </a:stretch>
          </a:blipFill>
        </p:spPr>
        <p:txBody>
          <a:bodyPr wrap="square" lIns="0" tIns="0" rIns="0" bIns="0" rtlCol="0"/>
          <a:lstStyle/>
          <a:p>
            <a:endParaRPr/>
          </a:p>
        </p:txBody>
      </p:sp>
      <p:sp>
        <p:nvSpPr>
          <p:cNvPr id="5" name="TextBox 4"/>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0100" y="1663700"/>
            <a:ext cx="7247255" cy="2880360"/>
          </a:xfrm>
          <a:prstGeom prst="rect">
            <a:avLst/>
          </a:prstGeom>
        </p:spPr>
        <p:txBody>
          <a:bodyPr vert="horz" wrap="square" lIns="0" tIns="33020" rIns="0" bIns="0" rtlCol="0">
            <a:spAutoFit/>
          </a:bodyPr>
          <a:lstStyle/>
          <a:p>
            <a:pPr marL="203200" marR="5080" indent="-190500">
              <a:lnSpc>
                <a:spcPts val="2800"/>
              </a:lnSpc>
              <a:spcBef>
                <a:spcPts val="260"/>
              </a:spcBef>
              <a:buClr>
                <a:srgbClr val="DC9E1F"/>
              </a:buClr>
              <a:buFont typeface="WenQuanYi Micro Hei"/>
              <a:buChar char="▪"/>
              <a:tabLst>
                <a:tab pos="203200" algn="l"/>
              </a:tabLst>
            </a:pPr>
            <a:r>
              <a:rPr sz="2400" spc="-5" dirty="0">
                <a:solidFill>
                  <a:srgbClr val="FFFFFF"/>
                </a:solidFill>
                <a:latin typeface="Arial"/>
                <a:cs typeface="Arial"/>
              </a:rPr>
              <a:t>They </a:t>
            </a:r>
            <a:r>
              <a:rPr sz="2400" dirty="0">
                <a:solidFill>
                  <a:srgbClr val="FFFFFF"/>
                </a:solidFill>
                <a:latin typeface="Arial"/>
                <a:cs typeface="Arial"/>
              </a:rPr>
              <a:t>observed </a:t>
            </a:r>
            <a:r>
              <a:rPr sz="2400" spc="-5" dirty="0">
                <a:solidFill>
                  <a:srgbClr val="FFFFFF"/>
                </a:solidFill>
                <a:latin typeface="Arial"/>
                <a:cs typeface="Arial"/>
              </a:rPr>
              <a:t>that the </a:t>
            </a:r>
            <a:r>
              <a:rPr sz="2400" dirty="0">
                <a:solidFill>
                  <a:srgbClr val="FFFFFF"/>
                </a:solidFill>
                <a:latin typeface="Arial"/>
                <a:cs typeface="Arial"/>
              </a:rPr>
              <a:t>most </a:t>
            </a:r>
            <a:r>
              <a:rPr sz="2400" spc="-5" dirty="0">
                <a:solidFill>
                  <a:srgbClr val="FFFFFF"/>
                </a:solidFill>
                <a:latin typeface="Arial"/>
                <a:cs typeface="Arial"/>
              </a:rPr>
              <a:t>radiosensitive </a:t>
            </a:r>
            <a:r>
              <a:rPr sz="2400" dirty="0">
                <a:solidFill>
                  <a:srgbClr val="FFFFFF"/>
                </a:solidFill>
                <a:latin typeface="Arial"/>
                <a:cs typeface="Arial"/>
              </a:rPr>
              <a:t>cells are  </a:t>
            </a:r>
            <a:r>
              <a:rPr sz="2400" spc="-5" dirty="0">
                <a:solidFill>
                  <a:srgbClr val="FFFFFF"/>
                </a:solidFill>
                <a:latin typeface="Arial"/>
                <a:cs typeface="Arial"/>
              </a:rPr>
              <a:t>those that</a:t>
            </a:r>
            <a:endParaRPr sz="2400">
              <a:latin typeface="Arial"/>
              <a:cs typeface="Arial"/>
            </a:endParaRPr>
          </a:p>
          <a:p>
            <a:pPr marL="660400" lvl="1" indent="-457834">
              <a:lnSpc>
                <a:spcPct val="100000"/>
              </a:lnSpc>
              <a:spcBef>
                <a:spcPts val="439"/>
              </a:spcBef>
              <a:buAutoNum type="arabicParenBoth"/>
              <a:tabLst>
                <a:tab pos="661035" algn="l"/>
              </a:tabLst>
            </a:pPr>
            <a:r>
              <a:rPr sz="2400" dirty="0">
                <a:solidFill>
                  <a:srgbClr val="FFFFFF"/>
                </a:solidFill>
                <a:latin typeface="Arial"/>
                <a:cs typeface="Arial"/>
              </a:rPr>
              <a:t>Have a high </a:t>
            </a:r>
            <a:r>
              <a:rPr sz="2400" spc="-5" dirty="0">
                <a:solidFill>
                  <a:srgbClr val="FFFFFF"/>
                </a:solidFill>
                <a:latin typeface="Arial"/>
                <a:cs typeface="Arial"/>
              </a:rPr>
              <a:t>mitotic</a:t>
            </a:r>
            <a:r>
              <a:rPr sz="2400" spc="-15" dirty="0">
                <a:solidFill>
                  <a:srgbClr val="FFFFFF"/>
                </a:solidFill>
                <a:latin typeface="Arial"/>
                <a:cs typeface="Arial"/>
              </a:rPr>
              <a:t> </a:t>
            </a:r>
            <a:r>
              <a:rPr sz="2400" spc="-5" dirty="0">
                <a:solidFill>
                  <a:srgbClr val="FFFFFF"/>
                </a:solidFill>
                <a:latin typeface="Arial"/>
                <a:cs typeface="Arial"/>
              </a:rPr>
              <a:t>rate</a:t>
            </a:r>
            <a:endParaRPr sz="2400">
              <a:latin typeface="Arial"/>
              <a:cs typeface="Arial"/>
            </a:endParaRPr>
          </a:p>
          <a:p>
            <a:pPr marL="660400" lvl="1" indent="-457834">
              <a:lnSpc>
                <a:spcPct val="100000"/>
              </a:lnSpc>
              <a:spcBef>
                <a:spcPts val="520"/>
              </a:spcBef>
              <a:buAutoNum type="arabicParenBoth"/>
              <a:tabLst>
                <a:tab pos="661035" algn="l"/>
              </a:tabLst>
            </a:pPr>
            <a:r>
              <a:rPr sz="2400" dirty="0">
                <a:solidFill>
                  <a:srgbClr val="FFFFFF"/>
                </a:solidFill>
                <a:latin typeface="Arial"/>
                <a:cs typeface="Arial"/>
              </a:rPr>
              <a:t>Undergo many </a:t>
            </a:r>
            <a:r>
              <a:rPr sz="2400" spc="-5" dirty="0">
                <a:solidFill>
                  <a:srgbClr val="FFFFFF"/>
                </a:solidFill>
                <a:latin typeface="Arial"/>
                <a:cs typeface="Arial"/>
              </a:rPr>
              <a:t>future</a:t>
            </a:r>
            <a:r>
              <a:rPr sz="2400" spc="-10" dirty="0">
                <a:solidFill>
                  <a:srgbClr val="FFFFFF"/>
                </a:solidFill>
                <a:latin typeface="Arial"/>
                <a:cs typeface="Arial"/>
              </a:rPr>
              <a:t> </a:t>
            </a:r>
            <a:r>
              <a:rPr sz="2400" spc="-5" dirty="0">
                <a:solidFill>
                  <a:srgbClr val="FFFFFF"/>
                </a:solidFill>
                <a:latin typeface="Arial"/>
                <a:cs typeface="Arial"/>
              </a:rPr>
              <a:t>mitoses</a:t>
            </a:r>
            <a:endParaRPr sz="2400">
              <a:latin typeface="Arial"/>
              <a:cs typeface="Arial"/>
            </a:endParaRPr>
          </a:p>
          <a:p>
            <a:pPr marL="643255" lvl="1" indent="-440690">
              <a:lnSpc>
                <a:spcPct val="100000"/>
              </a:lnSpc>
              <a:spcBef>
                <a:spcPts val="520"/>
              </a:spcBef>
              <a:buAutoNum type="arabicParenBoth"/>
              <a:tabLst>
                <a:tab pos="643890" algn="l"/>
              </a:tabLst>
            </a:pPr>
            <a:r>
              <a:rPr sz="2400" dirty="0">
                <a:solidFill>
                  <a:srgbClr val="FFFFFF"/>
                </a:solidFill>
                <a:latin typeface="Arial"/>
                <a:cs typeface="Arial"/>
              </a:rPr>
              <a:t>Are most </a:t>
            </a:r>
            <a:r>
              <a:rPr sz="2400" spc="-5" dirty="0">
                <a:solidFill>
                  <a:srgbClr val="FFFFFF"/>
                </a:solidFill>
                <a:latin typeface="Arial"/>
                <a:cs typeface="Arial"/>
              </a:rPr>
              <a:t>primitive </a:t>
            </a:r>
            <a:r>
              <a:rPr sz="2400" dirty="0">
                <a:solidFill>
                  <a:srgbClr val="FFFFFF"/>
                </a:solidFill>
                <a:latin typeface="Arial"/>
                <a:cs typeface="Arial"/>
              </a:rPr>
              <a:t>in</a:t>
            </a:r>
            <a:r>
              <a:rPr sz="2400" spc="-10" dirty="0">
                <a:solidFill>
                  <a:srgbClr val="FFFFFF"/>
                </a:solidFill>
                <a:latin typeface="Arial"/>
                <a:cs typeface="Arial"/>
              </a:rPr>
              <a:t> </a:t>
            </a:r>
            <a:r>
              <a:rPr sz="2400" spc="-5" dirty="0">
                <a:solidFill>
                  <a:srgbClr val="FFFFFF"/>
                </a:solidFill>
                <a:latin typeface="Arial"/>
                <a:cs typeface="Arial"/>
              </a:rPr>
              <a:t>differentiation</a:t>
            </a:r>
            <a:endParaRPr sz="2400">
              <a:latin typeface="Arial"/>
              <a:cs typeface="Arial"/>
            </a:endParaRPr>
          </a:p>
          <a:p>
            <a:pPr lvl="1">
              <a:lnSpc>
                <a:spcPct val="100000"/>
              </a:lnSpc>
              <a:spcBef>
                <a:spcPts val="40"/>
              </a:spcBef>
              <a:buClr>
                <a:srgbClr val="FFFFFF"/>
              </a:buClr>
              <a:buFont typeface="Arial"/>
              <a:buAutoNum type="arabicParenBoth"/>
            </a:pPr>
            <a:endParaRPr sz="3200">
              <a:latin typeface="Arial"/>
              <a:cs typeface="Arial"/>
            </a:endParaRPr>
          </a:p>
          <a:p>
            <a:pPr marL="203200" indent="-190500">
              <a:lnSpc>
                <a:spcPct val="100000"/>
              </a:lnSpc>
              <a:buClr>
                <a:srgbClr val="DC9E1F"/>
              </a:buClr>
              <a:buFont typeface="WenQuanYi Micro Hei"/>
              <a:buChar char="▪"/>
              <a:tabLst>
                <a:tab pos="203200" algn="l"/>
              </a:tabLst>
            </a:pPr>
            <a:r>
              <a:rPr sz="2400" spc="-10" dirty="0">
                <a:solidFill>
                  <a:srgbClr val="FFFFFF"/>
                </a:solidFill>
                <a:latin typeface="Arial"/>
                <a:cs typeface="Arial"/>
              </a:rPr>
              <a:t>Lymphocytes </a:t>
            </a:r>
            <a:r>
              <a:rPr sz="2400" dirty="0">
                <a:solidFill>
                  <a:srgbClr val="FFFFFF"/>
                </a:solidFill>
                <a:latin typeface="Arial"/>
                <a:cs typeface="Arial"/>
              </a:rPr>
              <a:t>and </a:t>
            </a:r>
            <a:r>
              <a:rPr sz="2400" spc="-5" dirty="0">
                <a:solidFill>
                  <a:srgbClr val="FFFFFF"/>
                </a:solidFill>
                <a:latin typeface="Arial"/>
                <a:cs typeface="Arial"/>
              </a:rPr>
              <a:t>oocytes:</a:t>
            </a:r>
            <a:r>
              <a:rPr sz="2400" dirty="0">
                <a:solidFill>
                  <a:srgbClr val="FFFFFF"/>
                </a:solidFill>
                <a:latin typeface="Arial"/>
                <a:cs typeface="Arial"/>
              </a:rPr>
              <a:t> </a:t>
            </a:r>
            <a:r>
              <a:rPr sz="2400" spc="-5" dirty="0">
                <a:solidFill>
                  <a:srgbClr val="FFFFFF"/>
                </a:solidFill>
                <a:latin typeface="Arial"/>
                <a:cs typeface="Arial"/>
              </a:rPr>
              <a:t>exceptional</a:t>
            </a:r>
            <a:endParaRPr sz="2400">
              <a:latin typeface="Arial"/>
              <a:cs typeface="Arial"/>
            </a:endParaRPr>
          </a:p>
        </p:txBody>
      </p:sp>
      <p:sp>
        <p:nvSpPr>
          <p:cNvPr id="3" name="object 3"/>
          <p:cNvSpPr/>
          <p:nvPr/>
        </p:nvSpPr>
        <p:spPr>
          <a:xfrm>
            <a:off x="533400" y="990600"/>
            <a:ext cx="8001000" cy="480060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35263" y="573811"/>
            <a:ext cx="86360" cy="572770"/>
          </a:xfrm>
          <a:custGeom>
            <a:avLst/>
            <a:gdLst/>
            <a:ahLst/>
            <a:cxnLst/>
            <a:rect l="l" t="t" r="r" b="b"/>
            <a:pathLst>
              <a:path w="86359" h="572769">
                <a:moveTo>
                  <a:pt x="0" y="0"/>
                </a:moveTo>
                <a:lnTo>
                  <a:pt x="86245" y="0"/>
                </a:lnTo>
                <a:lnTo>
                  <a:pt x="86245" y="572312"/>
                </a:lnTo>
                <a:lnTo>
                  <a:pt x="0" y="572312"/>
                </a:lnTo>
                <a:lnTo>
                  <a:pt x="0" y="0"/>
                </a:lnTo>
                <a:close/>
              </a:path>
            </a:pathLst>
          </a:custGeom>
          <a:solidFill>
            <a:srgbClr val="DC9E1F"/>
          </a:solidFill>
        </p:spPr>
        <p:txBody>
          <a:bodyPr wrap="square" lIns="0" tIns="0" rIns="0" bIns="0" rtlCol="0"/>
          <a:lstStyle/>
          <a:p>
            <a:endParaRPr/>
          </a:p>
        </p:txBody>
      </p:sp>
      <p:sp>
        <p:nvSpPr>
          <p:cNvPr id="4" name="object 4"/>
          <p:cNvSpPr/>
          <p:nvPr/>
        </p:nvSpPr>
        <p:spPr>
          <a:xfrm>
            <a:off x="8569414" y="573811"/>
            <a:ext cx="330835" cy="572770"/>
          </a:xfrm>
          <a:custGeom>
            <a:avLst/>
            <a:gdLst/>
            <a:ahLst/>
            <a:cxnLst/>
            <a:rect l="l" t="t" r="r" b="b"/>
            <a:pathLst>
              <a:path w="330834" h="572769">
                <a:moveTo>
                  <a:pt x="0" y="572312"/>
                </a:moveTo>
                <a:lnTo>
                  <a:pt x="330771" y="572312"/>
                </a:lnTo>
                <a:lnTo>
                  <a:pt x="330771" y="0"/>
                </a:lnTo>
                <a:lnTo>
                  <a:pt x="0" y="0"/>
                </a:lnTo>
                <a:lnTo>
                  <a:pt x="0" y="572312"/>
                </a:lnTo>
                <a:close/>
              </a:path>
            </a:pathLst>
          </a:custGeom>
          <a:solidFill>
            <a:srgbClr val="DC9E1F"/>
          </a:solidFill>
        </p:spPr>
        <p:txBody>
          <a:bodyPr wrap="square" lIns="0" tIns="0" rIns="0" bIns="0" rtlCol="0"/>
          <a:lstStyle/>
          <a:p>
            <a:endParaRPr/>
          </a:p>
        </p:txBody>
      </p:sp>
      <p:sp>
        <p:nvSpPr>
          <p:cNvPr id="5" name="object 5"/>
          <p:cNvSpPr/>
          <p:nvPr/>
        </p:nvSpPr>
        <p:spPr>
          <a:xfrm>
            <a:off x="8991600" y="573811"/>
            <a:ext cx="154305" cy="572770"/>
          </a:xfrm>
          <a:custGeom>
            <a:avLst/>
            <a:gdLst/>
            <a:ahLst/>
            <a:cxnLst/>
            <a:rect l="l" t="t" r="r" b="b"/>
            <a:pathLst>
              <a:path w="154304" h="572769">
                <a:moveTo>
                  <a:pt x="0" y="572312"/>
                </a:moveTo>
                <a:lnTo>
                  <a:pt x="153885" y="572312"/>
                </a:lnTo>
                <a:lnTo>
                  <a:pt x="153885" y="0"/>
                </a:lnTo>
                <a:lnTo>
                  <a:pt x="0" y="0"/>
                </a:lnTo>
                <a:lnTo>
                  <a:pt x="0" y="572312"/>
                </a:lnTo>
                <a:close/>
              </a:path>
            </a:pathLst>
          </a:custGeom>
          <a:solidFill>
            <a:srgbClr val="DC9E1F"/>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3288244646"/>
              </p:ext>
            </p:extLst>
          </p:nvPr>
        </p:nvGraphicFramePr>
        <p:xfrm>
          <a:off x="488950" y="1200150"/>
          <a:ext cx="8153399" cy="5155691"/>
        </p:xfrm>
        <a:graphic>
          <a:graphicData uri="http://schemas.openxmlformats.org/drawingml/2006/table">
            <a:tbl>
              <a:tblPr firstRow="1" bandRow="1">
                <a:tableStyleId>{D113A9D2-9D6B-4929-AA2D-F23B5EE8CBE7}</a:tableStyleId>
              </a:tblPr>
              <a:tblGrid>
                <a:gridCol w="3494404"/>
                <a:gridCol w="4658995"/>
              </a:tblGrid>
              <a:tr h="2082546">
                <a:tc>
                  <a:txBody>
                    <a:bodyPr/>
                    <a:lstStyle/>
                    <a:p>
                      <a:pPr marL="50800" marR="454659">
                        <a:lnSpc>
                          <a:spcPts val="2600"/>
                        </a:lnSpc>
                        <a:spcBef>
                          <a:spcPts val="420"/>
                        </a:spcBef>
                      </a:pPr>
                      <a:r>
                        <a:rPr sz="2200" spc="-15" dirty="0"/>
                        <a:t>Vegetative </a:t>
                      </a:r>
                      <a:r>
                        <a:rPr sz="2200" spc="-5" dirty="0"/>
                        <a:t>intermitotic  </a:t>
                      </a:r>
                      <a:r>
                        <a:rPr sz="2200" dirty="0"/>
                        <a:t>cells</a:t>
                      </a:r>
                      <a:endParaRPr sz="2200" dirty="0">
                        <a:latin typeface="Arial"/>
                        <a:cs typeface="Arial"/>
                      </a:endParaRPr>
                    </a:p>
                  </a:txBody>
                  <a:tcPr marL="0" marR="0" marT="53340" marB="0"/>
                </a:tc>
                <a:tc>
                  <a:txBody>
                    <a:bodyPr/>
                    <a:lstStyle/>
                    <a:p>
                      <a:pPr marL="48895">
                        <a:lnSpc>
                          <a:spcPts val="2620"/>
                        </a:lnSpc>
                        <a:spcBef>
                          <a:spcPts val="300"/>
                        </a:spcBef>
                      </a:pPr>
                      <a:r>
                        <a:rPr sz="2200" spc="10" dirty="0"/>
                        <a:t>-Most</a:t>
                      </a:r>
                      <a:r>
                        <a:rPr sz="2200" spc="-10" dirty="0"/>
                        <a:t> </a:t>
                      </a:r>
                      <a:r>
                        <a:rPr sz="2200" spc="-5" dirty="0"/>
                        <a:t>radiosensitive</a:t>
                      </a:r>
                      <a:endParaRPr sz="2200" dirty="0"/>
                    </a:p>
                    <a:p>
                      <a:pPr marL="48895">
                        <a:lnSpc>
                          <a:spcPts val="2600"/>
                        </a:lnSpc>
                      </a:pPr>
                      <a:r>
                        <a:rPr sz="2200" spc="5" dirty="0"/>
                        <a:t>-Primitive </a:t>
                      </a:r>
                      <a:r>
                        <a:rPr sz="2200" spc="-5" dirty="0"/>
                        <a:t>in</a:t>
                      </a:r>
                      <a:r>
                        <a:rPr sz="2200" spc="-20" dirty="0"/>
                        <a:t> </a:t>
                      </a:r>
                      <a:r>
                        <a:rPr sz="2200" spc="-5" dirty="0"/>
                        <a:t>differentiation</a:t>
                      </a:r>
                      <a:endParaRPr sz="2200" dirty="0"/>
                    </a:p>
                    <a:p>
                      <a:pPr marL="48895">
                        <a:lnSpc>
                          <a:spcPts val="2600"/>
                        </a:lnSpc>
                      </a:pPr>
                      <a:r>
                        <a:rPr sz="2200" spc="10" dirty="0"/>
                        <a:t>-High </a:t>
                      </a:r>
                      <a:r>
                        <a:rPr sz="2200" spc="-5" dirty="0"/>
                        <a:t>mitotic</a:t>
                      </a:r>
                      <a:r>
                        <a:rPr sz="2200" spc="-20" dirty="0"/>
                        <a:t> </a:t>
                      </a:r>
                      <a:r>
                        <a:rPr sz="2200" dirty="0"/>
                        <a:t>rate</a:t>
                      </a:r>
                    </a:p>
                    <a:p>
                      <a:pPr marL="48895" marR="300355" algn="just">
                        <a:lnSpc>
                          <a:spcPts val="2600"/>
                        </a:lnSpc>
                        <a:spcBef>
                          <a:spcPts val="100"/>
                        </a:spcBef>
                      </a:pPr>
                      <a:r>
                        <a:rPr sz="2200" spc="10" dirty="0"/>
                        <a:t>-E.g. </a:t>
                      </a:r>
                      <a:r>
                        <a:rPr sz="2200" spc="-5" dirty="0"/>
                        <a:t>cells of spermatogenic and  erythroblastic series, basal cells  of oral mucous</a:t>
                      </a:r>
                      <a:r>
                        <a:rPr sz="2200" spc="-10" dirty="0"/>
                        <a:t> </a:t>
                      </a:r>
                      <a:r>
                        <a:rPr sz="2200" spc="-5" dirty="0"/>
                        <a:t>membrane.</a:t>
                      </a:r>
                      <a:endParaRPr sz="2200" dirty="0">
                        <a:latin typeface="Arial"/>
                        <a:cs typeface="Arial"/>
                      </a:endParaRPr>
                    </a:p>
                  </a:txBody>
                  <a:tcPr marL="0" marR="0" marT="38100" marB="0"/>
                </a:tc>
              </a:tr>
              <a:tr h="3073145">
                <a:tc>
                  <a:txBody>
                    <a:bodyPr/>
                    <a:lstStyle/>
                    <a:p>
                      <a:pPr marL="50800" marR="1215390">
                        <a:lnSpc>
                          <a:spcPts val="2600"/>
                        </a:lnSpc>
                        <a:spcBef>
                          <a:spcPts val="420"/>
                        </a:spcBef>
                      </a:pPr>
                      <a:r>
                        <a:rPr sz="2200" spc="-5" dirty="0"/>
                        <a:t>Differentiating  intermitotic</a:t>
                      </a:r>
                      <a:r>
                        <a:rPr sz="2200" spc="-50" dirty="0"/>
                        <a:t> </a:t>
                      </a:r>
                      <a:r>
                        <a:rPr sz="2200" spc="-5" dirty="0"/>
                        <a:t>cells</a:t>
                      </a:r>
                      <a:endParaRPr sz="2200" dirty="0">
                        <a:solidFill>
                          <a:schemeClr val="tx1"/>
                        </a:solidFill>
                        <a:latin typeface="Arial"/>
                        <a:cs typeface="Arial"/>
                      </a:endParaRPr>
                    </a:p>
                  </a:txBody>
                  <a:tcPr marL="0" marR="0" marT="53340" marB="0"/>
                </a:tc>
                <a:tc>
                  <a:txBody>
                    <a:bodyPr/>
                    <a:lstStyle/>
                    <a:p>
                      <a:pPr marL="48895" marR="1239520">
                        <a:lnSpc>
                          <a:spcPts val="2600"/>
                        </a:lnSpc>
                        <a:spcBef>
                          <a:spcPts val="420"/>
                        </a:spcBef>
                      </a:pPr>
                      <a:r>
                        <a:rPr sz="2200" spc="10" dirty="0"/>
                        <a:t>-Less </a:t>
                      </a:r>
                      <a:r>
                        <a:rPr sz="2200" spc="-5" dirty="0"/>
                        <a:t>radiosensitive than  vegetative cells</a:t>
                      </a:r>
                      <a:endParaRPr sz="2200" dirty="0"/>
                    </a:p>
                    <a:p>
                      <a:pPr marL="48895">
                        <a:lnSpc>
                          <a:spcPts val="2500"/>
                        </a:lnSpc>
                      </a:pPr>
                      <a:r>
                        <a:rPr sz="2200" spc="5" dirty="0"/>
                        <a:t>-Divide</a:t>
                      </a:r>
                      <a:r>
                        <a:rPr sz="2200" spc="-5" dirty="0"/>
                        <a:t> regularly</a:t>
                      </a:r>
                      <a:endParaRPr sz="2200" dirty="0"/>
                    </a:p>
                    <a:p>
                      <a:pPr marL="48895" marR="604520">
                        <a:lnSpc>
                          <a:spcPts val="2600"/>
                        </a:lnSpc>
                        <a:spcBef>
                          <a:spcPts val="100"/>
                        </a:spcBef>
                      </a:pPr>
                      <a:r>
                        <a:rPr sz="2200" spc="5" dirty="0"/>
                        <a:t>-Undergo </a:t>
                      </a:r>
                      <a:r>
                        <a:rPr sz="2200" spc="-5" dirty="0"/>
                        <a:t>some differentiation  between</a:t>
                      </a:r>
                      <a:r>
                        <a:rPr sz="2200" spc="-10" dirty="0"/>
                        <a:t> </a:t>
                      </a:r>
                      <a:r>
                        <a:rPr sz="2200" spc="-5" dirty="0"/>
                        <a:t>divisions</a:t>
                      </a:r>
                      <a:endParaRPr sz="2200" dirty="0"/>
                    </a:p>
                    <a:p>
                      <a:pPr marL="48895" marR="370840">
                        <a:lnSpc>
                          <a:spcPts val="2600"/>
                        </a:lnSpc>
                      </a:pPr>
                      <a:r>
                        <a:rPr sz="2200" spc="10" dirty="0"/>
                        <a:t>-E.g. </a:t>
                      </a:r>
                      <a:r>
                        <a:rPr sz="2200" spc="-5" dirty="0"/>
                        <a:t>inner enamel epithelium of  developing teeth, cells of  haematopoietic series,  spermatocytes and oocytes.</a:t>
                      </a:r>
                      <a:endParaRPr sz="2200" dirty="0">
                        <a:solidFill>
                          <a:schemeClr val="tx1"/>
                        </a:solidFill>
                        <a:latin typeface="Arial"/>
                        <a:cs typeface="Arial"/>
                      </a:endParaRPr>
                    </a:p>
                  </a:txBody>
                  <a:tcPr marL="0" marR="0" marT="53340" marB="0"/>
                </a:tc>
              </a:tr>
            </a:tbl>
          </a:graphicData>
        </a:graphic>
      </p:graphicFrame>
      <p:grpSp>
        <p:nvGrpSpPr>
          <p:cNvPr id="7" name="object 7"/>
          <p:cNvGrpSpPr/>
          <p:nvPr/>
        </p:nvGrpSpPr>
        <p:grpSpPr>
          <a:xfrm>
            <a:off x="142875" y="142875"/>
            <a:ext cx="8858250" cy="6572250"/>
            <a:chOff x="142875" y="142875"/>
            <a:chExt cx="8858250" cy="6572250"/>
          </a:xfrm>
        </p:grpSpPr>
        <p:sp>
          <p:nvSpPr>
            <p:cNvPr id="8" name="object 8"/>
            <p:cNvSpPr/>
            <p:nvPr/>
          </p:nvSpPr>
          <p:spPr>
            <a:xfrm>
              <a:off x="152400" y="152399"/>
              <a:ext cx="8839200" cy="6553200"/>
            </a:xfrm>
            <a:custGeom>
              <a:avLst/>
              <a:gdLst/>
              <a:ahLst/>
              <a:cxnLst/>
              <a:rect l="l" t="t" r="r" b="b"/>
              <a:pathLst>
                <a:path w="8839200" h="6553200">
                  <a:moveTo>
                    <a:pt x="8839200" y="0"/>
                  </a:moveTo>
                  <a:lnTo>
                    <a:pt x="8747785" y="0"/>
                  </a:lnTo>
                  <a:lnTo>
                    <a:pt x="8747785" y="91440"/>
                  </a:lnTo>
                  <a:lnTo>
                    <a:pt x="8747785" y="6461760"/>
                  </a:lnTo>
                  <a:lnTo>
                    <a:pt x="91414" y="6461760"/>
                  </a:lnTo>
                  <a:lnTo>
                    <a:pt x="91414" y="91440"/>
                  </a:lnTo>
                  <a:lnTo>
                    <a:pt x="8747785" y="91440"/>
                  </a:lnTo>
                  <a:lnTo>
                    <a:pt x="8747785" y="0"/>
                  </a:lnTo>
                  <a:lnTo>
                    <a:pt x="0" y="0"/>
                  </a:lnTo>
                  <a:lnTo>
                    <a:pt x="0" y="91440"/>
                  </a:lnTo>
                  <a:lnTo>
                    <a:pt x="0" y="6461760"/>
                  </a:lnTo>
                  <a:lnTo>
                    <a:pt x="0" y="6553200"/>
                  </a:lnTo>
                  <a:lnTo>
                    <a:pt x="8839200" y="6553200"/>
                  </a:lnTo>
                  <a:lnTo>
                    <a:pt x="8839200" y="6461785"/>
                  </a:lnTo>
                  <a:lnTo>
                    <a:pt x="8839200" y="91440"/>
                  </a:lnTo>
                  <a:lnTo>
                    <a:pt x="8839200" y="0"/>
                  </a:lnTo>
                  <a:close/>
                </a:path>
              </a:pathLst>
            </a:custGeom>
            <a:solidFill>
              <a:srgbClr val="7F7F7F"/>
            </a:solidFill>
          </p:spPr>
          <p:txBody>
            <a:bodyPr wrap="square" lIns="0" tIns="0" rIns="0" bIns="0" rtlCol="0"/>
            <a:lstStyle/>
            <a:p>
              <a:endParaRPr/>
            </a:p>
          </p:txBody>
        </p:sp>
        <p:sp>
          <p:nvSpPr>
            <p:cNvPr id="9" name="object 9"/>
            <p:cNvSpPr/>
            <p:nvPr/>
          </p:nvSpPr>
          <p:spPr>
            <a:xfrm>
              <a:off x="152400" y="152400"/>
              <a:ext cx="8839200" cy="6553200"/>
            </a:xfrm>
            <a:custGeom>
              <a:avLst/>
              <a:gdLst/>
              <a:ahLst/>
              <a:cxnLst/>
              <a:rect l="l" t="t" r="r" b="b"/>
              <a:pathLst>
                <a:path w="8839200" h="6553200">
                  <a:moveTo>
                    <a:pt x="0" y="0"/>
                  </a:moveTo>
                  <a:lnTo>
                    <a:pt x="8839200" y="0"/>
                  </a:lnTo>
                  <a:lnTo>
                    <a:pt x="8839200" y="6553200"/>
                  </a:lnTo>
                  <a:lnTo>
                    <a:pt x="0" y="6553200"/>
                  </a:lnTo>
                  <a:lnTo>
                    <a:pt x="0" y="0"/>
                  </a:lnTo>
                  <a:close/>
                </a:path>
                <a:path w="8839200" h="6553200">
                  <a:moveTo>
                    <a:pt x="91417" y="91417"/>
                  </a:moveTo>
                  <a:lnTo>
                    <a:pt x="91417" y="6461785"/>
                  </a:lnTo>
                  <a:lnTo>
                    <a:pt x="8747785" y="6461785"/>
                  </a:lnTo>
                  <a:lnTo>
                    <a:pt x="8747785" y="91417"/>
                  </a:lnTo>
                  <a:lnTo>
                    <a:pt x="91417" y="91417"/>
                  </a:lnTo>
                  <a:close/>
                </a:path>
              </a:pathLst>
            </a:custGeom>
            <a:ln w="19050">
              <a:solidFill>
                <a:srgbClr val="FFFFFF"/>
              </a:solidFill>
            </a:ln>
          </p:spPr>
          <p:txBody>
            <a:bodyPr wrap="square" lIns="0" tIns="0" rIns="0" bIns="0" rtlCol="0"/>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35263" y="573811"/>
            <a:ext cx="86360" cy="572770"/>
          </a:xfrm>
          <a:custGeom>
            <a:avLst/>
            <a:gdLst/>
            <a:ahLst/>
            <a:cxnLst/>
            <a:rect l="l" t="t" r="r" b="b"/>
            <a:pathLst>
              <a:path w="86359" h="572769">
                <a:moveTo>
                  <a:pt x="0" y="0"/>
                </a:moveTo>
                <a:lnTo>
                  <a:pt x="86245" y="0"/>
                </a:lnTo>
                <a:lnTo>
                  <a:pt x="86245" y="572312"/>
                </a:lnTo>
                <a:lnTo>
                  <a:pt x="0" y="572312"/>
                </a:lnTo>
                <a:lnTo>
                  <a:pt x="0" y="0"/>
                </a:lnTo>
                <a:close/>
              </a:path>
            </a:pathLst>
          </a:custGeom>
          <a:solidFill>
            <a:srgbClr val="DC9E1F"/>
          </a:solidFill>
        </p:spPr>
        <p:txBody>
          <a:bodyPr wrap="square" lIns="0" tIns="0" rIns="0" bIns="0" rtlCol="0"/>
          <a:lstStyle/>
          <a:p>
            <a:endParaRPr/>
          </a:p>
        </p:txBody>
      </p:sp>
      <p:sp>
        <p:nvSpPr>
          <p:cNvPr id="4" name="object 4"/>
          <p:cNvSpPr/>
          <p:nvPr/>
        </p:nvSpPr>
        <p:spPr>
          <a:xfrm>
            <a:off x="8569414" y="573811"/>
            <a:ext cx="330835" cy="572770"/>
          </a:xfrm>
          <a:custGeom>
            <a:avLst/>
            <a:gdLst/>
            <a:ahLst/>
            <a:cxnLst/>
            <a:rect l="l" t="t" r="r" b="b"/>
            <a:pathLst>
              <a:path w="330834" h="572769">
                <a:moveTo>
                  <a:pt x="0" y="572312"/>
                </a:moveTo>
                <a:lnTo>
                  <a:pt x="330771" y="572312"/>
                </a:lnTo>
                <a:lnTo>
                  <a:pt x="330771" y="0"/>
                </a:lnTo>
                <a:lnTo>
                  <a:pt x="0" y="0"/>
                </a:lnTo>
                <a:lnTo>
                  <a:pt x="0" y="572312"/>
                </a:lnTo>
                <a:close/>
              </a:path>
            </a:pathLst>
          </a:custGeom>
          <a:solidFill>
            <a:srgbClr val="DC9E1F"/>
          </a:solidFill>
        </p:spPr>
        <p:txBody>
          <a:bodyPr wrap="square" lIns="0" tIns="0" rIns="0" bIns="0" rtlCol="0"/>
          <a:lstStyle/>
          <a:p>
            <a:endParaRPr/>
          </a:p>
        </p:txBody>
      </p:sp>
      <p:sp>
        <p:nvSpPr>
          <p:cNvPr id="5" name="object 5"/>
          <p:cNvSpPr/>
          <p:nvPr/>
        </p:nvSpPr>
        <p:spPr>
          <a:xfrm>
            <a:off x="8991600" y="573811"/>
            <a:ext cx="154305" cy="572770"/>
          </a:xfrm>
          <a:custGeom>
            <a:avLst/>
            <a:gdLst/>
            <a:ahLst/>
            <a:cxnLst/>
            <a:rect l="l" t="t" r="r" b="b"/>
            <a:pathLst>
              <a:path w="154304" h="572769">
                <a:moveTo>
                  <a:pt x="0" y="572312"/>
                </a:moveTo>
                <a:lnTo>
                  <a:pt x="153885" y="572312"/>
                </a:lnTo>
                <a:lnTo>
                  <a:pt x="153885" y="0"/>
                </a:lnTo>
                <a:lnTo>
                  <a:pt x="0" y="0"/>
                </a:lnTo>
                <a:lnTo>
                  <a:pt x="0" y="572312"/>
                </a:lnTo>
                <a:close/>
              </a:path>
            </a:pathLst>
          </a:custGeom>
          <a:solidFill>
            <a:srgbClr val="DC9E1F"/>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1512482214"/>
              </p:ext>
            </p:extLst>
          </p:nvPr>
        </p:nvGraphicFramePr>
        <p:xfrm>
          <a:off x="755650" y="831850"/>
          <a:ext cx="7619999" cy="5580899"/>
        </p:xfrm>
        <a:graphic>
          <a:graphicData uri="http://schemas.openxmlformats.org/drawingml/2006/table">
            <a:tbl>
              <a:tblPr firstRow="1" bandRow="1">
                <a:tableStyleId>{D113A9D2-9D6B-4929-AA2D-F23B5EE8CBE7}</a:tableStyleId>
              </a:tblPr>
              <a:tblGrid>
                <a:gridCol w="3265804"/>
                <a:gridCol w="4354195"/>
              </a:tblGrid>
              <a:tr h="1752346">
                <a:tc>
                  <a:txBody>
                    <a:bodyPr/>
                    <a:lstStyle/>
                    <a:p>
                      <a:pPr marL="50800" marR="163195">
                        <a:lnSpc>
                          <a:spcPts val="2600"/>
                        </a:lnSpc>
                        <a:spcBef>
                          <a:spcPts val="420"/>
                        </a:spcBef>
                      </a:pPr>
                      <a:r>
                        <a:rPr sz="2200" spc="-5" dirty="0"/>
                        <a:t>Multi potential  connective tissue</a:t>
                      </a:r>
                      <a:r>
                        <a:rPr sz="2200" spc="-30" dirty="0"/>
                        <a:t> </a:t>
                      </a:r>
                      <a:r>
                        <a:rPr sz="2200" spc="-5" dirty="0"/>
                        <a:t>cells</a:t>
                      </a:r>
                      <a:endParaRPr sz="2200" dirty="0">
                        <a:latin typeface="Arial"/>
                        <a:cs typeface="Arial"/>
                      </a:endParaRPr>
                    </a:p>
                  </a:txBody>
                  <a:tcPr marL="0" marR="0" marT="53340" marB="0"/>
                </a:tc>
                <a:tc>
                  <a:txBody>
                    <a:bodyPr/>
                    <a:lstStyle/>
                    <a:p>
                      <a:pPr marL="48895">
                        <a:lnSpc>
                          <a:spcPts val="2620"/>
                        </a:lnSpc>
                        <a:spcBef>
                          <a:spcPts val="300"/>
                        </a:spcBef>
                      </a:pPr>
                      <a:r>
                        <a:rPr sz="2200" spc="10" dirty="0"/>
                        <a:t>-Have </a:t>
                      </a:r>
                      <a:r>
                        <a:rPr sz="2200" spc="-5" dirty="0"/>
                        <a:t>intermediate</a:t>
                      </a:r>
                      <a:r>
                        <a:rPr sz="2200" spc="-15" dirty="0"/>
                        <a:t> </a:t>
                      </a:r>
                      <a:r>
                        <a:rPr sz="2200" spc="-5" dirty="0"/>
                        <a:t>sensitivity</a:t>
                      </a:r>
                      <a:endParaRPr sz="2200"/>
                    </a:p>
                    <a:p>
                      <a:pPr marL="48895" marR="345440">
                        <a:lnSpc>
                          <a:spcPts val="2600"/>
                        </a:lnSpc>
                        <a:spcBef>
                          <a:spcPts val="100"/>
                        </a:spcBef>
                      </a:pPr>
                      <a:r>
                        <a:rPr sz="2200" spc="5" dirty="0"/>
                        <a:t>-Divide </a:t>
                      </a:r>
                      <a:r>
                        <a:rPr sz="2200" spc="-5" dirty="0"/>
                        <a:t>when there is demand  for more</a:t>
                      </a:r>
                      <a:r>
                        <a:rPr sz="2200" dirty="0"/>
                        <a:t> </a:t>
                      </a:r>
                      <a:r>
                        <a:rPr sz="2200" spc="-5" dirty="0"/>
                        <a:t>cells</a:t>
                      </a:r>
                      <a:endParaRPr sz="2200"/>
                    </a:p>
                    <a:p>
                      <a:pPr marL="48895" marR="166370">
                        <a:lnSpc>
                          <a:spcPts val="2600"/>
                        </a:lnSpc>
                      </a:pPr>
                      <a:r>
                        <a:rPr sz="2200" dirty="0"/>
                        <a:t>-E.g.endothelial </a:t>
                      </a:r>
                      <a:r>
                        <a:rPr sz="2200" spc="-5" dirty="0"/>
                        <a:t>cells,  fibroblasts, mesenchymal</a:t>
                      </a:r>
                      <a:r>
                        <a:rPr sz="2200" spc="-10" dirty="0"/>
                        <a:t> </a:t>
                      </a:r>
                      <a:r>
                        <a:rPr sz="2200" spc="-5" dirty="0"/>
                        <a:t>cells</a:t>
                      </a:r>
                      <a:endParaRPr sz="2200">
                        <a:latin typeface="Arial"/>
                        <a:cs typeface="Arial"/>
                      </a:endParaRPr>
                    </a:p>
                  </a:txBody>
                  <a:tcPr marL="0" marR="0" marT="38100" marB="0"/>
                </a:tc>
              </a:tr>
              <a:tr h="1752345">
                <a:tc>
                  <a:txBody>
                    <a:bodyPr/>
                    <a:lstStyle/>
                    <a:p>
                      <a:pPr marL="50800" marR="257810">
                        <a:lnSpc>
                          <a:spcPts val="2600"/>
                        </a:lnSpc>
                        <a:spcBef>
                          <a:spcPts val="420"/>
                        </a:spcBef>
                      </a:pPr>
                      <a:r>
                        <a:rPr sz="2200" spc="-5" dirty="0"/>
                        <a:t>Reverting post mitotic  </a:t>
                      </a:r>
                      <a:r>
                        <a:rPr sz="2200" dirty="0"/>
                        <a:t>cells</a:t>
                      </a:r>
                      <a:endParaRPr sz="2200" dirty="0">
                        <a:solidFill>
                          <a:schemeClr val="tx1"/>
                        </a:solidFill>
                        <a:latin typeface="Arial"/>
                        <a:cs typeface="Arial"/>
                      </a:endParaRPr>
                    </a:p>
                  </a:txBody>
                  <a:tcPr marL="0" marR="0" marT="53340" marB="0"/>
                </a:tc>
                <a:tc>
                  <a:txBody>
                    <a:bodyPr/>
                    <a:lstStyle/>
                    <a:p>
                      <a:pPr marL="48895" marR="337820">
                        <a:lnSpc>
                          <a:spcPts val="2600"/>
                        </a:lnSpc>
                        <a:spcBef>
                          <a:spcPts val="420"/>
                        </a:spcBef>
                      </a:pPr>
                      <a:r>
                        <a:rPr sz="2200" spc="-5" dirty="0"/>
                        <a:t>-Radio resistant because they  divide infrequently</a:t>
                      </a:r>
                      <a:endParaRPr sz="2200" dirty="0"/>
                    </a:p>
                    <a:p>
                      <a:pPr marL="48895" marR="477520">
                        <a:lnSpc>
                          <a:spcPts val="2600"/>
                        </a:lnSpc>
                      </a:pPr>
                      <a:r>
                        <a:rPr sz="2200" dirty="0"/>
                        <a:t>- </a:t>
                      </a:r>
                      <a:r>
                        <a:rPr sz="2200" spc="-5" dirty="0"/>
                        <a:t>e.g. </a:t>
                      </a:r>
                      <a:r>
                        <a:rPr sz="2200" spc="-20" dirty="0"/>
                        <a:t>acinar, </a:t>
                      </a:r>
                      <a:r>
                        <a:rPr sz="2200" spc="-5" dirty="0"/>
                        <a:t>ductal,  parenchymal cells of</a:t>
                      </a:r>
                      <a:r>
                        <a:rPr sz="2200" spc="-25" dirty="0"/>
                        <a:t> </a:t>
                      </a:r>
                      <a:r>
                        <a:rPr sz="2200" spc="-5" dirty="0"/>
                        <a:t>glands.</a:t>
                      </a:r>
                      <a:endParaRPr sz="2200" dirty="0">
                        <a:solidFill>
                          <a:schemeClr val="tx1"/>
                        </a:solidFill>
                        <a:latin typeface="Arial"/>
                        <a:cs typeface="Arial"/>
                      </a:endParaRPr>
                    </a:p>
                  </a:txBody>
                  <a:tcPr marL="0" marR="0" marT="53340" marB="0"/>
                </a:tc>
              </a:tr>
              <a:tr h="2076208">
                <a:tc>
                  <a:txBody>
                    <a:bodyPr/>
                    <a:lstStyle/>
                    <a:p>
                      <a:pPr marL="50800">
                        <a:lnSpc>
                          <a:spcPct val="100000"/>
                        </a:lnSpc>
                        <a:spcBef>
                          <a:spcPts val="305"/>
                        </a:spcBef>
                      </a:pPr>
                      <a:r>
                        <a:rPr sz="2200" spc="-5" dirty="0"/>
                        <a:t>Fixed post mitotic</a:t>
                      </a:r>
                      <a:r>
                        <a:rPr sz="2200" spc="-30" dirty="0"/>
                        <a:t> </a:t>
                      </a:r>
                      <a:r>
                        <a:rPr sz="2200" spc="-5" dirty="0"/>
                        <a:t>cells</a:t>
                      </a:r>
                      <a:endParaRPr sz="2200">
                        <a:solidFill>
                          <a:schemeClr val="tx1"/>
                        </a:solidFill>
                        <a:latin typeface="Arial"/>
                        <a:cs typeface="Arial"/>
                      </a:endParaRPr>
                    </a:p>
                  </a:txBody>
                  <a:tcPr marL="0" marR="0" marT="38735" marB="0"/>
                </a:tc>
                <a:tc>
                  <a:txBody>
                    <a:bodyPr/>
                    <a:lstStyle/>
                    <a:p>
                      <a:pPr marL="48895">
                        <a:lnSpc>
                          <a:spcPts val="2620"/>
                        </a:lnSpc>
                        <a:spcBef>
                          <a:spcPts val="305"/>
                        </a:spcBef>
                      </a:pPr>
                      <a:r>
                        <a:rPr sz="2200" spc="10" dirty="0"/>
                        <a:t>-Most</a:t>
                      </a:r>
                      <a:r>
                        <a:rPr sz="2200" spc="-10" dirty="0"/>
                        <a:t> </a:t>
                      </a:r>
                      <a:r>
                        <a:rPr sz="2200" spc="-5" dirty="0"/>
                        <a:t>resistant</a:t>
                      </a:r>
                      <a:endParaRPr sz="2200" dirty="0"/>
                    </a:p>
                    <a:p>
                      <a:pPr marL="48895">
                        <a:lnSpc>
                          <a:spcPts val="2600"/>
                        </a:lnSpc>
                      </a:pPr>
                      <a:r>
                        <a:rPr sz="2200" spc="30" dirty="0"/>
                        <a:t>-- </a:t>
                      </a:r>
                      <a:r>
                        <a:rPr sz="2200" spc="-5" dirty="0"/>
                        <a:t>highly differentiated</a:t>
                      </a:r>
                      <a:r>
                        <a:rPr sz="2200" spc="-45" dirty="0"/>
                        <a:t> </a:t>
                      </a:r>
                      <a:r>
                        <a:rPr sz="2200" spc="-5" dirty="0"/>
                        <a:t>cells</a:t>
                      </a:r>
                      <a:endParaRPr sz="2200" dirty="0"/>
                    </a:p>
                    <a:p>
                      <a:pPr marL="48895">
                        <a:lnSpc>
                          <a:spcPts val="2600"/>
                        </a:lnSpc>
                      </a:pPr>
                      <a:r>
                        <a:rPr sz="2200" dirty="0"/>
                        <a:t>--incapable </a:t>
                      </a:r>
                      <a:r>
                        <a:rPr sz="2200" spc="-5" dirty="0"/>
                        <a:t>of</a:t>
                      </a:r>
                      <a:r>
                        <a:rPr sz="2200" spc="-10" dirty="0"/>
                        <a:t> </a:t>
                      </a:r>
                      <a:r>
                        <a:rPr sz="2200" spc="-5" dirty="0"/>
                        <a:t>division</a:t>
                      </a:r>
                      <a:endParaRPr sz="2200" dirty="0"/>
                    </a:p>
                    <a:p>
                      <a:pPr marL="48895" marR="158750">
                        <a:lnSpc>
                          <a:spcPts val="2600"/>
                        </a:lnSpc>
                        <a:spcBef>
                          <a:spcPts val="100"/>
                        </a:spcBef>
                      </a:pPr>
                      <a:r>
                        <a:rPr sz="2200" spc="30" dirty="0"/>
                        <a:t>-- </a:t>
                      </a:r>
                      <a:r>
                        <a:rPr sz="2200" spc="-5" dirty="0"/>
                        <a:t>e.g. neurons, striated muscle  cells, epithelial cells,  erythrocytes.</a:t>
                      </a:r>
                      <a:endParaRPr sz="2200" dirty="0">
                        <a:solidFill>
                          <a:schemeClr val="tx1"/>
                        </a:solidFill>
                        <a:latin typeface="Arial"/>
                        <a:cs typeface="Arial"/>
                      </a:endParaRPr>
                    </a:p>
                  </a:txBody>
                  <a:tcPr marL="0" marR="0" marT="38735" marB="0"/>
                </a:tc>
              </a:tr>
            </a:tbl>
          </a:graphicData>
        </a:graphic>
      </p:graphicFrame>
      <p:grpSp>
        <p:nvGrpSpPr>
          <p:cNvPr id="7" name="object 7"/>
          <p:cNvGrpSpPr/>
          <p:nvPr/>
        </p:nvGrpSpPr>
        <p:grpSpPr>
          <a:xfrm>
            <a:off x="142875" y="142875"/>
            <a:ext cx="8858250" cy="6572250"/>
            <a:chOff x="142875" y="142875"/>
            <a:chExt cx="8858250" cy="6572250"/>
          </a:xfrm>
        </p:grpSpPr>
        <p:sp>
          <p:nvSpPr>
            <p:cNvPr id="8" name="object 8"/>
            <p:cNvSpPr/>
            <p:nvPr/>
          </p:nvSpPr>
          <p:spPr>
            <a:xfrm>
              <a:off x="152400" y="152399"/>
              <a:ext cx="8839200" cy="6553200"/>
            </a:xfrm>
            <a:custGeom>
              <a:avLst/>
              <a:gdLst/>
              <a:ahLst/>
              <a:cxnLst/>
              <a:rect l="l" t="t" r="r" b="b"/>
              <a:pathLst>
                <a:path w="8839200" h="6553200">
                  <a:moveTo>
                    <a:pt x="8839200" y="0"/>
                  </a:moveTo>
                  <a:lnTo>
                    <a:pt x="8747785" y="0"/>
                  </a:lnTo>
                  <a:lnTo>
                    <a:pt x="8747785" y="91440"/>
                  </a:lnTo>
                  <a:lnTo>
                    <a:pt x="8747785" y="6461760"/>
                  </a:lnTo>
                  <a:lnTo>
                    <a:pt x="91414" y="6461760"/>
                  </a:lnTo>
                  <a:lnTo>
                    <a:pt x="91414" y="91440"/>
                  </a:lnTo>
                  <a:lnTo>
                    <a:pt x="8747785" y="91440"/>
                  </a:lnTo>
                  <a:lnTo>
                    <a:pt x="8747785" y="0"/>
                  </a:lnTo>
                  <a:lnTo>
                    <a:pt x="0" y="0"/>
                  </a:lnTo>
                  <a:lnTo>
                    <a:pt x="0" y="91440"/>
                  </a:lnTo>
                  <a:lnTo>
                    <a:pt x="0" y="6461760"/>
                  </a:lnTo>
                  <a:lnTo>
                    <a:pt x="0" y="6553200"/>
                  </a:lnTo>
                  <a:lnTo>
                    <a:pt x="8839200" y="6553200"/>
                  </a:lnTo>
                  <a:lnTo>
                    <a:pt x="8839200" y="6461785"/>
                  </a:lnTo>
                  <a:lnTo>
                    <a:pt x="8839200" y="91440"/>
                  </a:lnTo>
                  <a:lnTo>
                    <a:pt x="8839200" y="0"/>
                  </a:lnTo>
                  <a:close/>
                </a:path>
              </a:pathLst>
            </a:custGeom>
            <a:solidFill>
              <a:srgbClr val="7F7F7F"/>
            </a:solidFill>
          </p:spPr>
          <p:txBody>
            <a:bodyPr wrap="square" lIns="0" tIns="0" rIns="0" bIns="0" rtlCol="0"/>
            <a:lstStyle/>
            <a:p>
              <a:endParaRPr/>
            </a:p>
          </p:txBody>
        </p:sp>
        <p:sp>
          <p:nvSpPr>
            <p:cNvPr id="9" name="object 9"/>
            <p:cNvSpPr/>
            <p:nvPr/>
          </p:nvSpPr>
          <p:spPr>
            <a:xfrm>
              <a:off x="152400" y="152400"/>
              <a:ext cx="8839200" cy="6553200"/>
            </a:xfrm>
            <a:custGeom>
              <a:avLst/>
              <a:gdLst/>
              <a:ahLst/>
              <a:cxnLst/>
              <a:rect l="l" t="t" r="r" b="b"/>
              <a:pathLst>
                <a:path w="8839200" h="6553200">
                  <a:moveTo>
                    <a:pt x="0" y="0"/>
                  </a:moveTo>
                  <a:lnTo>
                    <a:pt x="8839200" y="0"/>
                  </a:lnTo>
                  <a:lnTo>
                    <a:pt x="8839200" y="6553200"/>
                  </a:lnTo>
                  <a:lnTo>
                    <a:pt x="0" y="6553200"/>
                  </a:lnTo>
                  <a:lnTo>
                    <a:pt x="0" y="0"/>
                  </a:lnTo>
                  <a:close/>
                </a:path>
                <a:path w="8839200" h="6553200">
                  <a:moveTo>
                    <a:pt x="91417" y="91417"/>
                  </a:moveTo>
                  <a:lnTo>
                    <a:pt x="91417" y="6461785"/>
                  </a:lnTo>
                  <a:lnTo>
                    <a:pt x="8747785" y="6461785"/>
                  </a:lnTo>
                  <a:lnTo>
                    <a:pt x="8747785" y="91417"/>
                  </a:lnTo>
                  <a:lnTo>
                    <a:pt x="91417" y="91417"/>
                  </a:lnTo>
                  <a:close/>
                </a:path>
              </a:pathLst>
            </a:custGeom>
            <a:ln w="19050">
              <a:solidFill>
                <a:srgbClr val="FFFFFF"/>
              </a:solidFill>
            </a:ln>
          </p:spPr>
          <p:txBody>
            <a:bodyPr wrap="square" lIns="0" tIns="0" rIns="0" bIns="0" rtlCol="0"/>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C:\Users\pratima\Desktop\images (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533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33400" y="228600"/>
            <a:ext cx="3657600" cy="496496"/>
          </a:xfrm>
          <a:prstGeom prst="rect">
            <a:avLst/>
          </a:prstGeom>
          <a:solidFill>
            <a:srgbClr val="FFFF00"/>
          </a:solidFill>
          <a:ln w="9525" cap="flat" cmpd="sng" algn="ctr">
            <a:solidFill>
              <a:srgbClr val="FFFF00"/>
            </a:solidFill>
            <a:prstDash val="solid"/>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rmAutofit fontScale="60000" lnSpcReduction="20000"/>
          </a:bodyPr>
          <a:lstStyle>
            <a:lvl1pPr algn="l" defTabSz="914400" rtl="0" eaLnBrk="1" latinLnBrk="0" hangingPunct="1">
              <a:spcBef>
                <a:spcPct val="0"/>
              </a:spcBef>
              <a:buNone/>
              <a:defRPr sz="40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b="1" dirty="0" smtClean="0">
                <a:solidFill>
                  <a:schemeClr val="bg1"/>
                </a:solidFill>
              </a:rPr>
              <a:t>ATOMIC STRUCTURE</a:t>
            </a:r>
            <a:endParaRPr lang="en-US" b="1" dirty="0">
              <a:solidFill>
                <a:schemeClr val="bg1"/>
              </a:solidFill>
            </a:endParaRPr>
          </a:p>
        </p:txBody>
      </p:sp>
      <p:sp>
        <p:nvSpPr>
          <p:cNvPr id="6" name="Oval 5"/>
          <p:cNvSpPr/>
          <p:nvPr/>
        </p:nvSpPr>
        <p:spPr>
          <a:xfrm>
            <a:off x="5105400" y="2819400"/>
            <a:ext cx="990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29200" y="3886200"/>
            <a:ext cx="12192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337159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09600" y="838200"/>
            <a:ext cx="7772400" cy="5593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p:cNvGraphicFramePr/>
          <p:nvPr>
            <p:extLst>
              <p:ext uri="{D42A27DB-BD31-4B8C-83A1-F6EECF244321}">
                <p14:modId xmlns:p14="http://schemas.microsoft.com/office/powerpoint/2010/main" val="1146428405"/>
              </p:ext>
            </p:extLst>
          </p:nvPr>
        </p:nvGraphicFramePr>
        <p:xfrm>
          <a:off x="762000" y="914400"/>
          <a:ext cx="7543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781266" y="117144"/>
            <a:ext cx="3276600" cy="369332"/>
          </a:xfrm>
          <a:prstGeom prst="rect">
            <a:avLst/>
          </a:prstGeom>
          <a:noFill/>
        </p:spPr>
        <p:txBody>
          <a:bodyPr wrap="square" rtlCol="0">
            <a:spAutoFit/>
          </a:bodyPr>
          <a:lstStyle/>
          <a:p>
            <a:pPr algn="ctr"/>
            <a:r>
              <a:rPr lang="en-US" b="1" dirty="0" smtClean="0"/>
              <a:t>RADIATION BIOLOGY</a:t>
            </a:r>
            <a:endParaRPr lang="en-US" b="1" dirty="0"/>
          </a:p>
        </p:txBody>
      </p:sp>
    </p:spTree>
    <p:extLst>
      <p:ext uri="{BB962C8B-B14F-4D97-AF65-F5344CB8AC3E}">
        <p14:creationId xmlns:p14="http://schemas.microsoft.com/office/powerpoint/2010/main" val="11700325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543800"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b="1" dirty="0"/>
              <a:t>EFFECT OF RADIATION ON THE BIOLOGICAL TISSUES</a:t>
            </a:r>
          </a:p>
        </p:txBody>
      </p:sp>
      <p:sp>
        <p:nvSpPr>
          <p:cNvPr id="3" name="Content Placeholder 2"/>
          <p:cNvSpPr>
            <a:spLocks noGrp="1"/>
          </p:cNvSpPr>
          <p:nvPr>
            <p:ph idx="1"/>
          </p:nvPr>
        </p:nvSpPr>
        <p:spPr/>
        <p:txBody>
          <a:bodyPr/>
          <a:lstStyle/>
          <a:p>
            <a:endParaRPr lang="en-US"/>
          </a:p>
        </p:txBody>
      </p:sp>
      <p:pic>
        <p:nvPicPr>
          <p:cNvPr id="1026" name="Picture 2" descr="C:\Users\pratima\Pictures\Screenshots\Screenshot (109).png"/>
          <p:cNvPicPr>
            <a:picLocks noChangeAspect="1" noChangeArrowheads="1"/>
          </p:cNvPicPr>
          <p:nvPr/>
        </p:nvPicPr>
        <p:blipFill rotWithShape="1">
          <a:blip r:embed="rId2">
            <a:extLst>
              <a:ext uri="{28A0092B-C50C-407E-A947-70E740481C1C}">
                <a14:useLocalDpi xmlns:a14="http://schemas.microsoft.com/office/drawing/2010/main" val="0"/>
              </a:ext>
            </a:extLst>
          </a:blip>
          <a:srcRect l="13078" t="22714" r="13916" b="12733"/>
          <a:stretch/>
        </p:blipFill>
        <p:spPr bwMode="auto">
          <a:xfrm>
            <a:off x="228600" y="2133600"/>
            <a:ext cx="8737013"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76200"/>
            <a:ext cx="3276600" cy="369332"/>
          </a:xfrm>
          <a:prstGeom prst="rect">
            <a:avLst/>
          </a:prstGeom>
          <a:noFill/>
        </p:spPr>
        <p:txBody>
          <a:bodyPr wrap="square" rtlCol="0">
            <a:spAutoFit/>
          </a:bodyPr>
          <a:lstStyle/>
          <a:p>
            <a:r>
              <a:rPr lang="en-US" b="1" dirty="0" smtClean="0"/>
              <a:t>RADIATION BIOLOGY</a:t>
            </a:r>
            <a:endParaRPr lang="en-US" b="1" dirty="0"/>
          </a:p>
        </p:txBody>
      </p:sp>
    </p:spTree>
    <p:extLst>
      <p:ext uri="{BB962C8B-B14F-4D97-AF65-F5344CB8AC3E}">
        <p14:creationId xmlns:p14="http://schemas.microsoft.com/office/powerpoint/2010/main" val="36633547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2342857"/>
            <a:ext cx="7162800" cy="1474763"/>
          </a:xfrm>
          <a:prstGeom prst="rect">
            <a:avLst/>
          </a:prstGeom>
        </p:spPr>
        <p:txBody>
          <a:bodyPr vert="horz" wrap="square" lIns="0" tIns="63500" rIns="0" bIns="0" rtlCol="0">
            <a:spAutoFit/>
          </a:bodyPr>
          <a:lstStyle/>
          <a:p>
            <a:pPr marL="12700" marR="5080" algn="ctr">
              <a:lnSpc>
                <a:spcPts val="5500"/>
              </a:lnSpc>
              <a:spcBef>
                <a:spcPts val="500"/>
              </a:spcBef>
              <a:tabLst>
                <a:tab pos="3128645" algn="l"/>
                <a:tab pos="6075045" algn="l"/>
              </a:tabLst>
            </a:pPr>
            <a:r>
              <a:rPr sz="4800" b="1" dirty="0" smtClean="0">
                <a:solidFill>
                  <a:srgbClr val="FFFF00"/>
                </a:solidFill>
              </a:rPr>
              <a:t>B</a:t>
            </a:r>
            <a:r>
              <a:rPr sz="4800" b="1" spc="-5" dirty="0" smtClean="0">
                <a:solidFill>
                  <a:srgbClr val="FFFF00"/>
                </a:solidFill>
              </a:rPr>
              <a:t>IO</a:t>
            </a:r>
            <a:r>
              <a:rPr sz="4800" b="1" dirty="0" smtClean="0">
                <a:solidFill>
                  <a:srgbClr val="FFFF00"/>
                </a:solidFill>
              </a:rPr>
              <a:t>L</a:t>
            </a:r>
            <a:r>
              <a:rPr sz="4800" b="1" spc="-5" dirty="0" smtClean="0">
                <a:solidFill>
                  <a:srgbClr val="FFFF00"/>
                </a:solidFill>
              </a:rPr>
              <a:t>OGI</a:t>
            </a:r>
            <a:r>
              <a:rPr sz="4800" b="1" dirty="0" smtClean="0">
                <a:solidFill>
                  <a:srgbClr val="FFFF00"/>
                </a:solidFill>
              </a:rPr>
              <a:t>C</a:t>
            </a:r>
            <a:r>
              <a:rPr lang="en-US" sz="4800" b="1" dirty="0" smtClean="0">
                <a:solidFill>
                  <a:srgbClr val="FFFF00"/>
                </a:solidFill>
              </a:rPr>
              <a:t> </a:t>
            </a:r>
            <a:r>
              <a:rPr sz="4800" b="1" dirty="0" smtClean="0">
                <a:solidFill>
                  <a:srgbClr val="FFFF00"/>
                </a:solidFill>
              </a:rPr>
              <a:t>E</a:t>
            </a:r>
            <a:r>
              <a:rPr sz="4800" b="1" spc="-5" dirty="0" smtClean="0">
                <a:solidFill>
                  <a:srgbClr val="FFFF00"/>
                </a:solidFill>
              </a:rPr>
              <a:t>FF</a:t>
            </a:r>
            <a:r>
              <a:rPr sz="4800" b="1" dirty="0" smtClean="0">
                <a:solidFill>
                  <a:srgbClr val="FFFF00"/>
                </a:solidFill>
              </a:rPr>
              <a:t>EC</a:t>
            </a:r>
            <a:r>
              <a:rPr sz="4800" b="1" spc="-5" dirty="0" smtClean="0">
                <a:solidFill>
                  <a:srgbClr val="FFFF00"/>
                </a:solidFill>
              </a:rPr>
              <a:t>T</a:t>
            </a:r>
            <a:r>
              <a:rPr sz="4800" b="1" dirty="0" smtClean="0">
                <a:solidFill>
                  <a:srgbClr val="FFFF00"/>
                </a:solidFill>
              </a:rPr>
              <a:t>S</a:t>
            </a:r>
            <a:r>
              <a:rPr sz="4800" b="1" dirty="0">
                <a:solidFill>
                  <a:srgbClr val="FFFF00"/>
                </a:solidFill>
              </a:rPr>
              <a:t>	</a:t>
            </a:r>
            <a:r>
              <a:rPr lang="en-US" sz="4800" b="1" dirty="0" smtClean="0">
                <a:solidFill>
                  <a:srgbClr val="FFFF00"/>
                </a:solidFill>
              </a:rPr>
              <a:t> </a:t>
            </a:r>
            <a:r>
              <a:rPr sz="4800" b="1" spc="-5" dirty="0" smtClean="0">
                <a:solidFill>
                  <a:srgbClr val="FFFF00"/>
                </a:solidFill>
              </a:rPr>
              <a:t>O</a:t>
            </a:r>
            <a:r>
              <a:rPr sz="4800" b="1" dirty="0" smtClean="0">
                <a:solidFill>
                  <a:srgbClr val="FFFF00"/>
                </a:solidFill>
              </a:rPr>
              <a:t>F  </a:t>
            </a:r>
            <a:r>
              <a:rPr sz="4800" b="1" spc="-45" dirty="0">
                <a:solidFill>
                  <a:srgbClr val="FFFF00"/>
                </a:solidFill>
              </a:rPr>
              <a:t>RADIATION</a:t>
            </a:r>
            <a:endParaRPr sz="4800" b="1" dirty="0">
              <a:solidFill>
                <a:srgbClr val="FFFF00"/>
              </a:solidFill>
            </a:endParaRPr>
          </a:p>
        </p:txBody>
      </p:sp>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0390" y="2438400"/>
            <a:ext cx="5900420" cy="266611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97790" rIns="0" bIns="0" rtlCol="0">
            <a:spAutoFit/>
          </a:bodyPr>
          <a:lstStyle/>
          <a:p>
            <a:pPr marL="469900" indent="-457200">
              <a:lnSpc>
                <a:spcPct val="200000"/>
              </a:lnSpc>
              <a:spcBef>
                <a:spcPts val="770"/>
              </a:spcBef>
              <a:buClr>
                <a:srgbClr val="FF0000"/>
              </a:buClr>
              <a:buFont typeface="Wingdings" pitchFamily="2" charset="2"/>
              <a:buChar char="ü"/>
              <a:tabLst>
                <a:tab pos="443865" algn="l"/>
                <a:tab pos="444500" algn="l"/>
              </a:tabLst>
            </a:pPr>
            <a:r>
              <a:rPr sz="2600" b="1" spc="15" dirty="0">
                <a:solidFill>
                  <a:schemeClr val="bg1"/>
                </a:solidFill>
                <a:cs typeface="Arial"/>
              </a:rPr>
              <a:t>Somatic </a:t>
            </a:r>
            <a:r>
              <a:rPr sz="2600" b="1" spc="20" dirty="0">
                <a:solidFill>
                  <a:schemeClr val="bg1"/>
                </a:solidFill>
                <a:cs typeface="Arial"/>
              </a:rPr>
              <a:t>&amp; </a:t>
            </a:r>
            <a:r>
              <a:rPr sz="2600" b="1" spc="10" dirty="0">
                <a:solidFill>
                  <a:schemeClr val="bg1"/>
                </a:solidFill>
                <a:cs typeface="Arial"/>
              </a:rPr>
              <a:t>Genetic</a:t>
            </a:r>
            <a:r>
              <a:rPr sz="2600" b="1" spc="-30" dirty="0">
                <a:solidFill>
                  <a:schemeClr val="bg1"/>
                </a:solidFill>
                <a:cs typeface="Arial"/>
              </a:rPr>
              <a:t> </a:t>
            </a:r>
            <a:r>
              <a:rPr sz="2600" b="1" spc="15" dirty="0">
                <a:solidFill>
                  <a:schemeClr val="bg1"/>
                </a:solidFill>
                <a:cs typeface="Arial"/>
              </a:rPr>
              <a:t>Effects</a:t>
            </a:r>
            <a:endParaRPr sz="2600" dirty="0">
              <a:solidFill>
                <a:schemeClr val="bg1"/>
              </a:solidFill>
              <a:cs typeface="Arial"/>
            </a:endParaRPr>
          </a:p>
          <a:p>
            <a:pPr marL="469900" indent="-457200">
              <a:lnSpc>
                <a:spcPct val="200000"/>
              </a:lnSpc>
              <a:spcBef>
                <a:spcPts val="680"/>
              </a:spcBef>
              <a:buClr>
                <a:srgbClr val="FF0000"/>
              </a:buClr>
              <a:buFont typeface="Wingdings" pitchFamily="2" charset="2"/>
              <a:buChar char="ü"/>
              <a:tabLst>
                <a:tab pos="443865" algn="l"/>
                <a:tab pos="444500" algn="l"/>
              </a:tabLst>
            </a:pPr>
            <a:r>
              <a:rPr sz="2600" b="1" spc="10" dirty="0">
                <a:solidFill>
                  <a:schemeClr val="bg1"/>
                </a:solidFill>
                <a:cs typeface="Arial"/>
              </a:rPr>
              <a:t>Stochastic </a:t>
            </a:r>
            <a:r>
              <a:rPr sz="2600" b="1" spc="20" dirty="0">
                <a:solidFill>
                  <a:schemeClr val="bg1"/>
                </a:solidFill>
                <a:cs typeface="Arial"/>
              </a:rPr>
              <a:t>&amp; </a:t>
            </a:r>
            <a:r>
              <a:rPr sz="2600" b="1" spc="10" dirty="0">
                <a:solidFill>
                  <a:schemeClr val="bg1"/>
                </a:solidFill>
                <a:cs typeface="Arial"/>
              </a:rPr>
              <a:t>Deterministic</a:t>
            </a:r>
            <a:r>
              <a:rPr sz="2600" b="1" spc="-15" dirty="0">
                <a:solidFill>
                  <a:schemeClr val="bg1"/>
                </a:solidFill>
                <a:cs typeface="Arial"/>
              </a:rPr>
              <a:t> </a:t>
            </a:r>
            <a:r>
              <a:rPr sz="2600" b="1" spc="15" dirty="0">
                <a:solidFill>
                  <a:schemeClr val="bg1"/>
                </a:solidFill>
                <a:cs typeface="Arial"/>
              </a:rPr>
              <a:t>Effects</a:t>
            </a:r>
            <a:endParaRPr sz="2600" dirty="0">
              <a:solidFill>
                <a:schemeClr val="bg1"/>
              </a:solidFill>
              <a:cs typeface="Arial"/>
            </a:endParaRPr>
          </a:p>
          <a:p>
            <a:pPr marL="469900" indent="-457200">
              <a:lnSpc>
                <a:spcPct val="200000"/>
              </a:lnSpc>
              <a:spcBef>
                <a:spcPts val="580"/>
              </a:spcBef>
              <a:buClr>
                <a:srgbClr val="FF0000"/>
              </a:buClr>
              <a:buFont typeface="Wingdings" pitchFamily="2" charset="2"/>
              <a:buChar char="ü"/>
              <a:tabLst>
                <a:tab pos="443865" algn="l"/>
                <a:tab pos="444500" algn="l"/>
              </a:tabLst>
            </a:pPr>
            <a:r>
              <a:rPr sz="2600" b="1" spc="10" dirty="0">
                <a:solidFill>
                  <a:schemeClr val="bg1"/>
                </a:solidFill>
                <a:cs typeface="Arial"/>
              </a:rPr>
              <a:t>Short - </a:t>
            </a:r>
            <a:r>
              <a:rPr sz="2600" b="1" spc="15" dirty="0">
                <a:solidFill>
                  <a:schemeClr val="bg1"/>
                </a:solidFill>
                <a:cs typeface="Arial"/>
              </a:rPr>
              <a:t>term </a:t>
            </a:r>
            <a:r>
              <a:rPr sz="2600" b="1" spc="20" dirty="0">
                <a:solidFill>
                  <a:schemeClr val="bg1"/>
                </a:solidFill>
                <a:cs typeface="Arial"/>
              </a:rPr>
              <a:t>&amp; </a:t>
            </a:r>
            <a:r>
              <a:rPr sz="2600" b="1" spc="15" dirty="0">
                <a:solidFill>
                  <a:schemeClr val="bg1"/>
                </a:solidFill>
                <a:cs typeface="Arial"/>
              </a:rPr>
              <a:t>Long </a:t>
            </a:r>
            <a:r>
              <a:rPr sz="2600" b="1" spc="10" dirty="0">
                <a:solidFill>
                  <a:schemeClr val="bg1"/>
                </a:solidFill>
                <a:cs typeface="Arial"/>
              </a:rPr>
              <a:t>- </a:t>
            </a:r>
            <a:r>
              <a:rPr sz="2600" b="1" spc="15" dirty="0">
                <a:solidFill>
                  <a:schemeClr val="bg1"/>
                </a:solidFill>
                <a:cs typeface="Arial"/>
              </a:rPr>
              <a:t>term</a:t>
            </a:r>
            <a:r>
              <a:rPr sz="2600" b="1" spc="-95" dirty="0">
                <a:solidFill>
                  <a:schemeClr val="bg1"/>
                </a:solidFill>
                <a:cs typeface="Arial"/>
              </a:rPr>
              <a:t> </a:t>
            </a:r>
            <a:r>
              <a:rPr sz="2600" b="1" spc="15" dirty="0">
                <a:solidFill>
                  <a:schemeClr val="bg1"/>
                </a:solidFill>
                <a:cs typeface="Arial"/>
              </a:rPr>
              <a:t>Effects</a:t>
            </a:r>
            <a:endParaRPr sz="2600" dirty="0">
              <a:solidFill>
                <a:schemeClr val="bg1"/>
              </a:solidFill>
              <a:cs typeface="Arial"/>
            </a:endParaRPr>
          </a:p>
        </p:txBody>
      </p:sp>
      <p:sp>
        <p:nvSpPr>
          <p:cNvPr id="3" name="object 3"/>
          <p:cNvSpPr txBox="1">
            <a:spLocks noGrp="1"/>
          </p:cNvSpPr>
          <p:nvPr>
            <p:ph type="title"/>
          </p:nvPr>
        </p:nvSpPr>
        <p:spPr>
          <a:xfrm>
            <a:off x="914400" y="772857"/>
            <a:ext cx="7467599" cy="1208343"/>
          </a:xfrm>
          <a:prstGeom prst="rect">
            <a:avLst/>
          </a:prstGeom>
          <a:solidFill>
            <a:srgbClr val="FFFF00"/>
          </a:solidFill>
        </p:spPr>
        <p:txBody>
          <a:bodyPr vert="horz" wrap="square" lIns="0" tIns="58419" rIns="0" bIns="0" rtlCol="0">
            <a:spAutoFit/>
          </a:bodyPr>
          <a:lstStyle/>
          <a:p>
            <a:pPr marL="12700" marR="5080" algn="ctr">
              <a:lnSpc>
                <a:spcPts val="4800"/>
              </a:lnSpc>
              <a:spcBef>
                <a:spcPts val="459"/>
              </a:spcBef>
              <a:tabLst>
                <a:tab pos="2204720" algn="l"/>
              </a:tabLst>
            </a:pPr>
            <a:r>
              <a:rPr lang="en-US" sz="2400" b="1" spc="-5" dirty="0" smtClean="0">
                <a:solidFill>
                  <a:schemeClr val="bg2"/>
                </a:solidFill>
                <a:latin typeface="+mn-lt"/>
                <a:cs typeface="Arial"/>
              </a:rPr>
              <a:t>CLASSIFICATION OF  BIOLOGIC </a:t>
            </a:r>
            <a:r>
              <a:rPr lang="en-US" sz="2400" b="1" dirty="0" smtClean="0">
                <a:solidFill>
                  <a:schemeClr val="bg2"/>
                </a:solidFill>
                <a:latin typeface="+mn-lt"/>
                <a:cs typeface="Arial"/>
              </a:rPr>
              <a:t>EFFECTS</a:t>
            </a:r>
            <a:r>
              <a:rPr lang="en-US" sz="2400" b="1" spc="-95" dirty="0" smtClean="0">
                <a:solidFill>
                  <a:schemeClr val="bg2"/>
                </a:solidFill>
                <a:latin typeface="+mn-lt"/>
                <a:cs typeface="Arial"/>
              </a:rPr>
              <a:t> </a:t>
            </a:r>
            <a:r>
              <a:rPr lang="en-US" sz="2400" b="1" spc="-5" dirty="0" smtClean="0">
                <a:solidFill>
                  <a:schemeClr val="bg2"/>
                </a:solidFill>
                <a:latin typeface="+mn-lt"/>
                <a:cs typeface="Arial"/>
              </a:rPr>
              <a:t>OF  RADIATION</a:t>
            </a:r>
            <a:endParaRPr lang="en-US" sz="2400" dirty="0">
              <a:solidFill>
                <a:schemeClr val="bg2"/>
              </a:solidFill>
              <a:latin typeface="+mn-lt"/>
              <a:cs typeface="Arial"/>
            </a:endParaRPr>
          </a:p>
        </p:txBody>
      </p:sp>
      <p:sp>
        <p:nvSpPr>
          <p:cNvPr id="23" name="TextBox 22"/>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685800"/>
            <a:ext cx="5184140" cy="452120"/>
          </a:xfrm>
          <a:prstGeom prst="rect">
            <a:avLst/>
          </a:prstGeom>
        </p:spPr>
        <p:txBody>
          <a:bodyPr vert="horz" wrap="square" lIns="0" tIns="12700" rIns="0" bIns="0" rtlCol="0">
            <a:spAutoFit/>
          </a:bodyPr>
          <a:lstStyle/>
          <a:p>
            <a:pPr marL="12700">
              <a:lnSpc>
                <a:spcPct val="100000"/>
              </a:lnSpc>
              <a:spcBef>
                <a:spcPts val="100"/>
              </a:spcBef>
              <a:tabLst>
                <a:tab pos="506730" algn="l"/>
              </a:tabLst>
            </a:pPr>
            <a:r>
              <a:rPr sz="2800" b="1" dirty="0">
                <a:solidFill>
                  <a:srgbClr val="FFFF00"/>
                </a:solidFill>
                <a:latin typeface="Arial"/>
                <a:cs typeface="Arial"/>
              </a:rPr>
              <a:t>1.	</a:t>
            </a:r>
            <a:r>
              <a:rPr sz="2800" b="1" spc="-5" dirty="0">
                <a:solidFill>
                  <a:srgbClr val="FFFF00"/>
                </a:solidFill>
                <a:latin typeface="Arial"/>
                <a:cs typeface="Arial"/>
              </a:rPr>
              <a:t>Somatic </a:t>
            </a:r>
            <a:r>
              <a:rPr sz="2800" b="1" dirty="0">
                <a:solidFill>
                  <a:srgbClr val="FFFF00"/>
                </a:solidFill>
                <a:latin typeface="Arial"/>
                <a:cs typeface="Arial"/>
              </a:rPr>
              <a:t>vs. </a:t>
            </a:r>
            <a:r>
              <a:rPr sz="2800" b="1" spc="-5" dirty="0">
                <a:solidFill>
                  <a:srgbClr val="FFFF00"/>
                </a:solidFill>
                <a:latin typeface="Arial"/>
                <a:cs typeface="Arial"/>
              </a:rPr>
              <a:t>Genetic</a:t>
            </a:r>
            <a:r>
              <a:rPr sz="2800" b="1" spc="-55" dirty="0">
                <a:solidFill>
                  <a:srgbClr val="FFFF00"/>
                </a:solidFill>
                <a:latin typeface="Arial"/>
                <a:cs typeface="Arial"/>
              </a:rPr>
              <a:t> </a:t>
            </a:r>
            <a:r>
              <a:rPr sz="2800" b="1" dirty="0">
                <a:solidFill>
                  <a:srgbClr val="FFFF00"/>
                </a:solidFill>
                <a:latin typeface="Arial"/>
                <a:cs typeface="Arial"/>
              </a:rPr>
              <a:t>Effects</a:t>
            </a:r>
            <a:endParaRPr sz="2800" dirty="0">
              <a:solidFill>
                <a:srgbClr val="FFFF00"/>
              </a:solidFill>
              <a:latin typeface="Arial"/>
              <a:cs typeface="Arial"/>
            </a:endParaRPr>
          </a:p>
        </p:txBody>
      </p:sp>
      <p:graphicFrame>
        <p:nvGraphicFramePr>
          <p:cNvPr id="3" name="object 3"/>
          <p:cNvGraphicFramePr>
            <a:graphicFrameLocks noGrp="1"/>
          </p:cNvGraphicFramePr>
          <p:nvPr/>
        </p:nvGraphicFramePr>
        <p:xfrm>
          <a:off x="323850" y="1473202"/>
          <a:ext cx="8489949" cy="5138210"/>
        </p:xfrm>
        <a:graphic>
          <a:graphicData uri="http://schemas.openxmlformats.org/drawingml/2006/table">
            <a:tbl>
              <a:tblPr firstRow="1" bandRow="1">
                <a:tableStyleId>{2D5ABB26-0587-4C30-8999-92F81FD0307C}</a:tableStyleId>
              </a:tblPr>
              <a:tblGrid>
                <a:gridCol w="1153795"/>
                <a:gridCol w="2081530"/>
                <a:gridCol w="3248660"/>
                <a:gridCol w="2005964"/>
              </a:tblGrid>
              <a:tr h="476384">
                <a:tc>
                  <a:txBody>
                    <a:bodyPr/>
                    <a:lstStyle/>
                    <a:p>
                      <a:pPr>
                        <a:lnSpc>
                          <a:spcPct val="100000"/>
                        </a:lnSpc>
                      </a:pPr>
                      <a:endParaRPr sz="2200">
                        <a:latin typeface="Times New Roman"/>
                        <a:cs typeface="Times New Roman"/>
                      </a:endParaRPr>
                    </a:p>
                  </a:txBody>
                  <a:tcPr marL="0" marR="0" marT="0" marB="0">
                    <a:lnR w="38100">
                      <a:solidFill>
                        <a:srgbClr val="000000"/>
                      </a:solidFill>
                      <a:prstDash val="solid"/>
                    </a:lnR>
                    <a:lnB w="38100">
                      <a:solidFill>
                        <a:srgbClr val="000000"/>
                      </a:solidFill>
                      <a:prstDash val="solid"/>
                    </a:lnB>
                    <a:solidFill>
                      <a:srgbClr val="D7DDE2"/>
                    </a:solidFill>
                  </a:tcPr>
                </a:tc>
                <a:tc>
                  <a:txBody>
                    <a:bodyPr/>
                    <a:lstStyle/>
                    <a:p>
                      <a:pPr marL="452755">
                        <a:lnSpc>
                          <a:spcPct val="100000"/>
                        </a:lnSpc>
                        <a:spcBef>
                          <a:spcPts val="500"/>
                        </a:spcBef>
                      </a:pPr>
                      <a:r>
                        <a:rPr sz="2200" dirty="0">
                          <a:latin typeface="Arial"/>
                          <a:cs typeface="Arial"/>
                        </a:rPr>
                        <a:t>Definition</a:t>
                      </a:r>
                      <a:endParaRPr sz="2200">
                        <a:latin typeface="Arial"/>
                        <a:cs typeface="Arial"/>
                      </a:endParaRPr>
                    </a:p>
                  </a:txBody>
                  <a:tcPr marL="0" marR="0" marT="63500" marB="0">
                    <a:lnL w="38100">
                      <a:solidFill>
                        <a:srgbClr val="000000"/>
                      </a:solidFill>
                      <a:prstDash val="solid"/>
                    </a:lnL>
                    <a:lnR w="38100">
                      <a:solidFill>
                        <a:srgbClr val="000000"/>
                      </a:solidFill>
                      <a:prstDash val="solid"/>
                    </a:lnR>
                    <a:lnB w="38100">
                      <a:solidFill>
                        <a:srgbClr val="000000"/>
                      </a:solidFill>
                      <a:prstDash val="solid"/>
                    </a:lnB>
                    <a:solidFill>
                      <a:srgbClr val="D7DDE2"/>
                    </a:solidFill>
                  </a:tcPr>
                </a:tc>
                <a:tc>
                  <a:txBody>
                    <a:bodyPr/>
                    <a:lstStyle/>
                    <a:p>
                      <a:pPr algn="ctr">
                        <a:lnSpc>
                          <a:spcPct val="100000"/>
                        </a:lnSpc>
                        <a:spcBef>
                          <a:spcPts val="500"/>
                        </a:spcBef>
                      </a:pPr>
                      <a:r>
                        <a:rPr sz="2200" spc="-5" dirty="0">
                          <a:latin typeface="Verdana"/>
                          <a:cs typeface="Verdana"/>
                        </a:rPr>
                        <a:t>Effects</a:t>
                      </a:r>
                      <a:endParaRPr sz="2200">
                        <a:latin typeface="Verdana"/>
                        <a:cs typeface="Verdana"/>
                      </a:endParaRPr>
                    </a:p>
                  </a:txBody>
                  <a:tcPr marL="0" marR="0" marT="63500" marB="0">
                    <a:lnL w="38100">
                      <a:solidFill>
                        <a:srgbClr val="000000"/>
                      </a:solidFill>
                      <a:prstDash val="solid"/>
                    </a:lnL>
                    <a:lnR w="38100">
                      <a:solidFill>
                        <a:srgbClr val="000000"/>
                      </a:solidFill>
                      <a:prstDash val="solid"/>
                    </a:lnR>
                    <a:lnB w="38100">
                      <a:solidFill>
                        <a:srgbClr val="000000"/>
                      </a:solidFill>
                      <a:prstDash val="solid"/>
                    </a:lnB>
                    <a:solidFill>
                      <a:srgbClr val="D7DDE2"/>
                    </a:solidFill>
                  </a:tcPr>
                </a:tc>
                <a:tc>
                  <a:txBody>
                    <a:bodyPr/>
                    <a:lstStyle/>
                    <a:p>
                      <a:pPr marL="393700">
                        <a:lnSpc>
                          <a:spcPct val="100000"/>
                        </a:lnSpc>
                        <a:spcBef>
                          <a:spcPts val="500"/>
                        </a:spcBef>
                      </a:pPr>
                      <a:r>
                        <a:rPr sz="2200" dirty="0">
                          <a:latin typeface="Arial"/>
                          <a:cs typeface="Arial"/>
                        </a:rPr>
                        <a:t>Examples</a:t>
                      </a:r>
                      <a:endParaRPr sz="2200">
                        <a:latin typeface="Arial"/>
                        <a:cs typeface="Arial"/>
                      </a:endParaRPr>
                    </a:p>
                  </a:txBody>
                  <a:tcPr marL="0" marR="0" marT="63500" marB="0">
                    <a:lnL w="38100">
                      <a:solidFill>
                        <a:srgbClr val="000000"/>
                      </a:solidFill>
                      <a:prstDash val="solid"/>
                    </a:lnL>
                    <a:lnB w="38100">
                      <a:solidFill>
                        <a:srgbClr val="000000"/>
                      </a:solidFill>
                      <a:prstDash val="solid"/>
                    </a:lnB>
                    <a:solidFill>
                      <a:srgbClr val="D7DDE2"/>
                    </a:solidFill>
                  </a:tcPr>
                </a:tc>
              </a:tr>
              <a:tr h="1090450">
                <a:tc>
                  <a:txBody>
                    <a:bodyPr/>
                    <a:lstStyle/>
                    <a:p>
                      <a:pPr marR="22225" algn="ctr">
                        <a:lnSpc>
                          <a:spcPct val="100000"/>
                        </a:lnSpc>
                        <a:spcBef>
                          <a:spcPts val="345"/>
                        </a:spcBef>
                      </a:pPr>
                      <a:r>
                        <a:rPr sz="2200" spc="-5" dirty="0">
                          <a:solidFill>
                            <a:srgbClr val="FF0000"/>
                          </a:solidFill>
                          <a:latin typeface="Arial"/>
                          <a:cs typeface="Arial"/>
                        </a:rPr>
                        <a:t>Somatic</a:t>
                      </a:r>
                      <a:endParaRPr sz="2200">
                        <a:latin typeface="Arial"/>
                        <a:cs typeface="Arial"/>
                      </a:endParaRPr>
                    </a:p>
                  </a:txBody>
                  <a:tcPr marL="0" marR="0" marT="43815" marB="0">
                    <a:lnR w="38100">
                      <a:solidFill>
                        <a:srgbClr val="000000"/>
                      </a:solidFill>
                      <a:prstDash val="solid"/>
                    </a:lnR>
                    <a:lnT w="38100">
                      <a:solidFill>
                        <a:srgbClr val="000000"/>
                      </a:solidFill>
                      <a:prstDash val="solid"/>
                    </a:lnT>
                    <a:solidFill>
                      <a:srgbClr val="ECEFF1"/>
                    </a:solidFill>
                  </a:tcPr>
                </a:tc>
                <a:tc>
                  <a:txBody>
                    <a:bodyPr/>
                    <a:lstStyle/>
                    <a:p>
                      <a:pPr marL="59055" marR="88900">
                        <a:lnSpc>
                          <a:spcPts val="2600"/>
                        </a:lnSpc>
                        <a:spcBef>
                          <a:spcPts val="465"/>
                        </a:spcBef>
                      </a:pPr>
                      <a:r>
                        <a:rPr sz="2200" dirty="0">
                          <a:latin typeface="Arial"/>
                          <a:cs typeface="Arial"/>
                        </a:rPr>
                        <a:t>Harm </a:t>
                      </a:r>
                      <a:r>
                        <a:rPr sz="2200" spc="-5" dirty="0">
                          <a:latin typeface="Arial"/>
                          <a:cs typeface="Arial"/>
                        </a:rPr>
                        <a:t>to</a:t>
                      </a:r>
                      <a:r>
                        <a:rPr sz="2200" spc="-100" dirty="0">
                          <a:latin typeface="Arial"/>
                          <a:cs typeface="Arial"/>
                        </a:rPr>
                        <a:t> </a:t>
                      </a:r>
                      <a:r>
                        <a:rPr sz="2200" dirty="0">
                          <a:latin typeface="Arial"/>
                          <a:cs typeface="Arial"/>
                        </a:rPr>
                        <a:t>person  exposed </a:t>
                      </a:r>
                      <a:r>
                        <a:rPr sz="2200" spc="-5" dirty="0">
                          <a:latin typeface="Arial"/>
                          <a:cs typeface="Arial"/>
                        </a:rPr>
                        <a:t>to the  radiation</a:t>
                      </a:r>
                      <a:endParaRPr sz="2200">
                        <a:latin typeface="Arial"/>
                        <a:cs typeface="Arial"/>
                      </a:endParaRPr>
                    </a:p>
                  </a:txBody>
                  <a:tcPr marL="0" marR="0" marT="59055" marB="0">
                    <a:lnL w="38100">
                      <a:solidFill>
                        <a:srgbClr val="000000"/>
                      </a:solidFill>
                      <a:prstDash val="solid"/>
                    </a:lnL>
                    <a:lnR w="38100">
                      <a:solidFill>
                        <a:srgbClr val="000000"/>
                      </a:solidFill>
                      <a:prstDash val="solid"/>
                    </a:lnR>
                    <a:lnT w="38100">
                      <a:solidFill>
                        <a:srgbClr val="000000"/>
                      </a:solidFill>
                      <a:prstDash val="solid"/>
                    </a:lnT>
                    <a:solidFill>
                      <a:srgbClr val="ECEFF1"/>
                    </a:solidFill>
                  </a:tcPr>
                </a:tc>
                <a:tc>
                  <a:txBody>
                    <a:bodyPr/>
                    <a:lstStyle/>
                    <a:p>
                      <a:pPr marL="60325" marR="337185" algn="just">
                        <a:lnSpc>
                          <a:spcPts val="2600"/>
                        </a:lnSpc>
                        <a:spcBef>
                          <a:spcPts val="465"/>
                        </a:spcBef>
                      </a:pPr>
                      <a:r>
                        <a:rPr sz="2200" b="1" i="1" spc="-5" dirty="0">
                          <a:solidFill>
                            <a:srgbClr val="C00000"/>
                          </a:solidFill>
                          <a:latin typeface="Arial"/>
                          <a:cs typeface="Arial"/>
                        </a:rPr>
                        <a:t>Acute </a:t>
                      </a:r>
                      <a:r>
                        <a:rPr sz="2200" i="1" dirty="0">
                          <a:latin typeface="Arial"/>
                          <a:cs typeface="Arial"/>
                        </a:rPr>
                        <a:t>— </a:t>
                      </a:r>
                      <a:r>
                        <a:rPr sz="2200" dirty="0">
                          <a:latin typeface="Arial"/>
                          <a:cs typeface="Arial"/>
                        </a:rPr>
                        <a:t>large dose of  </a:t>
                      </a:r>
                      <a:r>
                        <a:rPr sz="2200" spc="-5" dirty="0">
                          <a:latin typeface="Arial"/>
                          <a:cs typeface="Arial"/>
                        </a:rPr>
                        <a:t>radiation </a:t>
                      </a:r>
                      <a:r>
                        <a:rPr sz="2200" dirty="0">
                          <a:latin typeface="Arial"/>
                          <a:cs typeface="Arial"/>
                        </a:rPr>
                        <a:t>absorbed in</a:t>
                      </a:r>
                      <a:r>
                        <a:rPr sz="2200" spc="-55" dirty="0">
                          <a:latin typeface="Arial"/>
                          <a:cs typeface="Arial"/>
                        </a:rPr>
                        <a:t> </a:t>
                      </a:r>
                      <a:r>
                        <a:rPr sz="2200" dirty="0">
                          <a:latin typeface="Arial"/>
                          <a:cs typeface="Arial"/>
                        </a:rPr>
                        <a:t>a  short</a:t>
                      </a:r>
                      <a:r>
                        <a:rPr sz="2200" spc="-10" dirty="0">
                          <a:latin typeface="Arial"/>
                          <a:cs typeface="Arial"/>
                        </a:rPr>
                        <a:t> </a:t>
                      </a:r>
                      <a:r>
                        <a:rPr sz="2200" spc="-5" dirty="0">
                          <a:latin typeface="Arial"/>
                          <a:cs typeface="Arial"/>
                        </a:rPr>
                        <a:t>time</a:t>
                      </a:r>
                      <a:endParaRPr sz="2200">
                        <a:latin typeface="Arial"/>
                        <a:cs typeface="Arial"/>
                      </a:endParaRPr>
                    </a:p>
                  </a:txBody>
                  <a:tcPr marL="0" marR="0" marT="59055" marB="0">
                    <a:lnL w="38100">
                      <a:solidFill>
                        <a:srgbClr val="000000"/>
                      </a:solidFill>
                      <a:prstDash val="solid"/>
                    </a:lnL>
                    <a:lnR w="38100">
                      <a:solidFill>
                        <a:srgbClr val="000000"/>
                      </a:solidFill>
                      <a:prstDash val="solid"/>
                    </a:lnR>
                    <a:lnT w="38100">
                      <a:solidFill>
                        <a:srgbClr val="000000"/>
                      </a:solidFill>
                      <a:prstDash val="solid"/>
                    </a:lnT>
                    <a:solidFill>
                      <a:srgbClr val="ECEFF1"/>
                    </a:solidFill>
                  </a:tcPr>
                </a:tc>
                <a:tc>
                  <a:txBody>
                    <a:bodyPr/>
                    <a:lstStyle/>
                    <a:p>
                      <a:pPr>
                        <a:lnSpc>
                          <a:spcPct val="100000"/>
                        </a:lnSpc>
                      </a:pPr>
                      <a:endParaRPr sz="2400">
                        <a:latin typeface="Times New Roman"/>
                        <a:cs typeface="Times New Roman"/>
                      </a:endParaRPr>
                    </a:p>
                    <a:p>
                      <a:pPr marL="63500">
                        <a:lnSpc>
                          <a:spcPct val="100000"/>
                        </a:lnSpc>
                        <a:spcBef>
                          <a:spcPts val="2090"/>
                        </a:spcBef>
                      </a:pPr>
                      <a:r>
                        <a:rPr sz="2200" dirty="0">
                          <a:latin typeface="Arial"/>
                          <a:cs typeface="Arial"/>
                        </a:rPr>
                        <a:t>-</a:t>
                      </a:r>
                      <a:r>
                        <a:rPr sz="2200" spc="-20" dirty="0">
                          <a:latin typeface="Arial"/>
                          <a:cs typeface="Arial"/>
                        </a:rPr>
                        <a:t> </a:t>
                      </a:r>
                      <a:r>
                        <a:rPr sz="2200" dirty="0">
                          <a:latin typeface="Arial"/>
                          <a:cs typeface="Arial"/>
                        </a:rPr>
                        <a:t>Leukemia</a:t>
                      </a:r>
                      <a:endParaRPr sz="2200">
                        <a:latin typeface="Arial"/>
                        <a:cs typeface="Arial"/>
                      </a:endParaRPr>
                    </a:p>
                  </a:txBody>
                  <a:tcPr marL="0" marR="0" marT="0" marB="0">
                    <a:lnL w="38100">
                      <a:solidFill>
                        <a:srgbClr val="000000"/>
                      </a:solidFill>
                      <a:prstDash val="solid"/>
                    </a:lnL>
                    <a:lnT w="38100">
                      <a:solidFill>
                        <a:srgbClr val="000000"/>
                      </a:solidFill>
                      <a:prstDash val="solid"/>
                    </a:lnT>
                    <a:solidFill>
                      <a:srgbClr val="ECEFF1"/>
                    </a:solidFill>
                  </a:tcPr>
                </a:tc>
              </a:tr>
              <a:tr h="1738591">
                <a:tc>
                  <a:txBody>
                    <a:bodyPr/>
                    <a:lstStyle/>
                    <a:p>
                      <a:pPr>
                        <a:lnSpc>
                          <a:spcPct val="100000"/>
                        </a:lnSpc>
                      </a:pPr>
                      <a:endParaRPr sz="2200">
                        <a:latin typeface="Times New Roman"/>
                        <a:cs typeface="Times New Roman"/>
                      </a:endParaRPr>
                    </a:p>
                  </a:txBody>
                  <a:tcPr marL="0" marR="0" marT="0" marB="0">
                    <a:lnR w="38100">
                      <a:solidFill>
                        <a:srgbClr val="000000"/>
                      </a:solidFill>
                      <a:prstDash val="solid"/>
                    </a:lnR>
                    <a:lnB w="38100">
                      <a:solidFill>
                        <a:srgbClr val="000000"/>
                      </a:solidFill>
                      <a:prstDash val="solid"/>
                    </a:lnB>
                    <a:solidFill>
                      <a:srgbClr val="ECEFF1"/>
                    </a:solidFill>
                  </a:tcPr>
                </a:tc>
                <a:tc>
                  <a:txBody>
                    <a:bodyPr/>
                    <a:lstStyle/>
                    <a:p>
                      <a:pPr>
                        <a:lnSpc>
                          <a:spcPct val="100000"/>
                        </a:lnSpc>
                      </a:pPr>
                      <a:endParaRPr sz="2200">
                        <a:latin typeface="Times New Roman"/>
                        <a:cs typeface="Times New Roman"/>
                      </a:endParaRPr>
                    </a:p>
                  </a:txBody>
                  <a:tcPr marL="0" marR="0" marT="0" marB="0">
                    <a:lnL w="38100">
                      <a:solidFill>
                        <a:srgbClr val="000000"/>
                      </a:solidFill>
                      <a:prstDash val="solid"/>
                    </a:lnL>
                    <a:lnR w="38100">
                      <a:solidFill>
                        <a:srgbClr val="000000"/>
                      </a:solidFill>
                      <a:prstDash val="solid"/>
                    </a:lnR>
                    <a:lnB w="38100">
                      <a:solidFill>
                        <a:srgbClr val="000000"/>
                      </a:solidFill>
                      <a:prstDash val="solid"/>
                    </a:lnB>
                    <a:solidFill>
                      <a:srgbClr val="ECEFF1"/>
                    </a:solidFill>
                  </a:tcPr>
                </a:tc>
                <a:tc>
                  <a:txBody>
                    <a:bodyPr/>
                    <a:lstStyle/>
                    <a:p>
                      <a:pPr marL="60325" marR="183515">
                        <a:lnSpc>
                          <a:spcPts val="2600"/>
                        </a:lnSpc>
                        <a:spcBef>
                          <a:spcPts val="280"/>
                        </a:spcBef>
                      </a:pPr>
                      <a:r>
                        <a:rPr sz="2200" b="1" i="1" dirty="0">
                          <a:solidFill>
                            <a:srgbClr val="C00000"/>
                          </a:solidFill>
                          <a:latin typeface="Arial"/>
                          <a:cs typeface="Arial"/>
                        </a:rPr>
                        <a:t>Chronic </a:t>
                      </a:r>
                      <a:r>
                        <a:rPr sz="2200" i="1" dirty="0">
                          <a:latin typeface="Arial"/>
                          <a:cs typeface="Arial"/>
                        </a:rPr>
                        <a:t>— </a:t>
                      </a:r>
                      <a:r>
                        <a:rPr sz="2200" dirty="0">
                          <a:latin typeface="Arial"/>
                          <a:cs typeface="Arial"/>
                        </a:rPr>
                        <a:t>small amt</a:t>
                      </a:r>
                      <a:r>
                        <a:rPr sz="2200" spc="-110" dirty="0">
                          <a:latin typeface="Arial"/>
                          <a:cs typeface="Arial"/>
                        </a:rPr>
                        <a:t> </a:t>
                      </a:r>
                      <a:r>
                        <a:rPr sz="2200" dirty="0">
                          <a:latin typeface="Arial"/>
                          <a:cs typeface="Arial"/>
                        </a:rPr>
                        <a:t>of  </a:t>
                      </a:r>
                      <a:r>
                        <a:rPr sz="2200" spc="-5" dirty="0">
                          <a:latin typeface="Arial"/>
                          <a:cs typeface="Arial"/>
                        </a:rPr>
                        <a:t>radiations </a:t>
                      </a:r>
                      <a:r>
                        <a:rPr sz="2200" dirty="0">
                          <a:latin typeface="Arial"/>
                          <a:cs typeface="Arial"/>
                        </a:rPr>
                        <a:t>absorbed  </a:t>
                      </a:r>
                      <a:r>
                        <a:rPr sz="2200" spc="-5" dirty="0">
                          <a:latin typeface="Arial"/>
                          <a:cs typeface="Arial"/>
                        </a:rPr>
                        <a:t>repeatedly </a:t>
                      </a:r>
                      <a:r>
                        <a:rPr sz="2200" dirty="0">
                          <a:latin typeface="Arial"/>
                          <a:cs typeface="Arial"/>
                        </a:rPr>
                        <a:t>over long  </a:t>
                      </a:r>
                      <a:r>
                        <a:rPr sz="2200" spc="-5" dirty="0">
                          <a:latin typeface="Arial"/>
                          <a:cs typeface="Arial"/>
                        </a:rPr>
                        <a:t>time (latent </a:t>
                      </a:r>
                      <a:r>
                        <a:rPr sz="2200" dirty="0">
                          <a:latin typeface="Arial"/>
                          <a:cs typeface="Arial"/>
                        </a:rPr>
                        <a:t>period </a:t>
                      </a:r>
                      <a:r>
                        <a:rPr sz="2200" spc="-5" dirty="0">
                          <a:latin typeface="Arial"/>
                          <a:cs typeface="Arial"/>
                        </a:rPr>
                        <a:t>≥20  </a:t>
                      </a:r>
                      <a:r>
                        <a:rPr sz="2200" dirty="0">
                          <a:latin typeface="Arial"/>
                          <a:cs typeface="Arial"/>
                        </a:rPr>
                        <a:t>yrs)</a:t>
                      </a:r>
                      <a:endParaRPr sz="2200">
                        <a:latin typeface="Arial"/>
                        <a:cs typeface="Arial"/>
                      </a:endParaRPr>
                    </a:p>
                  </a:txBody>
                  <a:tcPr marL="0" marR="0" marT="35560" marB="0">
                    <a:lnL w="38100">
                      <a:solidFill>
                        <a:srgbClr val="000000"/>
                      </a:solidFill>
                      <a:prstDash val="solid"/>
                    </a:lnL>
                    <a:lnR w="38100">
                      <a:solidFill>
                        <a:srgbClr val="000000"/>
                      </a:solidFill>
                      <a:prstDash val="solid"/>
                    </a:lnR>
                    <a:lnB w="38100">
                      <a:solidFill>
                        <a:srgbClr val="000000"/>
                      </a:solidFill>
                      <a:prstDash val="solid"/>
                    </a:lnB>
                    <a:solidFill>
                      <a:srgbClr val="ECEFF1"/>
                    </a:solidFill>
                  </a:tcPr>
                </a:tc>
                <a:tc>
                  <a:txBody>
                    <a:bodyPr/>
                    <a:lstStyle/>
                    <a:p>
                      <a:pPr>
                        <a:lnSpc>
                          <a:spcPct val="100000"/>
                        </a:lnSpc>
                      </a:pPr>
                      <a:endParaRPr sz="2200">
                        <a:latin typeface="Times New Roman"/>
                        <a:cs typeface="Times New Roman"/>
                      </a:endParaRPr>
                    </a:p>
                  </a:txBody>
                  <a:tcPr marL="0" marR="0" marT="0" marB="0">
                    <a:lnL w="38100">
                      <a:solidFill>
                        <a:srgbClr val="000000"/>
                      </a:solidFill>
                      <a:prstDash val="solid"/>
                    </a:lnL>
                    <a:lnB w="38100">
                      <a:solidFill>
                        <a:srgbClr val="000000"/>
                      </a:solidFill>
                      <a:prstDash val="solid"/>
                    </a:lnB>
                    <a:solidFill>
                      <a:srgbClr val="ECEFF1"/>
                    </a:solidFill>
                  </a:tcPr>
                </a:tc>
              </a:tr>
              <a:tr h="1832785">
                <a:tc>
                  <a:txBody>
                    <a:bodyPr/>
                    <a:lstStyle/>
                    <a:p>
                      <a:pPr marR="68580" algn="ctr">
                        <a:lnSpc>
                          <a:spcPct val="100000"/>
                        </a:lnSpc>
                        <a:spcBef>
                          <a:spcPts val="370"/>
                        </a:spcBef>
                      </a:pPr>
                      <a:r>
                        <a:rPr sz="2200" spc="-5" dirty="0">
                          <a:solidFill>
                            <a:srgbClr val="FF0000"/>
                          </a:solidFill>
                          <a:latin typeface="Arial"/>
                          <a:cs typeface="Arial"/>
                        </a:rPr>
                        <a:t>Genetic</a:t>
                      </a:r>
                      <a:endParaRPr sz="2200">
                        <a:latin typeface="Arial"/>
                        <a:cs typeface="Arial"/>
                      </a:endParaRPr>
                    </a:p>
                  </a:txBody>
                  <a:tcPr marL="0" marR="0" marT="46990" marB="0">
                    <a:lnR w="38100">
                      <a:solidFill>
                        <a:srgbClr val="000000"/>
                      </a:solidFill>
                      <a:prstDash val="solid"/>
                    </a:lnR>
                    <a:lnT w="38100">
                      <a:solidFill>
                        <a:srgbClr val="000000"/>
                      </a:solidFill>
                      <a:prstDash val="solid"/>
                    </a:lnT>
                    <a:solidFill>
                      <a:srgbClr val="D7DDE2"/>
                    </a:solidFill>
                  </a:tcPr>
                </a:tc>
                <a:tc>
                  <a:txBody>
                    <a:bodyPr/>
                    <a:lstStyle/>
                    <a:p>
                      <a:pPr marL="59055" marR="88900">
                        <a:lnSpc>
                          <a:spcPts val="2600"/>
                        </a:lnSpc>
                        <a:spcBef>
                          <a:spcPts val="490"/>
                        </a:spcBef>
                      </a:pPr>
                      <a:r>
                        <a:rPr sz="2200" dirty="0">
                          <a:latin typeface="Arial"/>
                          <a:cs typeface="Arial"/>
                        </a:rPr>
                        <a:t>Harm </a:t>
                      </a:r>
                      <a:r>
                        <a:rPr sz="2200" spc="-5" dirty="0">
                          <a:latin typeface="Arial"/>
                          <a:cs typeface="Arial"/>
                        </a:rPr>
                        <a:t>to</a:t>
                      </a:r>
                      <a:r>
                        <a:rPr sz="2200" spc="-100" dirty="0">
                          <a:latin typeface="Arial"/>
                          <a:cs typeface="Arial"/>
                        </a:rPr>
                        <a:t> </a:t>
                      </a:r>
                      <a:r>
                        <a:rPr sz="2200" dirty="0">
                          <a:latin typeface="Arial"/>
                          <a:cs typeface="Arial"/>
                        </a:rPr>
                        <a:t>person  in </a:t>
                      </a:r>
                      <a:r>
                        <a:rPr sz="2200" spc="-5" dirty="0">
                          <a:latin typeface="Arial"/>
                          <a:cs typeface="Arial"/>
                        </a:rPr>
                        <a:t>future  generation </a:t>
                      </a:r>
                      <a:r>
                        <a:rPr sz="2200" dirty="0">
                          <a:latin typeface="Arial"/>
                          <a:cs typeface="Arial"/>
                        </a:rPr>
                        <a:t>due  </a:t>
                      </a:r>
                      <a:r>
                        <a:rPr sz="2200" spc="-5" dirty="0">
                          <a:latin typeface="Arial"/>
                          <a:cs typeface="Arial"/>
                        </a:rPr>
                        <a:t>to </a:t>
                      </a:r>
                      <a:r>
                        <a:rPr sz="2200" dirty="0">
                          <a:latin typeface="Arial"/>
                          <a:cs typeface="Arial"/>
                        </a:rPr>
                        <a:t>ancestor’s  exposure</a:t>
                      </a:r>
                      <a:endParaRPr sz="2200">
                        <a:latin typeface="Arial"/>
                        <a:cs typeface="Arial"/>
                      </a:endParaRPr>
                    </a:p>
                  </a:txBody>
                  <a:tcPr marL="0" marR="0" marT="62230" marB="0">
                    <a:lnL w="38100">
                      <a:solidFill>
                        <a:srgbClr val="000000"/>
                      </a:solidFill>
                      <a:prstDash val="solid"/>
                    </a:lnL>
                    <a:lnR w="38100">
                      <a:solidFill>
                        <a:srgbClr val="000000"/>
                      </a:solidFill>
                      <a:prstDash val="solid"/>
                    </a:lnR>
                    <a:lnT w="38100">
                      <a:solidFill>
                        <a:srgbClr val="000000"/>
                      </a:solidFill>
                      <a:prstDash val="solid"/>
                    </a:lnT>
                    <a:solidFill>
                      <a:srgbClr val="D7DDE2"/>
                    </a:solidFill>
                  </a:tcPr>
                </a:tc>
                <a:tc>
                  <a:txBody>
                    <a:bodyPr/>
                    <a:lstStyle/>
                    <a:p>
                      <a:pPr marL="60325" marR="73025" algn="just">
                        <a:lnSpc>
                          <a:spcPts val="2600"/>
                        </a:lnSpc>
                        <a:spcBef>
                          <a:spcPts val="490"/>
                        </a:spcBef>
                      </a:pPr>
                      <a:r>
                        <a:rPr sz="2200" spc="-5" dirty="0">
                          <a:latin typeface="Arial"/>
                          <a:cs typeface="Arial"/>
                        </a:rPr>
                        <a:t>Radiation to reproductive  </a:t>
                      </a:r>
                      <a:r>
                        <a:rPr sz="2200" dirty="0">
                          <a:latin typeface="Arial"/>
                          <a:cs typeface="Arial"/>
                        </a:rPr>
                        <a:t>organs damage </a:t>
                      </a:r>
                      <a:r>
                        <a:rPr sz="2200" spc="-5" dirty="0">
                          <a:latin typeface="Arial"/>
                          <a:cs typeface="Arial"/>
                        </a:rPr>
                        <a:t>the </a:t>
                      </a:r>
                      <a:r>
                        <a:rPr sz="2200" dirty="0">
                          <a:latin typeface="Arial"/>
                          <a:cs typeface="Arial"/>
                        </a:rPr>
                        <a:t>DNA  of sperms or</a:t>
                      </a:r>
                      <a:r>
                        <a:rPr sz="2200" spc="-40" dirty="0">
                          <a:latin typeface="Arial"/>
                          <a:cs typeface="Arial"/>
                        </a:rPr>
                        <a:t> </a:t>
                      </a:r>
                      <a:r>
                        <a:rPr sz="2200" dirty="0">
                          <a:latin typeface="Arial"/>
                          <a:cs typeface="Arial"/>
                        </a:rPr>
                        <a:t>eggs</a:t>
                      </a:r>
                      <a:endParaRPr sz="2200">
                        <a:latin typeface="Arial"/>
                        <a:cs typeface="Arial"/>
                      </a:endParaRPr>
                    </a:p>
                    <a:p>
                      <a:pPr marL="60325" algn="just">
                        <a:lnSpc>
                          <a:spcPct val="100000"/>
                        </a:lnSpc>
                        <a:spcBef>
                          <a:spcPts val="380"/>
                        </a:spcBef>
                      </a:pPr>
                      <a:r>
                        <a:rPr sz="2200" dirty="0">
                          <a:solidFill>
                            <a:srgbClr val="C00000"/>
                          </a:solidFill>
                          <a:latin typeface="Arial"/>
                          <a:cs typeface="Arial"/>
                        </a:rPr>
                        <a:t>No </a:t>
                      </a:r>
                      <a:r>
                        <a:rPr sz="2200" spc="-5" dirty="0">
                          <a:solidFill>
                            <a:srgbClr val="C00000"/>
                          </a:solidFill>
                          <a:latin typeface="Arial"/>
                          <a:cs typeface="Arial"/>
                        </a:rPr>
                        <a:t>threshold</a:t>
                      </a:r>
                      <a:r>
                        <a:rPr sz="2200" spc="-10" dirty="0">
                          <a:solidFill>
                            <a:srgbClr val="C00000"/>
                          </a:solidFill>
                          <a:latin typeface="Arial"/>
                          <a:cs typeface="Arial"/>
                        </a:rPr>
                        <a:t> </a:t>
                      </a:r>
                      <a:r>
                        <a:rPr sz="2200" dirty="0">
                          <a:solidFill>
                            <a:srgbClr val="C00000"/>
                          </a:solidFill>
                          <a:latin typeface="Arial"/>
                          <a:cs typeface="Arial"/>
                        </a:rPr>
                        <a:t>dose</a:t>
                      </a:r>
                      <a:endParaRPr sz="2200">
                        <a:latin typeface="Arial"/>
                        <a:cs typeface="Arial"/>
                      </a:endParaRPr>
                    </a:p>
                  </a:txBody>
                  <a:tcPr marL="0" marR="0" marT="62230" marB="0">
                    <a:lnL w="38100">
                      <a:solidFill>
                        <a:srgbClr val="000000"/>
                      </a:solidFill>
                      <a:prstDash val="solid"/>
                    </a:lnL>
                    <a:lnR w="38100">
                      <a:solidFill>
                        <a:srgbClr val="000000"/>
                      </a:solidFill>
                      <a:prstDash val="solid"/>
                    </a:lnR>
                    <a:lnT w="38100">
                      <a:solidFill>
                        <a:srgbClr val="000000"/>
                      </a:solidFill>
                      <a:prstDash val="solid"/>
                    </a:lnT>
                    <a:solidFill>
                      <a:srgbClr val="D7DDE2"/>
                    </a:solidFill>
                  </a:tcPr>
                </a:tc>
                <a:tc>
                  <a:txBody>
                    <a:bodyPr/>
                    <a:lstStyle/>
                    <a:p>
                      <a:pPr marL="63500" marR="427355">
                        <a:lnSpc>
                          <a:spcPts val="2600"/>
                        </a:lnSpc>
                        <a:spcBef>
                          <a:spcPts val="490"/>
                        </a:spcBef>
                      </a:pPr>
                      <a:r>
                        <a:rPr sz="2200" dirty="0">
                          <a:latin typeface="Arial"/>
                          <a:cs typeface="Arial"/>
                        </a:rPr>
                        <a:t>-</a:t>
                      </a:r>
                      <a:r>
                        <a:rPr sz="2200" spc="-60" dirty="0">
                          <a:latin typeface="Arial"/>
                          <a:cs typeface="Arial"/>
                        </a:rPr>
                        <a:t> </a:t>
                      </a:r>
                      <a:r>
                        <a:rPr sz="2200" spc="-5" dirty="0">
                          <a:latin typeface="Arial"/>
                          <a:cs typeface="Arial"/>
                        </a:rPr>
                        <a:t>Congenital  abnormality</a:t>
                      </a:r>
                      <a:endParaRPr sz="2200">
                        <a:latin typeface="Arial"/>
                        <a:cs typeface="Arial"/>
                      </a:endParaRPr>
                    </a:p>
                  </a:txBody>
                  <a:tcPr marL="0" marR="0" marT="62230" marB="0">
                    <a:lnL w="38100">
                      <a:solidFill>
                        <a:srgbClr val="000000"/>
                      </a:solidFill>
                      <a:prstDash val="solid"/>
                    </a:lnL>
                    <a:lnT w="38100">
                      <a:solidFill>
                        <a:srgbClr val="000000"/>
                      </a:solidFill>
                      <a:prstDash val="solid"/>
                    </a:lnT>
                    <a:solidFill>
                      <a:srgbClr val="D7DDE2"/>
                    </a:solidFill>
                  </a:tcPr>
                </a:tc>
              </a:tr>
            </a:tbl>
          </a:graphicData>
        </a:graphic>
      </p:graphicFrame>
      <p:sp>
        <p:nvSpPr>
          <p:cNvPr id="4" name="TextBox 3"/>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800" y="711200"/>
            <a:ext cx="6547484" cy="452120"/>
          </a:xfrm>
          <a:prstGeom prst="rect">
            <a:avLst/>
          </a:prstGeom>
        </p:spPr>
        <p:txBody>
          <a:bodyPr vert="horz" wrap="square" lIns="0" tIns="12700" rIns="0" bIns="0" rtlCol="0">
            <a:spAutoFit/>
          </a:bodyPr>
          <a:lstStyle/>
          <a:p>
            <a:pPr marL="12700">
              <a:lnSpc>
                <a:spcPct val="100000"/>
              </a:lnSpc>
              <a:spcBef>
                <a:spcPts val="100"/>
              </a:spcBef>
              <a:tabLst>
                <a:tab pos="506730" algn="l"/>
              </a:tabLst>
            </a:pPr>
            <a:r>
              <a:rPr sz="2800" b="1" dirty="0">
                <a:solidFill>
                  <a:srgbClr val="FFFF00"/>
                </a:solidFill>
                <a:latin typeface="Arial"/>
                <a:cs typeface="Arial"/>
              </a:rPr>
              <a:t>2.	</a:t>
            </a:r>
            <a:r>
              <a:rPr sz="2800" b="1" spc="-5" dirty="0">
                <a:solidFill>
                  <a:srgbClr val="FFFF00"/>
                </a:solidFill>
                <a:latin typeface="Arial"/>
                <a:cs typeface="Arial"/>
              </a:rPr>
              <a:t>Stochastic </a:t>
            </a:r>
            <a:r>
              <a:rPr sz="2800" b="1" dirty="0">
                <a:solidFill>
                  <a:srgbClr val="FFFF00"/>
                </a:solidFill>
                <a:latin typeface="Arial"/>
                <a:cs typeface="Arial"/>
              </a:rPr>
              <a:t>vs. </a:t>
            </a:r>
            <a:r>
              <a:rPr sz="2800" b="1" spc="-5" dirty="0">
                <a:solidFill>
                  <a:srgbClr val="FFFF00"/>
                </a:solidFill>
                <a:latin typeface="Arial"/>
                <a:cs typeface="Arial"/>
              </a:rPr>
              <a:t>Deterministic</a:t>
            </a:r>
            <a:r>
              <a:rPr sz="2800" b="1" spc="-20" dirty="0">
                <a:solidFill>
                  <a:srgbClr val="FFFF00"/>
                </a:solidFill>
                <a:latin typeface="Arial"/>
                <a:cs typeface="Arial"/>
              </a:rPr>
              <a:t> </a:t>
            </a:r>
            <a:r>
              <a:rPr sz="2800" b="1" dirty="0">
                <a:solidFill>
                  <a:srgbClr val="FFFF00"/>
                </a:solidFill>
                <a:latin typeface="Arial"/>
                <a:cs typeface="Arial"/>
              </a:rPr>
              <a:t>Effects</a:t>
            </a:r>
            <a:endParaRPr sz="2800" dirty="0">
              <a:solidFill>
                <a:srgbClr val="FFFF00"/>
              </a:solidFill>
              <a:latin typeface="Arial"/>
              <a:cs typeface="Arial"/>
            </a:endParaRPr>
          </a:p>
        </p:txBody>
      </p:sp>
      <p:sp>
        <p:nvSpPr>
          <p:cNvPr id="3" name="object 3"/>
          <p:cNvSpPr/>
          <p:nvPr/>
        </p:nvSpPr>
        <p:spPr>
          <a:xfrm>
            <a:off x="1295400" y="1168400"/>
            <a:ext cx="6604000" cy="538480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800" y="711200"/>
            <a:ext cx="6547484" cy="452120"/>
          </a:xfrm>
          <a:prstGeom prst="rect">
            <a:avLst/>
          </a:prstGeom>
        </p:spPr>
        <p:txBody>
          <a:bodyPr vert="horz" wrap="square" lIns="0" tIns="12700" rIns="0" bIns="0" rtlCol="0">
            <a:spAutoFit/>
          </a:bodyPr>
          <a:lstStyle/>
          <a:p>
            <a:pPr marL="12700">
              <a:lnSpc>
                <a:spcPct val="100000"/>
              </a:lnSpc>
              <a:spcBef>
                <a:spcPts val="100"/>
              </a:spcBef>
              <a:tabLst>
                <a:tab pos="506730" algn="l"/>
              </a:tabLst>
            </a:pPr>
            <a:r>
              <a:rPr sz="2800" b="1" dirty="0">
                <a:solidFill>
                  <a:srgbClr val="FFFF00"/>
                </a:solidFill>
                <a:latin typeface="Arial"/>
                <a:cs typeface="Arial"/>
              </a:rPr>
              <a:t>2.	</a:t>
            </a:r>
            <a:r>
              <a:rPr sz="2800" b="1" spc="-5" dirty="0">
                <a:solidFill>
                  <a:srgbClr val="FFFF00"/>
                </a:solidFill>
                <a:latin typeface="Arial"/>
                <a:cs typeface="Arial"/>
              </a:rPr>
              <a:t>Stochastic </a:t>
            </a:r>
            <a:r>
              <a:rPr sz="2800" b="1" dirty="0">
                <a:solidFill>
                  <a:srgbClr val="FFFF00"/>
                </a:solidFill>
                <a:latin typeface="Arial"/>
                <a:cs typeface="Arial"/>
              </a:rPr>
              <a:t>vs. </a:t>
            </a:r>
            <a:r>
              <a:rPr sz="2800" b="1" spc="-5" dirty="0">
                <a:solidFill>
                  <a:srgbClr val="FFFF00"/>
                </a:solidFill>
                <a:latin typeface="Arial"/>
                <a:cs typeface="Arial"/>
              </a:rPr>
              <a:t>Deterministic</a:t>
            </a:r>
            <a:r>
              <a:rPr sz="2800" b="1" spc="-20" dirty="0">
                <a:solidFill>
                  <a:srgbClr val="FFFF00"/>
                </a:solidFill>
                <a:latin typeface="Arial"/>
                <a:cs typeface="Arial"/>
              </a:rPr>
              <a:t> </a:t>
            </a:r>
            <a:r>
              <a:rPr sz="2800" b="1" dirty="0">
                <a:solidFill>
                  <a:srgbClr val="FFFF00"/>
                </a:solidFill>
                <a:latin typeface="Arial"/>
                <a:cs typeface="Arial"/>
              </a:rPr>
              <a:t>Effects</a:t>
            </a:r>
            <a:endParaRPr sz="2800">
              <a:solidFill>
                <a:srgbClr val="FFFF00"/>
              </a:solidFill>
              <a:latin typeface="Arial"/>
              <a:cs typeface="Arial"/>
            </a:endParaRPr>
          </a:p>
        </p:txBody>
      </p:sp>
      <p:graphicFrame>
        <p:nvGraphicFramePr>
          <p:cNvPr id="3" name="object 3"/>
          <p:cNvGraphicFramePr>
            <a:graphicFrameLocks noGrp="1"/>
          </p:cNvGraphicFramePr>
          <p:nvPr/>
        </p:nvGraphicFramePr>
        <p:xfrm>
          <a:off x="146050" y="1428750"/>
          <a:ext cx="8846818" cy="5113578"/>
        </p:xfrm>
        <a:graphic>
          <a:graphicData uri="http://schemas.openxmlformats.org/drawingml/2006/table">
            <a:tbl>
              <a:tblPr firstRow="1" bandRow="1">
                <a:tableStyleId>{2D5ABB26-0587-4C30-8999-92F81FD0307C}</a:tableStyleId>
              </a:tblPr>
              <a:tblGrid>
                <a:gridCol w="1726564"/>
                <a:gridCol w="2402205"/>
                <a:gridCol w="2477770"/>
                <a:gridCol w="2240279"/>
              </a:tblGrid>
              <a:tr h="497823">
                <a:tc>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38100">
                      <a:solidFill>
                        <a:srgbClr val="000000"/>
                      </a:solidFill>
                      <a:prstDash val="solid"/>
                    </a:lnR>
                    <a:lnT w="12700">
                      <a:solidFill>
                        <a:srgbClr val="FFFFFF"/>
                      </a:solidFill>
                      <a:prstDash val="solid"/>
                    </a:lnT>
                    <a:lnB w="38100">
                      <a:solidFill>
                        <a:srgbClr val="000000"/>
                      </a:solidFill>
                      <a:prstDash val="solid"/>
                    </a:lnB>
                    <a:solidFill>
                      <a:srgbClr val="D7DDE2"/>
                    </a:solidFill>
                  </a:tcPr>
                </a:tc>
                <a:tc>
                  <a:txBody>
                    <a:bodyPr/>
                    <a:lstStyle/>
                    <a:p>
                      <a:pPr marL="6985" algn="ctr">
                        <a:lnSpc>
                          <a:spcPct val="100000"/>
                        </a:lnSpc>
                        <a:spcBef>
                          <a:spcPts val="300"/>
                        </a:spcBef>
                      </a:pPr>
                      <a:r>
                        <a:rPr sz="2500" spc="-20" dirty="0">
                          <a:latin typeface="Arial"/>
                          <a:cs typeface="Arial"/>
                        </a:rPr>
                        <a:t>Traits</a:t>
                      </a:r>
                      <a:endParaRPr sz="2500">
                        <a:latin typeface="Arial"/>
                        <a:cs typeface="Arial"/>
                      </a:endParaRPr>
                    </a:p>
                  </a:txBody>
                  <a:tcPr marL="0" marR="0" marT="38100" marB="0">
                    <a:lnL w="38100">
                      <a:solidFill>
                        <a:srgbClr val="000000"/>
                      </a:solidFill>
                      <a:prstDash val="solid"/>
                    </a:lnL>
                    <a:lnR w="38100">
                      <a:solidFill>
                        <a:srgbClr val="000000"/>
                      </a:solidFill>
                      <a:prstDash val="solid"/>
                    </a:lnR>
                    <a:lnT w="12700">
                      <a:solidFill>
                        <a:srgbClr val="FFFFFF"/>
                      </a:solidFill>
                      <a:prstDash val="solid"/>
                    </a:lnT>
                    <a:lnB w="38100">
                      <a:solidFill>
                        <a:srgbClr val="000000"/>
                      </a:solidFill>
                      <a:prstDash val="solid"/>
                    </a:lnB>
                    <a:solidFill>
                      <a:srgbClr val="D7DDE2"/>
                    </a:solidFill>
                  </a:tcPr>
                </a:tc>
                <a:tc>
                  <a:txBody>
                    <a:bodyPr/>
                    <a:lstStyle/>
                    <a:p>
                      <a:pPr marL="709930">
                        <a:lnSpc>
                          <a:spcPct val="100000"/>
                        </a:lnSpc>
                        <a:spcBef>
                          <a:spcPts val="400"/>
                        </a:spcBef>
                      </a:pPr>
                      <a:r>
                        <a:rPr sz="2500" spc="-5" dirty="0">
                          <a:latin typeface="Verdana"/>
                          <a:cs typeface="Verdana"/>
                        </a:rPr>
                        <a:t>Effects</a:t>
                      </a:r>
                      <a:endParaRPr sz="2500">
                        <a:latin typeface="Verdana"/>
                        <a:cs typeface="Verdana"/>
                      </a:endParaRPr>
                    </a:p>
                  </a:txBody>
                  <a:tcPr marL="0" marR="0" marT="50800" marB="0">
                    <a:lnL w="38100">
                      <a:solidFill>
                        <a:srgbClr val="000000"/>
                      </a:solidFill>
                      <a:prstDash val="solid"/>
                    </a:lnL>
                    <a:lnR w="38100">
                      <a:solidFill>
                        <a:srgbClr val="000000"/>
                      </a:solidFill>
                      <a:prstDash val="solid"/>
                    </a:lnR>
                    <a:lnT w="12700">
                      <a:solidFill>
                        <a:srgbClr val="FFFFFF"/>
                      </a:solidFill>
                      <a:prstDash val="solid"/>
                    </a:lnT>
                    <a:lnB w="38100">
                      <a:solidFill>
                        <a:srgbClr val="000000"/>
                      </a:solidFill>
                      <a:prstDash val="solid"/>
                    </a:lnB>
                    <a:solidFill>
                      <a:srgbClr val="D7DDE2"/>
                    </a:solidFill>
                  </a:tcPr>
                </a:tc>
                <a:tc>
                  <a:txBody>
                    <a:bodyPr/>
                    <a:lstStyle/>
                    <a:p>
                      <a:pPr marL="505459">
                        <a:lnSpc>
                          <a:spcPct val="100000"/>
                        </a:lnSpc>
                        <a:spcBef>
                          <a:spcPts val="300"/>
                        </a:spcBef>
                      </a:pPr>
                      <a:r>
                        <a:rPr sz="2500" dirty="0">
                          <a:latin typeface="Arial"/>
                          <a:cs typeface="Arial"/>
                        </a:rPr>
                        <a:t>Example</a:t>
                      </a:r>
                      <a:endParaRPr sz="2500">
                        <a:latin typeface="Arial"/>
                        <a:cs typeface="Arial"/>
                      </a:endParaRPr>
                    </a:p>
                  </a:txBody>
                  <a:tcPr marL="0" marR="0" marT="38100" marB="0">
                    <a:lnL w="38100">
                      <a:solidFill>
                        <a:srgbClr val="000000"/>
                      </a:solidFill>
                      <a:prstDash val="solid"/>
                    </a:lnL>
                    <a:lnR w="12700">
                      <a:solidFill>
                        <a:srgbClr val="FFFFFF"/>
                      </a:solidFill>
                      <a:prstDash val="solid"/>
                    </a:lnR>
                    <a:lnT w="12700">
                      <a:solidFill>
                        <a:srgbClr val="FFFFFF"/>
                      </a:solidFill>
                      <a:prstDash val="solid"/>
                    </a:lnT>
                    <a:lnB w="38100">
                      <a:solidFill>
                        <a:srgbClr val="000000"/>
                      </a:solidFill>
                      <a:prstDash val="solid"/>
                    </a:lnB>
                    <a:solidFill>
                      <a:srgbClr val="D7DDE2"/>
                    </a:solidFill>
                  </a:tcPr>
                </a:tc>
              </a:tr>
              <a:tr h="2526872">
                <a:tc>
                  <a:txBody>
                    <a:bodyPr/>
                    <a:lstStyle/>
                    <a:p>
                      <a:pPr marL="50800">
                        <a:lnSpc>
                          <a:spcPct val="100000"/>
                        </a:lnSpc>
                        <a:spcBef>
                          <a:spcPts val="380"/>
                        </a:spcBef>
                      </a:pPr>
                      <a:r>
                        <a:rPr sz="2200" spc="-5" dirty="0">
                          <a:solidFill>
                            <a:srgbClr val="FF0000"/>
                          </a:solidFill>
                          <a:latin typeface="Arial"/>
                          <a:cs typeface="Arial"/>
                        </a:rPr>
                        <a:t>Stochastic</a:t>
                      </a:r>
                      <a:endParaRPr sz="2200">
                        <a:latin typeface="Arial"/>
                        <a:cs typeface="Arial"/>
                      </a:endParaRPr>
                    </a:p>
                  </a:txBody>
                  <a:tcPr marL="0" marR="0" marT="48260" marB="0">
                    <a:lnL w="12700">
                      <a:solidFill>
                        <a:srgbClr val="FFFFFF"/>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ECEFF1"/>
                    </a:solidFill>
                  </a:tcPr>
                </a:tc>
                <a:tc>
                  <a:txBody>
                    <a:bodyPr/>
                    <a:lstStyle/>
                    <a:p>
                      <a:pPr marL="64135" marR="341630">
                        <a:lnSpc>
                          <a:spcPts val="2600"/>
                        </a:lnSpc>
                        <a:spcBef>
                          <a:spcPts val="500"/>
                        </a:spcBef>
                      </a:pPr>
                      <a:r>
                        <a:rPr sz="2200" dirty="0">
                          <a:latin typeface="Arial"/>
                          <a:cs typeface="Arial"/>
                        </a:rPr>
                        <a:t>“all or none”  response; any  dose </a:t>
                      </a:r>
                      <a:r>
                        <a:rPr sz="2200" b="1" dirty="0">
                          <a:solidFill>
                            <a:srgbClr val="00B0F0"/>
                          </a:solidFill>
                          <a:latin typeface="Arial"/>
                          <a:cs typeface="Arial"/>
                        </a:rPr>
                        <a:t>can</a:t>
                      </a:r>
                      <a:r>
                        <a:rPr sz="2200" b="1" spc="-110" dirty="0">
                          <a:solidFill>
                            <a:srgbClr val="00B0F0"/>
                          </a:solidFill>
                          <a:latin typeface="Arial"/>
                          <a:cs typeface="Arial"/>
                        </a:rPr>
                        <a:t> </a:t>
                      </a:r>
                      <a:r>
                        <a:rPr sz="2200" dirty="0">
                          <a:latin typeface="Arial"/>
                          <a:cs typeface="Arial"/>
                        </a:rPr>
                        <a:t>cause</a:t>
                      </a:r>
                      <a:endParaRPr sz="2200">
                        <a:latin typeface="Arial"/>
                        <a:cs typeface="Arial"/>
                      </a:endParaRPr>
                    </a:p>
                  </a:txBody>
                  <a:tcPr marL="0" marR="0" marT="6350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ECEFF1"/>
                    </a:solidFill>
                  </a:tcPr>
                </a:tc>
                <a:tc>
                  <a:txBody>
                    <a:bodyPr/>
                    <a:lstStyle/>
                    <a:p>
                      <a:pPr marL="62230" marR="139700" algn="just">
                        <a:lnSpc>
                          <a:spcPct val="108000"/>
                        </a:lnSpc>
                        <a:spcBef>
                          <a:spcPts val="165"/>
                        </a:spcBef>
                      </a:pPr>
                      <a:r>
                        <a:rPr sz="2200" dirty="0">
                          <a:solidFill>
                            <a:srgbClr val="C00000"/>
                          </a:solidFill>
                          <a:latin typeface="Arial"/>
                          <a:cs typeface="Arial"/>
                        </a:rPr>
                        <a:t>No </a:t>
                      </a:r>
                      <a:r>
                        <a:rPr sz="2200" spc="-5" dirty="0">
                          <a:solidFill>
                            <a:srgbClr val="C00000"/>
                          </a:solidFill>
                          <a:latin typeface="Arial"/>
                          <a:cs typeface="Arial"/>
                        </a:rPr>
                        <a:t>threshold</a:t>
                      </a:r>
                      <a:r>
                        <a:rPr sz="2200" spc="-60" dirty="0">
                          <a:solidFill>
                            <a:srgbClr val="C00000"/>
                          </a:solidFill>
                          <a:latin typeface="Arial"/>
                          <a:cs typeface="Arial"/>
                        </a:rPr>
                        <a:t> </a:t>
                      </a:r>
                      <a:r>
                        <a:rPr sz="2200" dirty="0">
                          <a:solidFill>
                            <a:srgbClr val="C00000"/>
                          </a:solidFill>
                          <a:latin typeface="Arial"/>
                          <a:cs typeface="Arial"/>
                        </a:rPr>
                        <a:t>dose  </a:t>
                      </a:r>
                      <a:r>
                        <a:rPr sz="2200" dirty="0">
                          <a:solidFill>
                            <a:srgbClr val="302519"/>
                          </a:solidFill>
                          <a:latin typeface="Arial"/>
                          <a:cs typeface="Arial"/>
                        </a:rPr>
                        <a:t>Every exposure </a:t>
                      </a:r>
                      <a:r>
                        <a:rPr sz="2200" spc="-5" dirty="0">
                          <a:solidFill>
                            <a:srgbClr val="302519"/>
                          </a:solidFill>
                          <a:latin typeface="Arial"/>
                          <a:cs typeface="Arial"/>
                        </a:rPr>
                        <a:t>to  </a:t>
                      </a:r>
                      <a:r>
                        <a:rPr sz="2200" dirty="0">
                          <a:solidFill>
                            <a:srgbClr val="302519"/>
                          </a:solidFill>
                          <a:latin typeface="Arial"/>
                          <a:cs typeface="Arial"/>
                        </a:rPr>
                        <a:t>ionizing</a:t>
                      </a:r>
                      <a:r>
                        <a:rPr sz="2200" spc="-20" dirty="0">
                          <a:solidFill>
                            <a:srgbClr val="302519"/>
                          </a:solidFill>
                          <a:latin typeface="Arial"/>
                          <a:cs typeface="Arial"/>
                        </a:rPr>
                        <a:t> </a:t>
                      </a:r>
                      <a:r>
                        <a:rPr sz="2200" spc="-5" dirty="0">
                          <a:solidFill>
                            <a:srgbClr val="302519"/>
                          </a:solidFill>
                          <a:latin typeface="Arial"/>
                          <a:cs typeface="Arial"/>
                        </a:rPr>
                        <a:t>radiation</a:t>
                      </a:r>
                      <a:endParaRPr sz="2200">
                        <a:latin typeface="Arial"/>
                        <a:cs typeface="Arial"/>
                      </a:endParaRPr>
                    </a:p>
                    <a:p>
                      <a:pPr marL="62230" marR="311150">
                        <a:lnSpc>
                          <a:spcPts val="2600"/>
                        </a:lnSpc>
                        <a:spcBef>
                          <a:spcPts val="80"/>
                        </a:spcBef>
                      </a:pPr>
                      <a:r>
                        <a:rPr sz="2200" dirty="0">
                          <a:solidFill>
                            <a:srgbClr val="302519"/>
                          </a:solidFill>
                          <a:latin typeface="Arial"/>
                          <a:cs typeface="Arial"/>
                        </a:rPr>
                        <a:t>carries </a:t>
                      </a:r>
                      <a:r>
                        <a:rPr sz="2200" spc="-5" dirty="0">
                          <a:solidFill>
                            <a:srgbClr val="302519"/>
                          </a:solidFill>
                          <a:latin typeface="Arial"/>
                          <a:cs typeface="Arial"/>
                        </a:rPr>
                        <a:t>with </a:t>
                      </a:r>
                      <a:r>
                        <a:rPr sz="2200" dirty="0">
                          <a:solidFill>
                            <a:srgbClr val="302519"/>
                          </a:solidFill>
                          <a:latin typeface="Arial"/>
                          <a:cs typeface="Arial"/>
                        </a:rPr>
                        <a:t>it</a:t>
                      </a:r>
                      <a:r>
                        <a:rPr sz="2200" spc="-80" dirty="0">
                          <a:solidFill>
                            <a:srgbClr val="302519"/>
                          </a:solidFill>
                          <a:latin typeface="Arial"/>
                          <a:cs typeface="Arial"/>
                        </a:rPr>
                        <a:t> </a:t>
                      </a:r>
                      <a:r>
                        <a:rPr sz="2200" spc="-5" dirty="0">
                          <a:solidFill>
                            <a:srgbClr val="302519"/>
                          </a:solidFill>
                          <a:latin typeface="Arial"/>
                          <a:cs typeface="Arial"/>
                        </a:rPr>
                        <a:t>the  possibility </a:t>
                      </a:r>
                      <a:r>
                        <a:rPr sz="2200" dirty="0">
                          <a:solidFill>
                            <a:srgbClr val="302519"/>
                          </a:solidFill>
                          <a:latin typeface="Arial"/>
                          <a:cs typeface="Arial"/>
                        </a:rPr>
                        <a:t>of  inducing a  </a:t>
                      </a:r>
                      <a:r>
                        <a:rPr sz="2200" spc="-5" dirty="0">
                          <a:solidFill>
                            <a:srgbClr val="302519"/>
                          </a:solidFill>
                          <a:latin typeface="Arial"/>
                          <a:cs typeface="Arial"/>
                        </a:rPr>
                        <a:t>stochastic</a:t>
                      </a:r>
                      <a:r>
                        <a:rPr sz="2200" spc="-45" dirty="0">
                          <a:solidFill>
                            <a:srgbClr val="302519"/>
                          </a:solidFill>
                          <a:latin typeface="Arial"/>
                          <a:cs typeface="Arial"/>
                        </a:rPr>
                        <a:t> </a:t>
                      </a:r>
                      <a:r>
                        <a:rPr sz="2200" spc="-10" dirty="0">
                          <a:solidFill>
                            <a:srgbClr val="302519"/>
                          </a:solidFill>
                          <a:latin typeface="Arial"/>
                          <a:cs typeface="Arial"/>
                        </a:rPr>
                        <a:t>effect.</a:t>
                      </a:r>
                      <a:endParaRPr sz="2200">
                        <a:latin typeface="Arial"/>
                        <a:cs typeface="Arial"/>
                      </a:endParaRPr>
                    </a:p>
                  </a:txBody>
                  <a:tcPr marL="0" marR="0" marT="20955"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ECEFF1"/>
                    </a:solidFill>
                  </a:tcPr>
                </a:tc>
                <a:tc>
                  <a:txBody>
                    <a:bodyPr/>
                    <a:lstStyle/>
                    <a:p>
                      <a:pPr marL="60960" marR="135890">
                        <a:lnSpc>
                          <a:spcPts val="2600"/>
                        </a:lnSpc>
                        <a:spcBef>
                          <a:spcPts val="500"/>
                        </a:spcBef>
                        <a:tabLst>
                          <a:tab pos="589280" algn="l"/>
                        </a:tabLst>
                      </a:pPr>
                      <a:r>
                        <a:rPr sz="2200" dirty="0">
                          <a:latin typeface="Wingdings"/>
                          <a:cs typeface="Wingdings"/>
                        </a:rPr>
                        <a:t></a:t>
                      </a:r>
                      <a:r>
                        <a:rPr sz="2200" dirty="0">
                          <a:latin typeface="Times New Roman"/>
                          <a:cs typeface="Times New Roman"/>
                        </a:rPr>
                        <a:t>	</a:t>
                      </a:r>
                      <a:r>
                        <a:rPr sz="2200" spc="-5" dirty="0">
                          <a:latin typeface="Arial"/>
                          <a:cs typeface="Arial"/>
                        </a:rPr>
                        <a:t>Incidence</a:t>
                      </a:r>
                      <a:r>
                        <a:rPr sz="2200" spc="-60" dirty="0">
                          <a:latin typeface="Arial"/>
                          <a:cs typeface="Arial"/>
                        </a:rPr>
                        <a:t> </a:t>
                      </a:r>
                      <a:r>
                        <a:rPr sz="2200" dirty="0">
                          <a:latin typeface="Arial"/>
                          <a:cs typeface="Arial"/>
                        </a:rPr>
                        <a:t>of  leukaemia &amp;  </a:t>
                      </a:r>
                      <a:r>
                        <a:rPr sz="2200" spc="-5" dirty="0">
                          <a:latin typeface="Arial"/>
                          <a:cs typeface="Arial"/>
                        </a:rPr>
                        <a:t>certain</a:t>
                      </a:r>
                      <a:r>
                        <a:rPr sz="2200" spc="-20" dirty="0">
                          <a:latin typeface="Arial"/>
                          <a:cs typeface="Arial"/>
                        </a:rPr>
                        <a:t> </a:t>
                      </a:r>
                      <a:r>
                        <a:rPr sz="2200" spc="-5" dirty="0">
                          <a:latin typeface="Arial"/>
                          <a:cs typeface="Arial"/>
                        </a:rPr>
                        <a:t>tumours</a:t>
                      </a:r>
                      <a:endParaRPr sz="2200">
                        <a:latin typeface="Arial"/>
                        <a:cs typeface="Arial"/>
                      </a:endParaRPr>
                    </a:p>
                  </a:txBody>
                  <a:tcPr marL="0" marR="0" marT="63500" marB="0">
                    <a:lnL w="38100">
                      <a:solidFill>
                        <a:srgbClr val="000000"/>
                      </a:solidFill>
                      <a:prstDash val="solid"/>
                    </a:lnL>
                    <a:lnR w="12700">
                      <a:solidFill>
                        <a:srgbClr val="FFFFFF"/>
                      </a:solidFill>
                      <a:prstDash val="solid"/>
                    </a:lnR>
                    <a:lnT w="38100">
                      <a:solidFill>
                        <a:srgbClr val="000000"/>
                      </a:solidFill>
                      <a:prstDash val="solid"/>
                    </a:lnT>
                    <a:lnB w="38100">
                      <a:solidFill>
                        <a:srgbClr val="000000"/>
                      </a:solidFill>
                      <a:prstDash val="solid"/>
                    </a:lnB>
                    <a:solidFill>
                      <a:srgbClr val="ECEFF1"/>
                    </a:solidFill>
                  </a:tcPr>
                </a:tc>
              </a:tr>
              <a:tr h="2088883">
                <a:tc>
                  <a:txBody>
                    <a:bodyPr/>
                    <a:lstStyle/>
                    <a:p>
                      <a:pPr marL="50800" marR="192405">
                        <a:lnSpc>
                          <a:spcPts val="2600"/>
                        </a:lnSpc>
                        <a:spcBef>
                          <a:spcPts val="500"/>
                        </a:spcBef>
                      </a:pPr>
                      <a:r>
                        <a:rPr sz="2200" dirty="0">
                          <a:solidFill>
                            <a:srgbClr val="FF0000"/>
                          </a:solidFill>
                          <a:latin typeface="Arial"/>
                          <a:cs typeface="Arial"/>
                        </a:rPr>
                        <a:t>De</a:t>
                      </a:r>
                      <a:r>
                        <a:rPr sz="2200" spc="-5" dirty="0">
                          <a:solidFill>
                            <a:srgbClr val="FF0000"/>
                          </a:solidFill>
                          <a:latin typeface="Arial"/>
                          <a:cs typeface="Arial"/>
                        </a:rPr>
                        <a:t>t</a:t>
                      </a:r>
                      <a:r>
                        <a:rPr sz="2200" dirty="0">
                          <a:solidFill>
                            <a:srgbClr val="FF0000"/>
                          </a:solidFill>
                          <a:latin typeface="Arial"/>
                          <a:cs typeface="Arial"/>
                        </a:rPr>
                        <a:t>erminis</a:t>
                      </a:r>
                      <a:r>
                        <a:rPr sz="2200" spc="-5" dirty="0">
                          <a:solidFill>
                            <a:srgbClr val="FF0000"/>
                          </a:solidFill>
                          <a:latin typeface="Arial"/>
                          <a:cs typeface="Arial"/>
                        </a:rPr>
                        <a:t>t</a:t>
                      </a:r>
                      <a:r>
                        <a:rPr sz="2200" dirty="0">
                          <a:solidFill>
                            <a:srgbClr val="FF0000"/>
                          </a:solidFill>
                          <a:latin typeface="Arial"/>
                          <a:cs typeface="Arial"/>
                        </a:rPr>
                        <a:t>i  c</a:t>
                      </a:r>
                      <a:endParaRPr sz="2200">
                        <a:latin typeface="Arial"/>
                        <a:cs typeface="Arial"/>
                      </a:endParaRPr>
                    </a:p>
                    <a:p>
                      <a:pPr marL="50800" marR="332105">
                        <a:lnSpc>
                          <a:spcPts val="2600"/>
                        </a:lnSpc>
                        <a:spcBef>
                          <a:spcPts val="500"/>
                        </a:spcBef>
                      </a:pPr>
                      <a:r>
                        <a:rPr sz="2200" dirty="0">
                          <a:solidFill>
                            <a:srgbClr val="FF0000"/>
                          </a:solidFill>
                          <a:latin typeface="Arial"/>
                          <a:cs typeface="Arial"/>
                        </a:rPr>
                        <a:t>(non  s</a:t>
                      </a:r>
                      <a:r>
                        <a:rPr sz="2200" spc="-5" dirty="0">
                          <a:solidFill>
                            <a:srgbClr val="FF0000"/>
                          </a:solidFill>
                          <a:latin typeface="Arial"/>
                          <a:cs typeface="Arial"/>
                        </a:rPr>
                        <a:t>t</a:t>
                      </a:r>
                      <a:r>
                        <a:rPr sz="2200" dirty="0">
                          <a:solidFill>
                            <a:srgbClr val="FF0000"/>
                          </a:solidFill>
                          <a:latin typeface="Arial"/>
                          <a:cs typeface="Arial"/>
                        </a:rPr>
                        <a:t>ochas</a:t>
                      </a:r>
                      <a:r>
                        <a:rPr sz="2200" spc="-5" dirty="0">
                          <a:solidFill>
                            <a:srgbClr val="FF0000"/>
                          </a:solidFill>
                          <a:latin typeface="Arial"/>
                          <a:cs typeface="Arial"/>
                        </a:rPr>
                        <a:t>t</a:t>
                      </a:r>
                      <a:r>
                        <a:rPr sz="2200" dirty="0">
                          <a:solidFill>
                            <a:srgbClr val="FF0000"/>
                          </a:solidFill>
                          <a:latin typeface="Arial"/>
                          <a:cs typeface="Arial"/>
                        </a:rPr>
                        <a:t>ic)</a:t>
                      </a:r>
                      <a:endParaRPr sz="2200">
                        <a:latin typeface="Arial"/>
                        <a:cs typeface="Arial"/>
                      </a:endParaRPr>
                    </a:p>
                  </a:txBody>
                  <a:tcPr marL="0" marR="0" marT="63500" marB="0">
                    <a:lnL w="12700">
                      <a:solidFill>
                        <a:srgbClr val="FFFFFF"/>
                      </a:solidFill>
                      <a:prstDash val="solid"/>
                    </a:lnL>
                    <a:lnR w="38100">
                      <a:solidFill>
                        <a:srgbClr val="000000"/>
                      </a:solidFill>
                      <a:prstDash val="solid"/>
                    </a:lnR>
                    <a:lnT w="38100">
                      <a:solidFill>
                        <a:srgbClr val="000000"/>
                      </a:solidFill>
                      <a:prstDash val="solid"/>
                    </a:lnT>
                    <a:lnB w="12700">
                      <a:solidFill>
                        <a:srgbClr val="FFFFFF"/>
                      </a:solidFill>
                      <a:prstDash val="solid"/>
                    </a:lnB>
                    <a:solidFill>
                      <a:srgbClr val="D7DDE2"/>
                    </a:solidFill>
                  </a:tcPr>
                </a:tc>
                <a:tc>
                  <a:txBody>
                    <a:bodyPr/>
                    <a:lstStyle/>
                    <a:p>
                      <a:pPr marL="64135" marR="114300">
                        <a:lnSpc>
                          <a:spcPts val="2600"/>
                        </a:lnSpc>
                        <a:spcBef>
                          <a:spcPts val="500"/>
                        </a:spcBef>
                      </a:pPr>
                      <a:r>
                        <a:rPr sz="2200" spc="-5" dirty="0">
                          <a:latin typeface="Arial"/>
                          <a:cs typeface="Arial"/>
                        </a:rPr>
                        <a:t>“</a:t>
                      </a:r>
                      <a:r>
                        <a:rPr sz="2200" spc="-5" dirty="0">
                          <a:solidFill>
                            <a:srgbClr val="0070C0"/>
                          </a:solidFill>
                          <a:latin typeface="Arial"/>
                          <a:cs typeface="Arial"/>
                        </a:rPr>
                        <a:t>certainty </a:t>
                      </a:r>
                      <a:r>
                        <a:rPr sz="2200" spc="-10" dirty="0">
                          <a:solidFill>
                            <a:srgbClr val="0070C0"/>
                          </a:solidFill>
                          <a:latin typeface="Arial"/>
                          <a:cs typeface="Arial"/>
                        </a:rPr>
                        <a:t>effects</a:t>
                      </a:r>
                      <a:r>
                        <a:rPr sz="2200" spc="-10" dirty="0">
                          <a:latin typeface="Arial"/>
                          <a:cs typeface="Arial"/>
                        </a:rPr>
                        <a:t>”;  </a:t>
                      </a:r>
                      <a:r>
                        <a:rPr sz="2200" spc="-5" dirty="0">
                          <a:latin typeface="Arial"/>
                          <a:cs typeface="Arial"/>
                        </a:rPr>
                        <a:t>severity </a:t>
                      </a:r>
                      <a:r>
                        <a:rPr sz="2200" dirty="0">
                          <a:latin typeface="Arial"/>
                          <a:cs typeface="Arial"/>
                        </a:rPr>
                        <a:t>of</a:t>
                      </a:r>
                      <a:r>
                        <a:rPr sz="2200" spc="-30" dirty="0">
                          <a:latin typeface="Arial"/>
                          <a:cs typeface="Arial"/>
                        </a:rPr>
                        <a:t> </a:t>
                      </a:r>
                      <a:r>
                        <a:rPr sz="2200" spc="-10" dirty="0">
                          <a:latin typeface="Arial"/>
                          <a:cs typeface="Arial"/>
                        </a:rPr>
                        <a:t>effect</a:t>
                      </a:r>
                      <a:endParaRPr sz="2200">
                        <a:latin typeface="Arial"/>
                        <a:cs typeface="Arial"/>
                      </a:endParaRPr>
                    </a:p>
                    <a:p>
                      <a:pPr marL="64135">
                        <a:lnSpc>
                          <a:spcPts val="2500"/>
                        </a:lnSpc>
                        <a:tabLst>
                          <a:tab pos="592455" algn="l"/>
                        </a:tabLst>
                      </a:pPr>
                      <a:r>
                        <a:rPr sz="2200" dirty="0">
                          <a:latin typeface="Wingdings"/>
                          <a:cs typeface="Wingdings"/>
                        </a:rPr>
                        <a:t></a:t>
                      </a:r>
                      <a:r>
                        <a:rPr sz="2200" dirty="0">
                          <a:latin typeface="Times New Roman"/>
                          <a:cs typeface="Times New Roman"/>
                        </a:rPr>
                        <a:t>	</a:t>
                      </a:r>
                      <a:r>
                        <a:rPr sz="2200" spc="-5" dirty="0">
                          <a:latin typeface="Arial"/>
                          <a:cs typeface="Arial"/>
                        </a:rPr>
                        <a:t>with</a:t>
                      </a:r>
                      <a:r>
                        <a:rPr sz="2200" spc="-10" dirty="0">
                          <a:latin typeface="Arial"/>
                          <a:cs typeface="Arial"/>
                        </a:rPr>
                        <a:t> </a:t>
                      </a:r>
                      <a:r>
                        <a:rPr sz="2200" dirty="0">
                          <a:latin typeface="Wingdings"/>
                          <a:cs typeface="Wingdings"/>
                        </a:rPr>
                        <a:t></a:t>
                      </a:r>
                      <a:endParaRPr sz="2200">
                        <a:latin typeface="Wingdings"/>
                        <a:cs typeface="Wingdings"/>
                      </a:endParaRPr>
                    </a:p>
                    <a:p>
                      <a:pPr marL="64135">
                        <a:lnSpc>
                          <a:spcPts val="2620"/>
                        </a:lnSpc>
                      </a:pPr>
                      <a:r>
                        <a:rPr sz="2200" dirty="0">
                          <a:latin typeface="Arial"/>
                          <a:cs typeface="Arial"/>
                        </a:rPr>
                        <a:t>dose;</a:t>
                      </a:r>
                      <a:endParaRPr sz="2200">
                        <a:latin typeface="Arial"/>
                        <a:cs typeface="Arial"/>
                      </a:endParaRPr>
                    </a:p>
                  </a:txBody>
                  <a:tcPr marL="0" marR="0" marT="63500" marB="0">
                    <a:lnL w="38100">
                      <a:solidFill>
                        <a:srgbClr val="000000"/>
                      </a:solidFill>
                      <a:prstDash val="solid"/>
                    </a:lnL>
                    <a:lnR w="38100">
                      <a:solidFill>
                        <a:srgbClr val="000000"/>
                      </a:solidFill>
                      <a:prstDash val="solid"/>
                    </a:lnR>
                    <a:lnT w="38100">
                      <a:solidFill>
                        <a:srgbClr val="000000"/>
                      </a:solidFill>
                      <a:prstDash val="solid"/>
                    </a:lnT>
                    <a:lnB w="12700">
                      <a:solidFill>
                        <a:srgbClr val="FFFFFF"/>
                      </a:solidFill>
                      <a:prstDash val="solid"/>
                    </a:lnB>
                    <a:solidFill>
                      <a:srgbClr val="D7DDE2"/>
                    </a:solidFill>
                  </a:tcPr>
                </a:tc>
                <a:tc>
                  <a:txBody>
                    <a:bodyPr/>
                    <a:lstStyle/>
                    <a:p>
                      <a:pPr marL="62230" marR="93345">
                        <a:lnSpc>
                          <a:spcPts val="2600"/>
                        </a:lnSpc>
                        <a:spcBef>
                          <a:spcPts val="500"/>
                        </a:spcBef>
                      </a:pPr>
                      <a:r>
                        <a:rPr sz="2200" i="1" spc="-5" dirty="0">
                          <a:solidFill>
                            <a:srgbClr val="C00000"/>
                          </a:solidFill>
                          <a:latin typeface="Arial"/>
                          <a:cs typeface="Arial"/>
                        </a:rPr>
                        <a:t>Threshold </a:t>
                      </a:r>
                      <a:r>
                        <a:rPr sz="2200" i="1" dirty="0">
                          <a:solidFill>
                            <a:srgbClr val="C00000"/>
                          </a:solidFill>
                          <a:latin typeface="Arial"/>
                          <a:cs typeface="Arial"/>
                        </a:rPr>
                        <a:t>dose  </a:t>
                      </a:r>
                      <a:r>
                        <a:rPr sz="2200" i="1" spc="-5" dirty="0">
                          <a:latin typeface="Arial"/>
                          <a:cs typeface="Arial"/>
                        </a:rPr>
                        <a:t>exists </a:t>
                      </a:r>
                      <a:r>
                        <a:rPr sz="2200" dirty="0">
                          <a:latin typeface="Arial"/>
                          <a:cs typeface="Arial"/>
                        </a:rPr>
                        <a:t>below</a:t>
                      </a:r>
                      <a:r>
                        <a:rPr sz="2200" spc="-75" dirty="0">
                          <a:latin typeface="Arial"/>
                          <a:cs typeface="Arial"/>
                        </a:rPr>
                        <a:t> </a:t>
                      </a:r>
                      <a:r>
                        <a:rPr sz="2200" dirty="0">
                          <a:latin typeface="Arial"/>
                          <a:cs typeface="Arial"/>
                        </a:rPr>
                        <a:t>which  </a:t>
                      </a:r>
                      <a:r>
                        <a:rPr sz="2200" spc="-5" dirty="0">
                          <a:latin typeface="Arial"/>
                          <a:cs typeface="Arial"/>
                        </a:rPr>
                        <a:t>there </a:t>
                      </a:r>
                      <a:r>
                        <a:rPr sz="2200" dirty="0">
                          <a:latin typeface="Arial"/>
                          <a:cs typeface="Arial"/>
                        </a:rPr>
                        <a:t>will be no  </a:t>
                      </a:r>
                      <a:r>
                        <a:rPr sz="2200" spc="-10" dirty="0">
                          <a:latin typeface="Arial"/>
                          <a:cs typeface="Arial"/>
                        </a:rPr>
                        <a:t>effect.</a:t>
                      </a:r>
                      <a:endParaRPr sz="2200">
                        <a:latin typeface="Arial"/>
                        <a:cs typeface="Arial"/>
                      </a:endParaRPr>
                    </a:p>
                  </a:txBody>
                  <a:tcPr marL="0" marR="0" marT="63500" marB="0">
                    <a:lnL w="38100">
                      <a:solidFill>
                        <a:srgbClr val="000000"/>
                      </a:solidFill>
                      <a:prstDash val="solid"/>
                    </a:lnL>
                    <a:lnR w="38100">
                      <a:solidFill>
                        <a:srgbClr val="000000"/>
                      </a:solidFill>
                      <a:prstDash val="solid"/>
                    </a:lnR>
                    <a:lnT w="38100">
                      <a:solidFill>
                        <a:srgbClr val="000000"/>
                      </a:solidFill>
                      <a:prstDash val="solid"/>
                    </a:lnT>
                    <a:lnB w="12700">
                      <a:solidFill>
                        <a:srgbClr val="FFFFFF"/>
                      </a:solidFill>
                      <a:prstDash val="solid"/>
                    </a:lnB>
                    <a:solidFill>
                      <a:srgbClr val="D7DDE2"/>
                    </a:solidFill>
                  </a:tcPr>
                </a:tc>
                <a:tc>
                  <a:txBody>
                    <a:bodyPr/>
                    <a:lstStyle/>
                    <a:p>
                      <a:pPr marL="60960" marR="74930">
                        <a:lnSpc>
                          <a:spcPts val="2600"/>
                        </a:lnSpc>
                        <a:spcBef>
                          <a:spcPts val="500"/>
                        </a:spcBef>
                      </a:pPr>
                      <a:r>
                        <a:rPr sz="2200" spc="-5" dirty="0">
                          <a:latin typeface="Arial"/>
                          <a:cs typeface="Arial"/>
                        </a:rPr>
                        <a:t>Erythema: </a:t>
                      </a:r>
                      <a:r>
                        <a:rPr sz="2200" dirty="0">
                          <a:latin typeface="Arial"/>
                          <a:cs typeface="Arial"/>
                        </a:rPr>
                        <a:t>all</a:t>
                      </a:r>
                      <a:r>
                        <a:rPr sz="2200" spc="-60" dirty="0">
                          <a:latin typeface="Arial"/>
                          <a:cs typeface="Arial"/>
                        </a:rPr>
                        <a:t> </a:t>
                      </a:r>
                      <a:r>
                        <a:rPr sz="2200" dirty="0">
                          <a:latin typeface="Arial"/>
                          <a:cs typeface="Arial"/>
                        </a:rPr>
                        <a:t>will  experience once  minimum dose</a:t>
                      </a:r>
                      <a:r>
                        <a:rPr sz="2200" spc="-105" dirty="0">
                          <a:latin typeface="Arial"/>
                          <a:cs typeface="Arial"/>
                        </a:rPr>
                        <a:t> </a:t>
                      </a:r>
                      <a:r>
                        <a:rPr sz="2200" dirty="0">
                          <a:latin typeface="Arial"/>
                          <a:cs typeface="Arial"/>
                        </a:rPr>
                        <a:t>is  given; </a:t>
                      </a:r>
                      <a:r>
                        <a:rPr sz="2200" spc="-5" dirty="0">
                          <a:latin typeface="Arial"/>
                          <a:cs typeface="Arial"/>
                        </a:rPr>
                        <a:t>gets  </a:t>
                      </a:r>
                      <a:r>
                        <a:rPr sz="2200" dirty="0">
                          <a:latin typeface="Arial"/>
                          <a:cs typeface="Arial"/>
                        </a:rPr>
                        <a:t>worse</a:t>
                      </a:r>
                      <a:r>
                        <a:rPr sz="2200" spc="-10" dirty="0">
                          <a:latin typeface="Arial"/>
                          <a:cs typeface="Arial"/>
                        </a:rPr>
                        <a:t> </a:t>
                      </a:r>
                      <a:r>
                        <a:rPr sz="2200" spc="-5" dirty="0">
                          <a:latin typeface="Arial"/>
                          <a:cs typeface="Arial"/>
                        </a:rPr>
                        <a:t>with</a:t>
                      </a:r>
                      <a:endParaRPr sz="2200">
                        <a:latin typeface="Arial"/>
                        <a:cs typeface="Arial"/>
                      </a:endParaRPr>
                    </a:p>
                    <a:p>
                      <a:pPr marL="60960">
                        <a:lnSpc>
                          <a:spcPts val="2520"/>
                        </a:lnSpc>
                      </a:pPr>
                      <a:r>
                        <a:rPr sz="2200" dirty="0">
                          <a:latin typeface="Wingdings"/>
                          <a:cs typeface="Wingdings"/>
                        </a:rPr>
                        <a:t></a:t>
                      </a:r>
                      <a:r>
                        <a:rPr sz="2200" dirty="0">
                          <a:latin typeface="Arial"/>
                          <a:cs typeface="Arial"/>
                        </a:rPr>
                        <a:t>dose</a:t>
                      </a:r>
                      <a:endParaRPr sz="2200">
                        <a:latin typeface="Arial"/>
                        <a:cs typeface="Arial"/>
                      </a:endParaRPr>
                    </a:p>
                  </a:txBody>
                  <a:tcPr marL="0" marR="0" marT="63500" marB="0">
                    <a:lnL w="38100">
                      <a:solidFill>
                        <a:srgbClr val="000000"/>
                      </a:solidFill>
                      <a:prstDash val="solid"/>
                    </a:lnL>
                    <a:lnR w="12700">
                      <a:solidFill>
                        <a:srgbClr val="FFFFFF"/>
                      </a:solidFill>
                      <a:prstDash val="solid"/>
                    </a:lnR>
                    <a:lnT w="38100">
                      <a:solidFill>
                        <a:srgbClr val="000000"/>
                      </a:solidFill>
                      <a:prstDash val="solid"/>
                    </a:lnT>
                    <a:lnB w="12700">
                      <a:solidFill>
                        <a:srgbClr val="FFFFFF"/>
                      </a:solidFill>
                      <a:prstDash val="solid"/>
                    </a:lnB>
                    <a:solidFill>
                      <a:srgbClr val="D7DDE2"/>
                    </a:solidFill>
                  </a:tcPr>
                </a:tc>
              </a:tr>
            </a:tbl>
          </a:graphicData>
        </a:graphic>
      </p:graphicFrame>
      <p:sp>
        <p:nvSpPr>
          <p:cNvPr id="4" name="TextBox 3"/>
          <p:cNvSpPr txBox="1"/>
          <p:nvPr/>
        </p:nvSpPr>
        <p:spPr>
          <a:xfrm>
            <a:off x="48768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100" y="749300"/>
            <a:ext cx="6467475" cy="452120"/>
          </a:xfrm>
          <a:prstGeom prst="rect">
            <a:avLst/>
          </a:prstGeom>
        </p:spPr>
        <p:txBody>
          <a:bodyPr vert="horz" wrap="square" lIns="0" tIns="12700" rIns="0" bIns="0" rtlCol="0">
            <a:spAutoFit/>
          </a:bodyPr>
          <a:lstStyle/>
          <a:p>
            <a:pPr marL="12700">
              <a:lnSpc>
                <a:spcPct val="100000"/>
              </a:lnSpc>
              <a:spcBef>
                <a:spcPts val="100"/>
              </a:spcBef>
              <a:tabLst>
                <a:tab pos="506730" algn="l"/>
              </a:tabLst>
            </a:pPr>
            <a:r>
              <a:rPr sz="2800" b="1" dirty="0">
                <a:solidFill>
                  <a:srgbClr val="FFFF00"/>
                </a:solidFill>
                <a:latin typeface="Arial"/>
                <a:cs typeface="Arial"/>
              </a:rPr>
              <a:t>3.	</a:t>
            </a:r>
            <a:r>
              <a:rPr sz="2800" b="1" spc="-5" dirty="0">
                <a:solidFill>
                  <a:srgbClr val="FFFF00"/>
                </a:solidFill>
                <a:latin typeface="Arial"/>
                <a:cs typeface="Arial"/>
              </a:rPr>
              <a:t>Short </a:t>
            </a:r>
            <a:r>
              <a:rPr sz="2800" b="1" dirty="0">
                <a:solidFill>
                  <a:srgbClr val="FFFF00"/>
                </a:solidFill>
                <a:latin typeface="Arial"/>
                <a:cs typeface="Arial"/>
              </a:rPr>
              <a:t>- term vs. </a:t>
            </a:r>
            <a:r>
              <a:rPr sz="2800" b="1" spc="-5" dirty="0">
                <a:solidFill>
                  <a:srgbClr val="FFFF00"/>
                </a:solidFill>
                <a:latin typeface="Arial"/>
                <a:cs typeface="Arial"/>
              </a:rPr>
              <a:t>Long </a:t>
            </a:r>
            <a:r>
              <a:rPr sz="2800" b="1" dirty="0">
                <a:solidFill>
                  <a:srgbClr val="FFFF00"/>
                </a:solidFill>
                <a:latin typeface="Arial"/>
                <a:cs typeface="Arial"/>
              </a:rPr>
              <a:t>- term</a:t>
            </a:r>
            <a:r>
              <a:rPr sz="2800" b="1" spc="-95" dirty="0">
                <a:solidFill>
                  <a:srgbClr val="FFFF00"/>
                </a:solidFill>
                <a:latin typeface="Arial"/>
                <a:cs typeface="Arial"/>
              </a:rPr>
              <a:t> </a:t>
            </a:r>
            <a:r>
              <a:rPr sz="2800" b="1" dirty="0">
                <a:solidFill>
                  <a:srgbClr val="FFFF00"/>
                </a:solidFill>
                <a:latin typeface="Arial"/>
                <a:cs typeface="Arial"/>
              </a:rPr>
              <a:t>Effects</a:t>
            </a:r>
            <a:endParaRPr sz="2800">
              <a:solidFill>
                <a:srgbClr val="FFFF00"/>
              </a:solidFill>
              <a:latin typeface="Arial"/>
              <a:cs typeface="Arial"/>
            </a:endParaRPr>
          </a:p>
        </p:txBody>
      </p:sp>
      <p:graphicFrame>
        <p:nvGraphicFramePr>
          <p:cNvPr id="3" name="object 3"/>
          <p:cNvGraphicFramePr>
            <a:graphicFrameLocks noGrp="1"/>
          </p:cNvGraphicFramePr>
          <p:nvPr/>
        </p:nvGraphicFramePr>
        <p:xfrm>
          <a:off x="146050" y="1746250"/>
          <a:ext cx="8838565" cy="4179696"/>
        </p:xfrm>
        <a:graphic>
          <a:graphicData uri="http://schemas.openxmlformats.org/drawingml/2006/table">
            <a:tbl>
              <a:tblPr firstRow="1" bandRow="1">
                <a:tableStyleId>{2D5ABB26-0587-4C30-8999-92F81FD0307C}</a:tableStyleId>
              </a:tblPr>
              <a:tblGrid>
                <a:gridCol w="1703705"/>
                <a:gridCol w="3190240"/>
                <a:gridCol w="3944620"/>
              </a:tblGrid>
              <a:tr h="497823">
                <a:tc>
                  <a:txBody>
                    <a:bodyPr/>
                    <a:lstStyle/>
                    <a:p>
                      <a:pPr>
                        <a:lnSpc>
                          <a:spcPct val="100000"/>
                        </a:lnSpc>
                      </a:pPr>
                      <a:endParaRPr sz="2500">
                        <a:latin typeface="Times New Roman"/>
                        <a:cs typeface="Times New Roman"/>
                      </a:endParaRPr>
                    </a:p>
                  </a:txBody>
                  <a:tcPr marL="0" marR="0" marT="0" marB="0">
                    <a:lnL w="12700">
                      <a:solidFill>
                        <a:srgbClr val="FFFFFF"/>
                      </a:solidFill>
                      <a:prstDash val="solid"/>
                    </a:lnL>
                    <a:lnR w="38100">
                      <a:solidFill>
                        <a:srgbClr val="000000"/>
                      </a:solidFill>
                      <a:prstDash val="solid"/>
                    </a:lnR>
                    <a:lnT w="12700">
                      <a:solidFill>
                        <a:srgbClr val="FFFFFF"/>
                      </a:solidFill>
                      <a:prstDash val="solid"/>
                    </a:lnT>
                    <a:lnB w="38100">
                      <a:solidFill>
                        <a:srgbClr val="000000"/>
                      </a:solidFill>
                      <a:prstDash val="solid"/>
                    </a:lnB>
                    <a:solidFill>
                      <a:srgbClr val="D7DDE2"/>
                    </a:solidFill>
                  </a:tcPr>
                </a:tc>
                <a:tc>
                  <a:txBody>
                    <a:bodyPr/>
                    <a:lstStyle/>
                    <a:p>
                      <a:pPr algn="ctr">
                        <a:lnSpc>
                          <a:spcPct val="100000"/>
                        </a:lnSpc>
                        <a:spcBef>
                          <a:spcPts val="300"/>
                        </a:spcBef>
                      </a:pPr>
                      <a:r>
                        <a:rPr sz="2500" spc="-20" dirty="0">
                          <a:latin typeface="Arial"/>
                          <a:cs typeface="Arial"/>
                        </a:rPr>
                        <a:t>Traits</a:t>
                      </a:r>
                      <a:endParaRPr sz="2500">
                        <a:latin typeface="Arial"/>
                        <a:cs typeface="Arial"/>
                      </a:endParaRPr>
                    </a:p>
                  </a:txBody>
                  <a:tcPr marL="0" marR="0" marT="38100" marB="0">
                    <a:lnL w="38100">
                      <a:solidFill>
                        <a:srgbClr val="000000"/>
                      </a:solidFill>
                      <a:prstDash val="solid"/>
                    </a:lnL>
                    <a:lnR w="38100">
                      <a:solidFill>
                        <a:srgbClr val="000000"/>
                      </a:solidFill>
                      <a:prstDash val="solid"/>
                    </a:lnR>
                    <a:lnT w="12700">
                      <a:solidFill>
                        <a:srgbClr val="FFFFFF"/>
                      </a:solidFill>
                      <a:prstDash val="solid"/>
                    </a:lnT>
                    <a:lnB w="38100">
                      <a:solidFill>
                        <a:srgbClr val="000000"/>
                      </a:solidFill>
                      <a:prstDash val="solid"/>
                    </a:lnB>
                    <a:solidFill>
                      <a:srgbClr val="D7DDE2"/>
                    </a:solidFill>
                  </a:tcPr>
                </a:tc>
                <a:tc>
                  <a:txBody>
                    <a:bodyPr/>
                    <a:lstStyle/>
                    <a:p>
                      <a:pPr marL="24130" algn="ctr">
                        <a:lnSpc>
                          <a:spcPct val="100000"/>
                        </a:lnSpc>
                        <a:spcBef>
                          <a:spcPts val="300"/>
                        </a:spcBef>
                      </a:pPr>
                      <a:r>
                        <a:rPr sz="2500" dirty="0">
                          <a:latin typeface="Arial"/>
                          <a:cs typeface="Arial"/>
                        </a:rPr>
                        <a:t>Example</a:t>
                      </a:r>
                      <a:endParaRPr sz="2500">
                        <a:latin typeface="Arial"/>
                        <a:cs typeface="Arial"/>
                      </a:endParaRPr>
                    </a:p>
                  </a:txBody>
                  <a:tcPr marL="0" marR="0" marT="38100" marB="0">
                    <a:lnL w="38100">
                      <a:solidFill>
                        <a:srgbClr val="000000"/>
                      </a:solidFill>
                      <a:prstDash val="solid"/>
                    </a:lnL>
                    <a:lnR w="12700">
                      <a:solidFill>
                        <a:srgbClr val="FFFFFF"/>
                      </a:solidFill>
                      <a:prstDash val="solid"/>
                    </a:lnR>
                    <a:lnT w="12700">
                      <a:solidFill>
                        <a:srgbClr val="FFFFFF"/>
                      </a:solidFill>
                      <a:prstDash val="solid"/>
                    </a:lnT>
                    <a:lnB w="38100">
                      <a:solidFill>
                        <a:srgbClr val="000000"/>
                      </a:solidFill>
                      <a:prstDash val="solid"/>
                    </a:lnB>
                    <a:solidFill>
                      <a:srgbClr val="D7DDE2"/>
                    </a:solidFill>
                  </a:tcPr>
                </a:tc>
              </a:tr>
              <a:tr h="2316179">
                <a:tc>
                  <a:txBody>
                    <a:bodyPr/>
                    <a:lstStyle/>
                    <a:p>
                      <a:pPr marL="50800" marR="163195">
                        <a:lnSpc>
                          <a:spcPts val="2900"/>
                        </a:lnSpc>
                        <a:spcBef>
                          <a:spcPts val="459"/>
                        </a:spcBef>
                      </a:pPr>
                      <a:r>
                        <a:rPr sz="2500" dirty="0">
                          <a:latin typeface="Arial"/>
                          <a:cs typeface="Arial"/>
                        </a:rPr>
                        <a:t>Short</a:t>
                      </a:r>
                      <a:r>
                        <a:rPr sz="2500" spc="-90" dirty="0">
                          <a:latin typeface="Arial"/>
                          <a:cs typeface="Arial"/>
                        </a:rPr>
                        <a:t> </a:t>
                      </a:r>
                      <a:r>
                        <a:rPr sz="2500" spc="-5" dirty="0">
                          <a:latin typeface="Arial"/>
                          <a:cs typeface="Arial"/>
                        </a:rPr>
                        <a:t>term  </a:t>
                      </a:r>
                      <a:r>
                        <a:rPr sz="2500" spc="-10" dirty="0">
                          <a:latin typeface="Arial"/>
                          <a:cs typeface="Arial"/>
                        </a:rPr>
                        <a:t>effects</a:t>
                      </a:r>
                      <a:endParaRPr sz="2500">
                        <a:latin typeface="Arial"/>
                        <a:cs typeface="Arial"/>
                      </a:endParaRPr>
                    </a:p>
                  </a:txBody>
                  <a:tcPr marL="0" marR="0" marT="58419" marB="0">
                    <a:lnL w="12700">
                      <a:solidFill>
                        <a:srgbClr val="FFFFFF"/>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ECEFF1"/>
                    </a:solidFill>
                  </a:tcPr>
                </a:tc>
                <a:tc>
                  <a:txBody>
                    <a:bodyPr/>
                    <a:lstStyle/>
                    <a:p>
                      <a:pPr marL="60960" marR="191770">
                        <a:lnSpc>
                          <a:spcPts val="2900"/>
                        </a:lnSpc>
                        <a:spcBef>
                          <a:spcPts val="459"/>
                        </a:spcBef>
                      </a:pPr>
                      <a:r>
                        <a:rPr sz="2500" spc="-5" dirty="0">
                          <a:latin typeface="Arial"/>
                          <a:cs typeface="Arial"/>
                        </a:rPr>
                        <a:t>Determined</a:t>
                      </a:r>
                      <a:r>
                        <a:rPr sz="2500" spc="-55" dirty="0">
                          <a:latin typeface="Arial"/>
                          <a:cs typeface="Arial"/>
                        </a:rPr>
                        <a:t> </a:t>
                      </a:r>
                      <a:r>
                        <a:rPr sz="2500" dirty="0">
                          <a:latin typeface="Arial"/>
                          <a:cs typeface="Arial"/>
                        </a:rPr>
                        <a:t>primarily  by </a:t>
                      </a:r>
                      <a:r>
                        <a:rPr sz="2500" spc="-5" dirty="0">
                          <a:latin typeface="Arial"/>
                          <a:cs typeface="Arial"/>
                        </a:rPr>
                        <a:t>sensitivity </a:t>
                      </a:r>
                      <a:r>
                        <a:rPr sz="2500" dirty="0">
                          <a:latin typeface="Arial"/>
                          <a:cs typeface="Arial"/>
                        </a:rPr>
                        <a:t>of </a:t>
                      </a:r>
                      <a:r>
                        <a:rPr sz="2500" spc="-5" dirty="0">
                          <a:latin typeface="Arial"/>
                          <a:cs typeface="Arial"/>
                        </a:rPr>
                        <a:t>its  </a:t>
                      </a:r>
                      <a:r>
                        <a:rPr sz="2500" dirty="0">
                          <a:latin typeface="Arial"/>
                          <a:cs typeface="Arial"/>
                        </a:rPr>
                        <a:t>parenchymal</a:t>
                      </a:r>
                      <a:r>
                        <a:rPr sz="2500" spc="-20" dirty="0">
                          <a:latin typeface="Arial"/>
                          <a:cs typeface="Arial"/>
                        </a:rPr>
                        <a:t> </a:t>
                      </a:r>
                      <a:r>
                        <a:rPr sz="2500" dirty="0">
                          <a:latin typeface="Arial"/>
                          <a:cs typeface="Arial"/>
                        </a:rPr>
                        <a:t>cells</a:t>
                      </a:r>
                      <a:endParaRPr sz="2500">
                        <a:latin typeface="Arial"/>
                        <a:cs typeface="Arial"/>
                      </a:endParaRPr>
                    </a:p>
                  </a:txBody>
                  <a:tcPr marL="0" marR="0" marT="58419"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ECEFF1"/>
                    </a:solidFill>
                  </a:tcPr>
                </a:tc>
                <a:tc>
                  <a:txBody>
                    <a:bodyPr/>
                    <a:lstStyle/>
                    <a:p>
                      <a:pPr marL="58419">
                        <a:lnSpc>
                          <a:spcPts val="2950"/>
                        </a:lnSpc>
                        <a:spcBef>
                          <a:spcPts val="280"/>
                        </a:spcBef>
                      </a:pPr>
                      <a:r>
                        <a:rPr sz="2500" dirty="0">
                          <a:latin typeface="Arial"/>
                          <a:cs typeface="Arial"/>
                        </a:rPr>
                        <a:t>Bone </a:t>
                      </a:r>
                      <a:r>
                        <a:rPr sz="2500" spc="-20" dirty="0">
                          <a:latin typeface="Arial"/>
                          <a:cs typeface="Arial"/>
                        </a:rPr>
                        <a:t>marrow, </a:t>
                      </a:r>
                      <a:r>
                        <a:rPr sz="2500" dirty="0">
                          <a:latin typeface="Arial"/>
                          <a:cs typeface="Arial"/>
                        </a:rPr>
                        <a:t>oral</a:t>
                      </a:r>
                      <a:r>
                        <a:rPr sz="2500" spc="-60" dirty="0">
                          <a:latin typeface="Arial"/>
                          <a:cs typeface="Arial"/>
                        </a:rPr>
                        <a:t> </a:t>
                      </a:r>
                      <a:r>
                        <a:rPr sz="2500" dirty="0">
                          <a:latin typeface="Arial"/>
                          <a:cs typeface="Arial"/>
                        </a:rPr>
                        <a:t>mucosa</a:t>
                      </a:r>
                      <a:endParaRPr sz="2500">
                        <a:latin typeface="Arial"/>
                        <a:cs typeface="Arial"/>
                      </a:endParaRPr>
                    </a:p>
                    <a:p>
                      <a:pPr marL="58419">
                        <a:lnSpc>
                          <a:spcPts val="2900"/>
                        </a:lnSpc>
                      </a:pPr>
                      <a:r>
                        <a:rPr sz="2500" dirty="0">
                          <a:latin typeface="Arial"/>
                          <a:cs typeface="Arial"/>
                        </a:rPr>
                        <a:t>- high </a:t>
                      </a:r>
                      <a:r>
                        <a:rPr sz="2500" spc="-5" dirty="0">
                          <a:latin typeface="Arial"/>
                          <a:cs typeface="Arial"/>
                        </a:rPr>
                        <a:t>radiosensitive</a:t>
                      </a:r>
                      <a:r>
                        <a:rPr sz="2500" spc="-15" dirty="0">
                          <a:latin typeface="Arial"/>
                          <a:cs typeface="Arial"/>
                        </a:rPr>
                        <a:t> </a:t>
                      </a:r>
                      <a:r>
                        <a:rPr sz="2500" dirty="0">
                          <a:latin typeface="Arial"/>
                          <a:cs typeface="Arial"/>
                        </a:rPr>
                        <a:t>-</a:t>
                      </a:r>
                      <a:endParaRPr sz="2500">
                        <a:latin typeface="Arial"/>
                        <a:cs typeface="Arial"/>
                      </a:endParaRPr>
                    </a:p>
                    <a:p>
                      <a:pPr marL="58419">
                        <a:lnSpc>
                          <a:spcPts val="2950"/>
                        </a:lnSpc>
                      </a:pPr>
                      <a:r>
                        <a:rPr sz="2500" b="1" spc="-5" dirty="0">
                          <a:latin typeface="Arial"/>
                          <a:cs typeface="Arial"/>
                        </a:rPr>
                        <a:t>mitosis-linked cell</a:t>
                      </a:r>
                      <a:r>
                        <a:rPr sz="2500" b="1" spc="-30" dirty="0">
                          <a:latin typeface="Arial"/>
                          <a:cs typeface="Arial"/>
                        </a:rPr>
                        <a:t> </a:t>
                      </a:r>
                      <a:r>
                        <a:rPr sz="2500" b="1" spc="-5" dirty="0">
                          <a:latin typeface="Arial"/>
                          <a:cs typeface="Arial"/>
                        </a:rPr>
                        <a:t>death.</a:t>
                      </a:r>
                      <a:endParaRPr sz="2500">
                        <a:latin typeface="Arial"/>
                        <a:cs typeface="Arial"/>
                      </a:endParaRPr>
                    </a:p>
                    <a:p>
                      <a:pPr marL="58419">
                        <a:lnSpc>
                          <a:spcPct val="100000"/>
                        </a:lnSpc>
                        <a:spcBef>
                          <a:spcPts val="500"/>
                        </a:spcBef>
                      </a:pPr>
                      <a:r>
                        <a:rPr sz="2500" dirty="0">
                          <a:latin typeface="Arial"/>
                          <a:cs typeface="Arial"/>
                        </a:rPr>
                        <a:t>Muscle - low</a:t>
                      </a:r>
                      <a:r>
                        <a:rPr sz="2500" spc="-40" dirty="0">
                          <a:latin typeface="Arial"/>
                          <a:cs typeface="Arial"/>
                        </a:rPr>
                        <a:t> </a:t>
                      </a:r>
                      <a:r>
                        <a:rPr sz="2500" spc="-5" dirty="0">
                          <a:latin typeface="Arial"/>
                          <a:cs typeface="Arial"/>
                        </a:rPr>
                        <a:t>radiosensitive</a:t>
                      </a:r>
                      <a:endParaRPr sz="2500">
                        <a:latin typeface="Arial"/>
                        <a:cs typeface="Arial"/>
                      </a:endParaRPr>
                    </a:p>
                  </a:txBody>
                  <a:tcPr marL="0" marR="0" marT="35560" marB="0">
                    <a:lnL w="38100">
                      <a:solidFill>
                        <a:srgbClr val="000000"/>
                      </a:solidFill>
                      <a:prstDash val="solid"/>
                    </a:lnL>
                    <a:lnR w="12700">
                      <a:solidFill>
                        <a:srgbClr val="FFFFFF"/>
                      </a:solidFill>
                      <a:prstDash val="solid"/>
                    </a:lnR>
                    <a:lnT w="38100">
                      <a:solidFill>
                        <a:srgbClr val="000000"/>
                      </a:solidFill>
                      <a:prstDash val="solid"/>
                    </a:lnT>
                    <a:lnB w="38100">
                      <a:solidFill>
                        <a:srgbClr val="000000"/>
                      </a:solidFill>
                      <a:prstDash val="solid"/>
                    </a:lnB>
                    <a:solidFill>
                      <a:srgbClr val="ECEFF1"/>
                    </a:solidFill>
                  </a:tcPr>
                </a:tc>
              </a:tr>
              <a:tr h="1365694">
                <a:tc>
                  <a:txBody>
                    <a:bodyPr/>
                    <a:lstStyle/>
                    <a:p>
                      <a:pPr marL="50800" marR="215265">
                        <a:lnSpc>
                          <a:spcPts val="2900"/>
                        </a:lnSpc>
                        <a:spcBef>
                          <a:spcPts val="520"/>
                        </a:spcBef>
                      </a:pPr>
                      <a:r>
                        <a:rPr sz="2500" dirty="0">
                          <a:latin typeface="Arial"/>
                          <a:cs typeface="Arial"/>
                        </a:rPr>
                        <a:t>Long</a:t>
                      </a:r>
                      <a:r>
                        <a:rPr sz="2500" spc="-85" dirty="0">
                          <a:latin typeface="Arial"/>
                          <a:cs typeface="Arial"/>
                        </a:rPr>
                        <a:t> </a:t>
                      </a:r>
                      <a:r>
                        <a:rPr sz="2500" spc="-5" dirty="0">
                          <a:latin typeface="Arial"/>
                          <a:cs typeface="Arial"/>
                        </a:rPr>
                        <a:t>term  </a:t>
                      </a:r>
                      <a:r>
                        <a:rPr sz="2500" spc="-10" dirty="0">
                          <a:latin typeface="Arial"/>
                          <a:cs typeface="Arial"/>
                        </a:rPr>
                        <a:t>effects</a:t>
                      </a:r>
                      <a:endParaRPr sz="2500">
                        <a:latin typeface="Arial"/>
                        <a:cs typeface="Arial"/>
                      </a:endParaRPr>
                    </a:p>
                  </a:txBody>
                  <a:tcPr marL="0" marR="0" marT="66040" marB="0">
                    <a:lnL w="12700">
                      <a:solidFill>
                        <a:srgbClr val="FFFFFF"/>
                      </a:solidFill>
                      <a:prstDash val="solid"/>
                    </a:lnL>
                    <a:lnR w="38100">
                      <a:solidFill>
                        <a:srgbClr val="000000"/>
                      </a:solidFill>
                      <a:prstDash val="solid"/>
                    </a:lnR>
                    <a:lnT w="38100">
                      <a:solidFill>
                        <a:srgbClr val="000000"/>
                      </a:solidFill>
                      <a:prstDash val="solid"/>
                    </a:lnT>
                    <a:lnB w="12700">
                      <a:solidFill>
                        <a:srgbClr val="FFFFFF"/>
                      </a:solidFill>
                      <a:prstDash val="solid"/>
                    </a:lnB>
                    <a:solidFill>
                      <a:srgbClr val="D7DDE2"/>
                    </a:solidFill>
                  </a:tcPr>
                </a:tc>
                <a:tc>
                  <a:txBody>
                    <a:bodyPr/>
                    <a:lstStyle/>
                    <a:p>
                      <a:pPr marL="60960" marR="279400" algn="just">
                        <a:lnSpc>
                          <a:spcPts val="2900"/>
                        </a:lnSpc>
                        <a:spcBef>
                          <a:spcPts val="520"/>
                        </a:spcBef>
                      </a:pPr>
                      <a:r>
                        <a:rPr sz="2500" dirty="0">
                          <a:latin typeface="Arial"/>
                          <a:cs typeface="Arial"/>
                        </a:rPr>
                        <a:t>Depend primarily</a:t>
                      </a:r>
                      <a:r>
                        <a:rPr sz="2500" spc="-105" dirty="0">
                          <a:latin typeface="Arial"/>
                          <a:cs typeface="Arial"/>
                        </a:rPr>
                        <a:t> </a:t>
                      </a:r>
                      <a:r>
                        <a:rPr sz="2500" dirty="0">
                          <a:latin typeface="Arial"/>
                          <a:cs typeface="Arial"/>
                        </a:rPr>
                        <a:t>on  </a:t>
                      </a:r>
                      <a:r>
                        <a:rPr sz="2500" spc="-5" dirty="0">
                          <a:latin typeface="Arial"/>
                          <a:cs typeface="Arial"/>
                        </a:rPr>
                        <a:t>extent </a:t>
                      </a:r>
                      <a:r>
                        <a:rPr sz="2500" dirty="0">
                          <a:latin typeface="Arial"/>
                          <a:cs typeface="Arial"/>
                        </a:rPr>
                        <a:t>of damage </a:t>
                      </a:r>
                      <a:r>
                        <a:rPr sz="2500" spc="-5" dirty="0">
                          <a:latin typeface="Arial"/>
                          <a:cs typeface="Arial"/>
                        </a:rPr>
                        <a:t>to  fine vasculature</a:t>
                      </a:r>
                      <a:endParaRPr sz="2500">
                        <a:latin typeface="Arial"/>
                        <a:cs typeface="Arial"/>
                      </a:endParaRPr>
                    </a:p>
                  </a:txBody>
                  <a:tcPr marL="0" marR="0" marT="66040" marB="0">
                    <a:lnL w="38100">
                      <a:solidFill>
                        <a:srgbClr val="000000"/>
                      </a:solidFill>
                      <a:prstDash val="solid"/>
                    </a:lnL>
                    <a:lnR w="38100">
                      <a:solidFill>
                        <a:srgbClr val="000000"/>
                      </a:solidFill>
                      <a:prstDash val="solid"/>
                    </a:lnR>
                    <a:lnT w="38100">
                      <a:solidFill>
                        <a:srgbClr val="000000"/>
                      </a:solidFill>
                      <a:prstDash val="solid"/>
                    </a:lnT>
                    <a:lnB w="12700">
                      <a:solidFill>
                        <a:srgbClr val="FFFFFF"/>
                      </a:solidFill>
                      <a:prstDash val="solid"/>
                    </a:lnB>
                    <a:solidFill>
                      <a:srgbClr val="D7DDE2"/>
                    </a:solidFill>
                  </a:tcPr>
                </a:tc>
                <a:tc>
                  <a:txBody>
                    <a:bodyPr/>
                    <a:lstStyle/>
                    <a:p>
                      <a:pPr marL="58419" marR="1125220">
                        <a:lnSpc>
                          <a:spcPct val="105000"/>
                        </a:lnSpc>
                        <a:spcBef>
                          <a:spcPts val="190"/>
                        </a:spcBef>
                      </a:pPr>
                      <a:r>
                        <a:rPr sz="2500" dirty="0">
                          <a:latin typeface="Arial"/>
                          <a:cs typeface="Arial"/>
                        </a:rPr>
                        <a:t>Progressive  </a:t>
                      </a:r>
                      <a:r>
                        <a:rPr sz="2500" b="1" spc="-5" dirty="0">
                          <a:latin typeface="Arial"/>
                          <a:cs typeface="Arial"/>
                        </a:rPr>
                        <a:t>fibroatrophy </a:t>
                      </a:r>
                      <a:r>
                        <a:rPr sz="2500" spc="-5" dirty="0">
                          <a:latin typeface="Arial"/>
                          <a:cs typeface="Arial"/>
                        </a:rPr>
                        <a:t>of</a:t>
                      </a:r>
                      <a:r>
                        <a:rPr sz="2500" spc="-60" dirty="0">
                          <a:latin typeface="Arial"/>
                          <a:cs typeface="Arial"/>
                        </a:rPr>
                        <a:t> </a:t>
                      </a:r>
                      <a:r>
                        <a:rPr sz="2500" dirty="0">
                          <a:latin typeface="Arial"/>
                          <a:cs typeface="Arial"/>
                        </a:rPr>
                        <a:t>the  </a:t>
                      </a:r>
                      <a:r>
                        <a:rPr sz="2500" spc="-5" dirty="0">
                          <a:latin typeface="Arial"/>
                          <a:cs typeface="Arial"/>
                        </a:rPr>
                        <a:t>irradiated tissue</a:t>
                      </a:r>
                      <a:endParaRPr sz="2500">
                        <a:latin typeface="Arial"/>
                        <a:cs typeface="Arial"/>
                      </a:endParaRPr>
                    </a:p>
                  </a:txBody>
                  <a:tcPr marL="0" marR="0" marT="24130" marB="0">
                    <a:lnL w="38100">
                      <a:solidFill>
                        <a:srgbClr val="000000"/>
                      </a:solidFill>
                      <a:prstDash val="solid"/>
                    </a:lnL>
                    <a:lnR w="12700">
                      <a:solidFill>
                        <a:srgbClr val="FFFFFF"/>
                      </a:solidFill>
                      <a:prstDash val="solid"/>
                    </a:lnR>
                    <a:lnT w="38100">
                      <a:solidFill>
                        <a:srgbClr val="000000"/>
                      </a:solidFill>
                      <a:prstDash val="solid"/>
                    </a:lnT>
                    <a:lnB w="12700">
                      <a:solidFill>
                        <a:srgbClr val="FFFFFF"/>
                      </a:solidFill>
                      <a:prstDash val="solid"/>
                    </a:lnB>
                    <a:solidFill>
                      <a:srgbClr val="D7DDE2"/>
                    </a:solidFill>
                  </a:tcPr>
                </a:tc>
              </a:tr>
            </a:tbl>
          </a:graphicData>
        </a:graphic>
      </p:graphicFrame>
      <p:sp>
        <p:nvSpPr>
          <p:cNvPr id="4" name="TextBox 3"/>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2438400"/>
            <a:ext cx="7349888" cy="1474763"/>
          </a:xfrm>
          <a:prstGeom prst="rect">
            <a:avLst/>
          </a:prstGeom>
        </p:spPr>
        <p:txBody>
          <a:bodyPr vert="horz" wrap="square" lIns="0" tIns="63500" rIns="0" bIns="0" rtlCol="0">
            <a:spAutoFit/>
          </a:bodyPr>
          <a:lstStyle/>
          <a:p>
            <a:pPr marL="12700" marR="5080" algn="ctr">
              <a:lnSpc>
                <a:spcPts val="5500"/>
              </a:lnSpc>
              <a:spcBef>
                <a:spcPts val="500"/>
              </a:spcBef>
              <a:tabLst>
                <a:tab pos="3049905" algn="l"/>
              </a:tabLst>
            </a:pPr>
            <a:r>
              <a:rPr sz="4800" b="1" spc="-55" dirty="0">
                <a:solidFill>
                  <a:srgbClr val="FFFF00"/>
                </a:solidFill>
              </a:rPr>
              <a:t>FACTORS	</a:t>
            </a:r>
            <a:r>
              <a:rPr sz="4800" b="1" spc="-5" dirty="0">
                <a:solidFill>
                  <a:srgbClr val="FFFF00"/>
                </a:solidFill>
              </a:rPr>
              <a:t>MODIFYING  EFFECT OF</a:t>
            </a:r>
            <a:r>
              <a:rPr sz="4800" b="1" spc="-140" dirty="0">
                <a:solidFill>
                  <a:srgbClr val="FFFF00"/>
                </a:solidFill>
              </a:rPr>
              <a:t> </a:t>
            </a:r>
            <a:r>
              <a:rPr sz="4800" b="1" spc="-45" dirty="0">
                <a:solidFill>
                  <a:srgbClr val="FFFF00"/>
                </a:solidFill>
              </a:rPr>
              <a:t>RADIATION</a:t>
            </a:r>
            <a:endParaRPr sz="4800" b="1" dirty="0">
              <a:solidFill>
                <a:srgbClr val="FFFF00"/>
              </a:solidFill>
            </a:endParaRPr>
          </a:p>
        </p:txBody>
      </p:sp>
      <p:sp>
        <p:nvSpPr>
          <p:cNvPr id="3" name="TextBox 2"/>
          <p:cNvSpPr txBox="1"/>
          <p:nvPr/>
        </p:nvSpPr>
        <p:spPr>
          <a:xfrm>
            <a:off x="48006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Diagram 2"/>
          <p:cNvGraphicFramePr/>
          <p:nvPr>
            <p:extLst>
              <p:ext uri="{D42A27DB-BD31-4B8C-83A1-F6EECF244321}">
                <p14:modId xmlns:p14="http://schemas.microsoft.com/office/powerpoint/2010/main" val="2704107128"/>
              </p:ext>
            </p:extLst>
          </p:nvPr>
        </p:nvGraphicFramePr>
        <p:xfrm>
          <a:off x="76200" y="1066800"/>
          <a:ext cx="891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0292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178156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001000" cy="4077148"/>
          </a:xfrm>
        </p:spPr>
        <p:txBody>
          <a:bodyPr>
            <a:noAutofit/>
          </a:bodyPr>
          <a:lstStyle/>
          <a:p>
            <a:pPr algn="just">
              <a:lnSpc>
                <a:spcPct val="150000"/>
              </a:lnSpc>
              <a:buClr>
                <a:srgbClr val="FF0000"/>
              </a:buClr>
              <a:buFont typeface="Wingdings" pitchFamily="2" charset="2"/>
              <a:buChar char="v"/>
            </a:pPr>
            <a:r>
              <a:rPr lang="en-US" dirty="0" smtClean="0"/>
              <a:t>The number of protons only in a nucleus is called the ATOMIC NUMBER (Z)</a:t>
            </a:r>
          </a:p>
          <a:p>
            <a:pPr algn="just">
              <a:lnSpc>
                <a:spcPct val="150000"/>
              </a:lnSpc>
              <a:buClr>
                <a:srgbClr val="FF0000"/>
              </a:buClr>
              <a:buFont typeface="Wingdings" pitchFamily="2" charset="2"/>
              <a:buChar char="v"/>
            </a:pPr>
            <a:r>
              <a:rPr lang="en-US" dirty="0" smtClean="0"/>
              <a:t>The atomic mass (A) is the total number of protons and neutrons in the nucleus of an atom.</a:t>
            </a:r>
          </a:p>
          <a:p>
            <a:pPr algn="just">
              <a:lnSpc>
                <a:spcPct val="150000"/>
              </a:lnSpc>
              <a:buClr>
                <a:srgbClr val="FF0000"/>
              </a:buClr>
              <a:buFont typeface="Wingdings" pitchFamily="2" charset="2"/>
              <a:buChar char="v"/>
            </a:pPr>
            <a:r>
              <a:rPr lang="en-US" dirty="0" smtClean="0"/>
              <a:t>When the number of protons equals the number of electrons that atom is known to be in a stable or neutral state.</a:t>
            </a:r>
          </a:p>
          <a:p>
            <a:pPr algn="just">
              <a:lnSpc>
                <a:spcPct val="150000"/>
              </a:lnSpc>
              <a:buClr>
                <a:srgbClr val="FF0000"/>
              </a:buClr>
              <a:buFont typeface="Wingdings" pitchFamily="2" charset="2"/>
              <a:buChar char="v"/>
            </a:pPr>
            <a:r>
              <a:rPr lang="en-US" dirty="0" smtClean="0"/>
              <a:t>The electrons in the orbit are maintained by the electrostatic force between the positively charged nucleus and the negatively charged electrons on the one hand, balanced by the centrifugal force of the revolving electrons.</a:t>
            </a:r>
            <a:endParaRPr lang="en-US" dirty="0"/>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22401166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803910" y="1828800"/>
            <a:ext cx="7501890" cy="2575064"/>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12700" rIns="0" bIns="0" rtlCol="0">
            <a:spAutoFit/>
          </a:bodyPr>
          <a:lstStyle/>
          <a:p>
            <a:pPr algn="ctr">
              <a:lnSpc>
                <a:spcPct val="100000"/>
              </a:lnSpc>
              <a:spcBef>
                <a:spcPts val="15"/>
              </a:spcBef>
            </a:pPr>
            <a:endParaRPr sz="2350" dirty="0">
              <a:solidFill>
                <a:schemeClr val="bg1"/>
              </a:solidFill>
              <a:latin typeface="Arial"/>
              <a:cs typeface="Arial"/>
            </a:endParaRPr>
          </a:p>
          <a:p>
            <a:pPr marL="355600" indent="-342900" algn="ctr">
              <a:lnSpc>
                <a:spcPct val="100000"/>
              </a:lnSpc>
              <a:buChar char="•"/>
              <a:tabLst>
                <a:tab pos="354965" algn="l"/>
                <a:tab pos="355600" algn="l"/>
              </a:tabLst>
            </a:pPr>
            <a:r>
              <a:rPr lang="en-US" sz="2400" spc="-5" dirty="0">
                <a:solidFill>
                  <a:schemeClr val="bg1"/>
                </a:solidFill>
                <a:latin typeface="Arial"/>
                <a:cs typeface="Arial"/>
              </a:rPr>
              <a:t>M</a:t>
            </a:r>
            <a:r>
              <a:rPr sz="2400" spc="-5" dirty="0" smtClean="0">
                <a:solidFill>
                  <a:schemeClr val="bg1"/>
                </a:solidFill>
                <a:latin typeface="Arial"/>
                <a:cs typeface="Arial"/>
              </a:rPr>
              <a:t>agnitude </a:t>
            </a:r>
            <a:r>
              <a:rPr sz="2400" dirty="0">
                <a:solidFill>
                  <a:schemeClr val="bg1"/>
                </a:solidFill>
                <a:latin typeface="Arial"/>
                <a:cs typeface="Arial"/>
              </a:rPr>
              <a:t>of </a:t>
            </a:r>
            <a:r>
              <a:rPr sz="2400" spc="-5" dirty="0">
                <a:solidFill>
                  <a:schemeClr val="bg1"/>
                </a:solidFill>
                <a:latin typeface="Arial"/>
                <a:cs typeface="Arial"/>
              </a:rPr>
              <a:t>the </a:t>
            </a:r>
            <a:r>
              <a:rPr sz="2400" spc="-10" dirty="0">
                <a:solidFill>
                  <a:schemeClr val="bg1"/>
                </a:solidFill>
                <a:latin typeface="Arial"/>
                <a:cs typeface="Arial"/>
              </a:rPr>
              <a:t>effect </a:t>
            </a:r>
            <a:r>
              <a:rPr sz="2400" dirty="0">
                <a:solidFill>
                  <a:schemeClr val="bg1"/>
                </a:solidFill>
                <a:latin typeface="Arial"/>
                <a:cs typeface="Arial"/>
              </a:rPr>
              <a:t>of oxygen on</a:t>
            </a:r>
            <a:r>
              <a:rPr sz="2400" spc="25" dirty="0">
                <a:solidFill>
                  <a:schemeClr val="bg1"/>
                </a:solidFill>
                <a:latin typeface="Arial"/>
                <a:cs typeface="Arial"/>
              </a:rPr>
              <a:t> </a:t>
            </a:r>
            <a:r>
              <a:rPr sz="2400" spc="-5" dirty="0">
                <a:solidFill>
                  <a:schemeClr val="bg1"/>
                </a:solidFill>
                <a:latin typeface="Arial"/>
                <a:cs typeface="Arial"/>
              </a:rPr>
              <a:t>radiosensitivity</a:t>
            </a:r>
            <a:endParaRPr sz="2400" dirty="0">
              <a:solidFill>
                <a:schemeClr val="bg1"/>
              </a:solidFill>
              <a:latin typeface="Arial"/>
              <a:cs typeface="Arial"/>
            </a:endParaRPr>
          </a:p>
          <a:p>
            <a:pPr algn="ctr">
              <a:lnSpc>
                <a:spcPct val="100000"/>
              </a:lnSpc>
              <a:spcBef>
                <a:spcPts val="5"/>
              </a:spcBef>
              <a:buClr>
                <a:srgbClr val="FFFFFF"/>
              </a:buClr>
              <a:buFont typeface="Arial"/>
              <a:buChar char="•"/>
            </a:pPr>
            <a:endParaRPr sz="2500" dirty="0">
              <a:solidFill>
                <a:schemeClr val="bg1"/>
              </a:solidFill>
              <a:latin typeface="Arial"/>
              <a:cs typeface="Arial"/>
            </a:endParaRPr>
          </a:p>
          <a:p>
            <a:pPr marL="355600" marR="5080" indent="-342900" algn="ctr">
              <a:lnSpc>
                <a:spcPts val="2800"/>
              </a:lnSpc>
              <a:buChar char="•"/>
              <a:tabLst>
                <a:tab pos="354965" algn="l"/>
                <a:tab pos="355600" algn="l"/>
              </a:tabLst>
            </a:pPr>
            <a:r>
              <a:rPr sz="2400" spc="-5" dirty="0">
                <a:solidFill>
                  <a:schemeClr val="bg1"/>
                </a:solidFill>
                <a:latin typeface="Arial"/>
                <a:cs typeface="Arial"/>
              </a:rPr>
              <a:t>Ratio </a:t>
            </a:r>
            <a:r>
              <a:rPr sz="2400" dirty="0">
                <a:solidFill>
                  <a:schemeClr val="bg1"/>
                </a:solidFill>
                <a:latin typeface="Arial"/>
                <a:cs typeface="Arial"/>
              </a:rPr>
              <a:t>of hypoxic </a:t>
            </a:r>
            <a:r>
              <a:rPr sz="2400" spc="-5" dirty="0">
                <a:solidFill>
                  <a:schemeClr val="bg1"/>
                </a:solidFill>
                <a:latin typeface="Arial"/>
                <a:cs typeface="Arial"/>
              </a:rPr>
              <a:t>to aerated </a:t>
            </a:r>
            <a:r>
              <a:rPr sz="2400" dirty="0">
                <a:solidFill>
                  <a:schemeClr val="bg1"/>
                </a:solidFill>
                <a:latin typeface="Arial"/>
                <a:cs typeface="Arial"/>
              </a:rPr>
              <a:t>cells </a:t>
            </a:r>
            <a:r>
              <a:rPr sz="2400" spc="-5" dirty="0">
                <a:solidFill>
                  <a:schemeClr val="bg1"/>
                </a:solidFill>
                <a:latin typeface="Arial"/>
                <a:cs typeface="Arial"/>
              </a:rPr>
              <a:t>to </a:t>
            </a:r>
            <a:r>
              <a:rPr sz="2400" dirty="0">
                <a:solidFill>
                  <a:schemeClr val="bg1"/>
                </a:solidFill>
                <a:latin typeface="Arial"/>
                <a:cs typeface="Arial"/>
              </a:rPr>
              <a:t>achieve </a:t>
            </a:r>
            <a:r>
              <a:rPr sz="2400" spc="-5" dirty="0">
                <a:solidFill>
                  <a:schemeClr val="bg1"/>
                </a:solidFill>
                <a:latin typeface="Arial"/>
                <a:cs typeface="Arial"/>
              </a:rPr>
              <a:t>the </a:t>
            </a:r>
            <a:r>
              <a:rPr sz="2400" dirty="0">
                <a:solidFill>
                  <a:schemeClr val="bg1"/>
                </a:solidFill>
                <a:latin typeface="Arial"/>
                <a:cs typeface="Arial"/>
              </a:rPr>
              <a:t>same  biologic</a:t>
            </a:r>
            <a:r>
              <a:rPr sz="2400" spc="-10" dirty="0">
                <a:solidFill>
                  <a:schemeClr val="bg1"/>
                </a:solidFill>
                <a:latin typeface="Arial"/>
                <a:cs typeface="Arial"/>
              </a:rPr>
              <a:t> effect.</a:t>
            </a:r>
            <a:endParaRPr sz="2400" dirty="0">
              <a:solidFill>
                <a:schemeClr val="bg1"/>
              </a:solidFill>
              <a:latin typeface="Arial"/>
              <a:cs typeface="Arial"/>
            </a:endParaRPr>
          </a:p>
          <a:p>
            <a:pPr algn="ctr">
              <a:lnSpc>
                <a:spcPct val="100000"/>
              </a:lnSpc>
              <a:spcBef>
                <a:spcPts val="55"/>
              </a:spcBef>
              <a:buClr>
                <a:srgbClr val="FFFFFF"/>
              </a:buClr>
              <a:buFont typeface="Arial"/>
              <a:buChar char="•"/>
            </a:pPr>
            <a:endParaRPr sz="2250" dirty="0">
              <a:solidFill>
                <a:schemeClr val="bg1"/>
              </a:solidFill>
              <a:latin typeface="Arial"/>
              <a:cs typeface="Arial"/>
            </a:endParaRPr>
          </a:p>
          <a:p>
            <a:pPr marL="440055" indent="-427990" algn="ctr">
              <a:lnSpc>
                <a:spcPct val="100000"/>
              </a:lnSpc>
              <a:buChar char="•"/>
              <a:tabLst>
                <a:tab pos="440055" algn="l"/>
                <a:tab pos="440690" algn="l"/>
              </a:tabLst>
            </a:pPr>
            <a:r>
              <a:rPr sz="2400" dirty="0">
                <a:solidFill>
                  <a:schemeClr val="bg1"/>
                </a:solidFill>
                <a:latin typeface="Arial"/>
                <a:cs typeface="Arial"/>
              </a:rPr>
              <a:t>Sparsely ionizing </a:t>
            </a:r>
            <a:r>
              <a:rPr sz="2400" spc="-5" dirty="0">
                <a:solidFill>
                  <a:schemeClr val="bg1"/>
                </a:solidFill>
                <a:latin typeface="Arial"/>
                <a:cs typeface="Arial"/>
              </a:rPr>
              <a:t>radiation:</a:t>
            </a:r>
            <a:r>
              <a:rPr sz="2400" spc="-15" dirty="0">
                <a:solidFill>
                  <a:schemeClr val="bg1"/>
                </a:solidFill>
                <a:latin typeface="Arial"/>
                <a:cs typeface="Arial"/>
              </a:rPr>
              <a:t> </a:t>
            </a:r>
            <a:r>
              <a:rPr sz="2400" spc="-5" dirty="0">
                <a:solidFill>
                  <a:schemeClr val="bg1"/>
                </a:solidFill>
                <a:latin typeface="Arial"/>
                <a:cs typeface="Arial"/>
              </a:rPr>
              <a:t>2.5-3</a:t>
            </a:r>
            <a:endParaRPr sz="2400" dirty="0">
              <a:solidFill>
                <a:schemeClr val="bg1"/>
              </a:solidFill>
              <a:latin typeface="Arial"/>
              <a:cs typeface="Arial"/>
            </a:endParaRPr>
          </a:p>
        </p:txBody>
      </p:sp>
      <p:sp>
        <p:nvSpPr>
          <p:cNvPr id="3" name="TextBox 2"/>
          <p:cNvSpPr txBox="1"/>
          <p:nvPr/>
        </p:nvSpPr>
        <p:spPr>
          <a:xfrm>
            <a:off x="48768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4" name="Rectangle 3"/>
          <p:cNvSpPr/>
          <p:nvPr/>
        </p:nvSpPr>
        <p:spPr>
          <a:xfrm>
            <a:off x="2034559" y="914400"/>
            <a:ext cx="4975841" cy="461665"/>
          </a:xfrm>
          <a:prstGeom prst="rect">
            <a:avLst/>
          </a:prstGeom>
          <a:solidFill>
            <a:srgbClr val="FFFF00"/>
          </a:solidFill>
        </p:spPr>
        <p:txBody>
          <a:bodyPr wrap="square">
            <a:spAutoFit/>
          </a:bodyPr>
          <a:lstStyle/>
          <a:p>
            <a:pPr marL="12700" algn="ctr">
              <a:lnSpc>
                <a:spcPct val="100000"/>
              </a:lnSpc>
              <a:spcBef>
                <a:spcPts val="100"/>
              </a:spcBef>
            </a:pPr>
            <a:r>
              <a:rPr lang="en-US" sz="2400" b="1" spc="-5" dirty="0">
                <a:solidFill>
                  <a:schemeClr val="bg1"/>
                </a:solidFill>
                <a:latin typeface="Arial"/>
                <a:cs typeface="Arial"/>
              </a:rPr>
              <a:t>OXYGEN </a:t>
            </a:r>
            <a:r>
              <a:rPr lang="en-US" sz="2400" b="1" dirty="0">
                <a:solidFill>
                  <a:schemeClr val="bg1"/>
                </a:solidFill>
                <a:latin typeface="Arial"/>
                <a:cs typeface="Arial"/>
              </a:rPr>
              <a:t>ENHANCEMENT</a:t>
            </a:r>
            <a:r>
              <a:rPr lang="en-US" sz="2400" b="1" spc="-45" dirty="0">
                <a:solidFill>
                  <a:schemeClr val="bg1"/>
                </a:solidFill>
                <a:latin typeface="Arial"/>
                <a:cs typeface="Arial"/>
              </a:rPr>
              <a:t> </a:t>
            </a:r>
            <a:r>
              <a:rPr lang="en-US" sz="2400" b="1" spc="-35" dirty="0" smtClean="0">
                <a:solidFill>
                  <a:schemeClr val="bg1"/>
                </a:solidFill>
                <a:latin typeface="Arial"/>
                <a:cs typeface="Arial"/>
              </a:rPr>
              <a:t>RATIO</a:t>
            </a:r>
            <a:endParaRPr lang="en-US" sz="2400" b="1" dirty="0">
              <a:solidFill>
                <a:schemeClr val="bg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838200"/>
            <a:ext cx="6248400" cy="505267"/>
          </a:xfrm>
          <a:prstGeom prst="rect">
            <a:avLst/>
          </a:prstGeom>
          <a:solidFill>
            <a:srgbClr val="FFFF00"/>
          </a:solidFill>
        </p:spPr>
        <p:txBody>
          <a:bodyPr vert="horz" wrap="square" lIns="0" tIns="12700" rIns="0" bIns="0" rtlCol="0">
            <a:spAutoFit/>
          </a:bodyPr>
          <a:lstStyle/>
          <a:p>
            <a:pPr marL="12700">
              <a:lnSpc>
                <a:spcPct val="100000"/>
              </a:lnSpc>
              <a:spcBef>
                <a:spcPts val="100"/>
              </a:spcBef>
              <a:tabLst>
                <a:tab pos="1028700" algn="l"/>
                <a:tab pos="2017395" algn="l"/>
                <a:tab pos="2553970" algn="l"/>
                <a:tab pos="4389755" algn="l"/>
              </a:tabLst>
            </a:pPr>
            <a:r>
              <a:rPr lang="en-US" sz="3200" b="1" dirty="0" smtClean="0">
                <a:solidFill>
                  <a:schemeClr val="bg1"/>
                </a:solidFill>
                <a:latin typeface="+mn-lt"/>
              </a:rPr>
              <a:t>CELL AGE IN DIVISION</a:t>
            </a:r>
            <a:r>
              <a:rPr lang="en-US" sz="3200" b="1" dirty="0">
                <a:solidFill>
                  <a:schemeClr val="bg1"/>
                </a:solidFill>
                <a:latin typeface="+mn-lt"/>
              </a:rPr>
              <a:t> </a:t>
            </a:r>
            <a:r>
              <a:rPr lang="en-US" sz="3200" b="1" dirty="0" smtClean="0">
                <a:solidFill>
                  <a:schemeClr val="bg1"/>
                </a:solidFill>
                <a:latin typeface="+mn-lt"/>
              </a:rPr>
              <a:t>CYCLE</a:t>
            </a:r>
            <a:endParaRPr lang="en-US" sz="3200" b="1" dirty="0">
              <a:solidFill>
                <a:schemeClr val="bg1"/>
              </a:solidFill>
              <a:latin typeface="+mn-lt"/>
            </a:endParaRPr>
          </a:p>
        </p:txBody>
      </p:sp>
      <p:sp>
        <p:nvSpPr>
          <p:cNvPr id="3" name="object 3"/>
          <p:cNvSpPr txBox="1"/>
          <p:nvPr/>
        </p:nvSpPr>
        <p:spPr>
          <a:xfrm>
            <a:off x="1575435" y="2034540"/>
            <a:ext cx="6196965" cy="2490425"/>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0" tIns="12700" rIns="0" bIns="0" rtlCol="0">
            <a:spAutoFit/>
          </a:bodyPr>
          <a:lstStyle/>
          <a:p>
            <a:pPr marL="355600" indent="-342900">
              <a:lnSpc>
                <a:spcPct val="100000"/>
              </a:lnSpc>
              <a:spcBef>
                <a:spcPts val="100"/>
              </a:spcBef>
              <a:buClr>
                <a:srgbClr val="FF0000"/>
              </a:buClr>
              <a:buFont typeface="Wingdings" pitchFamily="2" charset="2"/>
              <a:buChar char="v"/>
              <a:tabLst>
                <a:tab pos="203200" algn="l"/>
              </a:tabLst>
            </a:pPr>
            <a:r>
              <a:rPr sz="2400" dirty="0">
                <a:solidFill>
                  <a:schemeClr val="bg1"/>
                </a:solidFill>
                <a:latin typeface="Arial"/>
                <a:cs typeface="Arial"/>
              </a:rPr>
              <a:t>Cells in </a:t>
            </a:r>
            <a:r>
              <a:rPr sz="2400" spc="-5" dirty="0">
                <a:solidFill>
                  <a:schemeClr val="bg1"/>
                </a:solidFill>
                <a:latin typeface="Arial"/>
                <a:cs typeface="Arial"/>
              </a:rPr>
              <a:t>late G2 </a:t>
            </a:r>
            <a:r>
              <a:rPr sz="2400" dirty="0">
                <a:solidFill>
                  <a:schemeClr val="bg1"/>
                </a:solidFill>
                <a:latin typeface="Arial"/>
                <a:cs typeface="Arial"/>
              </a:rPr>
              <a:t>– most</a:t>
            </a:r>
            <a:r>
              <a:rPr sz="2400" spc="-10" dirty="0">
                <a:solidFill>
                  <a:schemeClr val="bg1"/>
                </a:solidFill>
                <a:latin typeface="Arial"/>
                <a:cs typeface="Arial"/>
              </a:rPr>
              <a:t> </a:t>
            </a:r>
            <a:r>
              <a:rPr sz="2400" spc="-5" dirty="0">
                <a:solidFill>
                  <a:schemeClr val="bg1"/>
                </a:solidFill>
                <a:latin typeface="Arial"/>
                <a:cs typeface="Arial"/>
              </a:rPr>
              <a:t>radiosensitive</a:t>
            </a:r>
            <a:endParaRPr sz="2400" dirty="0">
              <a:solidFill>
                <a:schemeClr val="bg1"/>
              </a:solidFill>
              <a:latin typeface="Arial"/>
              <a:cs typeface="Arial"/>
            </a:endParaRPr>
          </a:p>
          <a:p>
            <a:pPr marL="457200" indent="-457200">
              <a:lnSpc>
                <a:spcPct val="100000"/>
              </a:lnSpc>
              <a:spcBef>
                <a:spcPts val="40"/>
              </a:spcBef>
              <a:buClr>
                <a:srgbClr val="FF0000"/>
              </a:buClr>
              <a:buFont typeface="Wingdings" pitchFamily="2" charset="2"/>
              <a:buChar char="v"/>
            </a:pPr>
            <a:endParaRPr sz="3200" dirty="0">
              <a:solidFill>
                <a:schemeClr val="bg1"/>
              </a:solidFill>
              <a:latin typeface="Arial"/>
              <a:cs typeface="Arial"/>
            </a:endParaRPr>
          </a:p>
          <a:p>
            <a:pPr marL="355600" indent="-342900">
              <a:lnSpc>
                <a:spcPct val="100000"/>
              </a:lnSpc>
              <a:buClr>
                <a:srgbClr val="FF0000"/>
              </a:buClr>
              <a:buFont typeface="Wingdings" pitchFamily="2" charset="2"/>
              <a:buChar char="v"/>
              <a:tabLst>
                <a:tab pos="203200" algn="l"/>
              </a:tabLst>
            </a:pPr>
            <a:r>
              <a:rPr sz="2400" dirty="0">
                <a:solidFill>
                  <a:schemeClr val="bg1"/>
                </a:solidFill>
                <a:latin typeface="Arial"/>
                <a:cs typeface="Arial"/>
              </a:rPr>
              <a:t>S phase –</a:t>
            </a:r>
            <a:r>
              <a:rPr sz="2400" spc="-5" dirty="0">
                <a:solidFill>
                  <a:schemeClr val="bg1"/>
                </a:solidFill>
                <a:latin typeface="Arial"/>
                <a:cs typeface="Arial"/>
              </a:rPr>
              <a:t> radioresistant</a:t>
            </a:r>
            <a:endParaRPr sz="2400" dirty="0">
              <a:solidFill>
                <a:schemeClr val="bg1"/>
              </a:solidFill>
              <a:latin typeface="Arial"/>
              <a:cs typeface="Arial"/>
            </a:endParaRPr>
          </a:p>
          <a:p>
            <a:pPr marL="457200" indent="-457200">
              <a:lnSpc>
                <a:spcPct val="100000"/>
              </a:lnSpc>
              <a:spcBef>
                <a:spcPts val="25"/>
              </a:spcBef>
              <a:buClr>
                <a:srgbClr val="FF0000"/>
              </a:buClr>
              <a:buFont typeface="Wingdings" pitchFamily="2" charset="2"/>
              <a:buChar char="v"/>
            </a:pPr>
            <a:endParaRPr sz="3300" dirty="0">
              <a:solidFill>
                <a:schemeClr val="bg1"/>
              </a:solidFill>
              <a:latin typeface="Arial"/>
              <a:cs typeface="Arial"/>
            </a:endParaRPr>
          </a:p>
          <a:p>
            <a:pPr marL="355600" indent="-342900">
              <a:lnSpc>
                <a:spcPct val="100000"/>
              </a:lnSpc>
              <a:buClr>
                <a:srgbClr val="FF0000"/>
              </a:buClr>
              <a:buFont typeface="Wingdings" pitchFamily="2" charset="2"/>
              <a:buChar char="v"/>
              <a:tabLst>
                <a:tab pos="203200" algn="l"/>
              </a:tabLst>
            </a:pPr>
            <a:r>
              <a:rPr sz="2400" spc="-5" dirty="0">
                <a:solidFill>
                  <a:schemeClr val="bg1"/>
                </a:solidFill>
                <a:latin typeface="Arial"/>
                <a:cs typeface="Arial"/>
              </a:rPr>
              <a:t>Late G1 </a:t>
            </a:r>
            <a:r>
              <a:rPr sz="2400" dirty="0">
                <a:solidFill>
                  <a:schemeClr val="bg1"/>
                </a:solidFill>
                <a:latin typeface="Arial"/>
                <a:cs typeface="Arial"/>
              </a:rPr>
              <a:t>and early S- </a:t>
            </a:r>
            <a:r>
              <a:rPr sz="2400" spc="-5" dirty="0">
                <a:solidFill>
                  <a:schemeClr val="bg1"/>
                </a:solidFill>
                <a:latin typeface="Arial"/>
                <a:cs typeface="Arial"/>
              </a:rPr>
              <a:t>intermediate</a:t>
            </a:r>
            <a:r>
              <a:rPr sz="2400" spc="15" dirty="0">
                <a:solidFill>
                  <a:schemeClr val="bg1"/>
                </a:solidFill>
                <a:latin typeface="Arial"/>
                <a:cs typeface="Arial"/>
              </a:rPr>
              <a:t> </a:t>
            </a:r>
            <a:r>
              <a:rPr sz="2400" spc="-5" dirty="0">
                <a:solidFill>
                  <a:schemeClr val="bg1"/>
                </a:solidFill>
                <a:latin typeface="Arial"/>
                <a:cs typeface="Arial"/>
              </a:rPr>
              <a:t>sensitivity</a:t>
            </a:r>
            <a:endParaRPr sz="2400" dirty="0">
              <a:solidFill>
                <a:schemeClr val="bg1"/>
              </a:solidFill>
              <a:latin typeface="Arial"/>
              <a:cs typeface="Arial"/>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3997" y="2209800"/>
            <a:ext cx="7857490" cy="2133600"/>
          </a:xfrm>
          <a:prstGeom prst="rect">
            <a:avLst/>
          </a:prstGeom>
        </p:spPr>
        <p:txBody>
          <a:bodyPr vert="horz" wrap="square" lIns="0" tIns="3810" rIns="0" bIns="0" rtlCol="0">
            <a:spAutoFit/>
          </a:bodyPr>
          <a:lstStyle/>
          <a:p>
            <a:pPr marL="203200" marR="5080" indent="-190500">
              <a:lnSpc>
                <a:spcPct val="144700"/>
              </a:lnSpc>
              <a:spcBef>
                <a:spcPts val="30"/>
              </a:spcBef>
              <a:buClr>
                <a:srgbClr val="DC9E1F"/>
              </a:buClr>
              <a:buFont typeface="WenQuanYi Micro Hei"/>
              <a:buChar char="▪"/>
              <a:tabLst>
                <a:tab pos="203200" algn="l"/>
              </a:tabLst>
            </a:pPr>
            <a:r>
              <a:rPr sz="2400" dirty="0">
                <a:solidFill>
                  <a:srgbClr val="FFFFFF"/>
                </a:solidFill>
                <a:latin typeface="Arial"/>
                <a:cs typeface="Arial"/>
              </a:rPr>
              <a:t>Higher-LET </a:t>
            </a:r>
            <a:r>
              <a:rPr sz="2400" spc="-5" dirty="0">
                <a:solidFill>
                  <a:srgbClr val="FFFFFF"/>
                </a:solidFill>
                <a:latin typeface="Arial"/>
                <a:cs typeface="Arial"/>
              </a:rPr>
              <a:t>radiations </a:t>
            </a:r>
            <a:r>
              <a:rPr sz="2400" dirty="0">
                <a:solidFill>
                  <a:srgbClr val="FFFFFF"/>
                </a:solidFill>
                <a:latin typeface="Arial"/>
                <a:cs typeface="Arial"/>
              </a:rPr>
              <a:t>(α </a:t>
            </a:r>
            <a:r>
              <a:rPr sz="2400" spc="-5" dirty="0">
                <a:solidFill>
                  <a:srgbClr val="FFFFFF"/>
                </a:solidFill>
                <a:latin typeface="Arial"/>
                <a:cs typeface="Arial"/>
              </a:rPr>
              <a:t>particles) </a:t>
            </a:r>
            <a:r>
              <a:rPr sz="2400" dirty="0">
                <a:solidFill>
                  <a:srgbClr val="FFFFFF"/>
                </a:solidFill>
                <a:latin typeface="Arial"/>
                <a:cs typeface="Arial"/>
              </a:rPr>
              <a:t>are more </a:t>
            </a:r>
            <a:r>
              <a:rPr sz="2400" spc="-10" dirty="0">
                <a:solidFill>
                  <a:srgbClr val="FFFFFF"/>
                </a:solidFill>
                <a:latin typeface="Arial"/>
                <a:cs typeface="Arial"/>
              </a:rPr>
              <a:t>efficient </a:t>
            </a:r>
            <a:r>
              <a:rPr sz="2400" dirty="0">
                <a:solidFill>
                  <a:srgbClr val="FFFFFF"/>
                </a:solidFill>
                <a:latin typeface="Arial"/>
                <a:cs typeface="Arial"/>
              </a:rPr>
              <a:t>in  damaging biologic </a:t>
            </a:r>
            <a:r>
              <a:rPr sz="2400" spc="-5" dirty="0">
                <a:solidFill>
                  <a:srgbClr val="FFFFFF"/>
                </a:solidFill>
                <a:latin typeface="Arial"/>
                <a:cs typeface="Arial"/>
              </a:rPr>
              <a:t>systems </a:t>
            </a:r>
            <a:r>
              <a:rPr sz="2400" dirty="0">
                <a:solidFill>
                  <a:srgbClr val="FFFFFF"/>
                </a:solidFill>
                <a:latin typeface="Arial"/>
                <a:cs typeface="Arial"/>
              </a:rPr>
              <a:t>because </a:t>
            </a:r>
            <a:r>
              <a:rPr sz="2400" spc="-5" dirty="0">
                <a:solidFill>
                  <a:srgbClr val="FFFFFF"/>
                </a:solidFill>
                <a:latin typeface="Arial"/>
                <a:cs typeface="Arial"/>
              </a:rPr>
              <a:t>their </a:t>
            </a:r>
            <a:r>
              <a:rPr sz="2400" dirty="0">
                <a:solidFill>
                  <a:srgbClr val="FFFFFF"/>
                </a:solidFill>
                <a:latin typeface="Arial"/>
                <a:cs typeface="Arial"/>
              </a:rPr>
              <a:t>high </a:t>
            </a:r>
            <a:r>
              <a:rPr sz="2400" spc="-5" dirty="0">
                <a:solidFill>
                  <a:srgbClr val="FFFFFF"/>
                </a:solidFill>
                <a:latin typeface="Arial"/>
                <a:cs typeface="Arial"/>
              </a:rPr>
              <a:t>ionization  density </a:t>
            </a:r>
            <a:r>
              <a:rPr sz="2400" dirty="0">
                <a:solidFill>
                  <a:srgbClr val="FFFFFF"/>
                </a:solidFill>
                <a:latin typeface="Arial"/>
                <a:cs typeface="Arial"/>
              </a:rPr>
              <a:t>is more likely </a:t>
            </a:r>
            <a:r>
              <a:rPr sz="2400" spc="-5" dirty="0">
                <a:solidFill>
                  <a:srgbClr val="FFFFFF"/>
                </a:solidFill>
                <a:latin typeface="Arial"/>
                <a:cs typeface="Arial"/>
              </a:rPr>
              <a:t>than </a:t>
            </a:r>
            <a:r>
              <a:rPr sz="2400" dirty="0">
                <a:solidFill>
                  <a:srgbClr val="FFFFFF"/>
                </a:solidFill>
                <a:latin typeface="Arial"/>
                <a:cs typeface="Arial"/>
              </a:rPr>
              <a:t>x rays </a:t>
            </a:r>
            <a:r>
              <a:rPr sz="2400" spc="-5" dirty="0">
                <a:solidFill>
                  <a:srgbClr val="FFFFFF"/>
                </a:solidFill>
                <a:latin typeface="Arial"/>
                <a:cs typeface="Arial"/>
              </a:rPr>
              <a:t>to </a:t>
            </a:r>
            <a:r>
              <a:rPr sz="2400" dirty="0">
                <a:solidFill>
                  <a:srgbClr val="FFFFFF"/>
                </a:solidFill>
                <a:latin typeface="Arial"/>
                <a:cs typeface="Arial"/>
              </a:rPr>
              <a:t>induce double </a:t>
            </a:r>
            <a:r>
              <a:rPr sz="2400" spc="-5" dirty="0">
                <a:solidFill>
                  <a:srgbClr val="FFFFFF"/>
                </a:solidFill>
                <a:latin typeface="Arial"/>
                <a:cs typeface="Arial"/>
              </a:rPr>
              <a:t>strand  </a:t>
            </a:r>
            <a:r>
              <a:rPr sz="2400" dirty="0">
                <a:solidFill>
                  <a:srgbClr val="FFFFFF"/>
                </a:solidFill>
                <a:latin typeface="Arial"/>
                <a:cs typeface="Arial"/>
              </a:rPr>
              <a:t>breakage in</a:t>
            </a:r>
            <a:r>
              <a:rPr sz="2400" spc="-5" dirty="0">
                <a:solidFill>
                  <a:srgbClr val="FFFFFF"/>
                </a:solidFill>
                <a:latin typeface="Arial"/>
                <a:cs typeface="Arial"/>
              </a:rPr>
              <a:t> </a:t>
            </a:r>
            <a:r>
              <a:rPr sz="2400" dirty="0">
                <a:solidFill>
                  <a:srgbClr val="FFFFFF"/>
                </a:solidFill>
                <a:latin typeface="Arial"/>
                <a:cs typeface="Arial"/>
              </a:rPr>
              <a:t>DNA</a:t>
            </a:r>
            <a:endParaRPr sz="2400" dirty="0">
              <a:latin typeface="Arial"/>
              <a:cs typeface="Arial"/>
            </a:endParaRPr>
          </a:p>
        </p:txBody>
      </p:sp>
      <p:sp>
        <p:nvSpPr>
          <p:cNvPr id="3" name="object 3"/>
          <p:cNvSpPr txBox="1">
            <a:spLocks noGrp="1"/>
          </p:cNvSpPr>
          <p:nvPr>
            <p:ph type="title"/>
          </p:nvPr>
        </p:nvSpPr>
        <p:spPr>
          <a:xfrm>
            <a:off x="990600" y="768623"/>
            <a:ext cx="7239000" cy="628377"/>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vert="horz" wrap="square" lIns="0" tIns="12700" rIns="0" bIns="0" rtlCol="0">
            <a:spAutoFit/>
          </a:bodyPr>
          <a:lstStyle/>
          <a:p>
            <a:pPr marL="12700">
              <a:lnSpc>
                <a:spcPct val="100000"/>
              </a:lnSpc>
              <a:spcBef>
                <a:spcPts val="100"/>
              </a:spcBef>
            </a:pPr>
            <a:r>
              <a:rPr lang="en-US" b="1" dirty="0" smtClean="0">
                <a:solidFill>
                  <a:schemeClr val="tx1"/>
                </a:solidFill>
              </a:rPr>
              <a:t>LINEAR ENERGY</a:t>
            </a:r>
            <a:r>
              <a:rPr lang="en-US" b="1" spc="-170" dirty="0" smtClean="0">
                <a:solidFill>
                  <a:schemeClr val="tx1"/>
                </a:solidFill>
              </a:rPr>
              <a:t> </a:t>
            </a:r>
            <a:r>
              <a:rPr lang="en-US" b="1" spc="-20" dirty="0" smtClean="0">
                <a:solidFill>
                  <a:schemeClr val="tx1"/>
                </a:solidFill>
              </a:rPr>
              <a:t>TRANSFER</a:t>
            </a:r>
            <a:endParaRPr lang="en-US" b="1" spc="-20" dirty="0">
              <a:solidFill>
                <a:schemeClr val="tx1"/>
              </a:solidFill>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tional Indian Academy Of Oral Medicine And Radiology Pg Convention |  Dental Events 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85" y="1295400"/>
            <a:ext cx="2091615" cy="2091616"/>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38500" dist="50800" dir="5400000" sy="-100000" algn="bl" rotWithShape="0"/>
          </a:effectLst>
          <a:scene3d>
            <a:camera prst="orthographicFront"/>
            <a:lightRig rig="contrasting" dir="t">
              <a:rot lat="0" lon="0" rev="3000000"/>
            </a:lightRig>
          </a:scene3d>
          <a:sp3d contourW="7620">
            <a:contourClr>
              <a:srgbClr val="333333"/>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76800" y="3500735"/>
            <a:ext cx="3082215"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smtClean="0">
                <a:solidFill>
                  <a:schemeClr val="bg1"/>
                </a:solidFill>
              </a:rPr>
              <a:t>Dr. Pratima Soni</a:t>
            </a:r>
            <a:endParaRPr lang="en-US" sz="2400" b="1" dirty="0">
              <a:solidFill>
                <a:schemeClr val="bg1"/>
              </a:solidFill>
            </a:endParaRPr>
          </a:p>
        </p:txBody>
      </p:sp>
      <p:sp>
        <p:nvSpPr>
          <p:cNvPr id="10" name="Rectangle 9"/>
          <p:cNvSpPr/>
          <p:nvPr/>
        </p:nvSpPr>
        <p:spPr>
          <a:xfrm>
            <a:off x="5148830" y="1066800"/>
            <a:ext cx="2547370" cy="2362200"/>
          </a:xfrm>
          <a:prstGeom prst="rect">
            <a:avLst/>
          </a:prstGeom>
          <a:noFill/>
        </p:spPr>
        <p:txBody>
          <a:bodyPr wrap="none" lIns="91440" tIns="45720" rIns="91440" bIns="457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effectLst/>
              </a:rPr>
              <a:t>Department </a:t>
            </a:r>
          </a:p>
          <a:p>
            <a:pPr algn="ctr"/>
            <a:r>
              <a:rPr lang="en-US" sz="4000" b="1" cap="all" dirty="0" smtClean="0">
                <a:ln w="0"/>
                <a:effectLst/>
              </a:rPr>
              <a:t>of </a:t>
            </a:r>
          </a:p>
          <a:p>
            <a:pPr algn="ctr"/>
            <a:r>
              <a:rPr lang="en-US" sz="4000" b="1" cap="all" dirty="0" smtClean="0">
                <a:ln w="0"/>
                <a:effectLst/>
              </a:rPr>
              <a:t>Oral Medicine and Radiology</a:t>
            </a:r>
            <a:endParaRPr lang="en-US" sz="4000" b="1" cap="all" dirty="0">
              <a:ln w="0"/>
              <a:effectLst/>
            </a:endParaRPr>
          </a:p>
        </p:txBody>
      </p:sp>
      <p:sp>
        <p:nvSpPr>
          <p:cNvPr id="11" name="Title 1"/>
          <p:cNvSpPr>
            <a:spLocks noGrp="1"/>
          </p:cNvSpPr>
          <p:nvPr>
            <p:ph type="ctrTitle"/>
          </p:nvPr>
        </p:nvSpPr>
        <p:spPr>
          <a:xfrm>
            <a:off x="533400" y="4120661"/>
            <a:ext cx="7620000" cy="2051539"/>
          </a:xfrm>
          <a:ln/>
        </p:spPr>
        <p:style>
          <a:lnRef idx="0">
            <a:schemeClr val="accent2"/>
          </a:lnRef>
          <a:fillRef idx="3">
            <a:schemeClr val="accent2"/>
          </a:fillRef>
          <a:effectRef idx="3">
            <a:schemeClr val="accent2"/>
          </a:effectRef>
          <a:fontRef idx="minor">
            <a:schemeClr val="lt1"/>
          </a:fontRef>
        </p:style>
        <p:txBody>
          <a:bodyPr anchor="ctr">
            <a:noAutofit/>
          </a:bodyPr>
          <a:lstStyle/>
          <a:p>
            <a:pPr marL="182880" indent="0" algn="ctr">
              <a:buNone/>
            </a:pPr>
            <a:r>
              <a:rPr lang="en-US" sz="6000" b="1" dirty="0" smtClean="0">
                <a:solidFill>
                  <a:schemeClr val="accent4"/>
                </a:solidFill>
                <a:latin typeface="Algerian" pitchFamily="82" charset="0"/>
              </a:rPr>
              <a:t>RADIATION BIOLOGY</a:t>
            </a:r>
            <a:br>
              <a:rPr lang="en-US" sz="6000" b="1" dirty="0" smtClean="0">
                <a:solidFill>
                  <a:schemeClr val="accent4"/>
                </a:solidFill>
                <a:latin typeface="Algerian" pitchFamily="82" charset="0"/>
              </a:rPr>
            </a:br>
            <a:r>
              <a:rPr lang="en-US" sz="2400" b="1" dirty="0" smtClean="0">
                <a:solidFill>
                  <a:schemeClr val="accent4"/>
                </a:solidFill>
                <a:latin typeface="Algerian" pitchFamily="82" charset="0"/>
              </a:rPr>
              <a:t>Part - </a:t>
            </a:r>
            <a:r>
              <a:rPr lang="en-US" sz="2400" b="1" dirty="0" smtClean="0">
                <a:solidFill>
                  <a:schemeClr val="accent4"/>
                </a:solidFill>
                <a:latin typeface="Algerian" pitchFamily="82" charset="0"/>
              </a:rPr>
              <a:t>3</a:t>
            </a:r>
            <a:endParaRPr lang="en-US" sz="2400" b="1" dirty="0">
              <a:solidFill>
                <a:schemeClr val="accent4"/>
              </a:solidFill>
              <a:latin typeface="Algerian" pitchFamily="82"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83"/>
          <a:stretch/>
        </p:blipFill>
        <p:spPr bwMode="auto">
          <a:xfrm>
            <a:off x="1066800" y="762000"/>
            <a:ext cx="2495550" cy="250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6893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918910" cy="646664"/>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b="1" dirty="0" smtClean="0"/>
              <a:t>CONTENTS</a:t>
            </a:r>
            <a:endParaRPr lang="en-US" b="1" dirty="0"/>
          </a:p>
        </p:txBody>
      </p:sp>
      <p:sp>
        <p:nvSpPr>
          <p:cNvPr id="3" name="Content Placeholder 2"/>
          <p:cNvSpPr>
            <a:spLocks noGrp="1"/>
          </p:cNvSpPr>
          <p:nvPr>
            <p:ph idx="1"/>
          </p:nvPr>
        </p:nvSpPr>
        <p:spPr>
          <a:xfrm>
            <a:off x="609600" y="1406371"/>
            <a:ext cx="7924800" cy="4765829"/>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b="1" dirty="0" smtClean="0">
                <a:solidFill>
                  <a:srgbClr val="7030A0"/>
                </a:solidFill>
              </a:rPr>
              <a:t>RATIONALE OF RADIOTHERAPY IN THE ORAL CAVITY</a:t>
            </a:r>
          </a:p>
          <a:p>
            <a:r>
              <a:rPr lang="en-US" b="1" dirty="0" smtClean="0">
                <a:solidFill>
                  <a:srgbClr val="FF0000"/>
                </a:solidFill>
              </a:rPr>
              <a:t>EFFECT OF THERAPEUTIC RADIATION ON ORAL TISSUES</a:t>
            </a:r>
          </a:p>
          <a:p>
            <a:r>
              <a:rPr lang="en-US" b="1" dirty="0" smtClean="0">
                <a:solidFill>
                  <a:srgbClr val="7030A0"/>
                </a:solidFill>
              </a:rPr>
              <a:t>DETERMINISTIC EFFECTS OF WHOLE BODY RADIATION</a:t>
            </a:r>
          </a:p>
          <a:p>
            <a:pPr lvl="3"/>
            <a:r>
              <a:rPr lang="en-US" dirty="0" smtClean="0"/>
              <a:t>Acute radiation syndrome</a:t>
            </a:r>
          </a:p>
          <a:p>
            <a:pPr lvl="3"/>
            <a:r>
              <a:rPr lang="en-US" dirty="0" smtClean="0"/>
              <a:t>Radiation effects on embryos and fetuses</a:t>
            </a:r>
          </a:p>
          <a:p>
            <a:pPr lvl="3"/>
            <a:r>
              <a:rPr lang="en-US" dirty="0" smtClean="0"/>
              <a:t>Late effects</a:t>
            </a:r>
          </a:p>
          <a:p>
            <a:r>
              <a:rPr lang="en-US" b="1" dirty="0" smtClean="0">
                <a:solidFill>
                  <a:srgbClr val="FF0000"/>
                </a:solidFill>
              </a:rPr>
              <a:t>STOCHASTIC EFFECTS</a:t>
            </a:r>
          </a:p>
          <a:p>
            <a:pPr lvl="3"/>
            <a:r>
              <a:rPr lang="en-US" dirty="0" smtClean="0"/>
              <a:t>Carcinogenesis </a:t>
            </a:r>
          </a:p>
          <a:p>
            <a:pPr lvl="3"/>
            <a:r>
              <a:rPr lang="en-US" dirty="0" smtClean="0"/>
              <a:t>Heritable effects</a:t>
            </a:r>
            <a:endParaRPr lang="en-US" dirty="0"/>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32309815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611034" cy="722864"/>
          </a:xfrm>
        </p:spPr>
        <p:txBody>
          <a:bodyPr>
            <a:normAutofit fontScale="90000"/>
          </a:bodyPr>
          <a:lstStyle/>
          <a:p>
            <a:pPr algn="ctr"/>
            <a:r>
              <a:rPr lang="en-US" b="1" dirty="0" smtClean="0">
                <a:solidFill>
                  <a:srgbClr val="FFFF00"/>
                </a:solidFill>
              </a:rPr>
              <a:t>RATIONALE OF RADIOTHERAPY</a:t>
            </a:r>
            <a:endParaRPr lang="en-US" b="1" dirty="0">
              <a:solidFill>
                <a:srgbClr val="FFFF00"/>
              </a:solidFill>
            </a:endParaRPr>
          </a:p>
        </p:txBody>
      </p:sp>
      <p:graphicFrame>
        <p:nvGraphicFramePr>
          <p:cNvPr id="4" name="Diagram 3"/>
          <p:cNvGraphicFramePr/>
          <p:nvPr>
            <p:extLst>
              <p:ext uri="{D42A27DB-BD31-4B8C-83A1-F6EECF244321}">
                <p14:modId xmlns:p14="http://schemas.microsoft.com/office/powerpoint/2010/main" val="1691398055"/>
              </p:ext>
            </p:extLst>
          </p:nvPr>
        </p:nvGraphicFramePr>
        <p:xfrm>
          <a:off x="533400" y="1600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941196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FF00"/>
                </a:solidFill>
              </a:rPr>
              <a:t>COURSE OF RADIOTHERAPY IN ORAL CANCERS</a:t>
            </a:r>
            <a:endParaRPr lang="en-US" dirty="0">
              <a:solidFill>
                <a:srgbClr val="FFFF00"/>
              </a:solidFill>
            </a:endParaRPr>
          </a:p>
        </p:txBody>
      </p:sp>
      <p:graphicFrame>
        <p:nvGraphicFramePr>
          <p:cNvPr id="3" name="Diagram 2"/>
          <p:cNvGraphicFramePr/>
          <p:nvPr>
            <p:extLst>
              <p:ext uri="{D42A27DB-BD31-4B8C-83A1-F6EECF244321}">
                <p14:modId xmlns:p14="http://schemas.microsoft.com/office/powerpoint/2010/main" val="2116512145"/>
              </p:ext>
            </p:extLst>
          </p:nvPr>
        </p:nvGraphicFramePr>
        <p:xfrm>
          <a:off x="1143000" y="2209800"/>
          <a:ext cx="7010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xplosion 1 3"/>
          <p:cNvSpPr/>
          <p:nvPr/>
        </p:nvSpPr>
        <p:spPr>
          <a:xfrm>
            <a:off x="1066800" y="4114800"/>
            <a:ext cx="6934200" cy="2743200"/>
          </a:xfrm>
          <a:prstGeom prst="irregularSeal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3048000" y="4944070"/>
            <a:ext cx="3429000" cy="923330"/>
          </a:xfrm>
          <a:prstGeom prst="rect">
            <a:avLst/>
          </a:prstGeom>
          <a:noFill/>
        </p:spPr>
        <p:txBody>
          <a:bodyPr wrap="square" rtlCol="0">
            <a:spAutoFit/>
          </a:bodyPr>
          <a:lstStyle/>
          <a:p>
            <a:pPr algn="ctr"/>
            <a:r>
              <a:rPr lang="en-US" b="1" dirty="0" smtClean="0"/>
              <a:t>Recently introduced </a:t>
            </a:r>
          </a:p>
          <a:p>
            <a:pPr algn="ctr"/>
            <a:r>
              <a:rPr lang="en-US" b="1" dirty="0" smtClean="0"/>
              <a:t>IGRT – Intensity guided RT</a:t>
            </a:r>
          </a:p>
          <a:p>
            <a:pPr algn="ctr"/>
            <a:r>
              <a:rPr lang="en-US" b="1" dirty="0" smtClean="0"/>
              <a:t>IMRT – Intensity Modulated RT</a:t>
            </a:r>
            <a:endParaRPr lang="en-US" b="1" dirty="0"/>
          </a:p>
        </p:txBody>
      </p:sp>
      <p:sp>
        <p:nvSpPr>
          <p:cNvPr id="6" name="TextBox 5"/>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13491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792381"/>
            <a:ext cx="8915400" cy="2636619"/>
          </a:xfrm>
          <a:prstGeom prst="rect">
            <a:avLst/>
          </a:prstGeom>
        </p:spPr>
        <p:txBody>
          <a:bodyPr vert="horz" wrap="square" lIns="0" tIns="71120" rIns="0" bIns="0" rtlCol="0">
            <a:spAutoFit/>
          </a:bodyPr>
          <a:lstStyle/>
          <a:p>
            <a:pPr marL="12700" marR="5080" algn="ctr">
              <a:lnSpc>
                <a:spcPts val="5000"/>
              </a:lnSpc>
              <a:spcBef>
                <a:spcPts val="560"/>
              </a:spcBef>
            </a:pPr>
            <a:r>
              <a:rPr sz="3600" b="1" spc="5" dirty="0">
                <a:solidFill>
                  <a:srgbClr val="FFFF00"/>
                </a:solidFill>
              </a:rPr>
              <a:t>EFFECTS OF  THERAPEUTIC </a:t>
            </a:r>
            <a:r>
              <a:rPr sz="3600" b="1" spc="-35" dirty="0">
                <a:solidFill>
                  <a:srgbClr val="FFFF00"/>
                </a:solidFill>
              </a:rPr>
              <a:t>RADIATION </a:t>
            </a:r>
            <a:r>
              <a:rPr lang="en-US" sz="3600" b="1" spc="-35" dirty="0" smtClean="0">
                <a:solidFill>
                  <a:srgbClr val="FFFF00"/>
                </a:solidFill>
              </a:rPr>
              <a:t/>
            </a:r>
            <a:br>
              <a:rPr lang="en-US" sz="3600" b="1" spc="-35" dirty="0" smtClean="0">
                <a:solidFill>
                  <a:srgbClr val="FFFF00"/>
                </a:solidFill>
              </a:rPr>
            </a:br>
            <a:r>
              <a:rPr sz="3600" b="1" spc="-35" dirty="0" smtClean="0">
                <a:solidFill>
                  <a:srgbClr val="FFFF00"/>
                </a:solidFill>
              </a:rPr>
              <a:t> </a:t>
            </a:r>
            <a:r>
              <a:rPr sz="3600" b="1" spc="5" dirty="0">
                <a:solidFill>
                  <a:srgbClr val="FFFF00"/>
                </a:solidFill>
              </a:rPr>
              <a:t>ON </a:t>
            </a:r>
            <a:r>
              <a:rPr lang="en-US" sz="3600" b="1" spc="5" dirty="0" smtClean="0">
                <a:solidFill>
                  <a:srgbClr val="FFFF00"/>
                </a:solidFill>
              </a:rPr>
              <a:t/>
            </a:r>
            <a:br>
              <a:rPr lang="en-US" sz="3600" b="1" spc="5" dirty="0" smtClean="0">
                <a:solidFill>
                  <a:srgbClr val="FFFF00"/>
                </a:solidFill>
              </a:rPr>
            </a:br>
            <a:r>
              <a:rPr sz="3600" b="1" spc="5" dirty="0" smtClean="0">
                <a:solidFill>
                  <a:srgbClr val="FFFF00"/>
                </a:solidFill>
              </a:rPr>
              <a:t>ORAL</a:t>
            </a:r>
            <a:r>
              <a:rPr sz="3600" b="1" spc="-260" dirty="0" smtClean="0">
                <a:solidFill>
                  <a:srgbClr val="FFFF00"/>
                </a:solidFill>
              </a:rPr>
              <a:t> </a:t>
            </a:r>
            <a:r>
              <a:rPr sz="3600" b="1" spc="5" dirty="0">
                <a:solidFill>
                  <a:srgbClr val="FFFF00"/>
                </a:solidFill>
              </a:rPr>
              <a:t>TISSUES</a:t>
            </a:r>
            <a:endParaRPr sz="3600" b="1" dirty="0">
              <a:solidFill>
                <a:srgbClr val="FFFF00"/>
              </a:solidFill>
            </a:endParaRPr>
          </a:p>
        </p:txBody>
      </p:sp>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pic>
        <p:nvPicPr>
          <p:cNvPr id="1027" name="Picture 3" descr="C:\Users\pratima\Desktop\images (1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10014"/>
            <a:ext cx="5061716" cy="28717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7800" y="1219200"/>
            <a:ext cx="6363269" cy="4939814"/>
          </a:xfrm>
          <a:prstGeom prst="rect">
            <a:avLst/>
          </a:prstGeom>
        </p:spPr>
        <p:txBody>
          <a:bodyPr vert="horz" wrap="square" lIns="0" tIns="78740" rIns="0" bIns="0" rtlCol="0">
            <a:spAutoFit/>
          </a:bodyPr>
          <a:lstStyle/>
          <a:p>
            <a:pPr marL="584200" indent="-571500">
              <a:lnSpc>
                <a:spcPct val="150000"/>
              </a:lnSpc>
              <a:spcBef>
                <a:spcPts val="620"/>
              </a:spcBef>
              <a:buClr>
                <a:srgbClr val="FF0000"/>
              </a:buClr>
              <a:buFont typeface="Wingdings" pitchFamily="2" charset="2"/>
              <a:buChar char="Ø"/>
              <a:tabLst>
                <a:tab pos="203200" algn="l"/>
              </a:tabLst>
            </a:pPr>
            <a:r>
              <a:rPr sz="4000" spc="-5" dirty="0">
                <a:solidFill>
                  <a:srgbClr val="FFFF00"/>
                </a:solidFill>
                <a:latin typeface="Arial"/>
                <a:cs typeface="Arial"/>
              </a:rPr>
              <a:t>Oral </a:t>
            </a:r>
            <a:r>
              <a:rPr sz="4000" dirty="0">
                <a:solidFill>
                  <a:srgbClr val="FFFF00"/>
                </a:solidFill>
                <a:latin typeface="Arial"/>
                <a:cs typeface="Arial"/>
              </a:rPr>
              <a:t>Mucous</a:t>
            </a:r>
            <a:r>
              <a:rPr sz="4000" spc="-80" dirty="0">
                <a:solidFill>
                  <a:srgbClr val="FFFF00"/>
                </a:solidFill>
                <a:latin typeface="Arial"/>
                <a:cs typeface="Arial"/>
              </a:rPr>
              <a:t> </a:t>
            </a:r>
            <a:r>
              <a:rPr sz="4000" dirty="0">
                <a:solidFill>
                  <a:srgbClr val="FFFF00"/>
                </a:solidFill>
                <a:latin typeface="Arial"/>
                <a:cs typeface="Arial"/>
              </a:rPr>
              <a:t>Membrane</a:t>
            </a:r>
          </a:p>
          <a:p>
            <a:pPr marL="584200" indent="-571500">
              <a:lnSpc>
                <a:spcPct val="150000"/>
              </a:lnSpc>
              <a:spcBef>
                <a:spcPts val="520"/>
              </a:spcBef>
              <a:buClr>
                <a:srgbClr val="FF0000"/>
              </a:buClr>
              <a:buFont typeface="Wingdings" pitchFamily="2" charset="2"/>
              <a:buChar char="Ø"/>
              <a:tabLst>
                <a:tab pos="203200" algn="l"/>
              </a:tabLst>
            </a:pPr>
            <a:r>
              <a:rPr sz="4000" dirty="0">
                <a:solidFill>
                  <a:srgbClr val="FFFF00"/>
                </a:solidFill>
                <a:latin typeface="Arial"/>
                <a:cs typeface="Arial"/>
              </a:rPr>
              <a:t>Salivary</a:t>
            </a:r>
            <a:r>
              <a:rPr sz="4000" spc="-15" dirty="0">
                <a:solidFill>
                  <a:srgbClr val="FFFF00"/>
                </a:solidFill>
                <a:latin typeface="Arial"/>
                <a:cs typeface="Arial"/>
              </a:rPr>
              <a:t> </a:t>
            </a:r>
            <a:r>
              <a:rPr sz="4000" spc="-5" dirty="0">
                <a:solidFill>
                  <a:srgbClr val="FFFF00"/>
                </a:solidFill>
                <a:latin typeface="Arial"/>
                <a:cs typeface="Arial"/>
              </a:rPr>
              <a:t>Glands</a:t>
            </a:r>
            <a:endParaRPr sz="4000" dirty="0">
              <a:solidFill>
                <a:srgbClr val="FFFF00"/>
              </a:solidFill>
              <a:latin typeface="Arial"/>
              <a:cs typeface="Arial"/>
            </a:endParaRPr>
          </a:p>
          <a:p>
            <a:pPr marL="584200" indent="-571500">
              <a:lnSpc>
                <a:spcPct val="150000"/>
              </a:lnSpc>
              <a:spcBef>
                <a:spcPts val="420"/>
              </a:spcBef>
              <a:buClr>
                <a:srgbClr val="FF0000"/>
              </a:buClr>
              <a:buFont typeface="Wingdings" pitchFamily="2" charset="2"/>
              <a:buChar char="Ø"/>
              <a:tabLst>
                <a:tab pos="203200" algn="l"/>
              </a:tabLst>
            </a:pPr>
            <a:r>
              <a:rPr sz="4000" spc="-55" dirty="0">
                <a:solidFill>
                  <a:srgbClr val="FFFF00"/>
                </a:solidFill>
                <a:latin typeface="Arial"/>
                <a:cs typeface="Arial"/>
              </a:rPr>
              <a:t>Taste</a:t>
            </a:r>
            <a:r>
              <a:rPr sz="4000" spc="-5" dirty="0">
                <a:solidFill>
                  <a:srgbClr val="FFFF00"/>
                </a:solidFill>
                <a:latin typeface="Arial"/>
                <a:cs typeface="Arial"/>
              </a:rPr>
              <a:t> </a:t>
            </a:r>
            <a:r>
              <a:rPr sz="4000" dirty="0">
                <a:solidFill>
                  <a:srgbClr val="FFFF00"/>
                </a:solidFill>
                <a:latin typeface="Arial"/>
                <a:cs typeface="Arial"/>
              </a:rPr>
              <a:t>buds</a:t>
            </a:r>
          </a:p>
          <a:p>
            <a:pPr marL="584200" indent="-571500">
              <a:lnSpc>
                <a:spcPct val="150000"/>
              </a:lnSpc>
              <a:spcBef>
                <a:spcPts val="520"/>
              </a:spcBef>
              <a:buClr>
                <a:srgbClr val="FF0000"/>
              </a:buClr>
              <a:buFont typeface="Wingdings" pitchFamily="2" charset="2"/>
              <a:buChar char="Ø"/>
              <a:tabLst>
                <a:tab pos="203200" algn="l"/>
              </a:tabLst>
            </a:pPr>
            <a:r>
              <a:rPr sz="4000" spc="-55" dirty="0">
                <a:solidFill>
                  <a:srgbClr val="FFFF00"/>
                </a:solidFill>
                <a:latin typeface="Arial"/>
                <a:cs typeface="Arial"/>
              </a:rPr>
              <a:t>Teeth</a:t>
            </a:r>
            <a:endParaRPr sz="4000" dirty="0">
              <a:solidFill>
                <a:srgbClr val="FFFF00"/>
              </a:solidFill>
              <a:latin typeface="Arial"/>
              <a:cs typeface="Arial"/>
            </a:endParaRPr>
          </a:p>
          <a:p>
            <a:pPr marL="584200" indent="-571500">
              <a:lnSpc>
                <a:spcPct val="150000"/>
              </a:lnSpc>
              <a:spcBef>
                <a:spcPts val="520"/>
              </a:spcBef>
              <a:buClr>
                <a:srgbClr val="FF0000"/>
              </a:buClr>
              <a:buFont typeface="Wingdings" pitchFamily="2" charset="2"/>
              <a:buChar char="Ø"/>
              <a:tabLst>
                <a:tab pos="203200" algn="l"/>
              </a:tabLst>
            </a:pPr>
            <a:r>
              <a:rPr sz="4000" dirty="0">
                <a:solidFill>
                  <a:srgbClr val="FFFF00"/>
                </a:solidFill>
                <a:latin typeface="Arial"/>
                <a:cs typeface="Arial"/>
              </a:rPr>
              <a:t>Bone</a:t>
            </a:r>
          </a:p>
        </p:txBody>
      </p:sp>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685800"/>
            <a:ext cx="5784215" cy="635000"/>
          </a:xfrm>
          <a:prstGeom prst="rect">
            <a:avLst/>
          </a:prstGeom>
        </p:spPr>
        <p:txBody>
          <a:bodyPr vert="horz" wrap="square" lIns="0" tIns="12700" rIns="0" bIns="0" rtlCol="0">
            <a:spAutoFit/>
          </a:bodyPr>
          <a:lstStyle/>
          <a:p>
            <a:pPr marL="12700">
              <a:lnSpc>
                <a:spcPct val="100000"/>
              </a:lnSpc>
              <a:spcBef>
                <a:spcPts val="100"/>
              </a:spcBef>
              <a:tabLst>
                <a:tab pos="3230245" algn="l"/>
              </a:tabLst>
            </a:pPr>
            <a:r>
              <a:rPr b="1" spc="-5" dirty="0">
                <a:solidFill>
                  <a:srgbClr val="FFFF00"/>
                </a:solidFill>
                <a:latin typeface="Arial"/>
                <a:cs typeface="Arial"/>
              </a:rPr>
              <a:t>Oral</a:t>
            </a:r>
            <a:r>
              <a:rPr b="1" spc="5" dirty="0">
                <a:solidFill>
                  <a:srgbClr val="FFFF00"/>
                </a:solidFill>
                <a:latin typeface="Arial"/>
                <a:cs typeface="Arial"/>
              </a:rPr>
              <a:t> </a:t>
            </a:r>
            <a:r>
              <a:rPr b="1" spc="-5" dirty="0">
                <a:solidFill>
                  <a:srgbClr val="FFFF00"/>
                </a:solidFill>
                <a:latin typeface="Arial"/>
                <a:cs typeface="Arial"/>
              </a:rPr>
              <a:t>Mucous	Membrane</a:t>
            </a:r>
          </a:p>
        </p:txBody>
      </p:sp>
      <p:sp>
        <p:nvSpPr>
          <p:cNvPr id="6" name="TextBox 5"/>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graphicFrame>
        <p:nvGraphicFramePr>
          <p:cNvPr id="8" name="Diagram 7"/>
          <p:cNvGraphicFramePr/>
          <p:nvPr>
            <p:extLst>
              <p:ext uri="{D42A27DB-BD31-4B8C-83A1-F6EECF244321}">
                <p14:modId xmlns:p14="http://schemas.microsoft.com/office/powerpoint/2010/main" val="3353906426"/>
              </p:ext>
            </p:extLst>
          </p:nvPr>
        </p:nvGraphicFramePr>
        <p:xfrm>
          <a:off x="228600" y="1371600"/>
          <a:ext cx="6832600" cy="463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Callout 8"/>
          <p:cNvSpPr/>
          <p:nvPr/>
        </p:nvSpPr>
        <p:spPr>
          <a:xfrm>
            <a:off x="3810000" y="4876800"/>
            <a:ext cx="1676400" cy="1676400"/>
          </a:xfrm>
          <a:prstGeom prst="wedgeEllipseCallout">
            <a:avLst>
              <a:gd name="adj1" fmla="val -53826"/>
              <a:gd name="adj2" fmla="val -791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62400" y="5410200"/>
            <a:ext cx="1447800" cy="646331"/>
          </a:xfrm>
          <a:prstGeom prst="rect">
            <a:avLst/>
          </a:prstGeom>
          <a:noFill/>
        </p:spPr>
        <p:txBody>
          <a:bodyPr wrap="square" rtlCol="0">
            <a:spAutoFit/>
          </a:bodyPr>
          <a:lstStyle/>
          <a:p>
            <a:pPr algn="ctr"/>
            <a:r>
              <a:rPr lang="en-US" dirty="0" smtClean="0"/>
              <a:t>ORAL MUCOSITIS</a:t>
            </a:r>
            <a:endParaRPr lang="en-US" dirty="0"/>
          </a:p>
        </p:txBody>
      </p:sp>
      <p:sp>
        <p:nvSpPr>
          <p:cNvPr id="12" name="TextBox 11"/>
          <p:cNvSpPr txBox="1"/>
          <p:nvPr/>
        </p:nvSpPr>
        <p:spPr>
          <a:xfrm>
            <a:off x="7162800" y="5715000"/>
            <a:ext cx="1447800" cy="369332"/>
          </a:xfrm>
          <a:prstGeom prst="rect">
            <a:avLst/>
          </a:prstGeom>
          <a:noFill/>
        </p:spPr>
        <p:txBody>
          <a:bodyPr wrap="square" rtlCol="0">
            <a:spAutoFit/>
          </a:bodyPr>
          <a:lstStyle/>
          <a:p>
            <a:pPr algn="ctr"/>
            <a:r>
              <a:rPr lang="en-US" dirty="0" smtClean="0"/>
              <a:t>HEALING</a:t>
            </a:r>
            <a:endParaRPr lang="en-US" dirty="0"/>
          </a:p>
        </p:txBody>
      </p:sp>
      <p:sp>
        <p:nvSpPr>
          <p:cNvPr id="15" name="Smiley Face 14"/>
          <p:cNvSpPr/>
          <p:nvPr/>
        </p:nvSpPr>
        <p:spPr>
          <a:xfrm>
            <a:off x="6844352" y="4495800"/>
            <a:ext cx="1752600" cy="18288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7344344" y="4983707"/>
            <a:ext cx="164626" cy="304800"/>
          </a:xfrm>
          <a:prstGeom prst="flowChartConnec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7912574" y="4983707"/>
            <a:ext cx="164626" cy="304800"/>
          </a:xfrm>
          <a:prstGeom prst="flowChartConnec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6200000">
            <a:off x="7590133" y="5475823"/>
            <a:ext cx="346170" cy="743635"/>
          </a:xfrm>
          <a:prstGeom prst="mo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62800" y="5345668"/>
            <a:ext cx="1295400" cy="369332"/>
          </a:xfrm>
          <a:prstGeom prst="rect">
            <a:avLst/>
          </a:prstGeom>
          <a:noFill/>
        </p:spPr>
        <p:txBody>
          <a:bodyPr wrap="square" rtlCol="0">
            <a:spAutoFit/>
          </a:bodyPr>
          <a:lstStyle/>
          <a:p>
            <a:r>
              <a:rPr lang="en-US" b="1" dirty="0" smtClean="0"/>
              <a:t>HEALING</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80">
                                          <p:stCondLst>
                                            <p:cond delay="0"/>
                                          </p:stCondLst>
                                        </p:cTn>
                                        <p:tgtEl>
                                          <p:spTgt spid="19"/>
                                        </p:tgtEl>
                                      </p:cBhvr>
                                    </p:animEffect>
                                    <p:anim calcmode="lin" valueType="num">
                                      <p:cBhvr>
                                        <p:cTn id="3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5" dur="26">
                                          <p:stCondLst>
                                            <p:cond delay="650"/>
                                          </p:stCondLst>
                                        </p:cTn>
                                        <p:tgtEl>
                                          <p:spTgt spid="19"/>
                                        </p:tgtEl>
                                      </p:cBhvr>
                                      <p:to x="100000" y="60000"/>
                                    </p:animScale>
                                    <p:animScale>
                                      <p:cBhvr>
                                        <p:cTn id="36" dur="166" decel="50000">
                                          <p:stCondLst>
                                            <p:cond delay="676"/>
                                          </p:stCondLst>
                                        </p:cTn>
                                        <p:tgtEl>
                                          <p:spTgt spid="19"/>
                                        </p:tgtEl>
                                      </p:cBhvr>
                                      <p:to x="100000" y="100000"/>
                                    </p:animScale>
                                    <p:animScale>
                                      <p:cBhvr>
                                        <p:cTn id="37" dur="26">
                                          <p:stCondLst>
                                            <p:cond delay="1312"/>
                                          </p:stCondLst>
                                        </p:cTn>
                                        <p:tgtEl>
                                          <p:spTgt spid="19"/>
                                        </p:tgtEl>
                                      </p:cBhvr>
                                      <p:to x="100000" y="80000"/>
                                    </p:animScale>
                                    <p:animScale>
                                      <p:cBhvr>
                                        <p:cTn id="38" dur="166" decel="50000">
                                          <p:stCondLst>
                                            <p:cond delay="1338"/>
                                          </p:stCondLst>
                                        </p:cTn>
                                        <p:tgtEl>
                                          <p:spTgt spid="19"/>
                                        </p:tgtEl>
                                      </p:cBhvr>
                                      <p:to x="100000" y="100000"/>
                                    </p:animScale>
                                    <p:animScale>
                                      <p:cBhvr>
                                        <p:cTn id="39" dur="26">
                                          <p:stCondLst>
                                            <p:cond delay="1642"/>
                                          </p:stCondLst>
                                        </p:cTn>
                                        <p:tgtEl>
                                          <p:spTgt spid="19"/>
                                        </p:tgtEl>
                                      </p:cBhvr>
                                      <p:to x="100000" y="90000"/>
                                    </p:animScale>
                                    <p:animScale>
                                      <p:cBhvr>
                                        <p:cTn id="40" dur="166" decel="50000">
                                          <p:stCondLst>
                                            <p:cond delay="1668"/>
                                          </p:stCondLst>
                                        </p:cTn>
                                        <p:tgtEl>
                                          <p:spTgt spid="19"/>
                                        </p:tgtEl>
                                      </p:cBhvr>
                                      <p:to x="100000" y="100000"/>
                                    </p:animScale>
                                    <p:animScale>
                                      <p:cBhvr>
                                        <p:cTn id="41" dur="26">
                                          <p:stCondLst>
                                            <p:cond delay="1808"/>
                                          </p:stCondLst>
                                        </p:cTn>
                                        <p:tgtEl>
                                          <p:spTgt spid="19"/>
                                        </p:tgtEl>
                                      </p:cBhvr>
                                      <p:to x="100000" y="95000"/>
                                    </p:animScale>
                                    <p:animScale>
                                      <p:cBhvr>
                                        <p:cTn id="42" dur="166" decel="50000">
                                          <p:stCondLst>
                                            <p:cond delay="1834"/>
                                          </p:stCondLst>
                                        </p:cTn>
                                        <p:tgtEl>
                                          <p:spTgt spid="19"/>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80">
                                          <p:stCondLst>
                                            <p:cond delay="0"/>
                                          </p:stCondLst>
                                        </p:cTn>
                                        <p:tgtEl>
                                          <p:spTgt spid="18"/>
                                        </p:tgtEl>
                                      </p:cBhvr>
                                    </p:animEffect>
                                    <p:anim calcmode="lin" valueType="num">
                                      <p:cBhvr>
                                        <p:cTn id="4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1" dur="26">
                                          <p:stCondLst>
                                            <p:cond delay="650"/>
                                          </p:stCondLst>
                                        </p:cTn>
                                        <p:tgtEl>
                                          <p:spTgt spid="18"/>
                                        </p:tgtEl>
                                      </p:cBhvr>
                                      <p:to x="100000" y="60000"/>
                                    </p:animScale>
                                    <p:animScale>
                                      <p:cBhvr>
                                        <p:cTn id="52" dur="166" decel="50000">
                                          <p:stCondLst>
                                            <p:cond delay="676"/>
                                          </p:stCondLst>
                                        </p:cTn>
                                        <p:tgtEl>
                                          <p:spTgt spid="18"/>
                                        </p:tgtEl>
                                      </p:cBhvr>
                                      <p:to x="100000" y="100000"/>
                                    </p:animScale>
                                    <p:animScale>
                                      <p:cBhvr>
                                        <p:cTn id="53" dur="26">
                                          <p:stCondLst>
                                            <p:cond delay="1312"/>
                                          </p:stCondLst>
                                        </p:cTn>
                                        <p:tgtEl>
                                          <p:spTgt spid="18"/>
                                        </p:tgtEl>
                                      </p:cBhvr>
                                      <p:to x="100000" y="80000"/>
                                    </p:animScale>
                                    <p:animScale>
                                      <p:cBhvr>
                                        <p:cTn id="54" dur="166" decel="50000">
                                          <p:stCondLst>
                                            <p:cond delay="1338"/>
                                          </p:stCondLst>
                                        </p:cTn>
                                        <p:tgtEl>
                                          <p:spTgt spid="18"/>
                                        </p:tgtEl>
                                      </p:cBhvr>
                                      <p:to x="100000" y="100000"/>
                                    </p:animScale>
                                    <p:animScale>
                                      <p:cBhvr>
                                        <p:cTn id="55" dur="26">
                                          <p:stCondLst>
                                            <p:cond delay="1642"/>
                                          </p:stCondLst>
                                        </p:cTn>
                                        <p:tgtEl>
                                          <p:spTgt spid="18"/>
                                        </p:tgtEl>
                                      </p:cBhvr>
                                      <p:to x="100000" y="90000"/>
                                    </p:animScale>
                                    <p:animScale>
                                      <p:cBhvr>
                                        <p:cTn id="56" dur="166" decel="50000">
                                          <p:stCondLst>
                                            <p:cond delay="1668"/>
                                          </p:stCondLst>
                                        </p:cTn>
                                        <p:tgtEl>
                                          <p:spTgt spid="18"/>
                                        </p:tgtEl>
                                      </p:cBhvr>
                                      <p:to x="100000" y="100000"/>
                                    </p:animScale>
                                    <p:animScale>
                                      <p:cBhvr>
                                        <p:cTn id="57" dur="26">
                                          <p:stCondLst>
                                            <p:cond delay="1808"/>
                                          </p:stCondLst>
                                        </p:cTn>
                                        <p:tgtEl>
                                          <p:spTgt spid="18"/>
                                        </p:tgtEl>
                                      </p:cBhvr>
                                      <p:to x="100000" y="95000"/>
                                    </p:animScale>
                                    <p:animScale>
                                      <p:cBhvr>
                                        <p:cTn id="58" dur="166" decel="50000">
                                          <p:stCondLst>
                                            <p:cond delay="1834"/>
                                          </p:stCondLst>
                                        </p:cTn>
                                        <p:tgtEl>
                                          <p:spTgt spid="18"/>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80">
                                          <p:stCondLst>
                                            <p:cond delay="0"/>
                                          </p:stCondLst>
                                        </p:cTn>
                                        <p:tgtEl>
                                          <p:spTgt spid="17"/>
                                        </p:tgtEl>
                                      </p:cBhvr>
                                    </p:animEffect>
                                    <p:anim calcmode="lin" valueType="num">
                                      <p:cBhvr>
                                        <p:cTn id="7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3" dur="26">
                                          <p:stCondLst>
                                            <p:cond delay="650"/>
                                          </p:stCondLst>
                                        </p:cTn>
                                        <p:tgtEl>
                                          <p:spTgt spid="17"/>
                                        </p:tgtEl>
                                      </p:cBhvr>
                                      <p:to x="100000" y="60000"/>
                                    </p:animScale>
                                    <p:animScale>
                                      <p:cBhvr>
                                        <p:cTn id="84" dur="166" decel="50000">
                                          <p:stCondLst>
                                            <p:cond delay="676"/>
                                          </p:stCondLst>
                                        </p:cTn>
                                        <p:tgtEl>
                                          <p:spTgt spid="17"/>
                                        </p:tgtEl>
                                      </p:cBhvr>
                                      <p:to x="100000" y="100000"/>
                                    </p:animScale>
                                    <p:animScale>
                                      <p:cBhvr>
                                        <p:cTn id="85" dur="26">
                                          <p:stCondLst>
                                            <p:cond delay="1312"/>
                                          </p:stCondLst>
                                        </p:cTn>
                                        <p:tgtEl>
                                          <p:spTgt spid="17"/>
                                        </p:tgtEl>
                                      </p:cBhvr>
                                      <p:to x="100000" y="80000"/>
                                    </p:animScale>
                                    <p:animScale>
                                      <p:cBhvr>
                                        <p:cTn id="86" dur="166" decel="50000">
                                          <p:stCondLst>
                                            <p:cond delay="1338"/>
                                          </p:stCondLst>
                                        </p:cTn>
                                        <p:tgtEl>
                                          <p:spTgt spid="17"/>
                                        </p:tgtEl>
                                      </p:cBhvr>
                                      <p:to x="100000" y="100000"/>
                                    </p:animScale>
                                    <p:animScale>
                                      <p:cBhvr>
                                        <p:cTn id="87" dur="26">
                                          <p:stCondLst>
                                            <p:cond delay="1642"/>
                                          </p:stCondLst>
                                        </p:cTn>
                                        <p:tgtEl>
                                          <p:spTgt spid="17"/>
                                        </p:tgtEl>
                                      </p:cBhvr>
                                      <p:to x="100000" y="90000"/>
                                    </p:animScale>
                                    <p:animScale>
                                      <p:cBhvr>
                                        <p:cTn id="88" dur="166" decel="50000">
                                          <p:stCondLst>
                                            <p:cond delay="1668"/>
                                          </p:stCondLst>
                                        </p:cTn>
                                        <p:tgtEl>
                                          <p:spTgt spid="17"/>
                                        </p:tgtEl>
                                      </p:cBhvr>
                                      <p:to x="100000" y="100000"/>
                                    </p:animScale>
                                    <p:animScale>
                                      <p:cBhvr>
                                        <p:cTn id="89" dur="26">
                                          <p:stCondLst>
                                            <p:cond delay="1808"/>
                                          </p:stCondLst>
                                        </p:cTn>
                                        <p:tgtEl>
                                          <p:spTgt spid="17"/>
                                        </p:tgtEl>
                                      </p:cBhvr>
                                      <p:to x="100000" y="95000"/>
                                    </p:animScale>
                                    <p:animScale>
                                      <p:cBhvr>
                                        <p:cTn id="9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104" y="990600"/>
            <a:ext cx="6500310" cy="570464"/>
          </a:xfrm>
          <a:solidFill>
            <a:srgbClr val="FFFF00"/>
          </a:solidFill>
        </p:spPr>
        <p:txBody>
          <a:bodyPr>
            <a:normAutofit fontScale="90000"/>
          </a:bodyPr>
          <a:lstStyle/>
          <a:p>
            <a:pPr algn="ctr"/>
            <a:r>
              <a:rPr lang="en-US" b="1" dirty="0" smtClean="0">
                <a:solidFill>
                  <a:schemeClr val="bg2"/>
                </a:solidFill>
              </a:rPr>
              <a:t>ELECTROSTATIC FORCE</a:t>
            </a:r>
            <a:endParaRPr lang="en-US" b="1" dirty="0">
              <a:solidFill>
                <a:schemeClr val="bg2"/>
              </a:solidFill>
            </a:endParaRPr>
          </a:p>
        </p:txBody>
      </p:sp>
      <p:sp>
        <p:nvSpPr>
          <p:cNvPr id="3" name="Content Placeholder 2"/>
          <p:cNvSpPr>
            <a:spLocks noGrp="1"/>
          </p:cNvSpPr>
          <p:nvPr>
            <p:ph idx="1"/>
          </p:nvPr>
        </p:nvSpPr>
        <p:spPr>
          <a:xfrm>
            <a:off x="1299883" y="1905000"/>
            <a:ext cx="6777317" cy="3508977"/>
          </a:xfrm>
        </p:spPr>
        <p:txBody>
          <a:bodyPr/>
          <a:lstStyle/>
          <a:p>
            <a:pPr marL="68580" indent="0" algn="ctr">
              <a:buNone/>
            </a:pPr>
            <a:r>
              <a:rPr lang="en-US" dirty="0" smtClean="0"/>
              <a:t>It is the force of attraction between protons and electrons.</a:t>
            </a:r>
            <a:endParaRPr lang="en-US" dirty="0"/>
          </a:p>
        </p:txBody>
      </p:sp>
      <p:sp>
        <p:nvSpPr>
          <p:cNvPr id="4" name="Oval 3"/>
          <p:cNvSpPr/>
          <p:nvPr/>
        </p:nvSpPr>
        <p:spPr>
          <a:xfrm>
            <a:off x="1295400" y="3733800"/>
            <a:ext cx="1371600" cy="137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7000" y="3733800"/>
            <a:ext cx="1371600" cy="137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743200" y="4076700"/>
            <a:ext cx="1447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953001" y="4114799"/>
            <a:ext cx="1447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7"/>
          <p:cNvSpPr/>
          <p:nvPr/>
        </p:nvSpPr>
        <p:spPr>
          <a:xfrm>
            <a:off x="1524000" y="3962400"/>
            <a:ext cx="914400" cy="8763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6781800" y="4152900"/>
            <a:ext cx="762000" cy="5715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28483926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bject 4"/>
          <p:cNvSpPr/>
          <p:nvPr/>
        </p:nvSpPr>
        <p:spPr>
          <a:xfrm>
            <a:off x="402988" y="914400"/>
            <a:ext cx="4092812" cy="3429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343400" y="3200400"/>
            <a:ext cx="4182712" cy="314815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302360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282700" y="127000"/>
            <a:ext cx="6285865" cy="391160"/>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0" tIns="12700" rIns="0" bIns="0" rtlCol="0">
            <a:spAutoFit/>
          </a:bodyPr>
          <a:lstStyle/>
          <a:p>
            <a:pPr marL="12700">
              <a:lnSpc>
                <a:spcPct val="100000"/>
              </a:lnSpc>
              <a:spcBef>
                <a:spcPts val="100"/>
              </a:spcBef>
            </a:pPr>
            <a:r>
              <a:rPr sz="2400" b="1" u="heavy" spc="-30" dirty="0">
                <a:solidFill>
                  <a:srgbClr val="000000"/>
                </a:solidFill>
                <a:uFill>
                  <a:solidFill>
                    <a:srgbClr val="000000"/>
                  </a:solidFill>
                </a:uFill>
                <a:latin typeface="Arial"/>
                <a:cs typeface="Arial"/>
              </a:rPr>
              <a:t>PATHOPHYSIOLOGY </a:t>
            </a:r>
            <a:r>
              <a:rPr sz="2400" b="1" u="heavy" spc="-5" dirty="0">
                <a:solidFill>
                  <a:srgbClr val="000000"/>
                </a:solidFill>
                <a:uFill>
                  <a:solidFill>
                    <a:srgbClr val="000000"/>
                  </a:solidFill>
                </a:uFill>
                <a:latin typeface="Arial"/>
                <a:cs typeface="Arial"/>
              </a:rPr>
              <a:t>OF ORAL</a:t>
            </a:r>
            <a:r>
              <a:rPr sz="2400" b="1" u="heavy" spc="-60" dirty="0">
                <a:solidFill>
                  <a:srgbClr val="000000"/>
                </a:solidFill>
                <a:uFill>
                  <a:solidFill>
                    <a:srgbClr val="000000"/>
                  </a:solidFill>
                </a:uFill>
                <a:latin typeface="Arial"/>
                <a:cs typeface="Arial"/>
              </a:rPr>
              <a:t> </a:t>
            </a:r>
            <a:r>
              <a:rPr sz="2400" b="1" u="heavy" spc="-5" dirty="0">
                <a:solidFill>
                  <a:srgbClr val="000000"/>
                </a:solidFill>
                <a:uFill>
                  <a:solidFill>
                    <a:srgbClr val="000000"/>
                  </a:solidFill>
                </a:uFill>
                <a:latin typeface="Arial"/>
                <a:cs typeface="Arial"/>
              </a:rPr>
              <a:t>MUCOSITIS</a:t>
            </a:r>
            <a:endParaRPr sz="2400" dirty="0">
              <a:latin typeface="Arial"/>
              <a:cs typeface="Arial"/>
            </a:endParaRPr>
          </a:p>
        </p:txBody>
      </p:sp>
      <p:grpSp>
        <p:nvGrpSpPr>
          <p:cNvPr id="7" name="object 7"/>
          <p:cNvGrpSpPr/>
          <p:nvPr/>
        </p:nvGrpSpPr>
        <p:grpSpPr>
          <a:xfrm>
            <a:off x="3506787" y="674687"/>
            <a:ext cx="2635250" cy="977900"/>
            <a:chOff x="3506787" y="601662"/>
            <a:chExt cx="2635250" cy="977900"/>
          </a:xfrm>
        </p:grpSpPr>
        <p:sp>
          <p:nvSpPr>
            <p:cNvPr id="8" name="object 8"/>
            <p:cNvSpPr/>
            <p:nvPr/>
          </p:nvSpPr>
          <p:spPr>
            <a:xfrm>
              <a:off x="3506787" y="601662"/>
              <a:ext cx="2635250" cy="97790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9" name="object 9"/>
            <p:cNvSpPr/>
            <p:nvPr/>
          </p:nvSpPr>
          <p:spPr>
            <a:xfrm>
              <a:off x="3563937" y="620712"/>
              <a:ext cx="2520950" cy="863600"/>
            </a:xfrm>
            <a:custGeom>
              <a:avLst/>
              <a:gdLst/>
              <a:ahLst/>
              <a:cxnLst/>
              <a:rect l="l" t="t" r="r" b="b"/>
              <a:pathLst>
                <a:path w="2520950" h="863600">
                  <a:moveTo>
                    <a:pt x="2377008" y="0"/>
                  </a:moveTo>
                  <a:lnTo>
                    <a:pt x="143941" y="0"/>
                  </a:lnTo>
                  <a:lnTo>
                    <a:pt x="98443" y="7337"/>
                  </a:lnTo>
                  <a:lnTo>
                    <a:pt x="58929" y="27770"/>
                  </a:lnTo>
                  <a:lnTo>
                    <a:pt x="27770" y="58929"/>
                  </a:lnTo>
                  <a:lnTo>
                    <a:pt x="7337" y="98443"/>
                  </a:lnTo>
                  <a:lnTo>
                    <a:pt x="0" y="143941"/>
                  </a:lnTo>
                  <a:lnTo>
                    <a:pt x="0" y="719670"/>
                  </a:lnTo>
                  <a:lnTo>
                    <a:pt x="7337" y="765163"/>
                  </a:lnTo>
                  <a:lnTo>
                    <a:pt x="27770" y="804673"/>
                  </a:lnTo>
                  <a:lnTo>
                    <a:pt x="58929" y="835829"/>
                  </a:lnTo>
                  <a:lnTo>
                    <a:pt x="98443" y="856262"/>
                  </a:lnTo>
                  <a:lnTo>
                    <a:pt x="143941" y="863600"/>
                  </a:lnTo>
                  <a:lnTo>
                    <a:pt x="2377008" y="863600"/>
                  </a:lnTo>
                  <a:lnTo>
                    <a:pt x="2422506" y="856262"/>
                  </a:lnTo>
                  <a:lnTo>
                    <a:pt x="2462020" y="835829"/>
                  </a:lnTo>
                  <a:lnTo>
                    <a:pt x="2493179" y="804673"/>
                  </a:lnTo>
                  <a:lnTo>
                    <a:pt x="2513612" y="765163"/>
                  </a:lnTo>
                  <a:lnTo>
                    <a:pt x="2520950" y="719670"/>
                  </a:lnTo>
                  <a:lnTo>
                    <a:pt x="2520950" y="143941"/>
                  </a:lnTo>
                  <a:lnTo>
                    <a:pt x="2513612" y="98443"/>
                  </a:lnTo>
                  <a:lnTo>
                    <a:pt x="2493179" y="58929"/>
                  </a:lnTo>
                  <a:lnTo>
                    <a:pt x="2462020" y="27770"/>
                  </a:lnTo>
                  <a:lnTo>
                    <a:pt x="2422506" y="7337"/>
                  </a:lnTo>
                  <a:lnTo>
                    <a:pt x="2377008"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10" name="object 10"/>
            <p:cNvSpPr/>
            <p:nvPr/>
          </p:nvSpPr>
          <p:spPr>
            <a:xfrm>
              <a:off x="3563937" y="620712"/>
              <a:ext cx="2520950" cy="863600"/>
            </a:xfrm>
            <a:custGeom>
              <a:avLst/>
              <a:gdLst/>
              <a:ahLst/>
              <a:cxnLst/>
              <a:rect l="l" t="t" r="r" b="b"/>
              <a:pathLst>
                <a:path w="2520950" h="863600">
                  <a:moveTo>
                    <a:pt x="143936" y="0"/>
                  </a:moveTo>
                  <a:lnTo>
                    <a:pt x="2377008" y="0"/>
                  </a:lnTo>
                  <a:lnTo>
                    <a:pt x="2422506" y="7337"/>
                  </a:lnTo>
                  <a:lnTo>
                    <a:pt x="2462020" y="27771"/>
                  </a:lnTo>
                  <a:lnTo>
                    <a:pt x="2493179" y="58929"/>
                  </a:lnTo>
                  <a:lnTo>
                    <a:pt x="2513612" y="98441"/>
                  </a:lnTo>
                  <a:lnTo>
                    <a:pt x="2520950" y="143936"/>
                  </a:lnTo>
                  <a:lnTo>
                    <a:pt x="2520950" y="719663"/>
                  </a:lnTo>
                  <a:lnTo>
                    <a:pt x="2513612" y="765158"/>
                  </a:lnTo>
                  <a:lnTo>
                    <a:pt x="2493179" y="804670"/>
                  </a:lnTo>
                  <a:lnTo>
                    <a:pt x="2462020" y="835828"/>
                  </a:lnTo>
                  <a:lnTo>
                    <a:pt x="2422506" y="856262"/>
                  </a:lnTo>
                  <a:lnTo>
                    <a:pt x="2377008" y="863600"/>
                  </a:lnTo>
                  <a:lnTo>
                    <a:pt x="143936" y="863600"/>
                  </a:lnTo>
                  <a:lnTo>
                    <a:pt x="98441" y="856262"/>
                  </a:lnTo>
                  <a:lnTo>
                    <a:pt x="58929" y="835828"/>
                  </a:lnTo>
                  <a:lnTo>
                    <a:pt x="27771" y="804670"/>
                  </a:lnTo>
                  <a:lnTo>
                    <a:pt x="7337" y="765158"/>
                  </a:lnTo>
                  <a:lnTo>
                    <a:pt x="0" y="719663"/>
                  </a:lnTo>
                  <a:lnTo>
                    <a:pt x="0" y="143936"/>
                  </a:lnTo>
                  <a:lnTo>
                    <a:pt x="7337" y="98441"/>
                  </a:lnTo>
                  <a:lnTo>
                    <a:pt x="27771" y="58929"/>
                  </a:lnTo>
                  <a:lnTo>
                    <a:pt x="58929" y="27771"/>
                  </a:lnTo>
                  <a:lnTo>
                    <a:pt x="98441" y="7337"/>
                  </a:lnTo>
                  <a:lnTo>
                    <a:pt x="143936"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11" name="object 11"/>
          <p:cNvSpPr txBox="1"/>
          <p:nvPr/>
        </p:nvSpPr>
        <p:spPr>
          <a:xfrm>
            <a:off x="3724910" y="842327"/>
            <a:ext cx="2294890" cy="566420"/>
          </a:xfrm>
          <a:prstGeom prst="rect">
            <a:avLst/>
          </a:prstGeom>
        </p:spPr>
        <p:txBody>
          <a:bodyPr vert="horz" wrap="square" lIns="0" tIns="27939" rIns="0" bIns="0" rtlCol="0">
            <a:spAutoFit/>
          </a:bodyPr>
          <a:lstStyle/>
          <a:p>
            <a:pPr marL="12700" marR="5080" indent="139700">
              <a:lnSpc>
                <a:spcPts val="2100"/>
              </a:lnSpc>
              <a:spcBef>
                <a:spcPts val="219"/>
              </a:spcBef>
            </a:pPr>
            <a:r>
              <a:rPr sz="1800" b="1" spc="-5" dirty="0">
                <a:latin typeface="Arial"/>
                <a:cs typeface="Arial"/>
              </a:rPr>
              <a:t>CELL </a:t>
            </a:r>
            <a:r>
              <a:rPr sz="1800" b="1" spc="-5" dirty="0" smtClean="0">
                <a:latin typeface="Arial"/>
                <a:cs typeface="Arial"/>
              </a:rPr>
              <a:t>EXPOSUR</a:t>
            </a:r>
            <a:r>
              <a:rPr sz="1800" b="1" dirty="0" smtClean="0">
                <a:latin typeface="Arial"/>
                <a:cs typeface="Arial"/>
              </a:rPr>
              <a:t>E  </a:t>
            </a:r>
            <a:r>
              <a:rPr sz="1800" b="1" spc="-20" dirty="0">
                <a:latin typeface="Arial"/>
                <a:cs typeface="Arial"/>
              </a:rPr>
              <a:t>TO</a:t>
            </a:r>
            <a:r>
              <a:rPr sz="1800" b="1" spc="445" dirty="0">
                <a:latin typeface="Arial"/>
                <a:cs typeface="Arial"/>
              </a:rPr>
              <a:t> </a:t>
            </a:r>
            <a:r>
              <a:rPr sz="1800" b="1" spc="-5" dirty="0">
                <a:latin typeface="Arial"/>
                <a:cs typeface="Arial"/>
              </a:rPr>
              <a:t>RADIOTHERAPY</a:t>
            </a:r>
            <a:endParaRPr sz="1800" dirty="0">
              <a:latin typeface="Arial"/>
              <a:cs typeface="Arial"/>
            </a:endParaRPr>
          </a:p>
        </p:txBody>
      </p:sp>
      <p:grpSp>
        <p:nvGrpSpPr>
          <p:cNvPr id="12" name="object 12"/>
          <p:cNvGrpSpPr/>
          <p:nvPr/>
        </p:nvGrpSpPr>
        <p:grpSpPr>
          <a:xfrm>
            <a:off x="2570162" y="2474912"/>
            <a:ext cx="2346325" cy="977900"/>
            <a:chOff x="2570162" y="2401887"/>
            <a:chExt cx="2346325" cy="977900"/>
          </a:xfrm>
        </p:grpSpPr>
        <p:sp>
          <p:nvSpPr>
            <p:cNvPr id="13" name="object 13"/>
            <p:cNvSpPr/>
            <p:nvPr/>
          </p:nvSpPr>
          <p:spPr>
            <a:xfrm>
              <a:off x="2570162" y="2401887"/>
              <a:ext cx="2346325" cy="97790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14" name="object 14"/>
            <p:cNvSpPr/>
            <p:nvPr/>
          </p:nvSpPr>
          <p:spPr>
            <a:xfrm>
              <a:off x="2627312" y="2420937"/>
              <a:ext cx="2232025" cy="863600"/>
            </a:xfrm>
            <a:custGeom>
              <a:avLst/>
              <a:gdLst/>
              <a:ahLst/>
              <a:cxnLst/>
              <a:rect l="l" t="t" r="r" b="b"/>
              <a:pathLst>
                <a:path w="2232025" h="863600">
                  <a:moveTo>
                    <a:pt x="2088083" y="0"/>
                  </a:moveTo>
                  <a:lnTo>
                    <a:pt x="143941" y="0"/>
                  </a:lnTo>
                  <a:lnTo>
                    <a:pt x="98443" y="7337"/>
                  </a:lnTo>
                  <a:lnTo>
                    <a:pt x="58929" y="27770"/>
                  </a:lnTo>
                  <a:lnTo>
                    <a:pt x="27770" y="58929"/>
                  </a:lnTo>
                  <a:lnTo>
                    <a:pt x="7337" y="98443"/>
                  </a:lnTo>
                  <a:lnTo>
                    <a:pt x="0" y="143941"/>
                  </a:lnTo>
                  <a:lnTo>
                    <a:pt x="0" y="719670"/>
                  </a:lnTo>
                  <a:lnTo>
                    <a:pt x="7337" y="765163"/>
                  </a:lnTo>
                  <a:lnTo>
                    <a:pt x="27770" y="804673"/>
                  </a:lnTo>
                  <a:lnTo>
                    <a:pt x="58929" y="835829"/>
                  </a:lnTo>
                  <a:lnTo>
                    <a:pt x="98443" y="856262"/>
                  </a:lnTo>
                  <a:lnTo>
                    <a:pt x="143941" y="863600"/>
                  </a:lnTo>
                  <a:lnTo>
                    <a:pt x="2088083" y="863600"/>
                  </a:lnTo>
                  <a:lnTo>
                    <a:pt x="2133581" y="856262"/>
                  </a:lnTo>
                  <a:lnTo>
                    <a:pt x="2173095" y="835829"/>
                  </a:lnTo>
                  <a:lnTo>
                    <a:pt x="2204254" y="804673"/>
                  </a:lnTo>
                  <a:lnTo>
                    <a:pt x="2224687" y="765163"/>
                  </a:lnTo>
                  <a:lnTo>
                    <a:pt x="2232025" y="719670"/>
                  </a:lnTo>
                  <a:lnTo>
                    <a:pt x="2232025" y="143941"/>
                  </a:lnTo>
                  <a:lnTo>
                    <a:pt x="2224687" y="98443"/>
                  </a:lnTo>
                  <a:lnTo>
                    <a:pt x="2204254" y="58929"/>
                  </a:lnTo>
                  <a:lnTo>
                    <a:pt x="2173095" y="27770"/>
                  </a:lnTo>
                  <a:lnTo>
                    <a:pt x="2133581" y="7337"/>
                  </a:lnTo>
                  <a:lnTo>
                    <a:pt x="2088083"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15" name="object 15"/>
            <p:cNvSpPr/>
            <p:nvPr/>
          </p:nvSpPr>
          <p:spPr>
            <a:xfrm>
              <a:off x="2627312" y="2420937"/>
              <a:ext cx="2232025" cy="863600"/>
            </a:xfrm>
            <a:custGeom>
              <a:avLst/>
              <a:gdLst/>
              <a:ahLst/>
              <a:cxnLst/>
              <a:rect l="l" t="t" r="r" b="b"/>
              <a:pathLst>
                <a:path w="2232025" h="863600">
                  <a:moveTo>
                    <a:pt x="143936" y="0"/>
                  </a:moveTo>
                  <a:lnTo>
                    <a:pt x="2088083" y="0"/>
                  </a:lnTo>
                  <a:lnTo>
                    <a:pt x="2133581" y="7337"/>
                  </a:lnTo>
                  <a:lnTo>
                    <a:pt x="2173095" y="27771"/>
                  </a:lnTo>
                  <a:lnTo>
                    <a:pt x="2204254" y="58929"/>
                  </a:lnTo>
                  <a:lnTo>
                    <a:pt x="2224687" y="98441"/>
                  </a:lnTo>
                  <a:lnTo>
                    <a:pt x="2232025" y="143936"/>
                  </a:lnTo>
                  <a:lnTo>
                    <a:pt x="2232025" y="719663"/>
                  </a:lnTo>
                  <a:lnTo>
                    <a:pt x="2224687" y="765158"/>
                  </a:lnTo>
                  <a:lnTo>
                    <a:pt x="2204254" y="804670"/>
                  </a:lnTo>
                  <a:lnTo>
                    <a:pt x="2173095" y="835828"/>
                  </a:lnTo>
                  <a:lnTo>
                    <a:pt x="2133581" y="856262"/>
                  </a:lnTo>
                  <a:lnTo>
                    <a:pt x="2088083" y="863600"/>
                  </a:lnTo>
                  <a:lnTo>
                    <a:pt x="143936" y="863600"/>
                  </a:lnTo>
                  <a:lnTo>
                    <a:pt x="98441" y="856262"/>
                  </a:lnTo>
                  <a:lnTo>
                    <a:pt x="58929" y="835828"/>
                  </a:lnTo>
                  <a:lnTo>
                    <a:pt x="27771" y="804670"/>
                  </a:lnTo>
                  <a:lnTo>
                    <a:pt x="7337" y="765158"/>
                  </a:lnTo>
                  <a:lnTo>
                    <a:pt x="0" y="719663"/>
                  </a:lnTo>
                  <a:lnTo>
                    <a:pt x="0" y="143936"/>
                  </a:lnTo>
                  <a:lnTo>
                    <a:pt x="7337" y="98441"/>
                  </a:lnTo>
                  <a:lnTo>
                    <a:pt x="27771" y="58929"/>
                  </a:lnTo>
                  <a:lnTo>
                    <a:pt x="58929" y="27771"/>
                  </a:lnTo>
                  <a:lnTo>
                    <a:pt x="98441" y="7337"/>
                  </a:lnTo>
                  <a:lnTo>
                    <a:pt x="143936"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16" name="object 16"/>
          <p:cNvSpPr txBox="1"/>
          <p:nvPr/>
        </p:nvSpPr>
        <p:spPr>
          <a:xfrm>
            <a:off x="2842051" y="2547302"/>
            <a:ext cx="1905000" cy="833119"/>
          </a:xfrm>
          <a:prstGeom prst="rect">
            <a:avLst/>
          </a:prstGeom>
        </p:spPr>
        <p:txBody>
          <a:bodyPr vert="horz" wrap="square" lIns="0" tIns="27939" rIns="0" bIns="0" rtlCol="0">
            <a:spAutoFit/>
          </a:bodyPr>
          <a:lstStyle/>
          <a:p>
            <a:pPr marL="12065" marR="5080" indent="-4445" algn="ctr">
              <a:lnSpc>
                <a:spcPts val="2100"/>
              </a:lnSpc>
              <a:spcBef>
                <a:spcPts val="219"/>
              </a:spcBef>
            </a:pPr>
            <a:r>
              <a:rPr sz="1800" b="1" spc="-20" dirty="0">
                <a:latin typeface="Arial"/>
                <a:cs typeface="Arial"/>
              </a:rPr>
              <a:t>STIMULATE  </a:t>
            </a:r>
            <a:r>
              <a:rPr sz="1800" b="1" spc="-5" dirty="0">
                <a:latin typeface="Arial"/>
                <a:cs typeface="Arial"/>
              </a:rPr>
              <a:t>T</a:t>
            </a:r>
            <a:r>
              <a:rPr sz="1800" b="1" dirty="0">
                <a:latin typeface="Arial"/>
                <a:cs typeface="Arial"/>
              </a:rPr>
              <a:t>RANSCR</a:t>
            </a:r>
            <a:r>
              <a:rPr sz="1800" b="1" spc="-5" dirty="0">
                <a:latin typeface="Arial"/>
                <a:cs typeface="Arial"/>
              </a:rPr>
              <a:t>I</a:t>
            </a:r>
            <a:r>
              <a:rPr sz="1800" b="1" dirty="0">
                <a:latin typeface="Arial"/>
                <a:cs typeface="Arial"/>
              </a:rPr>
              <a:t>P</a:t>
            </a:r>
            <a:r>
              <a:rPr sz="1800" b="1" spc="-5" dirty="0">
                <a:latin typeface="Arial"/>
                <a:cs typeface="Arial"/>
              </a:rPr>
              <a:t>TIO</a:t>
            </a:r>
            <a:r>
              <a:rPr sz="1800" b="1" dirty="0">
                <a:latin typeface="Arial"/>
                <a:cs typeface="Arial"/>
              </a:rPr>
              <a:t>N  </a:t>
            </a:r>
            <a:r>
              <a:rPr sz="1800" b="1" spc="-20" dirty="0">
                <a:latin typeface="Arial"/>
                <a:cs typeface="Arial"/>
              </a:rPr>
              <a:t>FACTORS</a:t>
            </a:r>
            <a:endParaRPr sz="1800" dirty="0">
              <a:latin typeface="Arial"/>
              <a:cs typeface="Arial"/>
            </a:endParaRPr>
          </a:p>
        </p:txBody>
      </p:sp>
      <p:grpSp>
        <p:nvGrpSpPr>
          <p:cNvPr id="17" name="object 17"/>
          <p:cNvGrpSpPr/>
          <p:nvPr/>
        </p:nvGrpSpPr>
        <p:grpSpPr>
          <a:xfrm>
            <a:off x="3074987" y="5499100"/>
            <a:ext cx="2418080" cy="977900"/>
            <a:chOff x="3074987" y="5426075"/>
            <a:chExt cx="2418080" cy="977900"/>
          </a:xfrm>
        </p:grpSpPr>
        <p:sp>
          <p:nvSpPr>
            <p:cNvPr id="18" name="object 18"/>
            <p:cNvSpPr/>
            <p:nvPr/>
          </p:nvSpPr>
          <p:spPr>
            <a:xfrm>
              <a:off x="3074987" y="5426075"/>
              <a:ext cx="2417762" cy="97790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19" name="object 19"/>
            <p:cNvSpPr/>
            <p:nvPr/>
          </p:nvSpPr>
          <p:spPr>
            <a:xfrm>
              <a:off x="3132137" y="5445125"/>
              <a:ext cx="2303780" cy="863600"/>
            </a:xfrm>
            <a:custGeom>
              <a:avLst/>
              <a:gdLst/>
              <a:ahLst/>
              <a:cxnLst/>
              <a:rect l="l" t="t" r="r" b="b"/>
              <a:pathLst>
                <a:path w="2303779" h="863600">
                  <a:moveTo>
                    <a:pt x="2159520" y="0"/>
                  </a:moveTo>
                  <a:lnTo>
                    <a:pt x="143941" y="0"/>
                  </a:lnTo>
                  <a:lnTo>
                    <a:pt x="98443" y="7337"/>
                  </a:lnTo>
                  <a:lnTo>
                    <a:pt x="58929" y="27770"/>
                  </a:lnTo>
                  <a:lnTo>
                    <a:pt x="27770" y="58928"/>
                  </a:lnTo>
                  <a:lnTo>
                    <a:pt x="7337" y="98439"/>
                  </a:lnTo>
                  <a:lnTo>
                    <a:pt x="0" y="143935"/>
                  </a:lnTo>
                  <a:lnTo>
                    <a:pt x="0" y="719663"/>
                  </a:lnTo>
                  <a:lnTo>
                    <a:pt x="7337" y="765158"/>
                  </a:lnTo>
                  <a:lnTo>
                    <a:pt x="27770" y="804670"/>
                  </a:lnTo>
                  <a:lnTo>
                    <a:pt x="58929" y="835828"/>
                  </a:lnTo>
                  <a:lnTo>
                    <a:pt x="98443" y="856262"/>
                  </a:lnTo>
                  <a:lnTo>
                    <a:pt x="143941" y="863600"/>
                  </a:lnTo>
                  <a:lnTo>
                    <a:pt x="2159520" y="863600"/>
                  </a:lnTo>
                  <a:lnTo>
                    <a:pt x="2205019" y="856262"/>
                  </a:lnTo>
                  <a:lnTo>
                    <a:pt x="2244533" y="835828"/>
                  </a:lnTo>
                  <a:lnTo>
                    <a:pt x="2275691" y="804670"/>
                  </a:lnTo>
                  <a:lnTo>
                    <a:pt x="2296124" y="765158"/>
                  </a:lnTo>
                  <a:lnTo>
                    <a:pt x="2303462" y="719663"/>
                  </a:lnTo>
                  <a:lnTo>
                    <a:pt x="2303462" y="143935"/>
                  </a:lnTo>
                  <a:lnTo>
                    <a:pt x="2296124" y="98439"/>
                  </a:lnTo>
                  <a:lnTo>
                    <a:pt x="2275691" y="58928"/>
                  </a:lnTo>
                  <a:lnTo>
                    <a:pt x="2244533" y="27770"/>
                  </a:lnTo>
                  <a:lnTo>
                    <a:pt x="2205019" y="7337"/>
                  </a:lnTo>
                  <a:lnTo>
                    <a:pt x="2159520"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20" name="object 20"/>
            <p:cNvSpPr/>
            <p:nvPr/>
          </p:nvSpPr>
          <p:spPr>
            <a:xfrm>
              <a:off x="3132137" y="5445125"/>
              <a:ext cx="2303780" cy="863600"/>
            </a:xfrm>
            <a:custGeom>
              <a:avLst/>
              <a:gdLst/>
              <a:ahLst/>
              <a:cxnLst/>
              <a:rect l="l" t="t" r="r" b="b"/>
              <a:pathLst>
                <a:path w="2303779" h="863600">
                  <a:moveTo>
                    <a:pt x="143936" y="0"/>
                  </a:moveTo>
                  <a:lnTo>
                    <a:pt x="2159520" y="0"/>
                  </a:lnTo>
                  <a:lnTo>
                    <a:pt x="2205019" y="7337"/>
                  </a:lnTo>
                  <a:lnTo>
                    <a:pt x="2244533" y="27771"/>
                  </a:lnTo>
                  <a:lnTo>
                    <a:pt x="2275691" y="58929"/>
                  </a:lnTo>
                  <a:lnTo>
                    <a:pt x="2296124" y="98441"/>
                  </a:lnTo>
                  <a:lnTo>
                    <a:pt x="2303462" y="143936"/>
                  </a:lnTo>
                  <a:lnTo>
                    <a:pt x="2303462" y="719663"/>
                  </a:lnTo>
                  <a:lnTo>
                    <a:pt x="2296124" y="765158"/>
                  </a:lnTo>
                  <a:lnTo>
                    <a:pt x="2275691" y="804670"/>
                  </a:lnTo>
                  <a:lnTo>
                    <a:pt x="2244533" y="835828"/>
                  </a:lnTo>
                  <a:lnTo>
                    <a:pt x="2205019" y="856262"/>
                  </a:lnTo>
                  <a:lnTo>
                    <a:pt x="2159520" y="863600"/>
                  </a:lnTo>
                  <a:lnTo>
                    <a:pt x="143936" y="863600"/>
                  </a:lnTo>
                  <a:lnTo>
                    <a:pt x="98441" y="856262"/>
                  </a:lnTo>
                  <a:lnTo>
                    <a:pt x="58929" y="835828"/>
                  </a:lnTo>
                  <a:lnTo>
                    <a:pt x="27771" y="804670"/>
                  </a:lnTo>
                  <a:lnTo>
                    <a:pt x="7337" y="765158"/>
                  </a:lnTo>
                  <a:lnTo>
                    <a:pt x="0" y="719663"/>
                  </a:lnTo>
                  <a:lnTo>
                    <a:pt x="0" y="143936"/>
                  </a:lnTo>
                  <a:lnTo>
                    <a:pt x="7337" y="98441"/>
                  </a:lnTo>
                  <a:lnTo>
                    <a:pt x="27771" y="58929"/>
                  </a:lnTo>
                  <a:lnTo>
                    <a:pt x="58929" y="27771"/>
                  </a:lnTo>
                  <a:lnTo>
                    <a:pt x="98441" y="7337"/>
                  </a:lnTo>
                  <a:lnTo>
                    <a:pt x="143936"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21" name="object 21"/>
          <p:cNvSpPr txBox="1"/>
          <p:nvPr/>
        </p:nvSpPr>
        <p:spPr>
          <a:xfrm>
            <a:off x="3238500" y="5562600"/>
            <a:ext cx="2096135" cy="833119"/>
          </a:xfrm>
          <a:prstGeom prst="rect">
            <a:avLst/>
          </a:prstGeom>
        </p:spPr>
        <p:txBody>
          <a:bodyPr vert="horz" wrap="square" lIns="0" tIns="27940" rIns="0" bIns="0" rtlCol="0">
            <a:spAutoFit/>
          </a:bodyPr>
          <a:lstStyle/>
          <a:p>
            <a:pPr marL="12700" marR="5080" algn="ctr">
              <a:lnSpc>
                <a:spcPts val="2100"/>
              </a:lnSpc>
              <a:spcBef>
                <a:spcPts val="220"/>
              </a:spcBef>
            </a:pPr>
            <a:r>
              <a:rPr sz="1800" b="1" spc="-5" dirty="0">
                <a:latin typeface="Arial"/>
                <a:cs typeface="Arial"/>
              </a:rPr>
              <a:t>INGRESS OF  BACTERIA,</a:t>
            </a:r>
            <a:r>
              <a:rPr sz="1800" b="1" spc="-45" dirty="0">
                <a:latin typeface="Arial"/>
                <a:cs typeface="Arial"/>
              </a:rPr>
              <a:t> </a:t>
            </a:r>
            <a:r>
              <a:rPr sz="1800" b="1" spc="-5" dirty="0">
                <a:latin typeface="Arial"/>
                <a:cs typeface="Arial"/>
              </a:rPr>
              <a:t>VIRUS,  FUNGI</a:t>
            </a:r>
            <a:endParaRPr sz="1800" dirty="0">
              <a:latin typeface="Arial"/>
              <a:cs typeface="Arial"/>
            </a:endParaRPr>
          </a:p>
        </p:txBody>
      </p:sp>
      <p:grpSp>
        <p:nvGrpSpPr>
          <p:cNvPr id="22" name="object 22"/>
          <p:cNvGrpSpPr/>
          <p:nvPr/>
        </p:nvGrpSpPr>
        <p:grpSpPr>
          <a:xfrm>
            <a:off x="1274762" y="3914775"/>
            <a:ext cx="1554480" cy="977900"/>
            <a:chOff x="1274762" y="3841750"/>
            <a:chExt cx="1554480" cy="977900"/>
          </a:xfrm>
        </p:grpSpPr>
        <p:sp>
          <p:nvSpPr>
            <p:cNvPr id="23" name="object 23"/>
            <p:cNvSpPr/>
            <p:nvPr/>
          </p:nvSpPr>
          <p:spPr>
            <a:xfrm>
              <a:off x="1274762" y="3841750"/>
              <a:ext cx="1554162" cy="97790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24" name="object 24"/>
            <p:cNvSpPr/>
            <p:nvPr/>
          </p:nvSpPr>
          <p:spPr>
            <a:xfrm>
              <a:off x="1331912" y="3860800"/>
              <a:ext cx="1440180" cy="863600"/>
            </a:xfrm>
            <a:custGeom>
              <a:avLst/>
              <a:gdLst/>
              <a:ahLst/>
              <a:cxnLst/>
              <a:rect l="l" t="t" r="r" b="b"/>
              <a:pathLst>
                <a:path w="1440180" h="863600">
                  <a:moveTo>
                    <a:pt x="1295920" y="0"/>
                  </a:moveTo>
                  <a:lnTo>
                    <a:pt x="143941" y="0"/>
                  </a:lnTo>
                  <a:lnTo>
                    <a:pt x="98443" y="7337"/>
                  </a:lnTo>
                  <a:lnTo>
                    <a:pt x="58929" y="27770"/>
                  </a:lnTo>
                  <a:lnTo>
                    <a:pt x="27770" y="58929"/>
                  </a:lnTo>
                  <a:lnTo>
                    <a:pt x="7337" y="98443"/>
                  </a:lnTo>
                  <a:lnTo>
                    <a:pt x="0" y="143941"/>
                  </a:lnTo>
                  <a:lnTo>
                    <a:pt x="0" y="719658"/>
                  </a:lnTo>
                  <a:lnTo>
                    <a:pt x="7337" y="765156"/>
                  </a:lnTo>
                  <a:lnTo>
                    <a:pt x="27770" y="804670"/>
                  </a:lnTo>
                  <a:lnTo>
                    <a:pt x="58929" y="835829"/>
                  </a:lnTo>
                  <a:lnTo>
                    <a:pt x="98443" y="856262"/>
                  </a:lnTo>
                  <a:lnTo>
                    <a:pt x="143941" y="863600"/>
                  </a:lnTo>
                  <a:lnTo>
                    <a:pt x="1295920" y="863600"/>
                  </a:lnTo>
                  <a:lnTo>
                    <a:pt x="1341419" y="856262"/>
                  </a:lnTo>
                  <a:lnTo>
                    <a:pt x="1380933" y="835829"/>
                  </a:lnTo>
                  <a:lnTo>
                    <a:pt x="1412091" y="804670"/>
                  </a:lnTo>
                  <a:lnTo>
                    <a:pt x="1432524" y="765156"/>
                  </a:lnTo>
                  <a:lnTo>
                    <a:pt x="1439862" y="719658"/>
                  </a:lnTo>
                  <a:lnTo>
                    <a:pt x="1439862" y="143941"/>
                  </a:lnTo>
                  <a:lnTo>
                    <a:pt x="1432524" y="98443"/>
                  </a:lnTo>
                  <a:lnTo>
                    <a:pt x="1412091" y="58929"/>
                  </a:lnTo>
                  <a:lnTo>
                    <a:pt x="1380933" y="27770"/>
                  </a:lnTo>
                  <a:lnTo>
                    <a:pt x="1341419" y="7337"/>
                  </a:lnTo>
                  <a:lnTo>
                    <a:pt x="1295920"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25" name="object 25"/>
            <p:cNvSpPr/>
            <p:nvPr/>
          </p:nvSpPr>
          <p:spPr>
            <a:xfrm>
              <a:off x="1331912" y="3860800"/>
              <a:ext cx="1440180" cy="863600"/>
            </a:xfrm>
            <a:custGeom>
              <a:avLst/>
              <a:gdLst/>
              <a:ahLst/>
              <a:cxnLst/>
              <a:rect l="l" t="t" r="r" b="b"/>
              <a:pathLst>
                <a:path w="1440180" h="863600">
                  <a:moveTo>
                    <a:pt x="143936" y="0"/>
                  </a:moveTo>
                  <a:lnTo>
                    <a:pt x="1295920" y="0"/>
                  </a:lnTo>
                  <a:lnTo>
                    <a:pt x="1341419" y="7337"/>
                  </a:lnTo>
                  <a:lnTo>
                    <a:pt x="1380933" y="27771"/>
                  </a:lnTo>
                  <a:lnTo>
                    <a:pt x="1412091" y="58929"/>
                  </a:lnTo>
                  <a:lnTo>
                    <a:pt x="1432524" y="98441"/>
                  </a:lnTo>
                  <a:lnTo>
                    <a:pt x="1439862" y="143936"/>
                  </a:lnTo>
                  <a:lnTo>
                    <a:pt x="1439862" y="719663"/>
                  </a:lnTo>
                  <a:lnTo>
                    <a:pt x="1432524" y="765158"/>
                  </a:lnTo>
                  <a:lnTo>
                    <a:pt x="1412091" y="804670"/>
                  </a:lnTo>
                  <a:lnTo>
                    <a:pt x="1380933" y="835828"/>
                  </a:lnTo>
                  <a:lnTo>
                    <a:pt x="1341419" y="856262"/>
                  </a:lnTo>
                  <a:lnTo>
                    <a:pt x="1295920" y="863600"/>
                  </a:lnTo>
                  <a:lnTo>
                    <a:pt x="143936" y="863600"/>
                  </a:lnTo>
                  <a:lnTo>
                    <a:pt x="98441" y="856262"/>
                  </a:lnTo>
                  <a:lnTo>
                    <a:pt x="58929" y="835828"/>
                  </a:lnTo>
                  <a:lnTo>
                    <a:pt x="27771" y="804670"/>
                  </a:lnTo>
                  <a:lnTo>
                    <a:pt x="7337" y="765158"/>
                  </a:lnTo>
                  <a:lnTo>
                    <a:pt x="0" y="719663"/>
                  </a:lnTo>
                  <a:lnTo>
                    <a:pt x="0" y="143936"/>
                  </a:lnTo>
                  <a:lnTo>
                    <a:pt x="7337" y="98441"/>
                  </a:lnTo>
                  <a:lnTo>
                    <a:pt x="27771" y="58929"/>
                  </a:lnTo>
                  <a:lnTo>
                    <a:pt x="58929" y="27771"/>
                  </a:lnTo>
                  <a:lnTo>
                    <a:pt x="98441" y="7337"/>
                  </a:lnTo>
                  <a:lnTo>
                    <a:pt x="143936"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26" name="object 26"/>
          <p:cNvSpPr txBox="1"/>
          <p:nvPr/>
        </p:nvSpPr>
        <p:spPr>
          <a:xfrm>
            <a:off x="1639248" y="4150626"/>
            <a:ext cx="855344" cy="566420"/>
          </a:xfrm>
          <a:prstGeom prst="rect">
            <a:avLst/>
          </a:prstGeom>
        </p:spPr>
        <p:txBody>
          <a:bodyPr vert="horz" wrap="square" lIns="0" tIns="27939" rIns="0" bIns="0" rtlCol="0">
            <a:spAutoFit/>
          </a:bodyPr>
          <a:lstStyle/>
          <a:p>
            <a:pPr marL="12700" marR="5080">
              <a:lnSpc>
                <a:spcPts val="2100"/>
              </a:lnSpc>
              <a:spcBef>
                <a:spcPts val="219"/>
              </a:spcBef>
            </a:pPr>
            <a:r>
              <a:rPr sz="1800" b="1" spc="-5" dirty="0">
                <a:latin typeface="Arial"/>
                <a:cs typeface="Arial"/>
              </a:rPr>
              <a:t>TI</a:t>
            </a:r>
            <a:r>
              <a:rPr sz="1800" b="1" dirty="0">
                <a:latin typeface="Arial"/>
                <a:cs typeface="Arial"/>
              </a:rPr>
              <a:t>SSUE  </a:t>
            </a:r>
            <a:r>
              <a:rPr sz="1800" b="1" spc="-5" dirty="0">
                <a:latin typeface="Arial"/>
                <a:cs typeface="Arial"/>
              </a:rPr>
              <a:t>INJU</a:t>
            </a:r>
            <a:r>
              <a:rPr sz="1800" b="1" spc="-70" dirty="0">
                <a:latin typeface="Arial"/>
                <a:cs typeface="Arial"/>
              </a:rPr>
              <a:t>R</a:t>
            </a:r>
            <a:r>
              <a:rPr sz="1800" b="1" dirty="0">
                <a:latin typeface="Arial"/>
                <a:cs typeface="Arial"/>
              </a:rPr>
              <a:t>Y</a:t>
            </a:r>
            <a:endParaRPr sz="1800" dirty="0">
              <a:latin typeface="Arial"/>
              <a:cs typeface="Arial"/>
            </a:endParaRPr>
          </a:p>
        </p:txBody>
      </p:sp>
      <p:grpSp>
        <p:nvGrpSpPr>
          <p:cNvPr id="27" name="object 27"/>
          <p:cNvGrpSpPr/>
          <p:nvPr/>
        </p:nvGrpSpPr>
        <p:grpSpPr>
          <a:xfrm>
            <a:off x="5738812" y="3914775"/>
            <a:ext cx="2419350" cy="977900"/>
            <a:chOff x="5738812" y="3841750"/>
            <a:chExt cx="2419350" cy="977900"/>
          </a:xfrm>
        </p:grpSpPr>
        <p:sp>
          <p:nvSpPr>
            <p:cNvPr id="28" name="object 28"/>
            <p:cNvSpPr/>
            <p:nvPr/>
          </p:nvSpPr>
          <p:spPr>
            <a:xfrm>
              <a:off x="5738812" y="3841750"/>
              <a:ext cx="2419350" cy="97790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29" name="object 29"/>
            <p:cNvSpPr/>
            <p:nvPr/>
          </p:nvSpPr>
          <p:spPr>
            <a:xfrm>
              <a:off x="5795962" y="3860800"/>
              <a:ext cx="2305050" cy="863600"/>
            </a:xfrm>
            <a:custGeom>
              <a:avLst/>
              <a:gdLst/>
              <a:ahLst/>
              <a:cxnLst/>
              <a:rect l="l" t="t" r="r" b="b"/>
              <a:pathLst>
                <a:path w="2305050" h="863600">
                  <a:moveTo>
                    <a:pt x="2161108" y="0"/>
                  </a:moveTo>
                  <a:lnTo>
                    <a:pt x="143941" y="0"/>
                  </a:lnTo>
                  <a:lnTo>
                    <a:pt x="98443" y="7337"/>
                  </a:lnTo>
                  <a:lnTo>
                    <a:pt x="58929" y="27770"/>
                  </a:lnTo>
                  <a:lnTo>
                    <a:pt x="27770" y="58929"/>
                  </a:lnTo>
                  <a:lnTo>
                    <a:pt x="7337" y="98443"/>
                  </a:lnTo>
                  <a:lnTo>
                    <a:pt x="0" y="143941"/>
                  </a:lnTo>
                  <a:lnTo>
                    <a:pt x="0" y="719658"/>
                  </a:lnTo>
                  <a:lnTo>
                    <a:pt x="7337" y="765156"/>
                  </a:lnTo>
                  <a:lnTo>
                    <a:pt x="27770" y="804670"/>
                  </a:lnTo>
                  <a:lnTo>
                    <a:pt x="58929" y="835829"/>
                  </a:lnTo>
                  <a:lnTo>
                    <a:pt x="98443" y="856262"/>
                  </a:lnTo>
                  <a:lnTo>
                    <a:pt x="143941" y="863600"/>
                  </a:lnTo>
                  <a:lnTo>
                    <a:pt x="2161108" y="863600"/>
                  </a:lnTo>
                  <a:lnTo>
                    <a:pt x="2206606" y="856262"/>
                  </a:lnTo>
                  <a:lnTo>
                    <a:pt x="2246120" y="835829"/>
                  </a:lnTo>
                  <a:lnTo>
                    <a:pt x="2277279" y="804670"/>
                  </a:lnTo>
                  <a:lnTo>
                    <a:pt x="2297712" y="765156"/>
                  </a:lnTo>
                  <a:lnTo>
                    <a:pt x="2305050" y="719658"/>
                  </a:lnTo>
                  <a:lnTo>
                    <a:pt x="2305050" y="143941"/>
                  </a:lnTo>
                  <a:lnTo>
                    <a:pt x="2297712" y="98443"/>
                  </a:lnTo>
                  <a:lnTo>
                    <a:pt x="2277279" y="58929"/>
                  </a:lnTo>
                  <a:lnTo>
                    <a:pt x="2246120" y="27770"/>
                  </a:lnTo>
                  <a:lnTo>
                    <a:pt x="2206606" y="7337"/>
                  </a:lnTo>
                  <a:lnTo>
                    <a:pt x="2161108"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30" name="object 30"/>
            <p:cNvSpPr/>
            <p:nvPr/>
          </p:nvSpPr>
          <p:spPr>
            <a:xfrm>
              <a:off x="5795962" y="3860800"/>
              <a:ext cx="2305050" cy="863600"/>
            </a:xfrm>
            <a:custGeom>
              <a:avLst/>
              <a:gdLst/>
              <a:ahLst/>
              <a:cxnLst/>
              <a:rect l="l" t="t" r="r" b="b"/>
              <a:pathLst>
                <a:path w="2305050" h="863600">
                  <a:moveTo>
                    <a:pt x="143936" y="0"/>
                  </a:moveTo>
                  <a:lnTo>
                    <a:pt x="2161108" y="0"/>
                  </a:lnTo>
                  <a:lnTo>
                    <a:pt x="2206606" y="7337"/>
                  </a:lnTo>
                  <a:lnTo>
                    <a:pt x="2246120" y="27771"/>
                  </a:lnTo>
                  <a:lnTo>
                    <a:pt x="2277279" y="58929"/>
                  </a:lnTo>
                  <a:lnTo>
                    <a:pt x="2297712" y="98441"/>
                  </a:lnTo>
                  <a:lnTo>
                    <a:pt x="2305050" y="143936"/>
                  </a:lnTo>
                  <a:lnTo>
                    <a:pt x="2305050" y="719663"/>
                  </a:lnTo>
                  <a:lnTo>
                    <a:pt x="2297712" y="765158"/>
                  </a:lnTo>
                  <a:lnTo>
                    <a:pt x="2277279" y="804670"/>
                  </a:lnTo>
                  <a:lnTo>
                    <a:pt x="2246120" y="835828"/>
                  </a:lnTo>
                  <a:lnTo>
                    <a:pt x="2206606" y="856262"/>
                  </a:lnTo>
                  <a:lnTo>
                    <a:pt x="2161108" y="863600"/>
                  </a:lnTo>
                  <a:lnTo>
                    <a:pt x="143936" y="863600"/>
                  </a:lnTo>
                  <a:lnTo>
                    <a:pt x="98441" y="856262"/>
                  </a:lnTo>
                  <a:lnTo>
                    <a:pt x="58929" y="835828"/>
                  </a:lnTo>
                  <a:lnTo>
                    <a:pt x="27771" y="804670"/>
                  </a:lnTo>
                  <a:lnTo>
                    <a:pt x="7337" y="765158"/>
                  </a:lnTo>
                  <a:lnTo>
                    <a:pt x="0" y="719663"/>
                  </a:lnTo>
                  <a:lnTo>
                    <a:pt x="0" y="143936"/>
                  </a:lnTo>
                  <a:lnTo>
                    <a:pt x="7337" y="98441"/>
                  </a:lnTo>
                  <a:lnTo>
                    <a:pt x="27771" y="58929"/>
                  </a:lnTo>
                  <a:lnTo>
                    <a:pt x="58929" y="27771"/>
                  </a:lnTo>
                  <a:lnTo>
                    <a:pt x="98441" y="7337"/>
                  </a:lnTo>
                  <a:lnTo>
                    <a:pt x="143936"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31" name="object 31"/>
          <p:cNvSpPr txBox="1"/>
          <p:nvPr/>
        </p:nvSpPr>
        <p:spPr>
          <a:xfrm>
            <a:off x="6099175" y="4114800"/>
            <a:ext cx="1727835" cy="566420"/>
          </a:xfrm>
          <a:prstGeom prst="rect">
            <a:avLst/>
          </a:prstGeom>
        </p:spPr>
        <p:txBody>
          <a:bodyPr vert="horz" wrap="square" lIns="0" tIns="27939" rIns="0" bIns="0" rtlCol="0">
            <a:spAutoFit/>
          </a:bodyPr>
          <a:lstStyle/>
          <a:p>
            <a:pPr marL="12700" marR="5080" indent="241300">
              <a:lnSpc>
                <a:spcPts val="2100"/>
              </a:lnSpc>
              <a:spcBef>
                <a:spcPts val="219"/>
              </a:spcBef>
            </a:pPr>
            <a:r>
              <a:rPr sz="1800" b="1" spc="-5" dirty="0">
                <a:latin typeface="Arial"/>
                <a:cs typeface="Arial"/>
              </a:rPr>
              <a:t>CELLULAR  </a:t>
            </a:r>
            <a:r>
              <a:rPr sz="1800" b="1" dirty="0">
                <a:latin typeface="Arial"/>
                <a:cs typeface="Arial"/>
              </a:rPr>
              <a:t>PR</a:t>
            </a:r>
            <a:r>
              <a:rPr sz="1800" b="1" spc="-5" dirty="0">
                <a:latin typeface="Arial"/>
                <a:cs typeface="Arial"/>
              </a:rPr>
              <a:t>OLIF</a:t>
            </a:r>
            <a:r>
              <a:rPr sz="1800" b="1" dirty="0">
                <a:latin typeface="Arial"/>
                <a:cs typeface="Arial"/>
              </a:rPr>
              <a:t>ER</a:t>
            </a:r>
            <a:r>
              <a:rPr sz="1800" b="1" spc="-5" dirty="0">
                <a:latin typeface="Arial"/>
                <a:cs typeface="Arial"/>
              </a:rPr>
              <a:t>TIO</a:t>
            </a:r>
            <a:r>
              <a:rPr sz="1800" b="1" dirty="0">
                <a:latin typeface="Arial"/>
                <a:cs typeface="Arial"/>
              </a:rPr>
              <a:t>N</a:t>
            </a:r>
            <a:endParaRPr sz="1800" dirty="0">
              <a:latin typeface="Arial"/>
              <a:cs typeface="Arial"/>
            </a:endParaRPr>
          </a:p>
        </p:txBody>
      </p:sp>
      <p:grpSp>
        <p:nvGrpSpPr>
          <p:cNvPr id="32" name="object 32"/>
          <p:cNvGrpSpPr/>
          <p:nvPr/>
        </p:nvGrpSpPr>
        <p:grpSpPr>
          <a:xfrm>
            <a:off x="769937" y="1035050"/>
            <a:ext cx="2275205" cy="1409700"/>
            <a:chOff x="769937" y="962025"/>
            <a:chExt cx="2275205" cy="1409700"/>
          </a:xfrm>
        </p:grpSpPr>
        <p:sp>
          <p:nvSpPr>
            <p:cNvPr id="33" name="object 33"/>
            <p:cNvSpPr/>
            <p:nvPr/>
          </p:nvSpPr>
          <p:spPr>
            <a:xfrm>
              <a:off x="769937" y="962025"/>
              <a:ext cx="2274887" cy="140970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34" name="object 34"/>
            <p:cNvSpPr/>
            <p:nvPr/>
          </p:nvSpPr>
          <p:spPr>
            <a:xfrm>
              <a:off x="827087" y="981075"/>
              <a:ext cx="2160905" cy="1295400"/>
            </a:xfrm>
            <a:custGeom>
              <a:avLst/>
              <a:gdLst/>
              <a:ahLst/>
              <a:cxnLst/>
              <a:rect l="l" t="t" r="r" b="b"/>
              <a:pathLst>
                <a:path w="2160905" h="1295400">
                  <a:moveTo>
                    <a:pt x="1944687" y="0"/>
                  </a:moveTo>
                  <a:lnTo>
                    <a:pt x="215905" y="0"/>
                  </a:lnTo>
                  <a:lnTo>
                    <a:pt x="166400" y="5701"/>
                  </a:lnTo>
                  <a:lnTo>
                    <a:pt x="120955" y="21943"/>
                  </a:lnTo>
                  <a:lnTo>
                    <a:pt x="80867" y="47430"/>
                  </a:lnTo>
                  <a:lnTo>
                    <a:pt x="47432" y="80864"/>
                  </a:lnTo>
                  <a:lnTo>
                    <a:pt x="21944" y="120951"/>
                  </a:lnTo>
                  <a:lnTo>
                    <a:pt x="5702" y="166395"/>
                  </a:lnTo>
                  <a:lnTo>
                    <a:pt x="0" y="215900"/>
                  </a:lnTo>
                  <a:lnTo>
                    <a:pt x="0" y="1079500"/>
                  </a:lnTo>
                  <a:lnTo>
                    <a:pt x="5702" y="1129004"/>
                  </a:lnTo>
                  <a:lnTo>
                    <a:pt x="21944" y="1174448"/>
                  </a:lnTo>
                  <a:lnTo>
                    <a:pt x="47432" y="1214535"/>
                  </a:lnTo>
                  <a:lnTo>
                    <a:pt x="80867" y="1247969"/>
                  </a:lnTo>
                  <a:lnTo>
                    <a:pt x="120955" y="1273456"/>
                  </a:lnTo>
                  <a:lnTo>
                    <a:pt x="166400" y="1289698"/>
                  </a:lnTo>
                  <a:lnTo>
                    <a:pt x="215905" y="1295400"/>
                  </a:lnTo>
                  <a:lnTo>
                    <a:pt x="1944687" y="1295400"/>
                  </a:lnTo>
                  <a:lnTo>
                    <a:pt x="1994192" y="1289698"/>
                  </a:lnTo>
                  <a:lnTo>
                    <a:pt x="2039635" y="1273456"/>
                  </a:lnTo>
                  <a:lnTo>
                    <a:pt x="2079722" y="1247969"/>
                  </a:lnTo>
                  <a:lnTo>
                    <a:pt x="2113157" y="1214535"/>
                  </a:lnTo>
                  <a:lnTo>
                    <a:pt x="2138643" y="1174448"/>
                  </a:lnTo>
                  <a:lnTo>
                    <a:pt x="2154885" y="1129004"/>
                  </a:lnTo>
                  <a:lnTo>
                    <a:pt x="2160587" y="1079500"/>
                  </a:lnTo>
                  <a:lnTo>
                    <a:pt x="2160587" y="215900"/>
                  </a:lnTo>
                  <a:lnTo>
                    <a:pt x="2154885" y="166395"/>
                  </a:lnTo>
                  <a:lnTo>
                    <a:pt x="2138643" y="120951"/>
                  </a:lnTo>
                  <a:lnTo>
                    <a:pt x="2113157" y="80864"/>
                  </a:lnTo>
                  <a:lnTo>
                    <a:pt x="2079722" y="47430"/>
                  </a:lnTo>
                  <a:lnTo>
                    <a:pt x="2039635" y="21943"/>
                  </a:lnTo>
                  <a:lnTo>
                    <a:pt x="1994192" y="5701"/>
                  </a:lnTo>
                  <a:lnTo>
                    <a:pt x="1944687"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35" name="object 35"/>
            <p:cNvSpPr/>
            <p:nvPr/>
          </p:nvSpPr>
          <p:spPr>
            <a:xfrm>
              <a:off x="827087" y="981075"/>
              <a:ext cx="2160905" cy="1295400"/>
            </a:xfrm>
            <a:custGeom>
              <a:avLst/>
              <a:gdLst/>
              <a:ahLst/>
              <a:cxnLst/>
              <a:rect l="l" t="t" r="r" b="b"/>
              <a:pathLst>
                <a:path w="2160905" h="1295400">
                  <a:moveTo>
                    <a:pt x="215903" y="0"/>
                  </a:moveTo>
                  <a:lnTo>
                    <a:pt x="1944687" y="0"/>
                  </a:lnTo>
                  <a:lnTo>
                    <a:pt x="1994192" y="5702"/>
                  </a:lnTo>
                  <a:lnTo>
                    <a:pt x="2039635" y="21944"/>
                  </a:lnTo>
                  <a:lnTo>
                    <a:pt x="2079722" y="47431"/>
                  </a:lnTo>
                  <a:lnTo>
                    <a:pt x="2113157" y="80867"/>
                  </a:lnTo>
                  <a:lnTo>
                    <a:pt x="2138643" y="120954"/>
                  </a:lnTo>
                  <a:lnTo>
                    <a:pt x="2154885" y="166399"/>
                  </a:lnTo>
                  <a:lnTo>
                    <a:pt x="2160587" y="215903"/>
                  </a:lnTo>
                  <a:lnTo>
                    <a:pt x="2160587" y="1079496"/>
                  </a:lnTo>
                  <a:lnTo>
                    <a:pt x="2154885" y="1129000"/>
                  </a:lnTo>
                  <a:lnTo>
                    <a:pt x="2138643" y="1174445"/>
                  </a:lnTo>
                  <a:lnTo>
                    <a:pt x="2113157" y="1214532"/>
                  </a:lnTo>
                  <a:lnTo>
                    <a:pt x="2079722" y="1247968"/>
                  </a:lnTo>
                  <a:lnTo>
                    <a:pt x="2039635" y="1273455"/>
                  </a:lnTo>
                  <a:lnTo>
                    <a:pt x="1994192" y="1289697"/>
                  </a:lnTo>
                  <a:lnTo>
                    <a:pt x="1944687" y="1295400"/>
                  </a:lnTo>
                  <a:lnTo>
                    <a:pt x="215903" y="1295400"/>
                  </a:lnTo>
                  <a:lnTo>
                    <a:pt x="166399" y="1289697"/>
                  </a:lnTo>
                  <a:lnTo>
                    <a:pt x="120954" y="1273455"/>
                  </a:lnTo>
                  <a:lnTo>
                    <a:pt x="80867" y="1247968"/>
                  </a:lnTo>
                  <a:lnTo>
                    <a:pt x="47431" y="1214532"/>
                  </a:lnTo>
                  <a:lnTo>
                    <a:pt x="21944" y="1174445"/>
                  </a:lnTo>
                  <a:lnTo>
                    <a:pt x="5702" y="1129000"/>
                  </a:lnTo>
                  <a:lnTo>
                    <a:pt x="0" y="1079496"/>
                  </a:lnTo>
                  <a:lnTo>
                    <a:pt x="0" y="215903"/>
                  </a:lnTo>
                  <a:lnTo>
                    <a:pt x="5702" y="166399"/>
                  </a:lnTo>
                  <a:lnTo>
                    <a:pt x="21944" y="120954"/>
                  </a:lnTo>
                  <a:lnTo>
                    <a:pt x="47431" y="80867"/>
                  </a:lnTo>
                  <a:lnTo>
                    <a:pt x="80867" y="47431"/>
                  </a:lnTo>
                  <a:lnTo>
                    <a:pt x="120954" y="21944"/>
                  </a:lnTo>
                  <a:lnTo>
                    <a:pt x="166399" y="5702"/>
                  </a:lnTo>
                  <a:lnTo>
                    <a:pt x="215903"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36" name="object 36"/>
          <p:cNvSpPr txBox="1"/>
          <p:nvPr/>
        </p:nvSpPr>
        <p:spPr>
          <a:xfrm>
            <a:off x="952500" y="1189990"/>
            <a:ext cx="1913889" cy="1099820"/>
          </a:xfrm>
          <a:prstGeom prst="rect">
            <a:avLst/>
          </a:prstGeom>
        </p:spPr>
        <p:txBody>
          <a:bodyPr vert="horz" wrap="square" lIns="0" tIns="27939" rIns="0" bIns="0" rtlCol="0">
            <a:spAutoFit/>
          </a:bodyPr>
          <a:lstStyle/>
          <a:p>
            <a:pPr marL="12065" marR="5080" algn="ctr">
              <a:lnSpc>
                <a:spcPts val="2100"/>
              </a:lnSpc>
              <a:spcBef>
                <a:spcPts val="219"/>
              </a:spcBef>
            </a:pPr>
            <a:r>
              <a:rPr sz="1800" b="1" spc="-20" dirty="0">
                <a:latin typeface="Arial"/>
                <a:cs typeface="Arial"/>
              </a:rPr>
              <a:t>GENERATION</a:t>
            </a:r>
            <a:r>
              <a:rPr sz="1800" b="1" spc="-50" dirty="0">
                <a:latin typeface="Arial"/>
                <a:cs typeface="Arial"/>
              </a:rPr>
              <a:t> </a:t>
            </a:r>
            <a:r>
              <a:rPr sz="1800" b="1" spc="-5" dirty="0">
                <a:latin typeface="Arial"/>
                <a:cs typeface="Arial"/>
              </a:rPr>
              <a:t>OF  REACTIVE  OXYGEN  SPECIES</a:t>
            </a:r>
            <a:endParaRPr sz="1800" dirty="0">
              <a:latin typeface="Arial"/>
              <a:cs typeface="Arial"/>
            </a:endParaRPr>
          </a:p>
        </p:txBody>
      </p:sp>
      <p:grpSp>
        <p:nvGrpSpPr>
          <p:cNvPr id="37" name="object 37"/>
          <p:cNvGrpSpPr/>
          <p:nvPr/>
        </p:nvGrpSpPr>
        <p:grpSpPr>
          <a:xfrm>
            <a:off x="1130300" y="5499100"/>
            <a:ext cx="1914525" cy="977900"/>
            <a:chOff x="1130300" y="5426075"/>
            <a:chExt cx="1914525" cy="977900"/>
          </a:xfrm>
        </p:grpSpPr>
        <p:sp>
          <p:nvSpPr>
            <p:cNvPr id="38" name="object 38"/>
            <p:cNvSpPr/>
            <p:nvPr/>
          </p:nvSpPr>
          <p:spPr>
            <a:xfrm>
              <a:off x="1130300" y="5426075"/>
              <a:ext cx="1914525" cy="97790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39" name="object 39"/>
            <p:cNvSpPr/>
            <p:nvPr/>
          </p:nvSpPr>
          <p:spPr>
            <a:xfrm>
              <a:off x="1187450" y="5445125"/>
              <a:ext cx="1800225" cy="863600"/>
            </a:xfrm>
            <a:custGeom>
              <a:avLst/>
              <a:gdLst/>
              <a:ahLst/>
              <a:cxnLst/>
              <a:rect l="l" t="t" r="r" b="b"/>
              <a:pathLst>
                <a:path w="1800225" h="863600">
                  <a:moveTo>
                    <a:pt x="1656283" y="0"/>
                  </a:moveTo>
                  <a:lnTo>
                    <a:pt x="143941" y="0"/>
                  </a:lnTo>
                  <a:lnTo>
                    <a:pt x="98444" y="7337"/>
                  </a:lnTo>
                  <a:lnTo>
                    <a:pt x="58930" y="27770"/>
                  </a:lnTo>
                  <a:lnTo>
                    <a:pt x="27771" y="58928"/>
                  </a:lnTo>
                  <a:lnTo>
                    <a:pt x="7337" y="98440"/>
                  </a:lnTo>
                  <a:lnTo>
                    <a:pt x="0" y="143936"/>
                  </a:lnTo>
                  <a:lnTo>
                    <a:pt x="0" y="719663"/>
                  </a:lnTo>
                  <a:lnTo>
                    <a:pt x="7337" y="765158"/>
                  </a:lnTo>
                  <a:lnTo>
                    <a:pt x="27771" y="804670"/>
                  </a:lnTo>
                  <a:lnTo>
                    <a:pt x="58930" y="835828"/>
                  </a:lnTo>
                  <a:lnTo>
                    <a:pt x="98444" y="856262"/>
                  </a:lnTo>
                  <a:lnTo>
                    <a:pt x="143941" y="863600"/>
                  </a:lnTo>
                  <a:lnTo>
                    <a:pt x="1656283" y="863600"/>
                  </a:lnTo>
                  <a:lnTo>
                    <a:pt x="1701781" y="856262"/>
                  </a:lnTo>
                  <a:lnTo>
                    <a:pt x="1741295" y="835828"/>
                  </a:lnTo>
                  <a:lnTo>
                    <a:pt x="1772454" y="804670"/>
                  </a:lnTo>
                  <a:lnTo>
                    <a:pt x="1792887" y="765158"/>
                  </a:lnTo>
                  <a:lnTo>
                    <a:pt x="1800225" y="719663"/>
                  </a:lnTo>
                  <a:lnTo>
                    <a:pt x="1800225" y="143936"/>
                  </a:lnTo>
                  <a:lnTo>
                    <a:pt x="1792887" y="98440"/>
                  </a:lnTo>
                  <a:lnTo>
                    <a:pt x="1772454" y="58928"/>
                  </a:lnTo>
                  <a:lnTo>
                    <a:pt x="1741295" y="27770"/>
                  </a:lnTo>
                  <a:lnTo>
                    <a:pt x="1701781" y="7337"/>
                  </a:lnTo>
                  <a:lnTo>
                    <a:pt x="1656283"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0" name="object 40"/>
            <p:cNvSpPr/>
            <p:nvPr/>
          </p:nvSpPr>
          <p:spPr>
            <a:xfrm>
              <a:off x="1187450" y="5445125"/>
              <a:ext cx="1800225" cy="863600"/>
            </a:xfrm>
            <a:custGeom>
              <a:avLst/>
              <a:gdLst/>
              <a:ahLst/>
              <a:cxnLst/>
              <a:rect l="l" t="t" r="r" b="b"/>
              <a:pathLst>
                <a:path w="1800225" h="863600">
                  <a:moveTo>
                    <a:pt x="143936" y="0"/>
                  </a:moveTo>
                  <a:lnTo>
                    <a:pt x="1656283" y="0"/>
                  </a:lnTo>
                  <a:lnTo>
                    <a:pt x="1701781" y="7337"/>
                  </a:lnTo>
                  <a:lnTo>
                    <a:pt x="1741295" y="27771"/>
                  </a:lnTo>
                  <a:lnTo>
                    <a:pt x="1772454" y="58929"/>
                  </a:lnTo>
                  <a:lnTo>
                    <a:pt x="1792887" y="98441"/>
                  </a:lnTo>
                  <a:lnTo>
                    <a:pt x="1800225" y="143936"/>
                  </a:lnTo>
                  <a:lnTo>
                    <a:pt x="1800225" y="719663"/>
                  </a:lnTo>
                  <a:lnTo>
                    <a:pt x="1792887" y="765158"/>
                  </a:lnTo>
                  <a:lnTo>
                    <a:pt x="1772454" y="804670"/>
                  </a:lnTo>
                  <a:lnTo>
                    <a:pt x="1741295" y="835828"/>
                  </a:lnTo>
                  <a:lnTo>
                    <a:pt x="1701781" y="856262"/>
                  </a:lnTo>
                  <a:lnTo>
                    <a:pt x="1656283" y="863600"/>
                  </a:lnTo>
                  <a:lnTo>
                    <a:pt x="143936" y="863600"/>
                  </a:lnTo>
                  <a:lnTo>
                    <a:pt x="98441" y="856262"/>
                  </a:lnTo>
                  <a:lnTo>
                    <a:pt x="58929" y="835828"/>
                  </a:lnTo>
                  <a:lnTo>
                    <a:pt x="27771" y="804670"/>
                  </a:lnTo>
                  <a:lnTo>
                    <a:pt x="7337" y="765158"/>
                  </a:lnTo>
                  <a:lnTo>
                    <a:pt x="0" y="719663"/>
                  </a:lnTo>
                  <a:lnTo>
                    <a:pt x="0" y="143936"/>
                  </a:lnTo>
                  <a:lnTo>
                    <a:pt x="7337" y="98441"/>
                  </a:lnTo>
                  <a:lnTo>
                    <a:pt x="27771" y="58929"/>
                  </a:lnTo>
                  <a:lnTo>
                    <a:pt x="58929" y="27771"/>
                  </a:lnTo>
                  <a:lnTo>
                    <a:pt x="98441" y="7337"/>
                  </a:lnTo>
                  <a:lnTo>
                    <a:pt x="143936"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41" name="object 41"/>
          <p:cNvSpPr txBox="1"/>
          <p:nvPr/>
        </p:nvSpPr>
        <p:spPr>
          <a:xfrm>
            <a:off x="1334561" y="5854700"/>
            <a:ext cx="150749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Arial"/>
                <a:cs typeface="Arial"/>
              </a:rPr>
              <a:t>ULCERATION</a:t>
            </a:r>
            <a:endParaRPr sz="1800" dirty="0">
              <a:latin typeface="Arial"/>
              <a:cs typeface="Arial"/>
            </a:endParaRPr>
          </a:p>
        </p:txBody>
      </p:sp>
      <p:grpSp>
        <p:nvGrpSpPr>
          <p:cNvPr id="42" name="object 42"/>
          <p:cNvGrpSpPr/>
          <p:nvPr/>
        </p:nvGrpSpPr>
        <p:grpSpPr>
          <a:xfrm>
            <a:off x="96520" y="2546350"/>
            <a:ext cx="1503680" cy="979805"/>
            <a:chOff x="-6350" y="2473325"/>
            <a:chExt cx="1503680" cy="979805"/>
          </a:xfrm>
        </p:grpSpPr>
        <p:sp>
          <p:nvSpPr>
            <p:cNvPr id="43" name="object 43"/>
            <p:cNvSpPr/>
            <p:nvPr/>
          </p:nvSpPr>
          <p:spPr>
            <a:xfrm>
              <a:off x="0" y="2473325"/>
              <a:ext cx="1497012" cy="979487"/>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4" name="object 44"/>
            <p:cNvSpPr/>
            <p:nvPr/>
          </p:nvSpPr>
          <p:spPr>
            <a:xfrm>
              <a:off x="0" y="2492375"/>
              <a:ext cx="1440180" cy="865505"/>
            </a:xfrm>
            <a:custGeom>
              <a:avLst/>
              <a:gdLst/>
              <a:ahLst/>
              <a:cxnLst/>
              <a:rect l="l" t="t" r="r" b="b"/>
              <a:pathLst>
                <a:path w="1440180" h="865504">
                  <a:moveTo>
                    <a:pt x="1295666" y="0"/>
                  </a:moveTo>
                  <a:lnTo>
                    <a:pt x="144200" y="0"/>
                  </a:lnTo>
                  <a:lnTo>
                    <a:pt x="98622" y="7351"/>
                  </a:lnTo>
                  <a:lnTo>
                    <a:pt x="59037" y="27823"/>
                  </a:lnTo>
                  <a:lnTo>
                    <a:pt x="27822" y="59039"/>
                  </a:lnTo>
                  <a:lnTo>
                    <a:pt x="7351" y="98621"/>
                  </a:lnTo>
                  <a:lnTo>
                    <a:pt x="0" y="144195"/>
                  </a:lnTo>
                  <a:lnTo>
                    <a:pt x="0" y="720991"/>
                  </a:lnTo>
                  <a:lnTo>
                    <a:pt x="7351" y="766570"/>
                  </a:lnTo>
                  <a:lnTo>
                    <a:pt x="27822" y="806153"/>
                  </a:lnTo>
                  <a:lnTo>
                    <a:pt x="59037" y="837367"/>
                  </a:lnTo>
                  <a:lnTo>
                    <a:pt x="98622" y="857836"/>
                  </a:lnTo>
                  <a:lnTo>
                    <a:pt x="144200" y="865187"/>
                  </a:lnTo>
                  <a:lnTo>
                    <a:pt x="1295666" y="865187"/>
                  </a:lnTo>
                  <a:lnTo>
                    <a:pt x="1341245" y="857836"/>
                  </a:lnTo>
                  <a:lnTo>
                    <a:pt x="1380828" y="837367"/>
                  </a:lnTo>
                  <a:lnTo>
                    <a:pt x="1412042" y="806153"/>
                  </a:lnTo>
                  <a:lnTo>
                    <a:pt x="1432511" y="766570"/>
                  </a:lnTo>
                  <a:lnTo>
                    <a:pt x="1439862" y="720991"/>
                  </a:lnTo>
                  <a:lnTo>
                    <a:pt x="1439862" y="144195"/>
                  </a:lnTo>
                  <a:lnTo>
                    <a:pt x="1432511" y="98621"/>
                  </a:lnTo>
                  <a:lnTo>
                    <a:pt x="1412042" y="59039"/>
                  </a:lnTo>
                  <a:lnTo>
                    <a:pt x="1380828" y="27823"/>
                  </a:lnTo>
                  <a:lnTo>
                    <a:pt x="1341245" y="7351"/>
                  </a:lnTo>
                  <a:lnTo>
                    <a:pt x="129566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5" name="object 45"/>
            <p:cNvSpPr/>
            <p:nvPr/>
          </p:nvSpPr>
          <p:spPr>
            <a:xfrm>
              <a:off x="0" y="2492375"/>
              <a:ext cx="1440180" cy="865505"/>
            </a:xfrm>
            <a:custGeom>
              <a:avLst/>
              <a:gdLst/>
              <a:ahLst/>
              <a:cxnLst/>
              <a:rect l="l" t="t" r="r" b="b"/>
              <a:pathLst>
                <a:path w="1440180" h="865504">
                  <a:moveTo>
                    <a:pt x="144200" y="0"/>
                  </a:moveTo>
                  <a:lnTo>
                    <a:pt x="1295666" y="0"/>
                  </a:lnTo>
                  <a:lnTo>
                    <a:pt x="1341245" y="7351"/>
                  </a:lnTo>
                  <a:lnTo>
                    <a:pt x="1380828" y="27822"/>
                  </a:lnTo>
                  <a:lnTo>
                    <a:pt x="1412042" y="59037"/>
                  </a:lnTo>
                  <a:lnTo>
                    <a:pt x="1432511" y="98622"/>
                  </a:lnTo>
                  <a:lnTo>
                    <a:pt x="1439862" y="144200"/>
                  </a:lnTo>
                  <a:lnTo>
                    <a:pt x="1439862" y="720986"/>
                  </a:lnTo>
                  <a:lnTo>
                    <a:pt x="1432511" y="766565"/>
                  </a:lnTo>
                  <a:lnTo>
                    <a:pt x="1412042" y="806149"/>
                  </a:lnTo>
                  <a:lnTo>
                    <a:pt x="1380828" y="837365"/>
                  </a:lnTo>
                  <a:lnTo>
                    <a:pt x="1341245" y="857836"/>
                  </a:lnTo>
                  <a:lnTo>
                    <a:pt x="1295666" y="865187"/>
                  </a:lnTo>
                  <a:lnTo>
                    <a:pt x="144200" y="865187"/>
                  </a:lnTo>
                  <a:lnTo>
                    <a:pt x="98622" y="857836"/>
                  </a:lnTo>
                  <a:lnTo>
                    <a:pt x="59037" y="837365"/>
                  </a:lnTo>
                  <a:lnTo>
                    <a:pt x="27822" y="806149"/>
                  </a:lnTo>
                  <a:lnTo>
                    <a:pt x="7351" y="766565"/>
                  </a:lnTo>
                  <a:lnTo>
                    <a:pt x="0" y="720986"/>
                  </a:lnTo>
                  <a:lnTo>
                    <a:pt x="0" y="144200"/>
                  </a:lnTo>
                  <a:lnTo>
                    <a:pt x="7351" y="98622"/>
                  </a:lnTo>
                  <a:lnTo>
                    <a:pt x="27822" y="59037"/>
                  </a:lnTo>
                  <a:lnTo>
                    <a:pt x="59037" y="27822"/>
                  </a:lnTo>
                  <a:lnTo>
                    <a:pt x="98622" y="7351"/>
                  </a:lnTo>
                  <a:lnTo>
                    <a:pt x="144200"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46" name="object 46"/>
          <p:cNvSpPr txBox="1"/>
          <p:nvPr/>
        </p:nvSpPr>
        <p:spPr>
          <a:xfrm>
            <a:off x="363512" y="2752883"/>
            <a:ext cx="1042035" cy="566420"/>
          </a:xfrm>
          <a:prstGeom prst="rect">
            <a:avLst/>
          </a:prstGeom>
        </p:spPr>
        <p:txBody>
          <a:bodyPr vert="horz" wrap="square" lIns="0" tIns="27939" rIns="0" bIns="0" rtlCol="0">
            <a:spAutoFit/>
          </a:bodyPr>
          <a:lstStyle/>
          <a:p>
            <a:pPr marL="12700" marR="5080" indent="266700">
              <a:lnSpc>
                <a:spcPts val="2100"/>
              </a:lnSpc>
              <a:spcBef>
                <a:spcPts val="219"/>
              </a:spcBef>
            </a:pPr>
            <a:r>
              <a:rPr sz="1800" b="1" dirty="0">
                <a:latin typeface="Arial"/>
                <a:cs typeface="Arial"/>
              </a:rPr>
              <a:t>DNA  DAMA</a:t>
            </a:r>
            <a:r>
              <a:rPr sz="1800" b="1" spc="-5" dirty="0">
                <a:latin typeface="Arial"/>
                <a:cs typeface="Arial"/>
              </a:rPr>
              <a:t>G</a:t>
            </a:r>
            <a:r>
              <a:rPr sz="1800" b="1" dirty="0">
                <a:latin typeface="Arial"/>
                <a:cs typeface="Arial"/>
              </a:rPr>
              <a:t>E</a:t>
            </a:r>
            <a:endParaRPr sz="1800" dirty="0">
              <a:latin typeface="Arial"/>
              <a:cs typeface="Arial"/>
            </a:endParaRPr>
          </a:p>
        </p:txBody>
      </p:sp>
      <p:grpSp>
        <p:nvGrpSpPr>
          <p:cNvPr id="47" name="object 47"/>
          <p:cNvGrpSpPr/>
          <p:nvPr/>
        </p:nvGrpSpPr>
        <p:grpSpPr>
          <a:xfrm>
            <a:off x="3362325" y="3914775"/>
            <a:ext cx="1771650" cy="977900"/>
            <a:chOff x="3362325" y="3841750"/>
            <a:chExt cx="1771650" cy="977900"/>
          </a:xfrm>
        </p:grpSpPr>
        <p:sp>
          <p:nvSpPr>
            <p:cNvPr id="48" name="object 48"/>
            <p:cNvSpPr/>
            <p:nvPr/>
          </p:nvSpPr>
          <p:spPr>
            <a:xfrm>
              <a:off x="3362325" y="3841750"/>
              <a:ext cx="1771650" cy="97790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9" name="object 49"/>
            <p:cNvSpPr/>
            <p:nvPr/>
          </p:nvSpPr>
          <p:spPr>
            <a:xfrm>
              <a:off x="3419475" y="3860800"/>
              <a:ext cx="1657350" cy="863600"/>
            </a:xfrm>
            <a:custGeom>
              <a:avLst/>
              <a:gdLst/>
              <a:ahLst/>
              <a:cxnLst/>
              <a:rect l="l" t="t" r="r" b="b"/>
              <a:pathLst>
                <a:path w="1657350" h="863600">
                  <a:moveTo>
                    <a:pt x="1513408" y="0"/>
                  </a:moveTo>
                  <a:lnTo>
                    <a:pt x="143941" y="0"/>
                  </a:lnTo>
                  <a:lnTo>
                    <a:pt x="98443" y="7337"/>
                  </a:lnTo>
                  <a:lnTo>
                    <a:pt x="58929" y="27770"/>
                  </a:lnTo>
                  <a:lnTo>
                    <a:pt x="27770" y="58929"/>
                  </a:lnTo>
                  <a:lnTo>
                    <a:pt x="7337" y="98443"/>
                  </a:lnTo>
                  <a:lnTo>
                    <a:pt x="0" y="143941"/>
                  </a:lnTo>
                  <a:lnTo>
                    <a:pt x="0" y="719658"/>
                  </a:lnTo>
                  <a:lnTo>
                    <a:pt x="7337" y="765156"/>
                  </a:lnTo>
                  <a:lnTo>
                    <a:pt x="27770" y="804670"/>
                  </a:lnTo>
                  <a:lnTo>
                    <a:pt x="58929" y="835829"/>
                  </a:lnTo>
                  <a:lnTo>
                    <a:pt x="98443" y="856262"/>
                  </a:lnTo>
                  <a:lnTo>
                    <a:pt x="143941" y="863600"/>
                  </a:lnTo>
                  <a:lnTo>
                    <a:pt x="1513408" y="863600"/>
                  </a:lnTo>
                  <a:lnTo>
                    <a:pt x="1558906" y="856262"/>
                  </a:lnTo>
                  <a:lnTo>
                    <a:pt x="1598420" y="835829"/>
                  </a:lnTo>
                  <a:lnTo>
                    <a:pt x="1629579" y="804670"/>
                  </a:lnTo>
                  <a:lnTo>
                    <a:pt x="1650012" y="765156"/>
                  </a:lnTo>
                  <a:lnTo>
                    <a:pt x="1657350" y="719658"/>
                  </a:lnTo>
                  <a:lnTo>
                    <a:pt x="1657350" y="143941"/>
                  </a:lnTo>
                  <a:lnTo>
                    <a:pt x="1650012" y="98443"/>
                  </a:lnTo>
                  <a:lnTo>
                    <a:pt x="1629579" y="58929"/>
                  </a:lnTo>
                  <a:lnTo>
                    <a:pt x="1598420" y="27770"/>
                  </a:lnTo>
                  <a:lnTo>
                    <a:pt x="1558906" y="7337"/>
                  </a:lnTo>
                  <a:lnTo>
                    <a:pt x="1513408"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50" name="object 50"/>
            <p:cNvSpPr/>
            <p:nvPr/>
          </p:nvSpPr>
          <p:spPr>
            <a:xfrm>
              <a:off x="3419475" y="3860800"/>
              <a:ext cx="1657350" cy="863600"/>
            </a:xfrm>
            <a:custGeom>
              <a:avLst/>
              <a:gdLst/>
              <a:ahLst/>
              <a:cxnLst/>
              <a:rect l="l" t="t" r="r" b="b"/>
              <a:pathLst>
                <a:path w="1657350" h="863600">
                  <a:moveTo>
                    <a:pt x="143936" y="0"/>
                  </a:moveTo>
                  <a:lnTo>
                    <a:pt x="1513408" y="0"/>
                  </a:lnTo>
                  <a:lnTo>
                    <a:pt x="1558906" y="7337"/>
                  </a:lnTo>
                  <a:lnTo>
                    <a:pt x="1598420" y="27771"/>
                  </a:lnTo>
                  <a:lnTo>
                    <a:pt x="1629579" y="58929"/>
                  </a:lnTo>
                  <a:lnTo>
                    <a:pt x="1650012" y="98441"/>
                  </a:lnTo>
                  <a:lnTo>
                    <a:pt x="1657350" y="143936"/>
                  </a:lnTo>
                  <a:lnTo>
                    <a:pt x="1657350" y="719663"/>
                  </a:lnTo>
                  <a:lnTo>
                    <a:pt x="1650012" y="765158"/>
                  </a:lnTo>
                  <a:lnTo>
                    <a:pt x="1629579" y="804670"/>
                  </a:lnTo>
                  <a:lnTo>
                    <a:pt x="1598420" y="835828"/>
                  </a:lnTo>
                  <a:lnTo>
                    <a:pt x="1558906" y="856262"/>
                  </a:lnTo>
                  <a:lnTo>
                    <a:pt x="1513408" y="863600"/>
                  </a:lnTo>
                  <a:lnTo>
                    <a:pt x="143936" y="863600"/>
                  </a:lnTo>
                  <a:lnTo>
                    <a:pt x="98441" y="856262"/>
                  </a:lnTo>
                  <a:lnTo>
                    <a:pt x="58929" y="835828"/>
                  </a:lnTo>
                  <a:lnTo>
                    <a:pt x="27771" y="804670"/>
                  </a:lnTo>
                  <a:lnTo>
                    <a:pt x="7337" y="765158"/>
                  </a:lnTo>
                  <a:lnTo>
                    <a:pt x="0" y="719663"/>
                  </a:lnTo>
                  <a:lnTo>
                    <a:pt x="0" y="143936"/>
                  </a:lnTo>
                  <a:lnTo>
                    <a:pt x="7337" y="98441"/>
                  </a:lnTo>
                  <a:lnTo>
                    <a:pt x="27771" y="58929"/>
                  </a:lnTo>
                  <a:lnTo>
                    <a:pt x="58929" y="27771"/>
                  </a:lnTo>
                  <a:lnTo>
                    <a:pt x="98441" y="7337"/>
                  </a:lnTo>
                  <a:lnTo>
                    <a:pt x="143936"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51" name="object 51"/>
          <p:cNvSpPr txBox="1"/>
          <p:nvPr/>
        </p:nvSpPr>
        <p:spPr>
          <a:xfrm>
            <a:off x="3568700" y="4277360"/>
            <a:ext cx="135509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CY</a:t>
            </a:r>
            <a:r>
              <a:rPr sz="1800" b="1" spc="-35" dirty="0">
                <a:latin typeface="Arial"/>
                <a:cs typeface="Arial"/>
              </a:rPr>
              <a:t>T</a:t>
            </a:r>
            <a:r>
              <a:rPr sz="1800" b="1" spc="-5" dirty="0">
                <a:latin typeface="Arial"/>
                <a:cs typeface="Arial"/>
              </a:rPr>
              <a:t>O</a:t>
            </a:r>
            <a:r>
              <a:rPr sz="1800" b="1" dirty="0">
                <a:latin typeface="Arial"/>
                <a:cs typeface="Arial"/>
              </a:rPr>
              <a:t>K</a:t>
            </a:r>
            <a:r>
              <a:rPr sz="1800" b="1" spc="-5" dirty="0">
                <a:latin typeface="Arial"/>
                <a:cs typeface="Arial"/>
              </a:rPr>
              <a:t>I</a:t>
            </a:r>
            <a:r>
              <a:rPr sz="1800" b="1" dirty="0">
                <a:latin typeface="Arial"/>
                <a:cs typeface="Arial"/>
              </a:rPr>
              <a:t>NES</a:t>
            </a:r>
            <a:endParaRPr sz="1800" dirty="0">
              <a:latin typeface="Arial"/>
              <a:cs typeface="Arial"/>
            </a:endParaRPr>
          </a:p>
        </p:txBody>
      </p:sp>
      <p:grpSp>
        <p:nvGrpSpPr>
          <p:cNvPr id="52" name="object 52"/>
          <p:cNvGrpSpPr/>
          <p:nvPr/>
        </p:nvGrpSpPr>
        <p:grpSpPr>
          <a:xfrm>
            <a:off x="6099175" y="5499100"/>
            <a:ext cx="1554480" cy="977900"/>
            <a:chOff x="6099175" y="5426075"/>
            <a:chExt cx="1554480" cy="977900"/>
          </a:xfrm>
        </p:grpSpPr>
        <p:sp>
          <p:nvSpPr>
            <p:cNvPr id="53" name="object 53"/>
            <p:cNvSpPr/>
            <p:nvPr/>
          </p:nvSpPr>
          <p:spPr>
            <a:xfrm>
              <a:off x="6099175" y="5426075"/>
              <a:ext cx="1554162" cy="977900"/>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54" name="object 54"/>
            <p:cNvSpPr/>
            <p:nvPr/>
          </p:nvSpPr>
          <p:spPr>
            <a:xfrm>
              <a:off x="6156325" y="5445125"/>
              <a:ext cx="1440180" cy="863600"/>
            </a:xfrm>
            <a:custGeom>
              <a:avLst/>
              <a:gdLst/>
              <a:ahLst/>
              <a:cxnLst/>
              <a:rect l="l" t="t" r="r" b="b"/>
              <a:pathLst>
                <a:path w="1440179" h="863600">
                  <a:moveTo>
                    <a:pt x="1295920" y="0"/>
                  </a:moveTo>
                  <a:lnTo>
                    <a:pt x="143941" y="0"/>
                  </a:lnTo>
                  <a:lnTo>
                    <a:pt x="98443" y="7337"/>
                  </a:lnTo>
                  <a:lnTo>
                    <a:pt x="58929" y="27770"/>
                  </a:lnTo>
                  <a:lnTo>
                    <a:pt x="27770" y="58928"/>
                  </a:lnTo>
                  <a:lnTo>
                    <a:pt x="7337" y="98440"/>
                  </a:lnTo>
                  <a:lnTo>
                    <a:pt x="0" y="143936"/>
                  </a:lnTo>
                  <a:lnTo>
                    <a:pt x="0" y="719663"/>
                  </a:lnTo>
                  <a:lnTo>
                    <a:pt x="7337" y="765158"/>
                  </a:lnTo>
                  <a:lnTo>
                    <a:pt x="27770" y="804670"/>
                  </a:lnTo>
                  <a:lnTo>
                    <a:pt x="58929" y="835828"/>
                  </a:lnTo>
                  <a:lnTo>
                    <a:pt x="98443" y="856262"/>
                  </a:lnTo>
                  <a:lnTo>
                    <a:pt x="143941" y="863600"/>
                  </a:lnTo>
                  <a:lnTo>
                    <a:pt x="1295920" y="863600"/>
                  </a:lnTo>
                  <a:lnTo>
                    <a:pt x="1341419" y="856262"/>
                  </a:lnTo>
                  <a:lnTo>
                    <a:pt x="1380933" y="835828"/>
                  </a:lnTo>
                  <a:lnTo>
                    <a:pt x="1412091" y="804670"/>
                  </a:lnTo>
                  <a:lnTo>
                    <a:pt x="1432524" y="765158"/>
                  </a:lnTo>
                  <a:lnTo>
                    <a:pt x="1439862" y="719663"/>
                  </a:lnTo>
                  <a:lnTo>
                    <a:pt x="1439862" y="143936"/>
                  </a:lnTo>
                  <a:lnTo>
                    <a:pt x="1432524" y="98440"/>
                  </a:lnTo>
                  <a:lnTo>
                    <a:pt x="1412091" y="58928"/>
                  </a:lnTo>
                  <a:lnTo>
                    <a:pt x="1380933" y="27770"/>
                  </a:lnTo>
                  <a:lnTo>
                    <a:pt x="1341419" y="7337"/>
                  </a:lnTo>
                  <a:lnTo>
                    <a:pt x="1295920"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55" name="object 55"/>
            <p:cNvSpPr/>
            <p:nvPr/>
          </p:nvSpPr>
          <p:spPr>
            <a:xfrm>
              <a:off x="6156325" y="5445125"/>
              <a:ext cx="1440180" cy="863600"/>
            </a:xfrm>
            <a:custGeom>
              <a:avLst/>
              <a:gdLst/>
              <a:ahLst/>
              <a:cxnLst/>
              <a:rect l="l" t="t" r="r" b="b"/>
              <a:pathLst>
                <a:path w="1440179" h="863600">
                  <a:moveTo>
                    <a:pt x="143936" y="0"/>
                  </a:moveTo>
                  <a:lnTo>
                    <a:pt x="1295933" y="0"/>
                  </a:lnTo>
                  <a:lnTo>
                    <a:pt x="1341425" y="7337"/>
                  </a:lnTo>
                  <a:lnTo>
                    <a:pt x="1380935" y="27771"/>
                  </a:lnTo>
                  <a:lnTo>
                    <a:pt x="1412092" y="58929"/>
                  </a:lnTo>
                  <a:lnTo>
                    <a:pt x="1432524" y="98441"/>
                  </a:lnTo>
                  <a:lnTo>
                    <a:pt x="1439862" y="143936"/>
                  </a:lnTo>
                  <a:lnTo>
                    <a:pt x="1439862" y="719663"/>
                  </a:lnTo>
                  <a:lnTo>
                    <a:pt x="1432524" y="765158"/>
                  </a:lnTo>
                  <a:lnTo>
                    <a:pt x="1412092" y="804670"/>
                  </a:lnTo>
                  <a:lnTo>
                    <a:pt x="1380935" y="835828"/>
                  </a:lnTo>
                  <a:lnTo>
                    <a:pt x="1341425" y="856262"/>
                  </a:lnTo>
                  <a:lnTo>
                    <a:pt x="1295933" y="863600"/>
                  </a:lnTo>
                  <a:lnTo>
                    <a:pt x="143936" y="863600"/>
                  </a:lnTo>
                  <a:lnTo>
                    <a:pt x="98441" y="856262"/>
                  </a:lnTo>
                  <a:lnTo>
                    <a:pt x="58929" y="835828"/>
                  </a:lnTo>
                  <a:lnTo>
                    <a:pt x="27771" y="804670"/>
                  </a:lnTo>
                  <a:lnTo>
                    <a:pt x="7337" y="765158"/>
                  </a:lnTo>
                  <a:lnTo>
                    <a:pt x="0" y="719663"/>
                  </a:lnTo>
                  <a:lnTo>
                    <a:pt x="0" y="143936"/>
                  </a:lnTo>
                  <a:lnTo>
                    <a:pt x="7337" y="98441"/>
                  </a:lnTo>
                  <a:lnTo>
                    <a:pt x="27771" y="58929"/>
                  </a:lnTo>
                  <a:lnTo>
                    <a:pt x="58929" y="27771"/>
                  </a:lnTo>
                  <a:lnTo>
                    <a:pt x="98441" y="7337"/>
                  </a:lnTo>
                  <a:lnTo>
                    <a:pt x="143936" y="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grpSp>
      <p:sp>
        <p:nvSpPr>
          <p:cNvPr id="56" name="object 56"/>
          <p:cNvSpPr txBox="1"/>
          <p:nvPr/>
        </p:nvSpPr>
        <p:spPr>
          <a:xfrm>
            <a:off x="6350000" y="5721350"/>
            <a:ext cx="1054735" cy="566420"/>
          </a:xfrm>
          <a:prstGeom prst="rect">
            <a:avLst/>
          </a:prstGeom>
        </p:spPr>
        <p:txBody>
          <a:bodyPr vert="horz" wrap="square" lIns="0" tIns="27940" rIns="0" bIns="0" rtlCol="0">
            <a:spAutoFit/>
          </a:bodyPr>
          <a:lstStyle/>
          <a:p>
            <a:pPr marL="12700" marR="5080" indent="101600">
              <a:lnSpc>
                <a:spcPts val="2100"/>
              </a:lnSpc>
              <a:spcBef>
                <a:spcPts val="220"/>
              </a:spcBef>
            </a:pPr>
            <a:r>
              <a:rPr sz="1800" b="1" spc="-5" dirty="0">
                <a:latin typeface="Arial"/>
                <a:cs typeface="Arial"/>
              </a:rPr>
              <a:t>TISSUE  </a:t>
            </a:r>
            <a:r>
              <a:rPr sz="1800" b="1" dirty="0">
                <a:latin typeface="Arial"/>
                <a:cs typeface="Arial"/>
              </a:rPr>
              <a:t>HEA</a:t>
            </a:r>
            <a:r>
              <a:rPr sz="1800" b="1" spc="-5" dirty="0">
                <a:latin typeface="Arial"/>
                <a:cs typeface="Arial"/>
              </a:rPr>
              <a:t>LI</a:t>
            </a:r>
            <a:r>
              <a:rPr sz="1800" b="1" dirty="0">
                <a:latin typeface="Arial"/>
                <a:cs typeface="Arial"/>
              </a:rPr>
              <a:t>NG</a:t>
            </a:r>
            <a:endParaRPr sz="1800" dirty="0">
              <a:latin typeface="Arial"/>
              <a:cs typeface="Arial"/>
            </a:endParaRPr>
          </a:p>
        </p:txBody>
      </p:sp>
      <p:grpSp>
        <p:nvGrpSpPr>
          <p:cNvPr id="57" name="object 57"/>
          <p:cNvGrpSpPr/>
          <p:nvPr/>
        </p:nvGrpSpPr>
        <p:grpSpPr>
          <a:xfrm>
            <a:off x="468312" y="1033462"/>
            <a:ext cx="3043555" cy="2755900"/>
            <a:chOff x="468312" y="1033462"/>
            <a:chExt cx="3043555" cy="2755900"/>
          </a:xfrm>
        </p:grpSpPr>
        <p:sp>
          <p:nvSpPr>
            <p:cNvPr id="58" name="object 58"/>
            <p:cNvSpPr/>
            <p:nvPr/>
          </p:nvSpPr>
          <p:spPr>
            <a:xfrm>
              <a:off x="3139649" y="1052512"/>
              <a:ext cx="353060" cy="235585"/>
            </a:xfrm>
            <a:custGeom>
              <a:avLst/>
              <a:gdLst/>
              <a:ahLst/>
              <a:cxnLst/>
              <a:rect l="l" t="t" r="r" b="b"/>
              <a:pathLst>
                <a:path w="353060" h="235584">
                  <a:moveTo>
                    <a:pt x="352850" y="0"/>
                  </a:moveTo>
                  <a:lnTo>
                    <a:pt x="15850" y="224666"/>
                  </a:lnTo>
                  <a:lnTo>
                    <a:pt x="0" y="235233"/>
                  </a:lnTo>
                </a:path>
              </a:pathLst>
            </a:custGeom>
            <a:ln w="38100">
              <a:solidFill>
                <a:srgbClr val="7E97AD"/>
              </a:solidFill>
            </a:ln>
          </p:spPr>
          <p:txBody>
            <a:bodyPr wrap="square" lIns="0" tIns="0" rIns="0" bIns="0" rtlCol="0"/>
            <a:lstStyle/>
            <a:p>
              <a:endParaRPr/>
            </a:p>
          </p:txBody>
        </p:sp>
        <p:sp>
          <p:nvSpPr>
            <p:cNvPr id="59" name="object 59"/>
            <p:cNvSpPr/>
            <p:nvPr/>
          </p:nvSpPr>
          <p:spPr>
            <a:xfrm>
              <a:off x="3059112" y="1147060"/>
              <a:ext cx="223431" cy="194377"/>
            </a:xfrm>
            <a:prstGeom prst="rect">
              <a:avLst/>
            </a:prstGeom>
            <a:blipFill>
              <a:blip r:embed="rId2" cstate="print"/>
              <a:stretch>
                <a:fillRect/>
              </a:stretch>
            </a:blipFill>
          </p:spPr>
          <p:txBody>
            <a:bodyPr wrap="square" lIns="0" tIns="0" rIns="0" bIns="0" rtlCol="0"/>
            <a:lstStyle/>
            <a:p>
              <a:endParaRPr/>
            </a:p>
          </p:txBody>
        </p:sp>
        <p:sp>
          <p:nvSpPr>
            <p:cNvPr id="60" name="object 60"/>
            <p:cNvSpPr/>
            <p:nvPr/>
          </p:nvSpPr>
          <p:spPr>
            <a:xfrm>
              <a:off x="528656" y="2060575"/>
              <a:ext cx="227329" cy="285115"/>
            </a:xfrm>
            <a:custGeom>
              <a:avLst/>
              <a:gdLst/>
              <a:ahLst/>
              <a:cxnLst/>
              <a:rect l="l" t="t" r="r" b="b"/>
              <a:pathLst>
                <a:path w="227329" h="285114">
                  <a:moveTo>
                    <a:pt x="226993" y="0"/>
                  </a:moveTo>
                  <a:lnTo>
                    <a:pt x="11877" y="269787"/>
                  </a:lnTo>
                  <a:lnTo>
                    <a:pt x="0" y="284683"/>
                  </a:lnTo>
                </a:path>
              </a:pathLst>
            </a:custGeom>
            <a:ln w="38100">
              <a:solidFill>
                <a:srgbClr val="7E97AD"/>
              </a:solidFill>
            </a:ln>
          </p:spPr>
          <p:txBody>
            <a:bodyPr wrap="square" lIns="0" tIns="0" rIns="0" bIns="0" rtlCol="0"/>
            <a:lstStyle/>
            <a:p>
              <a:endParaRPr/>
            </a:p>
          </p:txBody>
        </p:sp>
        <p:sp>
          <p:nvSpPr>
            <p:cNvPr id="61" name="object 61"/>
            <p:cNvSpPr/>
            <p:nvPr/>
          </p:nvSpPr>
          <p:spPr>
            <a:xfrm>
              <a:off x="468312" y="2201456"/>
              <a:ext cx="203121" cy="219481"/>
            </a:xfrm>
            <a:prstGeom prst="rect">
              <a:avLst/>
            </a:prstGeom>
            <a:blipFill>
              <a:blip r:embed="rId3" cstate="print"/>
              <a:stretch>
                <a:fillRect/>
              </a:stretch>
            </a:blipFill>
          </p:spPr>
          <p:txBody>
            <a:bodyPr wrap="square" lIns="0" tIns="0" rIns="0" bIns="0" rtlCol="0"/>
            <a:lstStyle/>
            <a:p>
              <a:endParaRPr/>
            </a:p>
          </p:txBody>
        </p:sp>
        <p:sp>
          <p:nvSpPr>
            <p:cNvPr id="62" name="object 62"/>
            <p:cNvSpPr/>
            <p:nvPr/>
          </p:nvSpPr>
          <p:spPr>
            <a:xfrm>
              <a:off x="2968625" y="2114550"/>
              <a:ext cx="234950" cy="234950"/>
            </a:xfrm>
            <a:prstGeom prst="rect">
              <a:avLst/>
            </a:prstGeom>
            <a:blipFill>
              <a:blip r:embed="rId4" cstate="print"/>
              <a:stretch>
                <a:fillRect/>
              </a:stretch>
            </a:blipFill>
          </p:spPr>
          <p:txBody>
            <a:bodyPr wrap="square" lIns="0" tIns="0" rIns="0" bIns="0" rtlCol="0"/>
            <a:lstStyle/>
            <a:p>
              <a:endParaRPr/>
            </a:p>
          </p:txBody>
        </p:sp>
        <p:sp>
          <p:nvSpPr>
            <p:cNvPr id="63" name="object 63"/>
            <p:cNvSpPr/>
            <p:nvPr/>
          </p:nvSpPr>
          <p:spPr>
            <a:xfrm>
              <a:off x="1116012" y="3429000"/>
              <a:ext cx="357505" cy="298450"/>
            </a:xfrm>
            <a:custGeom>
              <a:avLst/>
              <a:gdLst/>
              <a:ahLst/>
              <a:cxnLst/>
              <a:rect l="l" t="t" r="r" b="b"/>
              <a:pathLst>
                <a:path w="357505" h="298450">
                  <a:moveTo>
                    <a:pt x="0" y="0"/>
                  </a:moveTo>
                  <a:lnTo>
                    <a:pt x="342860" y="286137"/>
                  </a:lnTo>
                  <a:lnTo>
                    <a:pt x="357486" y="298343"/>
                  </a:lnTo>
                </a:path>
              </a:pathLst>
            </a:custGeom>
            <a:ln w="38100">
              <a:solidFill>
                <a:srgbClr val="7E97AD"/>
              </a:solidFill>
            </a:ln>
          </p:spPr>
          <p:txBody>
            <a:bodyPr wrap="square" lIns="0" tIns="0" rIns="0" bIns="0" rtlCol="0"/>
            <a:lstStyle/>
            <a:p>
              <a:endParaRPr/>
            </a:p>
          </p:txBody>
        </p:sp>
        <p:sp>
          <p:nvSpPr>
            <p:cNvPr id="64" name="object 64"/>
            <p:cNvSpPr/>
            <p:nvPr/>
          </p:nvSpPr>
          <p:spPr>
            <a:xfrm>
              <a:off x="1329639" y="3584190"/>
              <a:ext cx="218173" cy="205172"/>
            </a:xfrm>
            <a:prstGeom prst="rect">
              <a:avLst/>
            </a:prstGeom>
            <a:blipFill>
              <a:blip r:embed="rId5" cstate="print"/>
              <a:stretch>
                <a:fillRect/>
              </a:stretch>
            </a:blipFill>
          </p:spPr>
          <p:txBody>
            <a:bodyPr wrap="square" lIns="0" tIns="0" rIns="0" bIns="0" rtlCol="0"/>
            <a:lstStyle/>
            <a:p>
              <a:endParaRPr/>
            </a:p>
          </p:txBody>
        </p:sp>
        <p:sp>
          <p:nvSpPr>
            <p:cNvPr id="65" name="object 65"/>
            <p:cNvSpPr/>
            <p:nvPr/>
          </p:nvSpPr>
          <p:spPr>
            <a:xfrm>
              <a:off x="2547353" y="3284537"/>
              <a:ext cx="368935" cy="431800"/>
            </a:xfrm>
            <a:custGeom>
              <a:avLst/>
              <a:gdLst/>
              <a:ahLst/>
              <a:cxnLst/>
              <a:rect l="l" t="t" r="r" b="b"/>
              <a:pathLst>
                <a:path w="368935" h="431800">
                  <a:moveTo>
                    <a:pt x="368884" y="0"/>
                  </a:moveTo>
                  <a:lnTo>
                    <a:pt x="12382" y="416792"/>
                  </a:lnTo>
                  <a:lnTo>
                    <a:pt x="0" y="431269"/>
                  </a:lnTo>
                </a:path>
              </a:pathLst>
            </a:custGeom>
            <a:ln w="38100">
              <a:solidFill>
                <a:srgbClr val="7E97AD"/>
              </a:solidFill>
            </a:ln>
          </p:spPr>
          <p:txBody>
            <a:bodyPr wrap="square" lIns="0" tIns="0" rIns="0" bIns="0" rtlCol="0"/>
            <a:lstStyle/>
            <a:p>
              <a:endParaRPr/>
            </a:p>
          </p:txBody>
        </p:sp>
        <p:sp>
          <p:nvSpPr>
            <p:cNvPr id="66" name="object 66"/>
            <p:cNvSpPr/>
            <p:nvPr/>
          </p:nvSpPr>
          <p:spPr>
            <a:xfrm>
              <a:off x="2484437" y="3571938"/>
              <a:ext cx="206240" cy="217424"/>
            </a:xfrm>
            <a:prstGeom prst="rect">
              <a:avLst/>
            </a:prstGeom>
            <a:blipFill>
              <a:blip r:embed="rId6" cstate="print"/>
              <a:stretch>
                <a:fillRect/>
              </a:stretch>
            </a:blipFill>
          </p:spPr>
          <p:txBody>
            <a:bodyPr wrap="square" lIns="0" tIns="0" rIns="0" bIns="0" rtlCol="0"/>
            <a:lstStyle/>
            <a:p>
              <a:endParaRPr/>
            </a:p>
          </p:txBody>
        </p:sp>
      </p:grpSp>
      <p:grpSp>
        <p:nvGrpSpPr>
          <p:cNvPr id="67" name="object 67"/>
          <p:cNvGrpSpPr/>
          <p:nvPr/>
        </p:nvGrpSpPr>
        <p:grpSpPr>
          <a:xfrm>
            <a:off x="2076450" y="4343400"/>
            <a:ext cx="5010150" cy="1793875"/>
            <a:chOff x="2019480" y="4188011"/>
            <a:chExt cx="5010150" cy="1793875"/>
          </a:xfrm>
        </p:grpSpPr>
        <p:sp>
          <p:nvSpPr>
            <p:cNvPr id="68" name="object 68"/>
            <p:cNvSpPr/>
            <p:nvPr/>
          </p:nvSpPr>
          <p:spPr>
            <a:xfrm>
              <a:off x="2994025" y="5876924"/>
              <a:ext cx="35560" cy="0"/>
            </a:xfrm>
            <a:custGeom>
              <a:avLst/>
              <a:gdLst/>
              <a:ahLst/>
              <a:cxnLst/>
              <a:rect l="l" t="t" r="r" b="b"/>
              <a:pathLst>
                <a:path w="35560">
                  <a:moveTo>
                    <a:pt x="0" y="0"/>
                  </a:moveTo>
                  <a:lnTo>
                    <a:pt x="15920" y="0"/>
                  </a:lnTo>
                  <a:lnTo>
                    <a:pt x="34970" y="0"/>
                  </a:lnTo>
                </a:path>
              </a:pathLst>
            </a:custGeom>
            <a:ln w="38100">
              <a:solidFill>
                <a:srgbClr val="7E97AD"/>
              </a:solidFill>
            </a:ln>
          </p:spPr>
          <p:txBody>
            <a:bodyPr wrap="square" lIns="0" tIns="0" rIns="0" bIns="0" rtlCol="0"/>
            <a:lstStyle/>
            <a:p>
              <a:endParaRPr/>
            </a:p>
          </p:txBody>
        </p:sp>
        <p:sp>
          <p:nvSpPr>
            <p:cNvPr id="69" name="object 69"/>
            <p:cNvSpPr/>
            <p:nvPr/>
          </p:nvSpPr>
          <p:spPr>
            <a:xfrm>
              <a:off x="2916423" y="5772332"/>
              <a:ext cx="209550" cy="209550"/>
            </a:xfrm>
            <a:custGeom>
              <a:avLst/>
              <a:gdLst/>
              <a:ahLst/>
              <a:cxnLst/>
              <a:rect l="l" t="t" r="r" b="b"/>
              <a:pathLst>
                <a:path w="209550" h="209550">
                  <a:moveTo>
                    <a:pt x="26061" y="0"/>
                  </a:moveTo>
                  <a:lnTo>
                    <a:pt x="17152" y="588"/>
                  </a:lnTo>
                  <a:lnTo>
                    <a:pt x="9115" y="4474"/>
                  </a:lnTo>
                  <a:lnTo>
                    <a:pt x="2976" y="11386"/>
                  </a:lnTo>
                  <a:lnTo>
                    <a:pt x="0" y="20139"/>
                  </a:lnTo>
                  <a:lnTo>
                    <a:pt x="588" y="29045"/>
                  </a:lnTo>
                  <a:lnTo>
                    <a:pt x="4472" y="37081"/>
                  </a:lnTo>
                  <a:lnTo>
                    <a:pt x="11383" y="43222"/>
                  </a:lnTo>
                  <a:lnTo>
                    <a:pt x="116806" y="104592"/>
                  </a:lnTo>
                  <a:lnTo>
                    <a:pt x="11383" y="165961"/>
                  </a:lnTo>
                  <a:lnTo>
                    <a:pt x="4472" y="172102"/>
                  </a:lnTo>
                  <a:lnTo>
                    <a:pt x="588" y="180138"/>
                  </a:lnTo>
                  <a:lnTo>
                    <a:pt x="0" y="189044"/>
                  </a:lnTo>
                  <a:lnTo>
                    <a:pt x="2976" y="197797"/>
                  </a:lnTo>
                  <a:lnTo>
                    <a:pt x="9115" y="204709"/>
                  </a:lnTo>
                  <a:lnTo>
                    <a:pt x="17152" y="208595"/>
                  </a:lnTo>
                  <a:lnTo>
                    <a:pt x="26061" y="209184"/>
                  </a:lnTo>
                  <a:lnTo>
                    <a:pt x="34815" y="206206"/>
                  </a:lnTo>
                  <a:lnTo>
                    <a:pt x="209363" y="104592"/>
                  </a:lnTo>
                  <a:lnTo>
                    <a:pt x="34815" y="2978"/>
                  </a:lnTo>
                  <a:lnTo>
                    <a:pt x="26061" y="0"/>
                  </a:lnTo>
                  <a:close/>
                </a:path>
              </a:pathLst>
            </a:custGeom>
            <a:solidFill>
              <a:srgbClr val="7E97AD"/>
            </a:solidFill>
          </p:spPr>
          <p:txBody>
            <a:bodyPr wrap="square" lIns="0" tIns="0" rIns="0" bIns="0" rtlCol="0"/>
            <a:lstStyle/>
            <a:p>
              <a:endParaRPr/>
            </a:p>
          </p:txBody>
        </p:sp>
        <p:sp>
          <p:nvSpPr>
            <p:cNvPr id="70" name="object 70"/>
            <p:cNvSpPr/>
            <p:nvPr/>
          </p:nvSpPr>
          <p:spPr>
            <a:xfrm>
              <a:off x="2124075" y="4797424"/>
              <a:ext cx="0" cy="480059"/>
            </a:xfrm>
            <a:custGeom>
              <a:avLst/>
              <a:gdLst/>
              <a:ahLst/>
              <a:cxnLst/>
              <a:rect l="l" t="t" r="r" b="b"/>
              <a:pathLst>
                <a:path h="480060">
                  <a:moveTo>
                    <a:pt x="0" y="0"/>
                  </a:moveTo>
                  <a:lnTo>
                    <a:pt x="0" y="479470"/>
                  </a:lnTo>
                </a:path>
              </a:pathLst>
            </a:custGeom>
            <a:ln w="38100">
              <a:solidFill>
                <a:srgbClr val="7E97AD"/>
              </a:solidFill>
            </a:ln>
          </p:spPr>
          <p:txBody>
            <a:bodyPr wrap="square" lIns="0" tIns="0" rIns="0" bIns="0" rtlCol="0"/>
            <a:lstStyle/>
            <a:p>
              <a:endParaRPr/>
            </a:p>
          </p:txBody>
        </p:sp>
        <p:sp>
          <p:nvSpPr>
            <p:cNvPr id="71" name="object 71"/>
            <p:cNvSpPr/>
            <p:nvPr/>
          </p:nvSpPr>
          <p:spPr>
            <a:xfrm>
              <a:off x="2019480" y="5164323"/>
              <a:ext cx="209183" cy="209363"/>
            </a:xfrm>
            <a:prstGeom prst="rect">
              <a:avLst/>
            </a:prstGeom>
            <a:blipFill>
              <a:blip r:embed="rId7" cstate="print"/>
              <a:stretch>
                <a:fillRect/>
              </a:stretch>
            </a:blipFill>
          </p:spPr>
          <p:txBody>
            <a:bodyPr wrap="square" lIns="0" tIns="0" rIns="0" bIns="0" rtlCol="0"/>
            <a:lstStyle/>
            <a:p>
              <a:endParaRPr/>
            </a:p>
          </p:txBody>
        </p:sp>
        <p:sp>
          <p:nvSpPr>
            <p:cNvPr id="72" name="object 72"/>
            <p:cNvSpPr/>
            <p:nvPr/>
          </p:nvSpPr>
          <p:spPr>
            <a:xfrm>
              <a:off x="2702911" y="4857869"/>
              <a:ext cx="645160" cy="516255"/>
            </a:xfrm>
            <a:custGeom>
              <a:avLst/>
              <a:gdLst/>
              <a:ahLst/>
              <a:cxnLst/>
              <a:rect l="l" t="t" r="r" b="b"/>
              <a:pathLst>
                <a:path w="645160" h="516254">
                  <a:moveTo>
                    <a:pt x="645126" y="515817"/>
                  </a:moveTo>
                  <a:lnTo>
                    <a:pt x="14878" y="11896"/>
                  </a:lnTo>
                  <a:lnTo>
                    <a:pt x="0" y="0"/>
                  </a:lnTo>
                </a:path>
              </a:pathLst>
            </a:custGeom>
            <a:ln w="38100">
              <a:solidFill>
                <a:srgbClr val="7E97AD"/>
              </a:solidFill>
            </a:ln>
          </p:spPr>
          <p:txBody>
            <a:bodyPr wrap="square" lIns="0" tIns="0" rIns="0" bIns="0" rtlCol="0"/>
            <a:lstStyle/>
            <a:p>
              <a:endParaRPr/>
            </a:p>
          </p:txBody>
        </p:sp>
        <p:sp>
          <p:nvSpPr>
            <p:cNvPr id="73" name="object 73"/>
            <p:cNvSpPr/>
            <p:nvPr/>
          </p:nvSpPr>
          <p:spPr>
            <a:xfrm>
              <a:off x="2627312" y="4797424"/>
              <a:ext cx="219405" cy="203250"/>
            </a:xfrm>
            <a:prstGeom prst="rect">
              <a:avLst/>
            </a:prstGeom>
            <a:blipFill>
              <a:blip r:embed="rId8" cstate="print"/>
              <a:stretch>
                <a:fillRect/>
              </a:stretch>
            </a:blipFill>
          </p:spPr>
          <p:txBody>
            <a:bodyPr wrap="square" lIns="0" tIns="0" rIns="0" bIns="0" rtlCol="0"/>
            <a:lstStyle/>
            <a:p>
              <a:endParaRPr/>
            </a:p>
          </p:txBody>
        </p:sp>
        <p:sp>
          <p:nvSpPr>
            <p:cNvPr id="74" name="object 74"/>
            <p:cNvSpPr/>
            <p:nvPr/>
          </p:nvSpPr>
          <p:spPr>
            <a:xfrm>
              <a:off x="2771775" y="4292599"/>
              <a:ext cx="480059" cy="0"/>
            </a:xfrm>
            <a:custGeom>
              <a:avLst/>
              <a:gdLst/>
              <a:ahLst/>
              <a:cxnLst/>
              <a:rect l="l" t="t" r="r" b="b"/>
              <a:pathLst>
                <a:path w="480060">
                  <a:moveTo>
                    <a:pt x="0" y="0"/>
                  </a:moveTo>
                  <a:lnTo>
                    <a:pt x="460420" y="0"/>
                  </a:lnTo>
                  <a:lnTo>
                    <a:pt x="479470" y="0"/>
                  </a:lnTo>
                </a:path>
              </a:pathLst>
            </a:custGeom>
            <a:ln w="38100">
              <a:solidFill>
                <a:srgbClr val="7E97AD"/>
              </a:solidFill>
            </a:ln>
          </p:spPr>
          <p:txBody>
            <a:bodyPr wrap="square" lIns="0" tIns="0" rIns="0" bIns="0" rtlCol="0"/>
            <a:lstStyle/>
            <a:p>
              <a:endParaRPr/>
            </a:p>
          </p:txBody>
        </p:sp>
        <p:sp>
          <p:nvSpPr>
            <p:cNvPr id="75" name="object 75"/>
            <p:cNvSpPr/>
            <p:nvPr/>
          </p:nvSpPr>
          <p:spPr>
            <a:xfrm>
              <a:off x="3138673" y="4188011"/>
              <a:ext cx="209363" cy="209177"/>
            </a:xfrm>
            <a:prstGeom prst="rect">
              <a:avLst/>
            </a:prstGeom>
            <a:blipFill>
              <a:blip r:embed="rId9" cstate="print"/>
              <a:stretch>
                <a:fillRect/>
              </a:stretch>
            </a:blipFill>
          </p:spPr>
          <p:txBody>
            <a:bodyPr wrap="square" lIns="0" tIns="0" rIns="0" bIns="0" rtlCol="0"/>
            <a:lstStyle/>
            <a:p>
              <a:endParaRPr/>
            </a:p>
          </p:txBody>
        </p:sp>
        <p:sp>
          <p:nvSpPr>
            <p:cNvPr id="76" name="object 76"/>
            <p:cNvSpPr/>
            <p:nvPr/>
          </p:nvSpPr>
          <p:spPr>
            <a:xfrm>
              <a:off x="5083175" y="4292599"/>
              <a:ext cx="610235" cy="0"/>
            </a:xfrm>
            <a:custGeom>
              <a:avLst/>
              <a:gdLst/>
              <a:ahLst/>
              <a:cxnLst/>
              <a:rect l="l" t="t" r="r" b="b"/>
              <a:pathLst>
                <a:path w="610235">
                  <a:moveTo>
                    <a:pt x="0" y="0"/>
                  </a:moveTo>
                  <a:lnTo>
                    <a:pt x="0" y="0"/>
                  </a:lnTo>
                  <a:lnTo>
                    <a:pt x="590595" y="0"/>
                  </a:lnTo>
                  <a:lnTo>
                    <a:pt x="609645" y="0"/>
                  </a:lnTo>
                </a:path>
              </a:pathLst>
            </a:custGeom>
            <a:ln w="38100">
              <a:solidFill>
                <a:srgbClr val="7E97AD"/>
              </a:solidFill>
            </a:ln>
          </p:spPr>
          <p:txBody>
            <a:bodyPr wrap="square" lIns="0" tIns="0" rIns="0" bIns="0" rtlCol="0"/>
            <a:lstStyle/>
            <a:p>
              <a:endParaRPr/>
            </a:p>
          </p:txBody>
        </p:sp>
        <p:sp>
          <p:nvSpPr>
            <p:cNvPr id="77" name="object 77"/>
            <p:cNvSpPr/>
            <p:nvPr/>
          </p:nvSpPr>
          <p:spPr>
            <a:xfrm>
              <a:off x="5580243" y="4188011"/>
              <a:ext cx="209369" cy="209177"/>
            </a:xfrm>
            <a:prstGeom prst="rect">
              <a:avLst/>
            </a:prstGeom>
            <a:blipFill>
              <a:blip r:embed="rId10" cstate="print"/>
              <a:stretch>
                <a:fillRect/>
              </a:stretch>
            </a:blipFill>
          </p:spPr>
          <p:txBody>
            <a:bodyPr wrap="square" lIns="0" tIns="0" rIns="0" bIns="0" rtlCol="0"/>
            <a:lstStyle/>
            <a:p>
              <a:endParaRPr/>
            </a:p>
          </p:txBody>
        </p:sp>
        <p:sp>
          <p:nvSpPr>
            <p:cNvPr id="78" name="object 78"/>
            <p:cNvSpPr/>
            <p:nvPr/>
          </p:nvSpPr>
          <p:spPr>
            <a:xfrm>
              <a:off x="6686550" y="4797424"/>
              <a:ext cx="333375" cy="576580"/>
            </a:xfrm>
            <a:custGeom>
              <a:avLst/>
              <a:gdLst/>
              <a:ahLst/>
              <a:cxnLst/>
              <a:rect l="l" t="t" r="r" b="b"/>
              <a:pathLst>
                <a:path w="333375" h="576579">
                  <a:moveTo>
                    <a:pt x="333375" y="409575"/>
                  </a:moveTo>
                  <a:lnTo>
                    <a:pt x="0" y="409575"/>
                  </a:lnTo>
                  <a:lnTo>
                    <a:pt x="166687" y="576262"/>
                  </a:lnTo>
                  <a:lnTo>
                    <a:pt x="333375" y="409575"/>
                  </a:lnTo>
                  <a:close/>
                </a:path>
                <a:path w="333375" h="576579">
                  <a:moveTo>
                    <a:pt x="250024" y="0"/>
                  </a:moveTo>
                  <a:lnTo>
                    <a:pt x="83337" y="0"/>
                  </a:lnTo>
                  <a:lnTo>
                    <a:pt x="83337" y="409575"/>
                  </a:lnTo>
                  <a:lnTo>
                    <a:pt x="250024" y="409575"/>
                  </a:lnTo>
                  <a:lnTo>
                    <a:pt x="250024" y="0"/>
                  </a:lnTo>
                  <a:close/>
                </a:path>
              </a:pathLst>
            </a:custGeom>
            <a:solidFill>
              <a:srgbClr val="FFFF00"/>
            </a:solidFill>
          </p:spPr>
          <p:txBody>
            <a:bodyPr wrap="square" lIns="0" tIns="0" rIns="0" bIns="0" rtlCol="0"/>
            <a:lstStyle/>
            <a:p>
              <a:endParaRPr>
                <a:solidFill>
                  <a:srgbClr val="FFFF00"/>
                </a:solidFill>
              </a:endParaRPr>
            </a:p>
          </p:txBody>
        </p:sp>
        <p:sp>
          <p:nvSpPr>
            <p:cNvPr id="79" name="object 79"/>
            <p:cNvSpPr/>
            <p:nvPr/>
          </p:nvSpPr>
          <p:spPr>
            <a:xfrm>
              <a:off x="6686550" y="4797424"/>
              <a:ext cx="333375" cy="576580"/>
            </a:xfrm>
            <a:custGeom>
              <a:avLst/>
              <a:gdLst/>
              <a:ahLst/>
              <a:cxnLst/>
              <a:rect l="l" t="t" r="r" b="b"/>
              <a:pathLst>
                <a:path w="333375" h="576579">
                  <a:moveTo>
                    <a:pt x="0" y="409576"/>
                  </a:moveTo>
                  <a:lnTo>
                    <a:pt x="83344" y="409576"/>
                  </a:lnTo>
                  <a:lnTo>
                    <a:pt x="83344" y="0"/>
                  </a:lnTo>
                  <a:lnTo>
                    <a:pt x="250031" y="0"/>
                  </a:lnTo>
                  <a:lnTo>
                    <a:pt x="250031" y="409576"/>
                  </a:lnTo>
                  <a:lnTo>
                    <a:pt x="333375" y="409576"/>
                  </a:lnTo>
                  <a:lnTo>
                    <a:pt x="166687" y="576262"/>
                  </a:lnTo>
                  <a:lnTo>
                    <a:pt x="0" y="409576"/>
                  </a:lnTo>
                  <a:close/>
                </a:path>
              </a:pathLst>
            </a:custGeom>
            <a:ln w="19050">
              <a:solidFill>
                <a:srgbClr val="5C6E7E"/>
              </a:solidFill>
            </a:ln>
          </p:spPr>
          <p:txBody>
            <a:bodyPr wrap="square" lIns="0" tIns="0" rIns="0" bIns="0" rtlCol="0"/>
            <a:lstStyle/>
            <a:p>
              <a:endParaRPr/>
            </a:p>
          </p:txBody>
        </p:sp>
        <p:sp>
          <p:nvSpPr>
            <p:cNvPr id="80" name="object 80"/>
            <p:cNvSpPr/>
            <p:nvPr/>
          </p:nvSpPr>
          <p:spPr>
            <a:xfrm>
              <a:off x="4067175" y="4894216"/>
              <a:ext cx="0" cy="480059"/>
            </a:xfrm>
            <a:custGeom>
              <a:avLst/>
              <a:gdLst/>
              <a:ahLst/>
              <a:cxnLst/>
              <a:rect l="l" t="t" r="r" b="b"/>
              <a:pathLst>
                <a:path h="480060">
                  <a:moveTo>
                    <a:pt x="0" y="0"/>
                  </a:moveTo>
                  <a:lnTo>
                    <a:pt x="0" y="479470"/>
                  </a:lnTo>
                </a:path>
              </a:pathLst>
            </a:custGeom>
            <a:ln w="38100">
              <a:solidFill>
                <a:srgbClr val="7E97AD"/>
              </a:solidFill>
            </a:ln>
          </p:spPr>
          <p:txBody>
            <a:bodyPr wrap="square" lIns="0" tIns="0" rIns="0" bIns="0" rtlCol="0"/>
            <a:lstStyle/>
            <a:p>
              <a:endParaRPr/>
            </a:p>
          </p:txBody>
        </p:sp>
        <p:sp>
          <p:nvSpPr>
            <p:cNvPr id="81" name="object 81"/>
            <p:cNvSpPr/>
            <p:nvPr/>
          </p:nvSpPr>
          <p:spPr>
            <a:xfrm>
              <a:off x="3962580" y="4797424"/>
              <a:ext cx="209183" cy="209369"/>
            </a:xfrm>
            <a:prstGeom prst="rect">
              <a:avLst/>
            </a:prstGeom>
            <a:blipFill>
              <a:blip r:embed="rId11" cstate="print"/>
              <a:stretch>
                <a:fillRect/>
              </a:stretch>
            </a:blipFill>
          </p:spPr>
          <p:txBody>
            <a:bodyPr wrap="square" lIns="0" tIns="0" rIns="0" bIns="0" rtlCol="0"/>
            <a:lstStyle/>
            <a:p>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373" y="137755"/>
            <a:ext cx="5094027" cy="566822"/>
          </a:xfrm>
          <a:prstGeom prst="rect">
            <a:avLst/>
          </a:prstGeom>
        </p:spPr>
        <p:txBody>
          <a:bodyPr vert="horz" wrap="square" lIns="0" tIns="12700" rIns="0" bIns="0" rtlCol="0">
            <a:spAutoFit/>
          </a:bodyPr>
          <a:lstStyle/>
          <a:p>
            <a:pPr marL="13970">
              <a:lnSpc>
                <a:spcPct val="100000"/>
              </a:lnSpc>
              <a:spcBef>
                <a:spcPts val="100"/>
              </a:spcBef>
            </a:pPr>
            <a:r>
              <a:rPr lang="en-US" sz="3600" b="1" spc="-5" dirty="0" smtClean="0">
                <a:solidFill>
                  <a:srgbClr val="FFFF00"/>
                </a:solidFill>
              </a:rPr>
              <a:t>SALIVARY</a:t>
            </a:r>
            <a:r>
              <a:rPr lang="en-US" sz="3600" b="1" spc="-45" dirty="0" smtClean="0">
                <a:solidFill>
                  <a:srgbClr val="FFFF00"/>
                </a:solidFill>
              </a:rPr>
              <a:t> </a:t>
            </a:r>
            <a:r>
              <a:rPr lang="en-US" sz="3600" b="1" spc="-5" dirty="0" smtClean="0">
                <a:solidFill>
                  <a:srgbClr val="FFFF00"/>
                </a:solidFill>
              </a:rPr>
              <a:t>GLANDS</a:t>
            </a:r>
            <a:endParaRPr lang="en-US" sz="3600" b="1" spc="-5" dirty="0">
              <a:solidFill>
                <a:srgbClr val="FFFF00"/>
              </a:solidFill>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mc:AlternateContent xmlns:mc="http://schemas.openxmlformats.org/markup-compatibility/2006">
        <mc:Choice xmlns:a14="http://schemas.microsoft.com/office/drawing/2010/main" Requires="a14">
          <p:graphicFrame>
            <p:nvGraphicFramePr>
              <p:cNvPr id="5" name="Diagram 4"/>
              <p:cNvGraphicFramePr/>
              <p:nvPr>
                <p:extLst>
                  <p:ext uri="{D42A27DB-BD31-4B8C-83A1-F6EECF244321}">
                    <p14:modId xmlns:p14="http://schemas.microsoft.com/office/powerpoint/2010/main" val="3917975590"/>
                  </p:ext>
                </p:extLst>
              </p:nvPr>
            </p:nvGraphicFramePr>
            <p:xfrm>
              <a:off x="914400" y="1066800"/>
              <a:ext cx="71628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5" name="Diagram 4"/>
              <p:cNvGraphicFramePr/>
              <p:nvPr>
                <p:extLst>
                  <p:ext uri="{D42A27DB-BD31-4B8C-83A1-F6EECF244321}">
                    <p14:modId xmlns:p14="http://schemas.microsoft.com/office/powerpoint/2010/main" val="3917975590"/>
                  </p:ext>
                </p:extLst>
              </p:nvPr>
            </p:nvGraphicFramePr>
            <p:xfrm>
              <a:off x="914400" y="1066800"/>
              <a:ext cx="7162800" cy="523240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
        <p:nvSpPr>
          <p:cNvPr id="6" name="Horizontal Scroll 5"/>
          <p:cNvSpPr/>
          <p:nvPr/>
        </p:nvSpPr>
        <p:spPr>
          <a:xfrm>
            <a:off x="533400" y="2133600"/>
            <a:ext cx="8037830" cy="324307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marL="12700" algn="ctr">
              <a:lnSpc>
                <a:spcPct val="100000"/>
              </a:lnSpc>
              <a:buClr>
                <a:srgbClr val="DC9E1F"/>
              </a:buClr>
              <a:tabLst>
                <a:tab pos="203200" algn="l"/>
              </a:tabLst>
            </a:pPr>
            <a:r>
              <a:rPr lang="en-US" b="1" dirty="0" smtClean="0">
                <a:solidFill>
                  <a:schemeClr val="bg2"/>
                </a:solidFill>
                <a:latin typeface="Arial"/>
                <a:cs typeface="Arial"/>
              </a:rPr>
              <a:t>MANAGEMENT</a:t>
            </a:r>
          </a:p>
          <a:p>
            <a:pPr marL="203200" marR="1320165" indent="-53340" algn="ctr">
              <a:lnSpc>
                <a:spcPct val="88500"/>
              </a:lnSpc>
              <a:spcBef>
                <a:spcPts val="555"/>
              </a:spcBef>
            </a:pPr>
            <a:r>
              <a:rPr lang="en-US" b="1" spc="-5" dirty="0" smtClean="0">
                <a:solidFill>
                  <a:schemeClr val="bg2"/>
                </a:solidFill>
                <a:latin typeface="Arial"/>
                <a:cs typeface="Arial"/>
              </a:rPr>
              <a:t>		Frequent </a:t>
            </a:r>
            <a:r>
              <a:rPr lang="en-US" b="1" dirty="0">
                <a:solidFill>
                  <a:schemeClr val="bg2"/>
                </a:solidFill>
                <a:latin typeface="Arial"/>
                <a:cs typeface="Arial"/>
              </a:rPr>
              <a:t>sips of </a:t>
            </a:r>
            <a:r>
              <a:rPr lang="en-US" b="1" spc="-25" dirty="0">
                <a:solidFill>
                  <a:schemeClr val="bg2"/>
                </a:solidFill>
                <a:latin typeface="Arial"/>
                <a:cs typeface="Arial"/>
              </a:rPr>
              <a:t>water, </a:t>
            </a:r>
            <a:r>
              <a:rPr lang="en-US" b="1" dirty="0" smtClean="0">
                <a:solidFill>
                  <a:schemeClr val="bg2"/>
                </a:solidFill>
                <a:latin typeface="Arial"/>
                <a:cs typeface="Arial"/>
              </a:rPr>
              <a:t>sugarless chewing </a:t>
            </a:r>
            <a:r>
              <a:rPr lang="en-US" b="1" dirty="0">
                <a:solidFill>
                  <a:schemeClr val="bg2"/>
                </a:solidFill>
                <a:latin typeface="Arial"/>
                <a:cs typeface="Arial"/>
              </a:rPr>
              <a:t>gum, </a:t>
            </a:r>
            <a:endParaRPr lang="en-US" b="1" dirty="0" smtClean="0">
              <a:solidFill>
                <a:schemeClr val="bg2"/>
              </a:solidFill>
              <a:latin typeface="Arial"/>
              <a:cs typeface="Arial"/>
            </a:endParaRPr>
          </a:p>
          <a:p>
            <a:pPr marL="203200" marR="1320165" indent="-53340" algn="ctr">
              <a:lnSpc>
                <a:spcPct val="88500"/>
              </a:lnSpc>
              <a:spcBef>
                <a:spcPts val="555"/>
              </a:spcBef>
            </a:pPr>
            <a:r>
              <a:rPr lang="en-US" b="1" dirty="0" smtClean="0">
                <a:solidFill>
                  <a:schemeClr val="bg2"/>
                </a:solidFill>
                <a:latin typeface="Arial"/>
                <a:cs typeface="Arial"/>
              </a:rPr>
              <a:t>		</a:t>
            </a:r>
            <a:r>
              <a:rPr lang="en-US" b="1" dirty="0" err="1" smtClean="0">
                <a:solidFill>
                  <a:schemeClr val="bg2"/>
                </a:solidFill>
                <a:latin typeface="Arial"/>
                <a:cs typeface="Arial"/>
              </a:rPr>
              <a:t>Pilocarpine</a:t>
            </a:r>
            <a:r>
              <a:rPr lang="en-US" b="1" dirty="0" smtClean="0">
                <a:solidFill>
                  <a:schemeClr val="bg2"/>
                </a:solidFill>
                <a:latin typeface="Arial"/>
                <a:cs typeface="Arial"/>
              </a:rPr>
              <a:t> </a:t>
            </a:r>
            <a:r>
              <a:rPr lang="en-US" b="1" dirty="0">
                <a:solidFill>
                  <a:schemeClr val="bg2"/>
                </a:solidFill>
                <a:latin typeface="Arial"/>
                <a:cs typeface="Arial"/>
              </a:rPr>
              <a:t>hydrochloride (5mg – 4 </a:t>
            </a:r>
            <a:r>
              <a:rPr lang="en-US" b="1" spc="-5" dirty="0">
                <a:solidFill>
                  <a:schemeClr val="bg2"/>
                </a:solidFill>
                <a:latin typeface="Arial"/>
                <a:cs typeface="Arial"/>
              </a:rPr>
              <a:t>times </a:t>
            </a:r>
            <a:r>
              <a:rPr lang="en-US" b="1" dirty="0">
                <a:solidFill>
                  <a:schemeClr val="bg2"/>
                </a:solidFill>
                <a:latin typeface="Arial"/>
                <a:cs typeface="Arial"/>
              </a:rPr>
              <a:t>a</a:t>
            </a:r>
            <a:r>
              <a:rPr lang="en-US" b="1" spc="-80" dirty="0">
                <a:solidFill>
                  <a:schemeClr val="bg2"/>
                </a:solidFill>
                <a:latin typeface="Arial"/>
                <a:cs typeface="Arial"/>
              </a:rPr>
              <a:t> </a:t>
            </a:r>
            <a:r>
              <a:rPr lang="en-US" b="1" dirty="0">
                <a:solidFill>
                  <a:schemeClr val="bg2"/>
                </a:solidFill>
                <a:latin typeface="Arial"/>
                <a:cs typeface="Arial"/>
              </a:rPr>
              <a:t>day</a:t>
            </a:r>
            <a:r>
              <a:rPr lang="en-US" b="1" dirty="0" smtClean="0">
                <a:solidFill>
                  <a:schemeClr val="bg2"/>
                </a:solidFill>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356360"/>
            <a:ext cx="8077200" cy="2713563"/>
          </a:xfrm>
          <a:prstGeom prst="rect">
            <a:avLst/>
          </a:prstGeom>
        </p:spPr>
        <p:txBody>
          <a:bodyPr vert="horz" wrap="square" lIns="0" tIns="40640" rIns="0" bIns="0" rtlCol="0">
            <a:spAutoFit/>
          </a:bodyPr>
          <a:lstStyle/>
          <a:p>
            <a:pPr marL="203200" indent="-190500" algn="just">
              <a:lnSpc>
                <a:spcPct val="150000"/>
              </a:lnSpc>
              <a:spcBef>
                <a:spcPts val="320"/>
              </a:spcBef>
              <a:buClr>
                <a:srgbClr val="DC9E1F"/>
              </a:buClr>
              <a:buFont typeface="WenQuanYi Micro Hei"/>
              <a:buChar char="▪"/>
              <a:tabLst>
                <a:tab pos="203200" algn="l"/>
              </a:tabLst>
            </a:pPr>
            <a:r>
              <a:rPr sz="2000" spc="-5" dirty="0">
                <a:solidFill>
                  <a:srgbClr val="FFFFFF"/>
                </a:solidFill>
                <a:latin typeface="Arial"/>
                <a:cs typeface="Arial"/>
              </a:rPr>
              <a:t>Partial </a:t>
            </a:r>
            <a:r>
              <a:rPr sz="2000" dirty="0">
                <a:solidFill>
                  <a:srgbClr val="FFFFFF"/>
                </a:solidFill>
                <a:latin typeface="Arial"/>
                <a:cs typeface="Arial"/>
              </a:rPr>
              <a:t>or </a:t>
            </a:r>
            <a:r>
              <a:rPr sz="2000" spc="-5" dirty="0">
                <a:solidFill>
                  <a:srgbClr val="FFFFFF"/>
                </a:solidFill>
                <a:latin typeface="Arial"/>
                <a:cs typeface="Arial"/>
              </a:rPr>
              <a:t>complete </a:t>
            </a:r>
            <a:r>
              <a:rPr sz="2000" dirty="0">
                <a:solidFill>
                  <a:srgbClr val="FFFFFF"/>
                </a:solidFill>
                <a:latin typeface="Arial"/>
                <a:cs typeface="Arial"/>
              </a:rPr>
              <a:t>loss of </a:t>
            </a:r>
            <a:r>
              <a:rPr sz="2000" spc="-5" dirty="0">
                <a:solidFill>
                  <a:srgbClr val="FFFFFF"/>
                </a:solidFill>
                <a:latin typeface="Arial"/>
                <a:cs typeface="Arial"/>
              </a:rPr>
              <a:t>taste </a:t>
            </a:r>
            <a:r>
              <a:rPr sz="2000" dirty="0">
                <a:solidFill>
                  <a:srgbClr val="FFFFFF"/>
                </a:solidFill>
                <a:latin typeface="Arial"/>
                <a:cs typeface="Arial"/>
              </a:rPr>
              <a:t>if </a:t>
            </a:r>
            <a:r>
              <a:rPr sz="2000" spc="-5" dirty="0">
                <a:solidFill>
                  <a:srgbClr val="FFFFFF"/>
                </a:solidFill>
                <a:latin typeface="Arial"/>
                <a:cs typeface="Arial"/>
              </a:rPr>
              <a:t>taste </a:t>
            </a:r>
            <a:r>
              <a:rPr sz="2000" dirty="0">
                <a:solidFill>
                  <a:srgbClr val="FFFFFF"/>
                </a:solidFill>
                <a:latin typeface="Arial"/>
                <a:cs typeface="Arial"/>
              </a:rPr>
              <a:t>buds are</a:t>
            </a:r>
            <a:r>
              <a:rPr sz="2000" spc="30" dirty="0">
                <a:solidFill>
                  <a:srgbClr val="FFFFFF"/>
                </a:solidFill>
                <a:latin typeface="Arial"/>
                <a:cs typeface="Arial"/>
              </a:rPr>
              <a:t> </a:t>
            </a:r>
            <a:r>
              <a:rPr sz="2000" spc="-5" dirty="0">
                <a:solidFill>
                  <a:srgbClr val="FFFFFF"/>
                </a:solidFill>
                <a:latin typeface="Arial"/>
                <a:cs typeface="Arial"/>
              </a:rPr>
              <a:t>irradiated</a:t>
            </a:r>
            <a:endParaRPr sz="2000" dirty="0">
              <a:latin typeface="Arial"/>
              <a:cs typeface="Arial"/>
            </a:endParaRPr>
          </a:p>
          <a:p>
            <a:pPr marL="203200" marR="315595" indent="-190500" algn="just">
              <a:lnSpc>
                <a:spcPct val="150000"/>
              </a:lnSpc>
              <a:spcBef>
                <a:spcPts val="620"/>
              </a:spcBef>
              <a:buClr>
                <a:srgbClr val="DC9E1F"/>
              </a:buClr>
              <a:buFont typeface="WenQuanYi Micro Hei"/>
              <a:buChar char="▪"/>
              <a:tabLst>
                <a:tab pos="203200" algn="l"/>
                <a:tab pos="4872355" algn="l"/>
              </a:tabLst>
            </a:pPr>
            <a:r>
              <a:rPr sz="2000" spc="-5" dirty="0">
                <a:solidFill>
                  <a:srgbClr val="FFFFFF"/>
                </a:solidFill>
                <a:latin typeface="Arial"/>
                <a:cs typeface="Arial"/>
              </a:rPr>
              <a:t>Irradiation </a:t>
            </a:r>
            <a:r>
              <a:rPr sz="2000" dirty="0">
                <a:solidFill>
                  <a:srgbClr val="FFFFFF"/>
                </a:solidFill>
                <a:latin typeface="Arial"/>
                <a:cs typeface="Arial"/>
              </a:rPr>
              <a:t>of </a:t>
            </a:r>
            <a:r>
              <a:rPr sz="2000" spc="-5" dirty="0">
                <a:solidFill>
                  <a:srgbClr val="FFFFFF"/>
                </a:solidFill>
                <a:latin typeface="Arial"/>
                <a:cs typeface="Arial"/>
              </a:rPr>
              <a:t>posterior</a:t>
            </a:r>
            <a:r>
              <a:rPr sz="2000" spc="45" dirty="0">
                <a:solidFill>
                  <a:srgbClr val="FFFFFF"/>
                </a:solidFill>
                <a:latin typeface="Arial"/>
                <a:cs typeface="Arial"/>
              </a:rPr>
              <a:t> </a:t>
            </a:r>
            <a:r>
              <a:rPr sz="2000" spc="-5" dirty="0">
                <a:solidFill>
                  <a:srgbClr val="FFFFFF"/>
                </a:solidFill>
                <a:latin typeface="Arial"/>
                <a:cs typeface="Arial"/>
              </a:rPr>
              <a:t>tongue</a:t>
            </a:r>
            <a:r>
              <a:rPr sz="2000" spc="15" dirty="0">
                <a:solidFill>
                  <a:srgbClr val="FFFFFF"/>
                </a:solidFill>
                <a:latin typeface="Arial"/>
                <a:cs typeface="Arial"/>
              </a:rPr>
              <a:t> </a:t>
            </a:r>
            <a:r>
              <a:rPr lang="en-US" sz="2000" spc="15" dirty="0" smtClean="0">
                <a:solidFill>
                  <a:srgbClr val="FFFFFF"/>
                </a:solidFill>
                <a:latin typeface="Arial"/>
                <a:cs typeface="Arial"/>
              </a:rPr>
              <a:t> </a:t>
            </a:r>
            <a:r>
              <a:rPr sz="2000" dirty="0" smtClean="0">
                <a:solidFill>
                  <a:srgbClr val="FFFFFF"/>
                </a:solidFill>
                <a:latin typeface="Wingdings"/>
                <a:cs typeface="Wingdings"/>
              </a:rPr>
              <a:t></a:t>
            </a:r>
            <a:r>
              <a:rPr lang="en-US" sz="2000" dirty="0" smtClean="0">
                <a:solidFill>
                  <a:srgbClr val="FFFFFF"/>
                </a:solidFill>
                <a:latin typeface="Wingdings"/>
                <a:cs typeface="Wingdings"/>
              </a:rPr>
              <a:t> </a:t>
            </a:r>
            <a:r>
              <a:rPr sz="2000" dirty="0" smtClean="0">
                <a:solidFill>
                  <a:srgbClr val="FFFFFF"/>
                </a:solidFill>
                <a:latin typeface="Arial"/>
                <a:cs typeface="Arial"/>
              </a:rPr>
              <a:t>loss </a:t>
            </a:r>
            <a:r>
              <a:rPr sz="2000" dirty="0">
                <a:solidFill>
                  <a:srgbClr val="FFFFFF"/>
                </a:solidFill>
                <a:latin typeface="Arial"/>
                <a:cs typeface="Arial"/>
              </a:rPr>
              <a:t>of </a:t>
            </a:r>
            <a:r>
              <a:rPr sz="2000" spc="-5" dirty="0">
                <a:solidFill>
                  <a:srgbClr val="FFFFFF"/>
                </a:solidFill>
                <a:latin typeface="Arial"/>
                <a:cs typeface="Arial"/>
              </a:rPr>
              <a:t>bitter </a:t>
            </a:r>
            <a:r>
              <a:rPr sz="2000" dirty="0">
                <a:solidFill>
                  <a:srgbClr val="FFFFFF"/>
                </a:solidFill>
                <a:latin typeface="Arial"/>
                <a:cs typeface="Arial"/>
              </a:rPr>
              <a:t>and</a:t>
            </a:r>
            <a:r>
              <a:rPr sz="2000" spc="-90" dirty="0">
                <a:solidFill>
                  <a:srgbClr val="FFFFFF"/>
                </a:solidFill>
                <a:latin typeface="Arial"/>
                <a:cs typeface="Arial"/>
              </a:rPr>
              <a:t> </a:t>
            </a:r>
            <a:r>
              <a:rPr sz="2000" dirty="0">
                <a:solidFill>
                  <a:srgbClr val="FFFFFF"/>
                </a:solidFill>
                <a:latin typeface="Arial"/>
                <a:cs typeface="Arial"/>
              </a:rPr>
              <a:t>acid  </a:t>
            </a:r>
            <a:r>
              <a:rPr sz="2000" spc="-5" dirty="0">
                <a:solidFill>
                  <a:srgbClr val="FFFFFF"/>
                </a:solidFill>
                <a:latin typeface="Arial"/>
                <a:cs typeface="Arial"/>
              </a:rPr>
              <a:t>flavours</a:t>
            </a:r>
            <a:endParaRPr sz="2000" dirty="0">
              <a:latin typeface="Arial"/>
              <a:cs typeface="Arial"/>
            </a:endParaRPr>
          </a:p>
          <a:p>
            <a:pPr marL="203200" marR="434340" indent="-190500" algn="just">
              <a:lnSpc>
                <a:spcPct val="150000"/>
              </a:lnSpc>
              <a:spcBef>
                <a:spcPts val="600"/>
              </a:spcBef>
              <a:buClr>
                <a:srgbClr val="DC9E1F"/>
              </a:buClr>
              <a:buFont typeface="WenQuanYi Micro Hei"/>
              <a:buChar char="▪"/>
              <a:tabLst>
                <a:tab pos="203200" algn="l"/>
                <a:tab pos="4719955" algn="l"/>
              </a:tabLst>
            </a:pPr>
            <a:r>
              <a:rPr sz="2000" spc="-5" dirty="0">
                <a:solidFill>
                  <a:srgbClr val="FFFFFF"/>
                </a:solidFill>
                <a:latin typeface="Arial"/>
                <a:cs typeface="Arial"/>
              </a:rPr>
              <a:t>Irradiation </a:t>
            </a:r>
            <a:r>
              <a:rPr sz="2000" dirty="0">
                <a:solidFill>
                  <a:srgbClr val="FFFFFF"/>
                </a:solidFill>
                <a:latin typeface="Arial"/>
                <a:cs typeface="Arial"/>
              </a:rPr>
              <a:t>of </a:t>
            </a:r>
            <a:r>
              <a:rPr sz="2000" spc="-5" dirty="0">
                <a:solidFill>
                  <a:srgbClr val="FFFFFF"/>
                </a:solidFill>
                <a:latin typeface="Arial"/>
                <a:cs typeface="Arial"/>
              </a:rPr>
              <a:t>anterior</a:t>
            </a:r>
            <a:r>
              <a:rPr sz="2000" spc="45" dirty="0">
                <a:solidFill>
                  <a:srgbClr val="FFFFFF"/>
                </a:solidFill>
                <a:latin typeface="Arial"/>
                <a:cs typeface="Arial"/>
              </a:rPr>
              <a:t> </a:t>
            </a:r>
            <a:r>
              <a:rPr sz="2000" spc="-5" dirty="0">
                <a:solidFill>
                  <a:srgbClr val="FFFFFF"/>
                </a:solidFill>
                <a:latin typeface="Arial"/>
                <a:cs typeface="Arial"/>
              </a:rPr>
              <a:t>tongue</a:t>
            </a:r>
            <a:r>
              <a:rPr sz="2000" spc="10" dirty="0">
                <a:solidFill>
                  <a:srgbClr val="FFFFFF"/>
                </a:solidFill>
                <a:latin typeface="Arial"/>
                <a:cs typeface="Arial"/>
              </a:rPr>
              <a:t> </a:t>
            </a:r>
            <a:r>
              <a:rPr lang="en-US" sz="2000" spc="10" dirty="0" smtClean="0">
                <a:solidFill>
                  <a:srgbClr val="FFFFFF"/>
                </a:solidFill>
                <a:latin typeface="Arial"/>
                <a:cs typeface="Arial"/>
              </a:rPr>
              <a:t> </a:t>
            </a:r>
            <a:r>
              <a:rPr sz="2000" dirty="0" smtClean="0">
                <a:solidFill>
                  <a:srgbClr val="FFFFFF"/>
                </a:solidFill>
                <a:latin typeface="Wingdings"/>
                <a:cs typeface="Wingdings"/>
              </a:rPr>
              <a:t></a:t>
            </a:r>
            <a:r>
              <a:rPr lang="en-US" sz="2000" dirty="0" smtClean="0">
                <a:solidFill>
                  <a:srgbClr val="FFFFFF"/>
                </a:solidFill>
                <a:latin typeface="Times New Roman"/>
                <a:cs typeface="Times New Roman"/>
              </a:rPr>
              <a:t> </a:t>
            </a:r>
            <a:r>
              <a:rPr sz="2000" dirty="0" smtClean="0">
                <a:solidFill>
                  <a:srgbClr val="FFFFFF"/>
                </a:solidFill>
                <a:latin typeface="Arial"/>
                <a:cs typeface="Arial"/>
              </a:rPr>
              <a:t>loss </a:t>
            </a:r>
            <a:r>
              <a:rPr sz="2000" dirty="0">
                <a:solidFill>
                  <a:srgbClr val="FFFFFF"/>
                </a:solidFill>
                <a:latin typeface="Arial"/>
                <a:cs typeface="Arial"/>
              </a:rPr>
              <a:t>of sweet and</a:t>
            </a:r>
            <a:r>
              <a:rPr sz="2000" spc="-114" dirty="0">
                <a:solidFill>
                  <a:srgbClr val="FFFFFF"/>
                </a:solidFill>
                <a:latin typeface="Arial"/>
                <a:cs typeface="Arial"/>
              </a:rPr>
              <a:t> </a:t>
            </a:r>
            <a:r>
              <a:rPr sz="2000" dirty="0">
                <a:solidFill>
                  <a:srgbClr val="FFFFFF"/>
                </a:solidFill>
                <a:latin typeface="Arial"/>
                <a:cs typeface="Arial"/>
              </a:rPr>
              <a:t>salt  </a:t>
            </a:r>
            <a:r>
              <a:rPr sz="2000" spc="-5" dirty="0">
                <a:solidFill>
                  <a:srgbClr val="FFFFFF"/>
                </a:solidFill>
                <a:latin typeface="Arial"/>
                <a:cs typeface="Arial"/>
              </a:rPr>
              <a:t>flavours</a:t>
            </a:r>
            <a:endParaRPr sz="2000" dirty="0">
              <a:latin typeface="Arial"/>
              <a:cs typeface="Arial"/>
            </a:endParaRPr>
          </a:p>
          <a:p>
            <a:pPr marL="203200" indent="-190500" algn="just">
              <a:lnSpc>
                <a:spcPct val="150000"/>
              </a:lnSpc>
              <a:spcBef>
                <a:spcPts val="200"/>
              </a:spcBef>
              <a:buClr>
                <a:srgbClr val="DC9E1F"/>
              </a:buClr>
              <a:buFont typeface="WenQuanYi Micro Hei"/>
              <a:buChar char="▪"/>
              <a:tabLst>
                <a:tab pos="203200" algn="l"/>
              </a:tabLst>
            </a:pPr>
            <a:r>
              <a:rPr sz="2000" spc="-5" dirty="0">
                <a:solidFill>
                  <a:srgbClr val="FFFFFF"/>
                </a:solidFill>
                <a:latin typeface="Arial"/>
                <a:cs typeface="Arial"/>
              </a:rPr>
              <a:t>Generally </a:t>
            </a:r>
            <a:r>
              <a:rPr sz="2000" dirty="0">
                <a:solidFill>
                  <a:srgbClr val="FFFFFF"/>
                </a:solidFill>
                <a:latin typeface="Arial"/>
                <a:cs typeface="Arial"/>
              </a:rPr>
              <a:t>cells </a:t>
            </a:r>
            <a:r>
              <a:rPr sz="2000" spc="-5" dirty="0">
                <a:solidFill>
                  <a:srgbClr val="FFFFFF"/>
                </a:solidFill>
                <a:latin typeface="Arial"/>
                <a:cs typeface="Arial"/>
              </a:rPr>
              <a:t>regenerate </a:t>
            </a:r>
            <a:r>
              <a:rPr sz="2000" dirty="0" smtClean="0">
                <a:solidFill>
                  <a:srgbClr val="FFFFFF"/>
                </a:solidFill>
                <a:latin typeface="Arial"/>
                <a:cs typeface="Arial"/>
              </a:rPr>
              <a:t>i</a:t>
            </a:r>
            <a:r>
              <a:rPr lang="en-US" sz="2000" dirty="0" smtClean="0">
                <a:solidFill>
                  <a:srgbClr val="FFFFFF"/>
                </a:solidFill>
                <a:latin typeface="Arial"/>
                <a:cs typeface="Arial"/>
              </a:rPr>
              <a:t>n 60 to 120 days</a:t>
            </a:r>
            <a:endParaRPr sz="2000" dirty="0">
              <a:latin typeface="Arial"/>
              <a:cs typeface="Arial"/>
            </a:endParaRPr>
          </a:p>
          <a:p>
            <a:pPr algn="just">
              <a:lnSpc>
                <a:spcPct val="150000"/>
              </a:lnSpc>
              <a:spcBef>
                <a:spcPts val="40"/>
              </a:spcBef>
            </a:pPr>
            <a:endParaRPr sz="2800" dirty="0">
              <a:latin typeface="Arial"/>
              <a:cs typeface="Arial"/>
            </a:endParaRPr>
          </a:p>
        </p:txBody>
      </p:sp>
      <p:sp>
        <p:nvSpPr>
          <p:cNvPr id="3" name="object 3"/>
          <p:cNvSpPr txBox="1">
            <a:spLocks noGrp="1"/>
          </p:cNvSpPr>
          <p:nvPr>
            <p:ph type="title"/>
          </p:nvPr>
        </p:nvSpPr>
        <p:spPr>
          <a:xfrm>
            <a:off x="1371600" y="717747"/>
            <a:ext cx="6419215" cy="628377"/>
          </a:xfrm>
          <a:prstGeom prst="rect">
            <a:avLst/>
          </a:prstGeom>
        </p:spPr>
        <p:txBody>
          <a:bodyPr vert="horz" wrap="square" lIns="0" tIns="12700" rIns="0" bIns="0" rtlCol="0">
            <a:spAutoFit/>
          </a:bodyPr>
          <a:lstStyle/>
          <a:p>
            <a:pPr marL="12700" algn="ctr">
              <a:lnSpc>
                <a:spcPct val="100000"/>
              </a:lnSpc>
              <a:spcBef>
                <a:spcPts val="100"/>
              </a:spcBef>
              <a:tabLst>
                <a:tab pos="3749040" algn="l"/>
              </a:tabLst>
            </a:pPr>
            <a:r>
              <a:rPr lang="en-US" b="1" dirty="0" smtClean="0">
                <a:solidFill>
                  <a:srgbClr val="FFFF00"/>
                </a:solidFill>
              </a:rPr>
              <a:t>E</a:t>
            </a:r>
            <a:r>
              <a:rPr lang="en-US" b="1" spc="-75" dirty="0" smtClean="0">
                <a:solidFill>
                  <a:srgbClr val="FFFF00"/>
                </a:solidFill>
              </a:rPr>
              <a:t>F</a:t>
            </a:r>
            <a:r>
              <a:rPr lang="en-US" b="1" spc="-5" dirty="0" smtClean="0">
                <a:solidFill>
                  <a:srgbClr val="FFFF00"/>
                </a:solidFill>
              </a:rPr>
              <a:t>F</a:t>
            </a:r>
            <a:r>
              <a:rPr lang="en-US" b="1" dirty="0" smtClean="0">
                <a:solidFill>
                  <a:srgbClr val="FFFF00"/>
                </a:solidFill>
              </a:rPr>
              <a:t>EC</a:t>
            </a:r>
            <a:r>
              <a:rPr lang="en-US" b="1" spc="-5" dirty="0" smtClean="0">
                <a:solidFill>
                  <a:srgbClr val="FFFF00"/>
                </a:solidFill>
              </a:rPr>
              <a:t>T </a:t>
            </a:r>
            <a:r>
              <a:rPr lang="en-US" b="1" dirty="0" smtClean="0">
                <a:solidFill>
                  <a:srgbClr val="FFFF00"/>
                </a:solidFill>
              </a:rPr>
              <a:t>ON</a:t>
            </a:r>
            <a:r>
              <a:rPr lang="en-US" b="1" spc="-75" dirty="0" smtClean="0">
                <a:solidFill>
                  <a:srgbClr val="FFFF00"/>
                </a:solidFill>
              </a:rPr>
              <a:t> </a:t>
            </a:r>
            <a:r>
              <a:rPr lang="en-US" b="1" spc="-445" dirty="0" smtClean="0">
                <a:solidFill>
                  <a:srgbClr val="FFFF00"/>
                </a:solidFill>
              </a:rPr>
              <a:t>T</a:t>
            </a:r>
            <a:r>
              <a:rPr lang="en-US" b="1" dirty="0" smtClean="0">
                <a:solidFill>
                  <a:srgbClr val="FFFF00"/>
                </a:solidFill>
              </a:rPr>
              <a:t>AS</a:t>
            </a:r>
            <a:r>
              <a:rPr lang="en-US" b="1" spc="-5" dirty="0" smtClean="0">
                <a:solidFill>
                  <a:srgbClr val="FFFF00"/>
                </a:solidFill>
              </a:rPr>
              <a:t>T</a:t>
            </a:r>
            <a:r>
              <a:rPr lang="en-US" b="1" dirty="0" smtClean="0">
                <a:solidFill>
                  <a:srgbClr val="FFFF00"/>
                </a:solidFill>
              </a:rPr>
              <a:t>E BUDS</a:t>
            </a:r>
            <a:endParaRPr lang="en-US" b="1" dirty="0">
              <a:solidFill>
                <a:srgbClr val="FFFF00"/>
              </a:solidFill>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5" name="Horizontal Scroll 4"/>
          <p:cNvSpPr/>
          <p:nvPr/>
        </p:nvSpPr>
        <p:spPr>
          <a:xfrm>
            <a:off x="533400" y="4267200"/>
            <a:ext cx="8037830" cy="2176272"/>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9860" algn="ctr">
              <a:lnSpc>
                <a:spcPct val="100000"/>
              </a:lnSpc>
            </a:pPr>
            <a:r>
              <a:rPr lang="en-US" b="1" spc="-5" dirty="0">
                <a:solidFill>
                  <a:schemeClr val="bg2"/>
                </a:solidFill>
                <a:latin typeface="Arial"/>
                <a:cs typeface="Arial"/>
              </a:rPr>
              <a:t>Management</a:t>
            </a:r>
            <a:endParaRPr lang="en-US" dirty="0">
              <a:solidFill>
                <a:schemeClr val="bg2"/>
              </a:solidFill>
              <a:latin typeface="Arial"/>
              <a:cs typeface="Arial"/>
            </a:endParaRPr>
          </a:p>
          <a:p>
            <a:pPr marL="149860" algn="ctr">
              <a:lnSpc>
                <a:spcPct val="100000"/>
              </a:lnSpc>
              <a:spcBef>
                <a:spcPts val="220"/>
              </a:spcBef>
            </a:pPr>
            <a:r>
              <a:rPr lang="en-US" spc="-5" dirty="0">
                <a:solidFill>
                  <a:schemeClr val="bg2"/>
                </a:solidFill>
                <a:latin typeface="Arial"/>
                <a:cs typeface="Arial"/>
              </a:rPr>
              <a:t>Dietary consultation-improve quality </a:t>
            </a:r>
            <a:r>
              <a:rPr lang="en-US" dirty="0">
                <a:solidFill>
                  <a:schemeClr val="bg2"/>
                </a:solidFill>
                <a:latin typeface="Arial"/>
                <a:cs typeface="Arial"/>
              </a:rPr>
              <a:t>of</a:t>
            </a:r>
            <a:r>
              <a:rPr lang="en-US" spc="5" dirty="0">
                <a:solidFill>
                  <a:schemeClr val="bg2"/>
                </a:solidFill>
                <a:latin typeface="Arial"/>
                <a:cs typeface="Arial"/>
              </a:rPr>
              <a:t> </a:t>
            </a:r>
            <a:r>
              <a:rPr lang="en-US" spc="-5" dirty="0">
                <a:solidFill>
                  <a:schemeClr val="bg2"/>
                </a:solidFill>
                <a:latin typeface="Arial"/>
                <a:cs typeface="Arial"/>
              </a:rPr>
              <a:t>food</a:t>
            </a:r>
            <a:endParaRPr lang="en-US" dirty="0">
              <a:solidFill>
                <a:schemeClr val="bg2"/>
              </a:solidFill>
              <a:latin typeface="Arial"/>
              <a:cs typeface="Arial"/>
            </a:endParaRPr>
          </a:p>
          <a:p>
            <a:pPr marL="203200" marR="820419" indent="-53340" algn="ctr">
              <a:lnSpc>
                <a:spcPts val="2500"/>
              </a:lnSpc>
              <a:spcBef>
                <a:spcPts val="620"/>
              </a:spcBef>
            </a:pPr>
            <a:r>
              <a:rPr lang="en-US" spc="-5" dirty="0">
                <a:solidFill>
                  <a:schemeClr val="bg2"/>
                </a:solidFill>
                <a:latin typeface="Arial"/>
                <a:cs typeface="Arial"/>
              </a:rPr>
              <a:t>Zinc </a:t>
            </a:r>
            <a:r>
              <a:rPr lang="en-US" spc="-5" dirty="0" err="1">
                <a:solidFill>
                  <a:schemeClr val="bg2"/>
                </a:solidFill>
                <a:latin typeface="Arial"/>
                <a:cs typeface="Arial"/>
              </a:rPr>
              <a:t>sulphate</a:t>
            </a:r>
            <a:r>
              <a:rPr lang="en-US" spc="-5" dirty="0">
                <a:solidFill>
                  <a:schemeClr val="bg2"/>
                </a:solidFill>
                <a:latin typeface="Arial"/>
                <a:cs typeface="Arial"/>
              </a:rPr>
              <a:t> </a:t>
            </a:r>
            <a:r>
              <a:rPr lang="en-US" dirty="0">
                <a:solidFill>
                  <a:schemeClr val="bg2"/>
                </a:solidFill>
                <a:latin typeface="Arial"/>
                <a:cs typeface="Arial"/>
              </a:rPr>
              <a:t>capsules- 220mg </a:t>
            </a:r>
            <a:r>
              <a:rPr lang="en-US" spc="-5" dirty="0">
                <a:solidFill>
                  <a:schemeClr val="bg2"/>
                </a:solidFill>
                <a:latin typeface="Arial"/>
                <a:cs typeface="Arial"/>
              </a:rPr>
              <a:t>twice </a:t>
            </a:r>
            <a:r>
              <a:rPr lang="en-US" dirty="0">
                <a:solidFill>
                  <a:schemeClr val="bg2"/>
                </a:solidFill>
                <a:latin typeface="Arial"/>
                <a:cs typeface="Arial"/>
              </a:rPr>
              <a:t>daily </a:t>
            </a:r>
            <a:r>
              <a:rPr lang="en-US" spc="-5" dirty="0">
                <a:solidFill>
                  <a:schemeClr val="bg2"/>
                </a:solidFill>
                <a:latin typeface="Arial"/>
                <a:cs typeface="Arial"/>
              </a:rPr>
              <a:t>with food,  </a:t>
            </a:r>
            <a:endParaRPr lang="en-US" spc="-5" dirty="0" smtClean="0">
              <a:solidFill>
                <a:schemeClr val="bg2"/>
              </a:solidFill>
              <a:latin typeface="Arial"/>
              <a:cs typeface="Arial"/>
            </a:endParaRPr>
          </a:p>
          <a:p>
            <a:pPr marL="203200" marR="820419" indent="-53340" algn="ctr">
              <a:lnSpc>
                <a:spcPts val="2500"/>
              </a:lnSpc>
              <a:spcBef>
                <a:spcPts val="620"/>
              </a:spcBef>
            </a:pPr>
            <a:r>
              <a:rPr lang="en-US" spc="-5" dirty="0" smtClean="0">
                <a:solidFill>
                  <a:schemeClr val="bg2"/>
                </a:solidFill>
                <a:latin typeface="Arial"/>
                <a:cs typeface="Arial"/>
              </a:rPr>
              <a:t>elemental </a:t>
            </a:r>
            <a:r>
              <a:rPr lang="en-US" dirty="0">
                <a:solidFill>
                  <a:schemeClr val="bg2"/>
                </a:solidFill>
                <a:latin typeface="Arial"/>
                <a:cs typeface="Arial"/>
              </a:rPr>
              <a:t>zinc-</a:t>
            </a:r>
            <a:r>
              <a:rPr lang="en-US" spc="-5" dirty="0">
                <a:solidFill>
                  <a:schemeClr val="bg2"/>
                </a:solidFill>
                <a:latin typeface="Arial"/>
                <a:cs typeface="Arial"/>
              </a:rPr>
              <a:t> </a:t>
            </a:r>
            <a:r>
              <a:rPr lang="en-US" dirty="0">
                <a:solidFill>
                  <a:schemeClr val="bg2"/>
                </a:solidFill>
                <a:latin typeface="Arial"/>
                <a:cs typeface="Arial"/>
              </a:rPr>
              <a:t>100mg</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9835" y="762000"/>
            <a:ext cx="7180514" cy="566822"/>
          </a:xfrm>
          <a:prstGeom prst="rect">
            <a:avLst/>
          </a:prstGeom>
        </p:spPr>
        <p:txBody>
          <a:bodyPr vert="horz" wrap="square" lIns="0" tIns="12700" rIns="0" bIns="0" rtlCol="0">
            <a:spAutoFit/>
          </a:bodyPr>
          <a:lstStyle/>
          <a:p>
            <a:pPr marL="12700" algn="ctr">
              <a:lnSpc>
                <a:spcPct val="100000"/>
              </a:lnSpc>
              <a:spcBef>
                <a:spcPts val="100"/>
              </a:spcBef>
              <a:tabLst>
                <a:tab pos="2528570" algn="l"/>
                <a:tab pos="4817110" algn="l"/>
              </a:tabLst>
            </a:pPr>
            <a:r>
              <a:rPr lang="en-US" sz="3600" b="1" dirty="0" smtClean="0">
                <a:solidFill>
                  <a:srgbClr val="FFFF00"/>
                </a:solidFill>
              </a:rPr>
              <a:t>RADIA</a:t>
            </a:r>
            <a:r>
              <a:rPr lang="en-US" sz="3600" b="1" spc="-5" dirty="0" smtClean="0">
                <a:solidFill>
                  <a:srgbClr val="FFFF00"/>
                </a:solidFill>
              </a:rPr>
              <a:t>T</a:t>
            </a:r>
            <a:r>
              <a:rPr lang="en-US" sz="3600" b="1" dirty="0" smtClean="0">
                <a:solidFill>
                  <a:srgbClr val="FFFF00"/>
                </a:solidFill>
              </a:rPr>
              <a:t>ION E</a:t>
            </a:r>
            <a:r>
              <a:rPr lang="en-US" sz="3600" b="1" spc="-80" dirty="0" smtClean="0">
                <a:solidFill>
                  <a:srgbClr val="FFFF00"/>
                </a:solidFill>
              </a:rPr>
              <a:t>F</a:t>
            </a:r>
            <a:r>
              <a:rPr lang="en-US" sz="3600" b="1" spc="-5" dirty="0" smtClean="0">
                <a:solidFill>
                  <a:srgbClr val="FFFF00"/>
                </a:solidFill>
              </a:rPr>
              <a:t>F</a:t>
            </a:r>
            <a:r>
              <a:rPr lang="en-US" sz="3600" b="1" dirty="0" smtClean="0">
                <a:solidFill>
                  <a:srgbClr val="FFFF00"/>
                </a:solidFill>
              </a:rPr>
              <a:t>ECT</a:t>
            </a:r>
            <a:r>
              <a:rPr lang="en-US" sz="3600" b="1" spc="-5" dirty="0" smtClean="0">
                <a:solidFill>
                  <a:srgbClr val="FFFF00"/>
                </a:solidFill>
              </a:rPr>
              <a:t> </a:t>
            </a:r>
            <a:r>
              <a:rPr lang="en-US" sz="3600" b="1" dirty="0" smtClean="0">
                <a:solidFill>
                  <a:srgbClr val="FFFF00"/>
                </a:solidFill>
              </a:rPr>
              <a:t>ON </a:t>
            </a:r>
            <a:r>
              <a:rPr lang="en-US" sz="3600" b="1" spc="-5" dirty="0" smtClean="0">
                <a:solidFill>
                  <a:srgbClr val="FFFF00"/>
                </a:solidFill>
              </a:rPr>
              <a:t>T</a:t>
            </a:r>
            <a:r>
              <a:rPr lang="en-US" sz="3600" b="1" dirty="0" smtClean="0">
                <a:solidFill>
                  <a:srgbClr val="FFFF00"/>
                </a:solidFill>
              </a:rPr>
              <a:t>EE</a:t>
            </a:r>
            <a:r>
              <a:rPr lang="en-US" sz="3600" b="1" spc="-5" dirty="0" smtClean="0">
                <a:solidFill>
                  <a:srgbClr val="FFFF00"/>
                </a:solidFill>
              </a:rPr>
              <a:t>T</a:t>
            </a:r>
            <a:r>
              <a:rPr lang="en-US" sz="3600" b="1" dirty="0" smtClean="0">
                <a:solidFill>
                  <a:srgbClr val="FFFF00"/>
                </a:solidFill>
              </a:rPr>
              <a:t>H</a:t>
            </a:r>
            <a:endParaRPr lang="en-US" sz="3600" b="1" dirty="0">
              <a:solidFill>
                <a:srgbClr val="FFFF00"/>
              </a:solidFill>
            </a:endParaRPr>
          </a:p>
        </p:txBody>
      </p:sp>
      <p:sp>
        <p:nvSpPr>
          <p:cNvPr id="3" name="object 3"/>
          <p:cNvSpPr txBox="1"/>
          <p:nvPr/>
        </p:nvSpPr>
        <p:spPr>
          <a:xfrm>
            <a:off x="495300" y="1603871"/>
            <a:ext cx="8420100" cy="4873129"/>
          </a:xfrm>
          <a:prstGeom prst="rect">
            <a:avLst/>
          </a:prstGeom>
        </p:spPr>
        <p:txBody>
          <a:bodyPr vert="horz" wrap="square" lIns="0" tIns="12700" rIns="0" bIns="0" rtlCol="0">
            <a:spAutoFit/>
          </a:bodyPr>
          <a:lstStyle/>
          <a:p>
            <a:pPr marL="355600" indent="-342900">
              <a:lnSpc>
                <a:spcPct val="100000"/>
              </a:lnSpc>
              <a:spcBef>
                <a:spcPts val="100"/>
              </a:spcBef>
              <a:buClr>
                <a:srgbClr val="FF0000"/>
              </a:buClr>
              <a:buFont typeface="Wingdings" pitchFamily="2" charset="2"/>
              <a:buChar char="ü"/>
              <a:tabLst>
                <a:tab pos="354965" algn="l"/>
                <a:tab pos="355600" algn="l"/>
              </a:tabLst>
            </a:pPr>
            <a:r>
              <a:rPr sz="2000" spc="-5" dirty="0">
                <a:solidFill>
                  <a:srgbClr val="FFFFFF"/>
                </a:solidFill>
                <a:latin typeface="Arial"/>
                <a:cs typeface="Arial"/>
              </a:rPr>
              <a:t>Before calcification: Destroys tooth</a:t>
            </a:r>
            <a:r>
              <a:rPr sz="2000" spc="10" dirty="0">
                <a:solidFill>
                  <a:srgbClr val="FFFFFF"/>
                </a:solidFill>
                <a:latin typeface="Arial"/>
                <a:cs typeface="Arial"/>
              </a:rPr>
              <a:t> </a:t>
            </a:r>
            <a:r>
              <a:rPr sz="2000" dirty="0">
                <a:solidFill>
                  <a:srgbClr val="FFFFFF"/>
                </a:solidFill>
                <a:latin typeface="Arial"/>
                <a:cs typeface="Arial"/>
              </a:rPr>
              <a:t>bud</a:t>
            </a:r>
            <a:endParaRPr sz="2000" dirty="0">
              <a:latin typeface="Arial"/>
              <a:cs typeface="Arial"/>
            </a:endParaRPr>
          </a:p>
          <a:p>
            <a:pPr marL="457200" indent="-457200">
              <a:lnSpc>
                <a:spcPct val="100000"/>
              </a:lnSpc>
              <a:spcBef>
                <a:spcPts val="35"/>
              </a:spcBef>
              <a:buClr>
                <a:srgbClr val="FF0000"/>
              </a:buClr>
              <a:buFont typeface="Wingdings" pitchFamily="2" charset="2"/>
              <a:buChar char="ü"/>
            </a:pPr>
            <a:endParaRPr sz="3200" dirty="0">
              <a:latin typeface="Arial"/>
              <a:cs typeface="Arial"/>
            </a:endParaRPr>
          </a:p>
          <a:p>
            <a:pPr marL="355600" indent="-342900">
              <a:lnSpc>
                <a:spcPts val="2840"/>
              </a:lnSpc>
              <a:buClr>
                <a:srgbClr val="FF0000"/>
              </a:buClr>
              <a:buFont typeface="Wingdings" pitchFamily="2" charset="2"/>
              <a:buChar char="ü"/>
              <a:tabLst>
                <a:tab pos="354965" algn="l"/>
                <a:tab pos="355600" algn="l"/>
              </a:tabLst>
            </a:pPr>
            <a:r>
              <a:rPr sz="2000" spc="-5" dirty="0">
                <a:solidFill>
                  <a:srgbClr val="FFFFFF"/>
                </a:solidFill>
                <a:latin typeface="Arial"/>
                <a:cs typeface="Arial"/>
              </a:rPr>
              <a:t>After calcification </a:t>
            </a:r>
            <a:r>
              <a:rPr sz="2000" dirty="0">
                <a:solidFill>
                  <a:srgbClr val="FFFFFF"/>
                </a:solidFill>
                <a:latin typeface="Arial"/>
                <a:cs typeface="Arial"/>
              </a:rPr>
              <a:t>: </a:t>
            </a:r>
            <a:r>
              <a:rPr sz="2000" spc="-5" dirty="0">
                <a:solidFill>
                  <a:srgbClr val="FFFFFF"/>
                </a:solidFill>
                <a:latin typeface="Arial"/>
                <a:cs typeface="Arial"/>
              </a:rPr>
              <a:t>inhibits </a:t>
            </a:r>
            <a:r>
              <a:rPr sz="2000" dirty="0">
                <a:solidFill>
                  <a:srgbClr val="FFFFFF"/>
                </a:solidFill>
                <a:latin typeface="Arial"/>
                <a:cs typeface="Arial"/>
              </a:rPr>
              <a:t>cellular </a:t>
            </a:r>
            <a:r>
              <a:rPr sz="2000" spc="-5" dirty="0">
                <a:solidFill>
                  <a:srgbClr val="FFFFFF"/>
                </a:solidFill>
                <a:latin typeface="Arial"/>
                <a:cs typeface="Arial"/>
              </a:rPr>
              <a:t>differentiation</a:t>
            </a:r>
            <a:r>
              <a:rPr sz="2000" spc="5" dirty="0">
                <a:solidFill>
                  <a:srgbClr val="FFFFFF"/>
                </a:solidFill>
                <a:latin typeface="Arial"/>
                <a:cs typeface="Arial"/>
              </a:rPr>
              <a:t> </a:t>
            </a:r>
            <a:r>
              <a:rPr sz="2000" dirty="0" smtClean="0">
                <a:solidFill>
                  <a:srgbClr val="FFFFFF"/>
                </a:solidFill>
                <a:latin typeface="Wingdings"/>
                <a:cs typeface="Wingdings"/>
              </a:rPr>
              <a:t></a:t>
            </a:r>
            <a:r>
              <a:rPr sz="2000" spc="-5" dirty="0" smtClean="0">
                <a:solidFill>
                  <a:srgbClr val="FFFFFF"/>
                </a:solidFill>
                <a:latin typeface="Arial"/>
                <a:cs typeface="Arial"/>
              </a:rPr>
              <a:t>malformation </a:t>
            </a:r>
            <a:r>
              <a:rPr sz="2000" dirty="0">
                <a:solidFill>
                  <a:srgbClr val="FFFFFF"/>
                </a:solidFill>
                <a:latin typeface="Arial"/>
                <a:cs typeface="Arial"/>
              </a:rPr>
              <a:t>and </a:t>
            </a:r>
            <a:r>
              <a:rPr sz="2000" spc="-5" dirty="0">
                <a:solidFill>
                  <a:srgbClr val="FFFFFF"/>
                </a:solidFill>
                <a:latin typeface="Arial"/>
                <a:cs typeface="Arial"/>
              </a:rPr>
              <a:t>arrested</a:t>
            </a:r>
            <a:r>
              <a:rPr sz="2000" spc="5" dirty="0">
                <a:solidFill>
                  <a:srgbClr val="FFFFFF"/>
                </a:solidFill>
                <a:latin typeface="Arial"/>
                <a:cs typeface="Arial"/>
              </a:rPr>
              <a:t> </a:t>
            </a:r>
            <a:r>
              <a:rPr sz="2000" spc="-5" dirty="0">
                <a:solidFill>
                  <a:srgbClr val="FFFFFF"/>
                </a:solidFill>
                <a:latin typeface="Arial"/>
                <a:cs typeface="Arial"/>
              </a:rPr>
              <a:t>growth</a:t>
            </a:r>
            <a:endParaRPr sz="2000" dirty="0">
              <a:latin typeface="Arial"/>
              <a:cs typeface="Arial"/>
            </a:endParaRPr>
          </a:p>
          <a:p>
            <a:pPr marL="457200" indent="-457200">
              <a:lnSpc>
                <a:spcPct val="100000"/>
              </a:lnSpc>
              <a:spcBef>
                <a:spcPts val="55"/>
              </a:spcBef>
              <a:buClr>
                <a:srgbClr val="FF0000"/>
              </a:buClr>
              <a:buFont typeface="Wingdings" pitchFamily="2" charset="2"/>
              <a:buChar char="ü"/>
            </a:pPr>
            <a:endParaRPr sz="3200" dirty="0">
              <a:latin typeface="Arial"/>
              <a:cs typeface="Arial"/>
            </a:endParaRPr>
          </a:p>
          <a:p>
            <a:pPr marL="355600" indent="-342900">
              <a:lnSpc>
                <a:spcPct val="100000"/>
              </a:lnSpc>
              <a:buClr>
                <a:srgbClr val="FF0000"/>
              </a:buClr>
              <a:buFont typeface="Wingdings" pitchFamily="2" charset="2"/>
              <a:buChar char="ü"/>
              <a:tabLst>
                <a:tab pos="354965" algn="l"/>
                <a:tab pos="355600" algn="l"/>
              </a:tabLst>
            </a:pPr>
            <a:r>
              <a:rPr sz="2000" dirty="0">
                <a:solidFill>
                  <a:srgbClr val="FFFFFF"/>
                </a:solidFill>
                <a:latin typeface="Arial"/>
                <a:cs typeface="Arial"/>
              </a:rPr>
              <a:t>During </a:t>
            </a:r>
            <a:r>
              <a:rPr sz="2000" spc="-5" dirty="0">
                <a:solidFill>
                  <a:srgbClr val="FFFFFF"/>
                </a:solidFill>
                <a:latin typeface="Arial"/>
                <a:cs typeface="Arial"/>
              </a:rPr>
              <a:t>development: Retards growth</a:t>
            </a:r>
            <a:endParaRPr sz="2000" dirty="0">
              <a:latin typeface="Arial"/>
              <a:cs typeface="Arial"/>
            </a:endParaRPr>
          </a:p>
          <a:p>
            <a:pPr marL="457200" indent="-457200">
              <a:lnSpc>
                <a:spcPct val="100000"/>
              </a:lnSpc>
              <a:spcBef>
                <a:spcPts val="35"/>
              </a:spcBef>
              <a:buClr>
                <a:srgbClr val="FF0000"/>
              </a:buClr>
              <a:buFont typeface="Wingdings" pitchFamily="2" charset="2"/>
              <a:buChar char="ü"/>
            </a:pPr>
            <a:endParaRPr sz="3200" dirty="0">
              <a:latin typeface="Arial"/>
              <a:cs typeface="Arial"/>
            </a:endParaRPr>
          </a:p>
          <a:p>
            <a:pPr marL="355600" indent="-342900">
              <a:lnSpc>
                <a:spcPct val="100000"/>
              </a:lnSpc>
              <a:buClr>
                <a:srgbClr val="FF0000"/>
              </a:buClr>
              <a:buFont typeface="Wingdings" pitchFamily="2" charset="2"/>
              <a:buChar char="ü"/>
              <a:tabLst>
                <a:tab pos="354965" algn="l"/>
                <a:tab pos="355600" algn="l"/>
              </a:tabLst>
            </a:pPr>
            <a:r>
              <a:rPr sz="2000" spc="-5" dirty="0">
                <a:solidFill>
                  <a:srgbClr val="FFFFFF"/>
                </a:solidFill>
                <a:latin typeface="Arial"/>
                <a:cs typeface="Arial"/>
              </a:rPr>
              <a:t>Eruptive</a:t>
            </a:r>
            <a:r>
              <a:rPr sz="2000" dirty="0">
                <a:solidFill>
                  <a:srgbClr val="FFFFFF"/>
                </a:solidFill>
                <a:latin typeface="Arial"/>
                <a:cs typeface="Arial"/>
              </a:rPr>
              <a:t> </a:t>
            </a:r>
            <a:r>
              <a:rPr sz="2000" spc="-5" dirty="0">
                <a:solidFill>
                  <a:srgbClr val="FFFFFF"/>
                </a:solidFill>
                <a:latin typeface="Arial"/>
                <a:cs typeface="Arial"/>
              </a:rPr>
              <a:t>Mechanism</a:t>
            </a:r>
            <a:r>
              <a:rPr sz="2000" spc="-5" dirty="0" smtClean="0">
                <a:solidFill>
                  <a:srgbClr val="FFFFFF"/>
                </a:solidFill>
                <a:latin typeface="Arial"/>
                <a:cs typeface="Arial"/>
              </a:rPr>
              <a:t>:</a:t>
            </a:r>
            <a:r>
              <a:rPr lang="en-US" sz="2000" spc="-5" dirty="0" smtClean="0">
                <a:solidFill>
                  <a:srgbClr val="FFFFFF"/>
                </a:solidFill>
                <a:latin typeface="Arial"/>
                <a:cs typeface="Arial"/>
              </a:rPr>
              <a:t> </a:t>
            </a:r>
            <a:r>
              <a:rPr sz="2400" b="1" spc="-5" dirty="0" smtClean="0">
                <a:solidFill>
                  <a:srgbClr val="FF0000"/>
                </a:solidFill>
                <a:latin typeface="Arial"/>
                <a:cs typeface="Arial"/>
              </a:rPr>
              <a:t>Radio</a:t>
            </a:r>
            <a:r>
              <a:rPr lang="en-US" sz="2400" b="1" spc="-5" dirty="0" smtClean="0">
                <a:solidFill>
                  <a:srgbClr val="FF0000"/>
                </a:solidFill>
                <a:latin typeface="Arial"/>
                <a:cs typeface="Arial"/>
              </a:rPr>
              <a:t>-</a:t>
            </a:r>
            <a:r>
              <a:rPr sz="2400" b="1" spc="-5" dirty="0" smtClean="0">
                <a:solidFill>
                  <a:srgbClr val="FF0000"/>
                </a:solidFill>
                <a:latin typeface="Arial"/>
                <a:cs typeface="Arial"/>
              </a:rPr>
              <a:t>resistant</a:t>
            </a:r>
            <a:endParaRPr sz="2400" b="1" dirty="0">
              <a:solidFill>
                <a:srgbClr val="FF0000"/>
              </a:solidFill>
              <a:latin typeface="Arial"/>
              <a:cs typeface="Arial"/>
            </a:endParaRPr>
          </a:p>
          <a:p>
            <a:pPr marL="457200" indent="-457200">
              <a:lnSpc>
                <a:spcPct val="100000"/>
              </a:lnSpc>
              <a:spcBef>
                <a:spcPts val="55"/>
              </a:spcBef>
              <a:buClr>
                <a:srgbClr val="FF0000"/>
              </a:buClr>
              <a:buFont typeface="Wingdings" pitchFamily="2" charset="2"/>
              <a:buChar char="ü"/>
            </a:pPr>
            <a:endParaRPr sz="3200" dirty="0">
              <a:latin typeface="Arial"/>
              <a:cs typeface="Arial"/>
            </a:endParaRPr>
          </a:p>
          <a:p>
            <a:pPr marL="355600" indent="-342900">
              <a:lnSpc>
                <a:spcPct val="100000"/>
              </a:lnSpc>
              <a:buClr>
                <a:srgbClr val="FF0000"/>
              </a:buClr>
              <a:buFont typeface="Wingdings" pitchFamily="2" charset="2"/>
              <a:buChar char="ü"/>
              <a:tabLst>
                <a:tab pos="354965" algn="l"/>
                <a:tab pos="355600" algn="l"/>
              </a:tabLst>
            </a:pPr>
            <a:r>
              <a:rPr sz="2000" spc="-5" dirty="0">
                <a:solidFill>
                  <a:srgbClr val="FFFFFF"/>
                </a:solidFill>
                <a:latin typeface="Arial"/>
                <a:cs typeface="Arial"/>
              </a:rPr>
              <a:t>In adults </a:t>
            </a:r>
            <a:r>
              <a:rPr sz="2000" dirty="0">
                <a:solidFill>
                  <a:srgbClr val="FFFFFF"/>
                </a:solidFill>
                <a:latin typeface="Arial"/>
                <a:cs typeface="Arial"/>
              </a:rPr>
              <a:t>: No </a:t>
            </a:r>
            <a:r>
              <a:rPr sz="2000" spc="-10" dirty="0">
                <a:solidFill>
                  <a:srgbClr val="FFFFFF"/>
                </a:solidFill>
                <a:latin typeface="Arial"/>
                <a:cs typeface="Arial"/>
              </a:rPr>
              <a:t>effect </a:t>
            </a:r>
            <a:r>
              <a:rPr sz="2000" dirty="0">
                <a:solidFill>
                  <a:srgbClr val="FFFFFF"/>
                </a:solidFill>
                <a:latin typeface="Arial"/>
                <a:cs typeface="Arial"/>
              </a:rPr>
              <a:t>on </a:t>
            </a:r>
            <a:r>
              <a:rPr sz="2000" spc="-5" dirty="0">
                <a:solidFill>
                  <a:srgbClr val="FFFFFF"/>
                </a:solidFill>
                <a:latin typeface="Arial"/>
                <a:cs typeface="Arial"/>
              </a:rPr>
              <a:t>calcified</a:t>
            </a:r>
            <a:r>
              <a:rPr sz="2000" spc="5" dirty="0">
                <a:solidFill>
                  <a:srgbClr val="FFFFFF"/>
                </a:solidFill>
                <a:latin typeface="Arial"/>
                <a:cs typeface="Arial"/>
              </a:rPr>
              <a:t> </a:t>
            </a:r>
            <a:r>
              <a:rPr sz="2000" spc="-5" dirty="0">
                <a:solidFill>
                  <a:srgbClr val="FFFFFF"/>
                </a:solidFill>
                <a:latin typeface="Arial"/>
                <a:cs typeface="Arial"/>
              </a:rPr>
              <a:t>tissue</a:t>
            </a:r>
            <a:endParaRPr sz="2000" dirty="0">
              <a:latin typeface="Arial"/>
              <a:cs typeface="Arial"/>
            </a:endParaRPr>
          </a:p>
          <a:p>
            <a:pPr marL="457200" indent="-457200">
              <a:lnSpc>
                <a:spcPct val="100000"/>
              </a:lnSpc>
              <a:spcBef>
                <a:spcPts val="35"/>
              </a:spcBef>
              <a:buClr>
                <a:srgbClr val="FF0000"/>
              </a:buClr>
              <a:buFont typeface="Wingdings" pitchFamily="2" charset="2"/>
              <a:buChar char="ü"/>
            </a:pPr>
            <a:endParaRPr sz="3200" dirty="0">
              <a:latin typeface="Arial"/>
              <a:cs typeface="Arial"/>
            </a:endParaRPr>
          </a:p>
          <a:p>
            <a:pPr marL="355600" indent="-342900">
              <a:lnSpc>
                <a:spcPct val="100000"/>
              </a:lnSpc>
              <a:spcBef>
                <a:spcPts val="5"/>
              </a:spcBef>
              <a:buClr>
                <a:srgbClr val="FF0000"/>
              </a:buClr>
              <a:buFont typeface="Wingdings" pitchFamily="2" charset="2"/>
              <a:buChar char="ü"/>
              <a:tabLst>
                <a:tab pos="354965" algn="l"/>
                <a:tab pos="355600" algn="l"/>
              </a:tabLst>
            </a:pPr>
            <a:r>
              <a:rPr sz="2000" dirty="0">
                <a:solidFill>
                  <a:srgbClr val="FFFFFF"/>
                </a:solidFill>
                <a:latin typeface="Arial"/>
                <a:cs typeface="Arial"/>
              </a:rPr>
              <a:t>Pulp:</a:t>
            </a:r>
            <a:r>
              <a:rPr sz="2000" spc="-10" dirty="0">
                <a:solidFill>
                  <a:srgbClr val="FFFFFF"/>
                </a:solidFill>
                <a:latin typeface="Arial"/>
                <a:cs typeface="Arial"/>
              </a:rPr>
              <a:t> </a:t>
            </a:r>
            <a:r>
              <a:rPr sz="2000" spc="-5" dirty="0">
                <a:solidFill>
                  <a:srgbClr val="FFFFFF"/>
                </a:solidFill>
                <a:latin typeface="Arial"/>
                <a:cs typeface="Arial"/>
              </a:rPr>
              <a:t>Fibroatrophy</a:t>
            </a:r>
            <a:endParaRPr sz="2000" dirty="0">
              <a:latin typeface="Arial"/>
              <a:cs typeface="Arial"/>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7991" y="1942532"/>
            <a:ext cx="8013700" cy="3803605"/>
          </a:xfrm>
          <a:prstGeom prst="rect">
            <a:avLst/>
          </a:prstGeom>
        </p:spPr>
        <p:txBody>
          <a:bodyPr vert="horz" wrap="square" lIns="0" tIns="33020" rIns="0" bIns="0" rtlCol="0">
            <a:spAutoFit/>
          </a:bodyPr>
          <a:lstStyle/>
          <a:p>
            <a:pPr marL="355600" marR="5080" indent="-342900" algn="just">
              <a:lnSpc>
                <a:spcPct val="150000"/>
              </a:lnSpc>
              <a:spcBef>
                <a:spcPts val="260"/>
              </a:spcBef>
              <a:buClr>
                <a:srgbClr val="FF0000"/>
              </a:buClr>
              <a:buFont typeface="Wingdings" pitchFamily="2" charset="2"/>
              <a:buChar char="v"/>
              <a:tabLst>
                <a:tab pos="190500" algn="l"/>
              </a:tabLst>
            </a:pPr>
            <a:r>
              <a:rPr lang="en-US" sz="2000" dirty="0">
                <a:solidFill>
                  <a:srgbClr val="FFFFFF"/>
                </a:solidFill>
                <a:latin typeface="Arial"/>
                <a:cs typeface="Arial"/>
              </a:rPr>
              <a:t>R</a:t>
            </a:r>
            <a:r>
              <a:rPr sz="2000" dirty="0" smtClean="0">
                <a:solidFill>
                  <a:srgbClr val="FFFFFF"/>
                </a:solidFill>
                <a:latin typeface="Arial"/>
                <a:cs typeface="Arial"/>
              </a:rPr>
              <a:t>ampant </a:t>
            </a:r>
            <a:r>
              <a:rPr sz="2000" spc="-5" dirty="0">
                <a:solidFill>
                  <a:srgbClr val="FFFFFF"/>
                </a:solidFill>
                <a:latin typeface="Arial"/>
                <a:cs typeface="Arial"/>
              </a:rPr>
              <a:t>form </a:t>
            </a:r>
            <a:r>
              <a:rPr sz="2000" dirty="0">
                <a:solidFill>
                  <a:srgbClr val="FFFFFF"/>
                </a:solidFill>
                <a:latin typeface="Arial"/>
                <a:cs typeface="Arial"/>
              </a:rPr>
              <a:t>of </a:t>
            </a:r>
            <a:r>
              <a:rPr sz="2000" spc="-5" dirty="0">
                <a:solidFill>
                  <a:srgbClr val="FFFFFF"/>
                </a:solidFill>
                <a:latin typeface="Arial"/>
                <a:cs typeface="Arial"/>
              </a:rPr>
              <a:t>dental </a:t>
            </a:r>
            <a:r>
              <a:rPr sz="2000" dirty="0" smtClean="0">
                <a:solidFill>
                  <a:srgbClr val="FFFFFF"/>
                </a:solidFill>
                <a:latin typeface="Arial"/>
                <a:cs typeface="Arial"/>
              </a:rPr>
              <a:t>decay</a:t>
            </a:r>
            <a:endParaRPr lang="en-US" sz="2000" dirty="0" smtClean="0">
              <a:solidFill>
                <a:srgbClr val="FFFFFF"/>
              </a:solidFill>
              <a:latin typeface="Arial"/>
              <a:cs typeface="Arial"/>
            </a:endParaRPr>
          </a:p>
          <a:p>
            <a:pPr marL="355600" marR="5080" indent="-342900" algn="just">
              <a:lnSpc>
                <a:spcPct val="150000"/>
              </a:lnSpc>
              <a:spcBef>
                <a:spcPts val="260"/>
              </a:spcBef>
              <a:buClr>
                <a:srgbClr val="FF0000"/>
              </a:buClr>
              <a:buFont typeface="Wingdings" pitchFamily="2" charset="2"/>
              <a:buChar char="v"/>
              <a:tabLst>
                <a:tab pos="190500" algn="l"/>
              </a:tabLst>
            </a:pPr>
            <a:r>
              <a:rPr lang="en-US" sz="2000" dirty="0">
                <a:solidFill>
                  <a:srgbClr val="FFFFFF"/>
                </a:solidFill>
                <a:latin typeface="Arial"/>
                <a:cs typeface="Arial"/>
              </a:rPr>
              <a:t>R</a:t>
            </a:r>
            <a:r>
              <a:rPr sz="2000" dirty="0" smtClean="0">
                <a:solidFill>
                  <a:srgbClr val="FFFFFF"/>
                </a:solidFill>
                <a:latin typeface="Arial"/>
                <a:cs typeface="Arial"/>
              </a:rPr>
              <a:t>esult </a:t>
            </a:r>
            <a:r>
              <a:rPr sz="2000" spc="-5" dirty="0">
                <a:solidFill>
                  <a:srgbClr val="FFFFFF"/>
                </a:solidFill>
                <a:latin typeface="Arial"/>
                <a:cs typeface="Arial"/>
              </a:rPr>
              <a:t>from </a:t>
            </a:r>
            <a:r>
              <a:rPr sz="2000" dirty="0">
                <a:solidFill>
                  <a:srgbClr val="FFFFFF"/>
                </a:solidFill>
                <a:latin typeface="Arial"/>
                <a:cs typeface="Arial"/>
              </a:rPr>
              <a:t>changes in </a:t>
            </a:r>
            <a:r>
              <a:rPr sz="2000" spc="-5" dirty="0">
                <a:solidFill>
                  <a:srgbClr val="FFFFFF"/>
                </a:solidFill>
                <a:latin typeface="Arial"/>
                <a:cs typeface="Arial"/>
              </a:rPr>
              <a:t>the  </a:t>
            </a:r>
            <a:r>
              <a:rPr sz="2000" dirty="0">
                <a:solidFill>
                  <a:srgbClr val="FFFF00"/>
                </a:solidFill>
                <a:latin typeface="Arial"/>
                <a:cs typeface="Arial"/>
              </a:rPr>
              <a:t>salivary glands and saliva, including reduced</a:t>
            </a:r>
            <a:r>
              <a:rPr sz="2000" spc="-105" dirty="0">
                <a:solidFill>
                  <a:srgbClr val="FFFF00"/>
                </a:solidFill>
                <a:latin typeface="Arial"/>
                <a:cs typeface="Arial"/>
              </a:rPr>
              <a:t> </a:t>
            </a:r>
            <a:r>
              <a:rPr sz="2000" spc="-30" dirty="0">
                <a:solidFill>
                  <a:srgbClr val="FFFF00"/>
                </a:solidFill>
                <a:latin typeface="Arial"/>
                <a:cs typeface="Arial"/>
              </a:rPr>
              <a:t>flow,  </a:t>
            </a:r>
            <a:r>
              <a:rPr sz="2000" dirty="0">
                <a:solidFill>
                  <a:srgbClr val="FFFF00"/>
                </a:solidFill>
                <a:latin typeface="Arial"/>
                <a:cs typeface="Arial"/>
              </a:rPr>
              <a:t>decreased pH, reduced </a:t>
            </a:r>
            <a:r>
              <a:rPr sz="2000" spc="-10" dirty="0">
                <a:solidFill>
                  <a:srgbClr val="FFFF00"/>
                </a:solidFill>
                <a:latin typeface="Arial"/>
                <a:cs typeface="Arial"/>
              </a:rPr>
              <a:t>buffering </a:t>
            </a:r>
            <a:r>
              <a:rPr sz="2000" spc="-25" dirty="0">
                <a:solidFill>
                  <a:srgbClr val="FFFF00"/>
                </a:solidFill>
                <a:latin typeface="Arial"/>
                <a:cs typeface="Arial"/>
              </a:rPr>
              <a:t>capacity, </a:t>
            </a:r>
            <a:r>
              <a:rPr sz="2000" dirty="0">
                <a:solidFill>
                  <a:srgbClr val="FFFF00"/>
                </a:solidFill>
                <a:latin typeface="Arial"/>
                <a:cs typeface="Arial"/>
              </a:rPr>
              <a:t>and  increased</a:t>
            </a:r>
            <a:r>
              <a:rPr sz="2000" spc="-5" dirty="0">
                <a:solidFill>
                  <a:srgbClr val="FFFF00"/>
                </a:solidFill>
                <a:latin typeface="Arial"/>
                <a:cs typeface="Arial"/>
              </a:rPr>
              <a:t> </a:t>
            </a:r>
            <a:r>
              <a:rPr sz="2000" spc="-5" dirty="0" smtClean="0">
                <a:solidFill>
                  <a:srgbClr val="FFFF00"/>
                </a:solidFill>
                <a:latin typeface="Arial"/>
                <a:cs typeface="Arial"/>
              </a:rPr>
              <a:t>viscosity</a:t>
            </a:r>
            <a:endParaRPr lang="en-US" sz="2000" spc="-5" dirty="0" smtClean="0">
              <a:solidFill>
                <a:srgbClr val="FFFF00"/>
              </a:solidFill>
              <a:latin typeface="Arial"/>
              <a:cs typeface="Arial"/>
            </a:endParaRPr>
          </a:p>
          <a:p>
            <a:pPr marL="355600" marR="5080" indent="-342900">
              <a:lnSpc>
                <a:spcPct val="150000"/>
              </a:lnSpc>
              <a:spcBef>
                <a:spcPts val="260"/>
              </a:spcBef>
              <a:buClr>
                <a:srgbClr val="FF0000"/>
              </a:buClr>
              <a:buFont typeface="Wingdings" pitchFamily="2" charset="2"/>
              <a:buChar char="v"/>
              <a:tabLst>
                <a:tab pos="203200" algn="l"/>
              </a:tabLst>
            </a:pPr>
            <a:r>
              <a:rPr lang="en-US" sz="2000" dirty="0">
                <a:solidFill>
                  <a:srgbClr val="FFFFFF"/>
                </a:solidFill>
                <a:latin typeface="Arial"/>
                <a:cs typeface="Arial"/>
              </a:rPr>
              <a:t>Because of </a:t>
            </a:r>
            <a:r>
              <a:rPr lang="en-US" sz="2000" spc="-5" dirty="0">
                <a:solidFill>
                  <a:srgbClr val="FFFFFF"/>
                </a:solidFill>
                <a:latin typeface="Arial"/>
                <a:cs typeface="Arial"/>
              </a:rPr>
              <a:t>the </a:t>
            </a:r>
            <a:r>
              <a:rPr lang="en-US" sz="2000" dirty="0">
                <a:solidFill>
                  <a:srgbClr val="FFFFFF"/>
                </a:solidFill>
                <a:latin typeface="Arial"/>
                <a:cs typeface="Arial"/>
              </a:rPr>
              <a:t>reduced or absent cleansing</a:t>
            </a:r>
            <a:r>
              <a:rPr lang="en-US" sz="2000" spc="-75" dirty="0">
                <a:solidFill>
                  <a:srgbClr val="FFFFFF"/>
                </a:solidFill>
                <a:latin typeface="Arial"/>
                <a:cs typeface="Arial"/>
              </a:rPr>
              <a:t> </a:t>
            </a:r>
            <a:r>
              <a:rPr lang="en-US" sz="2000" spc="-5" dirty="0">
                <a:solidFill>
                  <a:srgbClr val="FFFFFF"/>
                </a:solidFill>
                <a:latin typeface="Arial"/>
                <a:cs typeface="Arial"/>
              </a:rPr>
              <a:t>action </a:t>
            </a:r>
            <a:r>
              <a:rPr lang="en-US" sz="2000" dirty="0" smtClean="0">
                <a:solidFill>
                  <a:srgbClr val="FFFFFF"/>
                </a:solidFill>
                <a:latin typeface="Arial"/>
                <a:cs typeface="Arial"/>
              </a:rPr>
              <a:t>of </a:t>
            </a:r>
            <a:r>
              <a:rPr lang="en-US" sz="2000" dirty="0">
                <a:solidFill>
                  <a:srgbClr val="FFFFFF"/>
                </a:solidFill>
                <a:latin typeface="Arial"/>
                <a:cs typeface="Arial"/>
              </a:rPr>
              <a:t>normal saliva, debris </a:t>
            </a:r>
            <a:r>
              <a:rPr lang="en-US" sz="2000" spc="-5" dirty="0">
                <a:solidFill>
                  <a:srgbClr val="FFFFFF"/>
                </a:solidFill>
                <a:latin typeface="Arial"/>
                <a:cs typeface="Arial"/>
              </a:rPr>
              <a:t>accumulates</a:t>
            </a:r>
            <a:r>
              <a:rPr lang="en-US" sz="2000" spc="-40" dirty="0">
                <a:solidFill>
                  <a:srgbClr val="FFFFFF"/>
                </a:solidFill>
                <a:latin typeface="Arial"/>
                <a:cs typeface="Arial"/>
              </a:rPr>
              <a:t> </a:t>
            </a:r>
            <a:r>
              <a:rPr lang="en-US" sz="2000" dirty="0" smtClean="0">
                <a:solidFill>
                  <a:srgbClr val="FFFFFF"/>
                </a:solidFill>
                <a:latin typeface="Arial"/>
                <a:cs typeface="Arial"/>
              </a:rPr>
              <a:t>quickly</a:t>
            </a:r>
            <a:endParaRPr lang="en-US" sz="3200" dirty="0">
              <a:latin typeface="Arial"/>
              <a:cs typeface="Arial"/>
            </a:endParaRPr>
          </a:p>
          <a:p>
            <a:pPr marL="355600" marR="208915" indent="-342900">
              <a:lnSpc>
                <a:spcPct val="150000"/>
              </a:lnSpc>
              <a:buClr>
                <a:srgbClr val="FF0000"/>
              </a:buClr>
              <a:buFont typeface="Wingdings" pitchFamily="2" charset="2"/>
              <a:buChar char="v"/>
              <a:tabLst>
                <a:tab pos="203200" algn="l"/>
              </a:tabLst>
            </a:pPr>
            <a:r>
              <a:rPr lang="en-US" sz="2000" spc="-5" dirty="0">
                <a:solidFill>
                  <a:srgbClr val="FFFFFF"/>
                </a:solidFill>
                <a:latin typeface="Arial"/>
                <a:cs typeface="Arial"/>
              </a:rPr>
              <a:t>Irradiation </a:t>
            </a:r>
            <a:r>
              <a:rPr lang="en-US" sz="2000" dirty="0">
                <a:solidFill>
                  <a:srgbClr val="FFFFFF"/>
                </a:solidFill>
                <a:latin typeface="Arial"/>
                <a:cs typeface="Arial"/>
              </a:rPr>
              <a:t>of </a:t>
            </a:r>
            <a:r>
              <a:rPr lang="en-US" sz="2000" spc="-5" dirty="0">
                <a:solidFill>
                  <a:srgbClr val="FFFFFF"/>
                </a:solidFill>
                <a:latin typeface="Arial"/>
                <a:cs typeface="Arial"/>
              </a:rPr>
              <a:t>the teeth </a:t>
            </a:r>
            <a:r>
              <a:rPr lang="en-US" sz="2000" dirty="0">
                <a:solidFill>
                  <a:srgbClr val="FFFFFF"/>
                </a:solidFill>
                <a:latin typeface="Arial"/>
                <a:cs typeface="Arial"/>
              </a:rPr>
              <a:t>by </a:t>
            </a:r>
            <a:r>
              <a:rPr lang="en-US" sz="2000" spc="-5" dirty="0">
                <a:solidFill>
                  <a:srgbClr val="FFFFFF"/>
                </a:solidFill>
                <a:latin typeface="Arial"/>
                <a:cs typeface="Arial"/>
              </a:rPr>
              <a:t>itself </a:t>
            </a:r>
            <a:r>
              <a:rPr lang="en-US" sz="2000" dirty="0">
                <a:solidFill>
                  <a:srgbClr val="FFFFFF"/>
                </a:solidFill>
                <a:latin typeface="Arial"/>
                <a:cs typeface="Arial"/>
              </a:rPr>
              <a:t>does not </a:t>
            </a:r>
            <a:r>
              <a:rPr lang="en-US" sz="2000" spc="-5" dirty="0">
                <a:solidFill>
                  <a:srgbClr val="FFFFFF"/>
                </a:solidFill>
                <a:latin typeface="Arial"/>
                <a:cs typeface="Arial"/>
              </a:rPr>
              <a:t>influence  the </a:t>
            </a:r>
            <a:r>
              <a:rPr lang="en-US" sz="2000" dirty="0">
                <a:solidFill>
                  <a:srgbClr val="FFFFFF"/>
                </a:solidFill>
                <a:latin typeface="Arial"/>
                <a:cs typeface="Arial"/>
              </a:rPr>
              <a:t>course of </a:t>
            </a:r>
            <a:r>
              <a:rPr lang="en-US" sz="2000" spc="-5" dirty="0">
                <a:solidFill>
                  <a:srgbClr val="FFFFFF"/>
                </a:solidFill>
                <a:latin typeface="Arial"/>
                <a:cs typeface="Arial"/>
              </a:rPr>
              <a:t>radiation</a:t>
            </a:r>
            <a:r>
              <a:rPr lang="en-US" sz="2000" spc="-10" dirty="0">
                <a:solidFill>
                  <a:srgbClr val="FFFFFF"/>
                </a:solidFill>
                <a:latin typeface="Arial"/>
                <a:cs typeface="Arial"/>
              </a:rPr>
              <a:t> </a:t>
            </a:r>
            <a:r>
              <a:rPr lang="en-US" sz="2000" dirty="0" smtClean="0">
                <a:solidFill>
                  <a:srgbClr val="FFFFFF"/>
                </a:solidFill>
                <a:latin typeface="Arial"/>
                <a:cs typeface="Arial"/>
              </a:rPr>
              <a:t>caries</a:t>
            </a:r>
            <a:endParaRPr lang="en-US" sz="2000" dirty="0">
              <a:latin typeface="Arial"/>
              <a:cs typeface="Arial"/>
            </a:endParaRPr>
          </a:p>
        </p:txBody>
      </p:sp>
      <p:sp>
        <p:nvSpPr>
          <p:cNvPr id="3" name="object 3"/>
          <p:cNvSpPr txBox="1">
            <a:spLocks noGrp="1"/>
          </p:cNvSpPr>
          <p:nvPr>
            <p:ph type="title"/>
          </p:nvPr>
        </p:nvSpPr>
        <p:spPr>
          <a:xfrm>
            <a:off x="1219200" y="762000"/>
            <a:ext cx="6057900" cy="566822"/>
          </a:xfrm>
          <a:prstGeom prst="rect">
            <a:avLst/>
          </a:prstGeom>
        </p:spPr>
        <p:txBody>
          <a:bodyPr vert="horz" wrap="square" lIns="0" tIns="12700" rIns="0" bIns="0" rtlCol="0">
            <a:spAutoFit/>
          </a:bodyPr>
          <a:lstStyle/>
          <a:p>
            <a:pPr marL="12700" algn="ctr">
              <a:lnSpc>
                <a:spcPct val="100000"/>
              </a:lnSpc>
              <a:spcBef>
                <a:spcPts val="100"/>
              </a:spcBef>
              <a:tabLst>
                <a:tab pos="2299970" algn="l"/>
              </a:tabLst>
            </a:pPr>
            <a:r>
              <a:rPr lang="en-US" sz="3600" b="1" dirty="0" smtClean="0">
                <a:solidFill>
                  <a:srgbClr val="FFFF00"/>
                </a:solidFill>
              </a:rPr>
              <a:t>RADIA</a:t>
            </a:r>
            <a:r>
              <a:rPr lang="en-US" sz="3600" b="1" spc="-5" dirty="0" smtClean="0">
                <a:solidFill>
                  <a:srgbClr val="FFFF00"/>
                </a:solidFill>
              </a:rPr>
              <a:t>T</a:t>
            </a:r>
            <a:r>
              <a:rPr lang="en-US" sz="3600" b="1" dirty="0" smtClean="0">
                <a:solidFill>
                  <a:srgbClr val="FFFF00"/>
                </a:solidFill>
              </a:rPr>
              <a:t>ION CARIES</a:t>
            </a:r>
            <a:endParaRPr lang="en-US" sz="3600" b="1" dirty="0">
              <a:solidFill>
                <a:srgbClr val="FFFF00"/>
              </a:solidFill>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003300"/>
            <a:ext cx="8077200" cy="1618392"/>
          </a:xfrm>
          <a:prstGeom prst="rect">
            <a:avLst/>
          </a:prstGeom>
        </p:spPr>
        <p:txBody>
          <a:bodyPr vert="horz" wrap="square" lIns="0" tIns="33020" rIns="0" bIns="0" rtlCol="0">
            <a:spAutoFit/>
          </a:bodyPr>
          <a:lstStyle/>
          <a:p>
            <a:pPr marL="203200" marR="61594" indent="-190500" algn="just">
              <a:lnSpc>
                <a:spcPts val="2800"/>
              </a:lnSpc>
              <a:spcBef>
                <a:spcPts val="260"/>
              </a:spcBef>
              <a:buClr>
                <a:srgbClr val="DC9E1F"/>
              </a:buClr>
              <a:buFont typeface="WenQuanYi Micro Hei"/>
              <a:buChar char="▪"/>
              <a:tabLst>
                <a:tab pos="203200" algn="l"/>
              </a:tabLst>
            </a:pPr>
            <a:r>
              <a:rPr sz="2400" spc="-20" dirty="0">
                <a:solidFill>
                  <a:srgbClr val="FFFFFF"/>
                </a:solidFill>
                <a:latin typeface="Arial"/>
                <a:cs typeface="Arial"/>
              </a:rPr>
              <a:t>Clinically, </a:t>
            </a:r>
            <a:r>
              <a:rPr sz="2800" b="1" spc="-5" dirty="0">
                <a:solidFill>
                  <a:srgbClr val="FFFF00"/>
                </a:solidFill>
                <a:latin typeface="Arial"/>
                <a:cs typeface="Arial"/>
              </a:rPr>
              <a:t>three</a:t>
            </a:r>
            <a:r>
              <a:rPr sz="2400" spc="-5" dirty="0">
                <a:solidFill>
                  <a:srgbClr val="FFFFFF"/>
                </a:solidFill>
                <a:latin typeface="Arial"/>
                <a:cs typeface="Arial"/>
              </a:rPr>
              <a:t> types </a:t>
            </a:r>
            <a:r>
              <a:rPr sz="2400" dirty="0">
                <a:solidFill>
                  <a:srgbClr val="FFFFFF"/>
                </a:solidFill>
                <a:latin typeface="Arial"/>
                <a:cs typeface="Arial"/>
              </a:rPr>
              <a:t>of  </a:t>
            </a:r>
            <a:r>
              <a:rPr sz="2400" spc="-5" dirty="0">
                <a:solidFill>
                  <a:srgbClr val="FFFFFF"/>
                </a:solidFill>
                <a:latin typeface="Arial"/>
                <a:cs typeface="Arial"/>
              </a:rPr>
              <a:t>radiation </a:t>
            </a:r>
            <a:r>
              <a:rPr sz="2400" dirty="0">
                <a:solidFill>
                  <a:srgbClr val="FFFFFF"/>
                </a:solidFill>
                <a:latin typeface="Arial"/>
                <a:cs typeface="Arial"/>
              </a:rPr>
              <a:t>caries</a:t>
            </a:r>
            <a:r>
              <a:rPr sz="2400" spc="-20" dirty="0">
                <a:solidFill>
                  <a:srgbClr val="FFFFFF"/>
                </a:solidFill>
                <a:latin typeface="Arial"/>
                <a:cs typeface="Arial"/>
              </a:rPr>
              <a:t> </a:t>
            </a:r>
            <a:r>
              <a:rPr sz="2400" dirty="0">
                <a:solidFill>
                  <a:srgbClr val="FFFFFF"/>
                </a:solidFill>
                <a:latin typeface="Arial"/>
                <a:cs typeface="Arial"/>
              </a:rPr>
              <a:t>exist</a:t>
            </a:r>
            <a:endParaRPr sz="2400" dirty="0">
              <a:latin typeface="Arial"/>
              <a:cs typeface="Arial"/>
            </a:endParaRPr>
          </a:p>
          <a:p>
            <a:pPr algn="just">
              <a:lnSpc>
                <a:spcPct val="100000"/>
              </a:lnSpc>
              <a:spcBef>
                <a:spcPts val="5"/>
              </a:spcBef>
              <a:buClr>
                <a:srgbClr val="DC9E1F"/>
              </a:buClr>
              <a:buFont typeface="WenQuanYi Micro Hei"/>
              <a:buChar char="▪"/>
            </a:pPr>
            <a:endParaRPr sz="3300" dirty="0">
              <a:latin typeface="Arial"/>
              <a:cs typeface="Arial"/>
            </a:endParaRPr>
          </a:p>
          <a:p>
            <a:pPr marL="203200" marR="5080" indent="-190500" algn="just">
              <a:lnSpc>
                <a:spcPts val="2800"/>
              </a:lnSpc>
              <a:buClr>
                <a:srgbClr val="DC9E1F"/>
              </a:buClr>
              <a:buFont typeface="WenQuanYi Micro Hei"/>
              <a:buChar char="▪"/>
              <a:tabLst>
                <a:tab pos="203200" algn="l"/>
              </a:tabLst>
            </a:pPr>
            <a:r>
              <a:rPr sz="2400" spc="-5" dirty="0">
                <a:solidFill>
                  <a:srgbClr val="FFFFFF"/>
                </a:solidFill>
                <a:latin typeface="Arial"/>
                <a:cs typeface="Arial"/>
              </a:rPr>
              <a:t>The </a:t>
            </a:r>
            <a:r>
              <a:rPr sz="2400" dirty="0">
                <a:solidFill>
                  <a:srgbClr val="FF0000"/>
                </a:solidFill>
                <a:latin typeface="Arial"/>
                <a:cs typeface="Arial"/>
              </a:rPr>
              <a:t>most common</a:t>
            </a:r>
            <a:r>
              <a:rPr sz="2400" dirty="0">
                <a:solidFill>
                  <a:srgbClr val="FFFFFF"/>
                </a:solidFill>
                <a:latin typeface="Arial"/>
                <a:cs typeface="Arial"/>
              </a:rPr>
              <a:t> is  </a:t>
            </a:r>
            <a:r>
              <a:rPr sz="2800" dirty="0">
                <a:solidFill>
                  <a:srgbClr val="FFFFFF"/>
                </a:solidFill>
                <a:latin typeface="Arial"/>
                <a:cs typeface="Arial"/>
              </a:rPr>
              <a:t>widespread </a:t>
            </a:r>
            <a:r>
              <a:rPr sz="2800" spc="-5" dirty="0">
                <a:solidFill>
                  <a:srgbClr val="FFFFFF"/>
                </a:solidFill>
                <a:latin typeface="Arial"/>
                <a:cs typeface="Arial"/>
              </a:rPr>
              <a:t>superficial  </a:t>
            </a:r>
            <a:r>
              <a:rPr sz="2800" dirty="0">
                <a:solidFill>
                  <a:srgbClr val="FFFFFF"/>
                </a:solidFill>
                <a:latin typeface="Arial"/>
                <a:cs typeface="Arial"/>
              </a:rPr>
              <a:t>lesions</a:t>
            </a:r>
            <a:r>
              <a:rPr sz="2400" dirty="0">
                <a:solidFill>
                  <a:srgbClr val="FFFFFF"/>
                </a:solidFill>
                <a:latin typeface="Arial"/>
                <a:cs typeface="Arial"/>
              </a:rPr>
              <a:t> </a:t>
            </a:r>
            <a:r>
              <a:rPr sz="2400" spc="-5" dirty="0">
                <a:solidFill>
                  <a:srgbClr val="FFFFFF"/>
                </a:solidFill>
                <a:latin typeface="Arial"/>
                <a:cs typeface="Arial"/>
              </a:rPr>
              <a:t>attacking  </a:t>
            </a:r>
            <a:r>
              <a:rPr sz="2400" dirty="0">
                <a:solidFill>
                  <a:srgbClr val="FFFFFF"/>
                </a:solidFill>
                <a:latin typeface="Arial"/>
                <a:cs typeface="Arial"/>
              </a:rPr>
              <a:t>buccal, occlusal,</a:t>
            </a:r>
            <a:r>
              <a:rPr sz="2400" spc="-110" dirty="0">
                <a:solidFill>
                  <a:srgbClr val="FFFFFF"/>
                </a:solidFill>
                <a:latin typeface="Arial"/>
                <a:cs typeface="Arial"/>
              </a:rPr>
              <a:t> </a:t>
            </a:r>
            <a:r>
              <a:rPr sz="2400" dirty="0">
                <a:solidFill>
                  <a:srgbClr val="FFFFFF"/>
                </a:solidFill>
                <a:latin typeface="Arial"/>
                <a:cs typeface="Arial"/>
              </a:rPr>
              <a:t>incisal,  and </a:t>
            </a:r>
            <a:r>
              <a:rPr sz="2400" spc="-5" dirty="0">
                <a:solidFill>
                  <a:srgbClr val="FFFFFF"/>
                </a:solidFill>
                <a:latin typeface="Arial"/>
                <a:cs typeface="Arial"/>
              </a:rPr>
              <a:t>palatal</a:t>
            </a:r>
            <a:r>
              <a:rPr sz="2400" spc="-10" dirty="0">
                <a:solidFill>
                  <a:srgbClr val="FFFFFF"/>
                </a:solidFill>
                <a:latin typeface="Arial"/>
                <a:cs typeface="Arial"/>
              </a:rPr>
              <a:t> </a:t>
            </a:r>
            <a:r>
              <a:rPr sz="2400" spc="-5" dirty="0">
                <a:solidFill>
                  <a:srgbClr val="FFFFFF"/>
                </a:solidFill>
                <a:latin typeface="Arial"/>
                <a:cs typeface="Arial"/>
              </a:rPr>
              <a:t>surfaces</a:t>
            </a:r>
            <a:endParaRPr sz="2400" dirty="0">
              <a:latin typeface="Arial"/>
              <a:cs typeface="Arial"/>
            </a:endParaRPr>
          </a:p>
        </p:txBody>
      </p:sp>
      <p:sp>
        <p:nvSpPr>
          <p:cNvPr id="4" name="object 4"/>
          <p:cNvSpPr/>
          <p:nvPr/>
        </p:nvSpPr>
        <p:spPr>
          <a:xfrm>
            <a:off x="2209800" y="2743200"/>
            <a:ext cx="5092700" cy="3706504"/>
          </a:xfrm>
          <a:prstGeom prst="rect">
            <a:avLst/>
          </a:prstGeom>
          <a:blipFill>
            <a:blip r:embed="rId2" cstate="print"/>
            <a:stretch>
              <a:fillRect/>
            </a:stretch>
          </a:blipFill>
        </p:spPr>
        <p:txBody>
          <a:bodyPr wrap="square" lIns="0" tIns="0" rIns="0" bIns="0" rtlCol="0"/>
          <a:lstStyle/>
          <a:p>
            <a:endParaRPr/>
          </a:p>
        </p:txBody>
      </p:sp>
      <p:sp>
        <p:nvSpPr>
          <p:cNvPr id="5" name="TextBox 4"/>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224" y="838200"/>
            <a:ext cx="7689376" cy="1469633"/>
          </a:xfrm>
          <a:prstGeom prst="rect">
            <a:avLst/>
          </a:prstGeom>
        </p:spPr>
        <p:txBody>
          <a:bodyPr vert="horz" wrap="square" lIns="0" tIns="33020" rIns="0" bIns="0" rtlCol="0">
            <a:spAutoFit/>
          </a:bodyPr>
          <a:lstStyle/>
          <a:p>
            <a:pPr marL="203200" marR="106045" indent="-190500" algn="just">
              <a:lnSpc>
                <a:spcPts val="2800"/>
              </a:lnSpc>
              <a:spcBef>
                <a:spcPts val="260"/>
              </a:spcBef>
              <a:buClr>
                <a:srgbClr val="DC9E1F"/>
              </a:buClr>
              <a:buFont typeface="WenQuanYi Micro Hei"/>
              <a:buChar char="▪"/>
              <a:tabLst>
                <a:tab pos="203200" algn="l"/>
              </a:tabLst>
            </a:pPr>
            <a:r>
              <a:rPr sz="2000" spc="-5" dirty="0">
                <a:solidFill>
                  <a:srgbClr val="FFFFFF"/>
                </a:solidFill>
                <a:cs typeface="Arial"/>
              </a:rPr>
              <a:t>Another type </a:t>
            </a:r>
            <a:r>
              <a:rPr sz="2000" dirty="0">
                <a:solidFill>
                  <a:srgbClr val="FFFFFF"/>
                </a:solidFill>
                <a:cs typeface="Arial"/>
              </a:rPr>
              <a:t>involves  primarily </a:t>
            </a:r>
            <a:r>
              <a:rPr sz="2000" spc="-5" dirty="0">
                <a:solidFill>
                  <a:srgbClr val="FFFFFF"/>
                </a:solidFill>
                <a:cs typeface="Arial"/>
              </a:rPr>
              <a:t>the cementum </a:t>
            </a:r>
            <a:r>
              <a:rPr sz="2000" dirty="0">
                <a:solidFill>
                  <a:srgbClr val="FFFFFF"/>
                </a:solidFill>
                <a:cs typeface="Arial"/>
              </a:rPr>
              <a:t>&amp;  </a:t>
            </a:r>
            <a:r>
              <a:rPr sz="2000" spc="-5" dirty="0">
                <a:solidFill>
                  <a:srgbClr val="FFFFFF"/>
                </a:solidFill>
                <a:cs typeface="Arial"/>
              </a:rPr>
              <a:t>dentin </a:t>
            </a:r>
            <a:r>
              <a:rPr sz="2000" dirty="0">
                <a:solidFill>
                  <a:srgbClr val="FFFFFF"/>
                </a:solidFill>
                <a:cs typeface="Arial"/>
              </a:rPr>
              <a:t>in </a:t>
            </a:r>
            <a:r>
              <a:rPr sz="2000" spc="-5" dirty="0">
                <a:solidFill>
                  <a:srgbClr val="FFFFFF"/>
                </a:solidFill>
                <a:cs typeface="Arial"/>
              </a:rPr>
              <a:t>the </a:t>
            </a:r>
            <a:r>
              <a:rPr sz="2000" dirty="0">
                <a:solidFill>
                  <a:srgbClr val="FFFFFF"/>
                </a:solidFill>
                <a:cs typeface="Arial"/>
              </a:rPr>
              <a:t>cervical</a:t>
            </a:r>
            <a:r>
              <a:rPr sz="2000" spc="-55" dirty="0">
                <a:solidFill>
                  <a:srgbClr val="FFFFFF"/>
                </a:solidFill>
                <a:cs typeface="Arial"/>
              </a:rPr>
              <a:t> </a:t>
            </a:r>
            <a:r>
              <a:rPr sz="2000" dirty="0" smtClean="0">
                <a:solidFill>
                  <a:srgbClr val="FFFFFF"/>
                </a:solidFill>
                <a:cs typeface="Arial"/>
              </a:rPr>
              <a:t>region</a:t>
            </a:r>
            <a:endParaRPr sz="3200" dirty="0">
              <a:cs typeface="Arial"/>
            </a:endParaRPr>
          </a:p>
          <a:p>
            <a:pPr marL="203200" marR="5080" indent="-190500" algn="just">
              <a:lnSpc>
                <a:spcPts val="2800"/>
              </a:lnSpc>
              <a:buClr>
                <a:srgbClr val="DC9E1F"/>
              </a:buClr>
              <a:buFont typeface="WenQuanYi Micro Hei"/>
              <a:buChar char="▪"/>
              <a:tabLst>
                <a:tab pos="203200" algn="l"/>
              </a:tabLst>
            </a:pPr>
            <a:r>
              <a:rPr sz="2000" spc="-5" dirty="0">
                <a:solidFill>
                  <a:srgbClr val="FFFFFF"/>
                </a:solidFill>
                <a:cs typeface="Arial"/>
              </a:rPr>
              <a:t>These </a:t>
            </a:r>
            <a:r>
              <a:rPr sz="2000" dirty="0">
                <a:solidFill>
                  <a:srgbClr val="FFFFFF"/>
                </a:solidFill>
                <a:cs typeface="Arial"/>
              </a:rPr>
              <a:t>lesions may</a:t>
            </a:r>
            <a:r>
              <a:rPr sz="2000" spc="-85" dirty="0">
                <a:solidFill>
                  <a:srgbClr val="FFFFFF"/>
                </a:solidFill>
                <a:cs typeface="Arial"/>
              </a:rPr>
              <a:t> </a:t>
            </a:r>
            <a:r>
              <a:rPr sz="2000" dirty="0">
                <a:solidFill>
                  <a:srgbClr val="FFFFFF"/>
                </a:solidFill>
                <a:cs typeface="Arial"/>
              </a:rPr>
              <a:t>progress  around </a:t>
            </a:r>
            <a:r>
              <a:rPr sz="2000" spc="-5" dirty="0">
                <a:solidFill>
                  <a:srgbClr val="FFFFFF"/>
                </a:solidFill>
                <a:cs typeface="Arial"/>
              </a:rPr>
              <a:t>the teeth  circumferentially </a:t>
            </a:r>
            <a:r>
              <a:rPr sz="2000" dirty="0">
                <a:solidFill>
                  <a:srgbClr val="FFFFFF"/>
                </a:solidFill>
                <a:cs typeface="Arial"/>
              </a:rPr>
              <a:t>and result  in loss of </a:t>
            </a:r>
            <a:r>
              <a:rPr sz="2000" spc="-5" dirty="0">
                <a:solidFill>
                  <a:srgbClr val="FFFFFF"/>
                </a:solidFill>
                <a:cs typeface="Arial"/>
              </a:rPr>
              <a:t>the</a:t>
            </a:r>
            <a:r>
              <a:rPr sz="2000" spc="-30" dirty="0">
                <a:solidFill>
                  <a:srgbClr val="FFFFFF"/>
                </a:solidFill>
                <a:cs typeface="Arial"/>
              </a:rPr>
              <a:t> </a:t>
            </a:r>
            <a:r>
              <a:rPr sz="2000" dirty="0">
                <a:solidFill>
                  <a:srgbClr val="FFFFFF"/>
                </a:solidFill>
                <a:cs typeface="Arial"/>
              </a:rPr>
              <a:t>crown</a:t>
            </a:r>
            <a:endParaRPr sz="2000" dirty="0">
              <a:cs typeface="Arial"/>
            </a:endParaRPr>
          </a:p>
        </p:txBody>
      </p:sp>
      <p:sp>
        <p:nvSpPr>
          <p:cNvPr id="3" name="object 3"/>
          <p:cNvSpPr/>
          <p:nvPr/>
        </p:nvSpPr>
        <p:spPr>
          <a:xfrm>
            <a:off x="1676400" y="2307832"/>
            <a:ext cx="6400800" cy="4169167"/>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95800" y="1066800"/>
            <a:ext cx="4356100" cy="3225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85800" y="1066800"/>
            <a:ext cx="3198495" cy="3054682"/>
          </a:xfrm>
          <a:prstGeom prst="rect">
            <a:avLst/>
          </a:prstGeom>
        </p:spPr>
        <p:txBody>
          <a:bodyPr vert="horz" wrap="square" lIns="0" tIns="33020" rIns="0" bIns="0" rtlCol="0">
            <a:spAutoFit/>
          </a:bodyPr>
          <a:lstStyle/>
          <a:p>
            <a:pPr marL="203200" marR="5080" indent="-190500" algn="just">
              <a:lnSpc>
                <a:spcPts val="2800"/>
              </a:lnSpc>
              <a:spcBef>
                <a:spcPts val="260"/>
              </a:spcBef>
              <a:buClr>
                <a:srgbClr val="DC9E1F"/>
              </a:buClr>
              <a:buFont typeface="WenQuanYi Micro Hei"/>
              <a:buChar char="▪"/>
              <a:tabLst>
                <a:tab pos="203200" algn="l"/>
              </a:tabLst>
            </a:pPr>
            <a:r>
              <a:rPr sz="2400" dirty="0">
                <a:solidFill>
                  <a:srgbClr val="FFFFFF"/>
                </a:solidFill>
                <a:latin typeface="Arial"/>
                <a:cs typeface="Arial"/>
              </a:rPr>
              <a:t>A </a:t>
            </a:r>
            <a:r>
              <a:rPr sz="2400" spc="-5" dirty="0">
                <a:solidFill>
                  <a:srgbClr val="FFFFFF"/>
                </a:solidFill>
                <a:latin typeface="Arial"/>
                <a:cs typeface="Arial"/>
              </a:rPr>
              <a:t>final type</a:t>
            </a:r>
            <a:r>
              <a:rPr sz="2400" spc="-195" dirty="0">
                <a:solidFill>
                  <a:srgbClr val="FFFFFF"/>
                </a:solidFill>
                <a:latin typeface="Arial"/>
                <a:cs typeface="Arial"/>
              </a:rPr>
              <a:t> </a:t>
            </a:r>
            <a:r>
              <a:rPr sz="2400" dirty="0">
                <a:solidFill>
                  <a:srgbClr val="FFFFFF"/>
                </a:solidFill>
                <a:latin typeface="Arial"/>
                <a:cs typeface="Arial"/>
              </a:rPr>
              <a:t>appears  as a dark  </a:t>
            </a:r>
            <a:r>
              <a:rPr sz="2400" spc="-5" dirty="0">
                <a:solidFill>
                  <a:srgbClr val="FFFFFF"/>
                </a:solidFill>
                <a:latin typeface="Arial"/>
                <a:cs typeface="Arial"/>
              </a:rPr>
              <a:t>pigmentation </a:t>
            </a:r>
            <a:r>
              <a:rPr sz="2400" dirty="0">
                <a:solidFill>
                  <a:srgbClr val="FFFFFF"/>
                </a:solidFill>
                <a:latin typeface="Arial"/>
                <a:cs typeface="Arial"/>
              </a:rPr>
              <a:t>of </a:t>
            </a:r>
            <a:r>
              <a:rPr sz="2400" spc="-5" dirty="0">
                <a:solidFill>
                  <a:srgbClr val="FFFFFF"/>
                </a:solidFill>
                <a:latin typeface="Arial"/>
                <a:cs typeface="Arial"/>
              </a:rPr>
              <a:t>the  entire</a:t>
            </a:r>
            <a:r>
              <a:rPr sz="2400" spc="-10" dirty="0">
                <a:solidFill>
                  <a:srgbClr val="FFFFFF"/>
                </a:solidFill>
                <a:latin typeface="Arial"/>
                <a:cs typeface="Arial"/>
              </a:rPr>
              <a:t> </a:t>
            </a:r>
            <a:r>
              <a:rPr sz="2400" dirty="0">
                <a:solidFill>
                  <a:srgbClr val="FFFFFF"/>
                </a:solidFill>
                <a:latin typeface="Arial"/>
                <a:cs typeface="Arial"/>
              </a:rPr>
              <a:t>crown</a:t>
            </a:r>
            <a:endParaRPr sz="2400" dirty="0">
              <a:latin typeface="Arial"/>
              <a:cs typeface="Arial"/>
            </a:endParaRPr>
          </a:p>
          <a:p>
            <a:pPr algn="just">
              <a:lnSpc>
                <a:spcPct val="100000"/>
              </a:lnSpc>
              <a:spcBef>
                <a:spcPts val="5"/>
              </a:spcBef>
              <a:buClr>
                <a:srgbClr val="DC9E1F"/>
              </a:buClr>
              <a:buFont typeface="WenQuanYi Micro Hei"/>
              <a:buChar char="▪"/>
            </a:pPr>
            <a:endParaRPr sz="3300" dirty="0">
              <a:latin typeface="Arial"/>
              <a:cs typeface="Arial"/>
            </a:endParaRPr>
          </a:p>
          <a:p>
            <a:pPr marL="203200" marR="309880" indent="-190500" algn="just">
              <a:lnSpc>
                <a:spcPts val="2800"/>
              </a:lnSpc>
              <a:buClr>
                <a:srgbClr val="DC9E1F"/>
              </a:buClr>
              <a:buFont typeface="WenQuanYi Micro Hei"/>
              <a:buChar char="▪"/>
              <a:tabLst>
                <a:tab pos="203200" algn="l"/>
              </a:tabLst>
            </a:pPr>
            <a:r>
              <a:rPr sz="2400" spc="-5" dirty="0">
                <a:solidFill>
                  <a:srgbClr val="FFFFFF"/>
                </a:solidFill>
                <a:latin typeface="Arial"/>
                <a:cs typeface="Arial"/>
              </a:rPr>
              <a:t>The </a:t>
            </a:r>
            <a:r>
              <a:rPr sz="2400" dirty="0">
                <a:solidFill>
                  <a:srgbClr val="FFFFFF"/>
                </a:solidFill>
                <a:latin typeface="Arial"/>
                <a:cs typeface="Arial"/>
              </a:rPr>
              <a:t>incisal</a:t>
            </a:r>
            <a:r>
              <a:rPr sz="2400" spc="-85" dirty="0">
                <a:solidFill>
                  <a:srgbClr val="FFFFFF"/>
                </a:solidFill>
                <a:latin typeface="Arial"/>
                <a:cs typeface="Arial"/>
              </a:rPr>
              <a:t> </a:t>
            </a:r>
            <a:r>
              <a:rPr sz="2400" dirty="0">
                <a:solidFill>
                  <a:srgbClr val="FFFFFF"/>
                </a:solidFill>
                <a:latin typeface="Arial"/>
                <a:cs typeface="Arial"/>
              </a:rPr>
              <a:t>edges  may be markedly  worn</a:t>
            </a:r>
            <a:endParaRPr sz="2400" dirty="0">
              <a:latin typeface="Arial"/>
              <a:cs typeface="Arial"/>
            </a:endParaRPr>
          </a:p>
        </p:txBody>
      </p:sp>
      <p:sp>
        <p:nvSpPr>
          <p:cNvPr id="5" name="TextBox 4"/>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6" name="Horizontal Scroll 5"/>
          <p:cNvSpPr/>
          <p:nvPr/>
        </p:nvSpPr>
        <p:spPr>
          <a:xfrm>
            <a:off x="533400" y="4267200"/>
            <a:ext cx="8037830" cy="2176272"/>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ts val="2840"/>
              </a:lnSpc>
              <a:spcBef>
                <a:spcPts val="100"/>
              </a:spcBef>
            </a:pPr>
            <a:r>
              <a:rPr lang="en-US" b="1" spc="-5" dirty="0">
                <a:solidFill>
                  <a:schemeClr val="bg2"/>
                </a:solidFill>
                <a:latin typeface="Arial"/>
                <a:cs typeface="Arial"/>
              </a:rPr>
              <a:t>Management</a:t>
            </a:r>
            <a:endParaRPr lang="en-US" dirty="0">
              <a:solidFill>
                <a:schemeClr val="bg2"/>
              </a:solidFill>
              <a:latin typeface="Arial"/>
              <a:cs typeface="Arial"/>
            </a:endParaRPr>
          </a:p>
          <a:p>
            <a:pPr marL="203200" marR="5080" indent="-190500" algn="ctr">
              <a:lnSpc>
                <a:spcPct val="79900"/>
              </a:lnSpc>
              <a:spcBef>
                <a:spcPts val="535"/>
              </a:spcBef>
            </a:pPr>
            <a:r>
              <a:rPr lang="en-US" dirty="0">
                <a:solidFill>
                  <a:schemeClr val="bg2"/>
                </a:solidFill>
                <a:latin typeface="Arial"/>
                <a:cs typeface="Arial"/>
              </a:rPr>
              <a:t>Hydrogen peroxide rinses 3% </a:t>
            </a:r>
            <a:r>
              <a:rPr lang="en-US" spc="-5" dirty="0">
                <a:solidFill>
                  <a:schemeClr val="bg2"/>
                </a:solidFill>
                <a:latin typeface="Arial"/>
                <a:cs typeface="Arial"/>
              </a:rPr>
              <a:t>(maintenance </a:t>
            </a:r>
            <a:r>
              <a:rPr lang="en-US" dirty="0">
                <a:solidFill>
                  <a:schemeClr val="bg2"/>
                </a:solidFill>
                <a:latin typeface="Arial"/>
                <a:cs typeface="Arial"/>
              </a:rPr>
              <a:t>of</a:t>
            </a:r>
            <a:r>
              <a:rPr lang="en-US" spc="-50" dirty="0">
                <a:solidFill>
                  <a:schemeClr val="bg2"/>
                </a:solidFill>
                <a:latin typeface="Arial"/>
                <a:cs typeface="Arial"/>
              </a:rPr>
              <a:t> </a:t>
            </a:r>
            <a:r>
              <a:rPr lang="en-US" dirty="0">
                <a:solidFill>
                  <a:schemeClr val="bg2"/>
                </a:solidFill>
                <a:latin typeface="Arial"/>
                <a:cs typeface="Arial"/>
              </a:rPr>
              <a:t>oral  hygiene)</a:t>
            </a:r>
          </a:p>
          <a:p>
            <a:pPr marL="12700" algn="ctr">
              <a:lnSpc>
                <a:spcPts val="2800"/>
              </a:lnSpc>
            </a:pPr>
            <a:r>
              <a:rPr lang="en-US" spc="-40" dirty="0">
                <a:solidFill>
                  <a:schemeClr val="bg2"/>
                </a:solidFill>
                <a:latin typeface="Arial"/>
                <a:cs typeface="Arial"/>
              </a:rPr>
              <a:t>Topical </a:t>
            </a:r>
            <a:r>
              <a:rPr lang="en-US" spc="-5" dirty="0">
                <a:solidFill>
                  <a:schemeClr val="bg2"/>
                </a:solidFill>
                <a:latin typeface="Arial"/>
                <a:cs typeface="Arial"/>
              </a:rPr>
              <a:t>fluoride</a:t>
            </a:r>
            <a:r>
              <a:rPr lang="en-US" spc="40" dirty="0">
                <a:solidFill>
                  <a:schemeClr val="bg2"/>
                </a:solidFill>
                <a:latin typeface="Arial"/>
                <a:cs typeface="Arial"/>
              </a:rPr>
              <a:t> </a:t>
            </a:r>
            <a:r>
              <a:rPr lang="en-US" spc="-5" dirty="0">
                <a:solidFill>
                  <a:schemeClr val="bg2"/>
                </a:solidFill>
                <a:latin typeface="Arial"/>
                <a:cs typeface="Arial"/>
              </a:rPr>
              <a:t>applications</a:t>
            </a:r>
            <a:endParaRPr lang="en-US" dirty="0">
              <a:solidFill>
                <a:schemeClr val="bg2"/>
              </a:solidFill>
              <a:latin typeface="Arial"/>
              <a:cs typeface="Aria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2290" y="762000"/>
            <a:ext cx="5981700" cy="628377"/>
          </a:xfrm>
          <a:prstGeom prst="rect">
            <a:avLst/>
          </a:prstGeom>
        </p:spPr>
        <p:txBody>
          <a:bodyPr vert="horz" wrap="square" lIns="0" tIns="12700" rIns="0" bIns="0" rtlCol="0">
            <a:spAutoFit/>
          </a:bodyPr>
          <a:lstStyle/>
          <a:p>
            <a:pPr marL="12700" algn="ctr">
              <a:lnSpc>
                <a:spcPct val="100000"/>
              </a:lnSpc>
              <a:spcBef>
                <a:spcPts val="100"/>
              </a:spcBef>
              <a:tabLst>
                <a:tab pos="2609850" algn="l"/>
                <a:tab pos="3089275" algn="l"/>
              </a:tabLst>
            </a:pPr>
            <a:r>
              <a:rPr lang="en-US" b="1" dirty="0" smtClean="0">
                <a:solidFill>
                  <a:srgbClr val="FFFF00"/>
                </a:solidFill>
                <a:latin typeface="+mn-lt"/>
              </a:rPr>
              <a:t>MUSCLES	&amp;	J</a:t>
            </a:r>
            <a:r>
              <a:rPr lang="en-US" b="1" spc="-5" dirty="0" smtClean="0">
                <a:solidFill>
                  <a:srgbClr val="FFFF00"/>
                </a:solidFill>
                <a:latin typeface="+mn-lt"/>
              </a:rPr>
              <a:t>OI</a:t>
            </a:r>
            <a:r>
              <a:rPr lang="en-US" b="1" dirty="0" smtClean="0">
                <a:solidFill>
                  <a:srgbClr val="FFFF00"/>
                </a:solidFill>
                <a:latin typeface="+mn-lt"/>
              </a:rPr>
              <a:t>N</a:t>
            </a:r>
            <a:r>
              <a:rPr lang="en-US" b="1" spc="-5" dirty="0" smtClean="0">
                <a:solidFill>
                  <a:srgbClr val="FFFF00"/>
                </a:solidFill>
                <a:latin typeface="+mn-lt"/>
              </a:rPr>
              <a:t>T</a:t>
            </a:r>
            <a:r>
              <a:rPr lang="en-US" b="1" dirty="0" smtClean="0">
                <a:solidFill>
                  <a:srgbClr val="FFFF00"/>
                </a:solidFill>
                <a:latin typeface="+mn-lt"/>
              </a:rPr>
              <a:t>S</a:t>
            </a:r>
            <a:endParaRPr lang="en-US" b="1" dirty="0">
              <a:solidFill>
                <a:srgbClr val="FFFF00"/>
              </a:solidFill>
              <a:latin typeface="+mn-lt"/>
            </a:endParaRPr>
          </a:p>
        </p:txBody>
      </p:sp>
      <p:sp>
        <p:nvSpPr>
          <p:cNvPr id="3" name="object 3"/>
          <p:cNvSpPr txBox="1"/>
          <p:nvPr/>
        </p:nvSpPr>
        <p:spPr>
          <a:xfrm>
            <a:off x="457200" y="1612900"/>
            <a:ext cx="7336790" cy="1133644"/>
          </a:xfrm>
          <a:prstGeom prst="rect">
            <a:avLst/>
          </a:prstGeom>
        </p:spPr>
        <p:txBody>
          <a:bodyPr vert="horz" wrap="square" lIns="0" tIns="12700" rIns="0" bIns="0" rtlCol="0">
            <a:spAutoFit/>
          </a:bodyPr>
          <a:lstStyle/>
          <a:p>
            <a:pPr marL="203200" indent="-190500">
              <a:lnSpc>
                <a:spcPct val="100000"/>
              </a:lnSpc>
              <a:spcBef>
                <a:spcPts val="100"/>
              </a:spcBef>
              <a:buClr>
                <a:srgbClr val="DC9E1F"/>
              </a:buClr>
              <a:buFont typeface="WenQuanYi Micro Hei"/>
              <a:buChar char="▪"/>
              <a:tabLst>
                <a:tab pos="203200" algn="l"/>
              </a:tabLst>
            </a:pPr>
            <a:r>
              <a:rPr sz="3200" b="1" spc="-15" dirty="0" smtClean="0">
                <a:solidFill>
                  <a:srgbClr val="FF0000"/>
                </a:solidFill>
                <a:cs typeface="Arial"/>
              </a:rPr>
              <a:t>T</a:t>
            </a:r>
            <a:r>
              <a:rPr lang="en-US" sz="3200" b="1" spc="-15" dirty="0" smtClean="0">
                <a:solidFill>
                  <a:srgbClr val="FF0000"/>
                </a:solidFill>
                <a:cs typeface="Arial"/>
              </a:rPr>
              <a:t>RISMUS</a:t>
            </a:r>
            <a:r>
              <a:rPr sz="2800" spc="-15" dirty="0" smtClean="0">
                <a:solidFill>
                  <a:srgbClr val="FFFFFF"/>
                </a:solidFill>
                <a:cs typeface="Arial"/>
              </a:rPr>
              <a:t> </a:t>
            </a:r>
            <a:endParaRPr lang="en-US" sz="2800" spc="-15" dirty="0" smtClean="0">
              <a:solidFill>
                <a:srgbClr val="FFFFFF"/>
              </a:solidFill>
              <a:cs typeface="Arial"/>
            </a:endParaRPr>
          </a:p>
          <a:p>
            <a:pPr marL="203200" indent="-190500">
              <a:lnSpc>
                <a:spcPct val="100000"/>
              </a:lnSpc>
              <a:spcBef>
                <a:spcPts val="100"/>
              </a:spcBef>
              <a:buClr>
                <a:srgbClr val="DC9E1F"/>
              </a:buClr>
              <a:buFont typeface="WenQuanYi Micro Hei"/>
              <a:buChar char="▪"/>
              <a:tabLst>
                <a:tab pos="203200" algn="l"/>
              </a:tabLst>
            </a:pPr>
            <a:endParaRPr lang="en-US" sz="2000" spc="-15" dirty="0">
              <a:solidFill>
                <a:srgbClr val="FFFFFF"/>
              </a:solidFill>
              <a:cs typeface="Arial"/>
            </a:endParaRPr>
          </a:p>
          <a:p>
            <a:pPr marL="203200">
              <a:lnSpc>
                <a:spcPct val="100000"/>
              </a:lnSpc>
            </a:pPr>
            <a:endParaRPr sz="2000" dirty="0">
              <a:cs typeface="Arial"/>
            </a:endParaRPr>
          </a:p>
        </p:txBody>
      </p:sp>
      <p:sp>
        <p:nvSpPr>
          <p:cNvPr id="5" name="TextBox 4"/>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graphicFrame>
        <p:nvGraphicFramePr>
          <p:cNvPr id="6" name="Diagram 5"/>
          <p:cNvGraphicFramePr/>
          <p:nvPr>
            <p:extLst>
              <p:ext uri="{D42A27DB-BD31-4B8C-83A1-F6EECF244321}">
                <p14:modId xmlns:p14="http://schemas.microsoft.com/office/powerpoint/2010/main" val="1357140837"/>
              </p:ext>
            </p:extLst>
          </p:nvPr>
        </p:nvGraphicFramePr>
        <p:xfrm>
          <a:off x="1066800" y="1371600"/>
          <a:ext cx="751871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533400" y="5516672"/>
            <a:ext cx="8077200" cy="96032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12700" marR="636270" algn="ctr">
              <a:lnSpc>
                <a:spcPct val="150000"/>
              </a:lnSpc>
              <a:spcBef>
                <a:spcPts val="260"/>
              </a:spcBef>
              <a:buClr>
                <a:srgbClr val="DC9E1F"/>
              </a:buClr>
              <a:tabLst>
                <a:tab pos="203200" algn="l"/>
              </a:tabLst>
            </a:pPr>
            <a:r>
              <a:rPr lang="en-US" sz="2000" b="1" spc="-15" dirty="0">
                <a:solidFill>
                  <a:schemeClr val="bg1"/>
                </a:solidFill>
                <a:cs typeface="Arial"/>
              </a:rPr>
              <a:t>Trismus </a:t>
            </a:r>
            <a:r>
              <a:rPr lang="en-US" sz="2000" b="1" dirty="0">
                <a:solidFill>
                  <a:schemeClr val="bg1"/>
                </a:solidFill>
                <a:cs typeface="Arial"/>
              </a:rPr>
              <a:t>develops 3-6 </a:t>
            </a:r>
            <a:r>
              <a:rPr lang="en-US" sz="2000" b="1" spc="-5" dirty="0" smtClean="0">
                <a:solidFill>
                  <a:schemeClr val="bg1"/>
                </a:solidFill>
                <a:cs typeface="Arial"/>
              </a:rPr>
              <a:t>months </a:t>
            </a:r>
            <a:r>
              <a:rPr lang="en-US" sz="2000" b="1" spc="-5" dirty="0">
                <a:solidFill>
                  <a:schemeClr val="bg1"/>
                </a:solidFill>
                <a:cs typeface="Arial"/>
              </a:rPr>
              <a:t>after radiation treatment </a:t>
            </a:r>
            <a:r>
              <a:rPr lang="en-US" sz="2000" b="1" dirty="0">
                <a:solidFill>
                  <a:schemeClr val="bg1"/>
                </a:solidFill>
                <a:cs typeface="Arial"/>
              </a:rPr>
              <a:t>is  </a:t>
            </a:r>
            <a:r>
              <a:rPr lang="en-US" sz="2000" b="1" spc="-5" dirty="0">
                <a:solidFill>
                  <a:schemeClr val="bg1"/>
                </a:solidFill>
                <a:cs typeface="Arial"/>
              </a:rPr>
              <a:t>completed </a:t>
            </a:r>
            <a:r>
              <a:rPr lang="en-US" sz="2000" b="1" dirty="0">
                <a:solidFill>
                  <a:schemeClr val="bg1"/>
                </a:solidFill>
                <a:cs typeface="Arial"/>
              </a:rPr>
              <a:t>and </a:t>
            </a:r>
            <a:r>
              <a:rPr lang="en-US" sz="2000" b="1" spc="-5" dirty="0">
                <a:solidFill>
                  <a:schemeClr val="bg1"/>
                </a:solidFill>
                <a:cs typeface="Arial"/>
              </a:rPr>
              <a:t>frequently </a:t>
            </a:r>
            <a:r>
              <a:rPr lang="en-US" sz="2000" b="1" dirty="0">
                <a:solidFill>
                  <a:schemeClr val="bg1"/>
                </a:solidFill>
                <a:cs typeface="Arial"/>
              </a:rPr>
              <a:t>becomes a </a:t>
            </a:r>
            <a:r>
              <a:rPr lang="en-US" sz="2000" b="1" spc="-5" dirty="0">
                <a:solidFill>
                  <a:schemeClr val="bg1"/>
                </a:solidFill>
                <a:cs typeface="Arial"/>
              </a:rPr>
              <a:t>lifelong</a:t>
            </a:r>
            <a:r>
              <a:rPr lang="en-US" sz="2000" b="1" spc="10" dirty="0">
                <a:solidFill>
                  <a:schemeClr val="bg1"/>
                </a:solidFill>
                <a:cs typeface="Arial"/>
              </a:rPr>
              <a:t> </a:t>
            </a:r>
            <a:r>
              <a:rPr lang="en-US" sz="2000" b="1" dirty="0">
                <a:solidFill>
                  <a:schemeClr val="bg1"/>
                </a:solidFill>
                <a:cs typeface="Arial"/>
              </a:rPr>
              <a:t>problem</a:t>
            </a:r>
            <a:endParaRPr lang="en-US" sz="2000" b="1" dirty="0">
              <a:solidFill>
                <a:schemeClr val="bg1"/>
              </a:solidFil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lgn="ctr">
              <a:buNone/>
            </a:pPr>
            <a:r>
              <a:rPr lang="en-US" dirty="0" smtClean="0"/>
              <a:t>It is the force that pulls electrons </a:t>
            </a:r>
            <a:r>
              <a:rPr lang="en-US" dirty="0" smtClean="0">
                <a:solidFill>
                  <a:srgbClr val="FF0000"/>
                </a:solidFill>
              </a:rPr>
              <a:t>away</a:t>
            </a:r>
            <a:r>
              <a:rPr lang="en-US" dirty="0" smtClean="0"/>
              <a:t> from the nucleus</a:t>
            </a:r>
            <a:endParaRPr lang="en-US" dirty="0"/>
          </a:p>
        </p:txBody>
      </p:sp>
      <p:sp>
        <p:nvSpPr>
          <p:cNvPr id="4" name="Title 1"/>
          <p:cNvSpPr>
            <a:spLocks noGrp="1"/>
          </p:cNvSpPr>
          <p:nvPr>
            <p:ph type="title"/>
          </p:nvPr>
        </p:nvSpPr>
        <p:spPr>
          <a:xfrm>
            <a:off x="1043490" y="953536"/>
            <a:ext cx="7024744" cy="722864"/>
          </a:xfrm>
          <a:solidFill>
            <a:srgbClr val="FFFF00"/>
          </a:solidFill>
        </p:spPr>
        <p:txBody>
          <a:bodyPr>
            <a:normAutofit/>
          </a:bodyPr>
          <a:lstStyle/>
          <a:p>
            <a:pPr algn="ctr"/>
            <a:r>
              <a:rPr lang="en-US" b="1" dirty="0" smtClean="0">
                <a:solidFill>
                  <a:schemeClr val="bg2"/>
                </a:solidFill>
              </a:rPr>
              <a:t>CENTRIFUGAL FORCE</a:t>
            </a:r>
            <a:endParaRPr lang="en-US" b="1" dirty="0">
              <a:solidFill>
                <a:schemeClr val="bg2"/>
              </a:solidFill>
            </a:endParaRPr>
          </a:p>
        </p:txBody>
      </p:sp>
      <p:sp>
        <p:nvSpPr>
          <p:cNvPr id="5" name="Oval 4"/>
          <p:cNvSpPr/>
          <p:nvPr/>
        </p:nvSpPr>
        <p:spPr>
          <a:xfrm>
            <a:off x="1295400" y="3733800"/>
            <a:ext cx="1371600" cy="137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95800" y="3733800"/>
            <a:ext cx="1371600" cy="137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6"/>
          <p:cNvSpPr/>
          <p:nvPr/>
        </p:nvSpPr>
        <p:spPr>
          <a:xfrm>
            <a:off x="1524000" y="3962400"/>
            <a:ext cx="914400" cy="8763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4800600" y="4152900"/>
            <a:ext cx="762000" cy="5715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096000" y="4095750"/>
            <a:ext cx="1447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extLst>
      <p:ext uri="{BB962C8B-B14F-4D97-AF65-F5344CB8AC3E}">
        <p14:creationId xmlns:p14="http://schemas.microsoft.com/office/powerpoint/2010/main" val="42827010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3400" y="1041400"/>
            <a:ext cx="8121015" cy="3680495"/>
          </a:xfrm>
          <a:prstGeom prst="rect">
            <a:avLst/>
          </a:prstGeom>
        </p:spPr>
        <p:txBody>
          <a:bodyPr vert="horz" wrap="square" lIns="0" tIns="33020" rIns="0" bIns="0" rtlCol="0">
            <a:spAutoFit/>
          </a:bodyPr>
          <a:lstStyle/>
          <a:p>
            <a:pPr marL="5038725" algn="just">
              <a:lnSpc>
                <a:spcPct val="150000"/>
              </a:lnSpc>
              <a:spcBef>
                <a:spcPts val="350"/>
              </a:spcBef>
            </a:pPr>
            <a:r>
              <a:rPr sz="2000" i="1" spc="-5" dirty="0" err="1" smtClean="0">
                <a:solidFill>
                  <a:srgbClr val="FF0000"/>
                </a:solidFill>
                <a:cs typeface="Arial"/>
              </a:rPr>
              <a:t>Ichimura</a:t>
            </a:r>
            <a:r>
              <a:rPr sz="2000" i="1" spc="-5" dirty="0" smtClean="0">
                <a:solidFill>
                  <a:srgbClr val="FF0000"/>
                </a:solidFill>
                <a:cs typeface="Arial"/>
              </a:rPr>
              <a:t> </a:t>
            </a:r>
            <a:r>
              <a:rPr sz="2000" i="1" dirty="0">
                <a:solidFill>
                  <a:srgbClr val="FF0000"/>
                </a:solidFill>
                <a:cs typeface="Arial"/>
              </a:rPr>
              <a:t>and </a:t>
            </a:r>
            <a:r>
              <a:rPr sz="2000" i="1" spc="-30" dirty="0">
                <a:solidFill>
                  <a:srgbClr val="FF0000"/>
                </a:solidFill>
                <a:cs typeface="Arial"/>
              </a:rPr>
              <a:t>Tanaka,</a:t>
            </a:r>
            <a:r>
              <a:rPr sz="2000" i="1" spc="-40" dirty="0">
                <a:solidFill>
                  <a:srgbClr val="FF0000"/>
                </a:solidFill>
                <a:cs typeface="Arial"/>
              </a:rPr>
              <a:t> </a:t>
            </a:r>
            <a:r>
              <a:rPr sz="2000" i="1" dirty="0">
                <a:solidFill>
                  <a:srgbClr val="FF0000"/>
                </a:solidFill>
                <a:cs typeface="Arial"/>
              </a:rPr>
              <a:t>1993</a:t>
            </a:r>
            <a:endParaRPr sz="2000" dirty="0">
              <a:cs typeface="Arial"/>
            </a:endParaRPr>
          </a:p>
          <a:p>
            <a:pPr algn="just">
              <a:lnSpc>
                <a:spcPct val="150000"/>
              </a:lnSpc>
            </a:pPr>
            <a:endParaRPr sz="2200" dirty="0">
              <a:cs typeface="Arial"/>
            </a:endParaRPr>
          </a:p>
          <a:p>
            <a:pPr algn="just">
              <a:lnSpc>
                <a:spcPct val="150000"/>
              </a:lnSpc>
              <a:spcBef>
                <a:spcPts val="20"/>
              </a:spcBef>
            </a:pPr>
            <a:endParaRPr sz="2000" dirty="0">
              <a:cs typeface="Arial"/>
            </a:endParaRPr>
          </a:p>
          <a:p>
            <a:pPr marL="203200" marR="589915" indent="-190500" algn="just">
              <a:lnSpc>
                <a:spcPct val="150000"/>
              </a:lnSpc>
              <a:buClr>
                <a:srgbClr val="DC9E1F"/>
              </a:buClr>
              <a:buFont typeface="WenQuanYi Micro Hei"/>
              <a:buChar char="▪"/>
              <a:tabLst>
                <a:tab pos="203200" algn="l"/>
              </a:tabLst>
            </a:pPr>
            <a:r>
              <a:rPr sz="2400" spc="-15" dirty="0">
                <a:solidFill>
                  <a:srgbClr val="FFFFFF"/>
                </a:solidFill>
                <a:cs typeface="Arial"/>
              </a:rPr>
              <a:t>Trismus </a:t>
            </a:r>
            <a:r>
              <a:rPr sz="2400" dirty="0">
                <a:solidFill>
                  <a:srgbClr val="FFFFFF"/>
                </a:solidFill>
                <a:cs typeface="Arial"/>
              </a:rPr>
              <a:t>is </a:t>
            </a:r>
            <a:r>
              <a:rPr sz="2400" spc="-5" dirty="0">
                <a:solidFill>
                  <a:srgbClr val="FFFFFF"/>
                </a:solidFill>
                <a:cs typeface="Arial"/>
              </a:rPr>
              <a:t>attributed to </a:t>
            </a:r>
            <a:r>
              <a:rPr sz="2400" dirty="0">
                <a:solidFill>
                  <a:srgbClr val="FFFFFF"/>
                </a:solidFill>
                <a:cs typeface="Arial"/>
              </a:rPr>
              <a:t>muscle </a:t>
            </a:r>
            <a:r>
              <a:rPr sz="2400" spc="-5" dirty="0">
                <a:solidFill>
                  <a:srgbClr val="FFFFFF"/>
                </a:solidFill>
                <a:cs typeface="Arial"/>
              </a:rPr>
              <a:t>fibrosis </a:t>
            </a:r>
            <a:r>
              <a:rPr sz="2400" dirty="0">
                <a:solidFill>
                  <a:srgbClr val="FFFFFF"/>
                </a:solidFill>
                <a:cs typeface="Arial"/>
              </a:rPr>
              <a:t>and scarring in  response </a:t>
            </a:r>
            <a:r>
              <a:rPr sz="2400" spc="-5" dirty="0">
                <a:solidFill>
                  <a:srgbClr val="FFFFFF"/>
                </a:solidFill>
                <a:cs typeface="Arial"/>
              </a:rPr>
              <a:t>to radiation </a:t>
            </a:r>
            <a:r>
              <a:rPr sz="2400" dirty="0">
                <a:solidFill>
                  <a:srgbClr val="FFFFFF"/>
                </a:solidFill>
                <a:cs typeface="Arial"/>
              </a:rPr>
              <a:t>injury as well as </a:t>
            </a:r>
            <a:r>
              <a:rPr sz="2400" spc="-5" dirty="0">
                <a:solidFill>
                  <a:srgbClr val="FFFFFF"/>
                </a:solidFill>
                <a:cs typeface="Arial"/>
              </a:rPr>
              <a:t>to fibrosis </a:t>
            </a:r>
            <a:r>
              <a:rPr sz="2400" dirty="0">
                <a:solidFill>
                  <a:srgbClr val="FFFFFF"/>
                </a:solidFill>
                <a:cs typeface="Arial"/>
              </a:rPr>
              <a:t>of </a:t>
            </a:r>
            <a:r>
              <a:rPr sz="2400" spc="-5" dirty="0">
                <a:solidFill>
                  <a:srgbClr val="FFFFFF"/>
                </a:solidFill>
                <a:cs typeface="Arial"/>
              </a:rPr>
              <a:t>the  ligaments </a:t>
            </a:r>
            <a:r>
              <a:rPr sz="2400" dirty="0">
                <a:solidFill>
                  <a:srgbClr val="FFFFFF"/>
                </a:solidFill>
                <a:cs typeface="Arial"/>
              </a:rPr>
              <a:t>around </a:t>
            </a:r>
            <a:r>
              <a:rPr sz="2400" spc="-5" dirty="0">
                <a:solidFill>
                  <a:srgbClr val="FFFFFF"/>
                </a:solidFill>
                <a:cs typeface="Arial"/>
              </a:rPr>
              <a:t>the TMJ </a:t>
            </a:r>
            <a:r>
              <a:rPr sz="2400" dirty="0">
                <a:solidFill>
                  <a:srgbClr val="FFFFFF"/>
                </a:solidFill>
                <a:cs typeface="Arial"/>
              </a:rPr>
              <a:t>and scarring of </a:t>
            </a:r>
            <a:r>
              <a:rPr sz="2400" spc="-5" dirty="0">
                <a:solidFill>
                  <a:srgbClr val="FFFFFF"/>
                </a:solidFill>
                <a:cs typeface="Arial"/>
              </a:rPr>
              <a:t>the  </a:t>
            </a:r>
            <a:r>
              <a:rPr sz="2400" spc="-5" dirty="0" err="1">
                <a:solidFill>
                  <a:srgbClr val="FFFFFF"/>
                </a:solidFill>
                <a:cs typeface="Arial"/>
              </a:rPr>
              <a:t>pterygomandibular</a:t>
            </a:r>
            <a:r>
              <a:rPr sz="2400" spc="-10" dirty="0">
                <a:solidFill>
                  <a:srgbClr val="FFFFFF"/>
                </a:solidFill>
                <a:cs typeface="Arial"/>
              </a:rPr>
              <a:t> </a:t>
            </a:r>
            <a:r>
              <a:rPr sz="2400" dirty="0" smtClean="0">
                <a:solidFill>
                  <a:srgbClr val="FFFFFF"/>
                </a:solidFill>
                <a:cs typeface="Arial"/>
              </a:rPr>
              <a:t>raphe</a:t>
            </a:r>
            <a:r>
              <a:rPr lang="en-US" sz="2400" dirty="0" smtClean="0">
                <a:solidFill>
                  <a:srgbClr val="FFFFFF"/>
                </a:solidFill>
                <a:cs typeface="Arial"/>
              </a:rPr>
              <a:t>.</a:t>
            </a:r>
            <a:endParaRPr sz="2400" dirty="0">
              <a:cs typeface="Arial"/>
            </a:endParaRPr>
          </a:p>
        </p:txBody>
      </p:sp>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1143000"/>
            <a:ext cx="5219700" cy="505267"/>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00"/>
                </a:solidFill>
                <a:latin typeface="Arial"/>
                <a:cs typeface="Arial"/>
              </a:rPr>
              <a:t>OSTEORADIONECROSIS</a:t>
            </a:r>
            <a:endParaRPr sz="3200" dirty="0">
              <a:solidFill>
                <a:srgbClr val="FFFF00"/>
              </a:solidFill>
              <a:latin typeface="Arial"/>
              <a:cs typeface="Arial"/>
            </a:endParaRPr>
          </a:p>
        </p:txBody>
      </p:sp>
      <p:sp>
        <p:nvSpPr>
          <p:cNvPr id="3" name="object 3"/>
          <p:cNvSpPr txBox="1"/>
          <p:nvPr/>
        </p:nvSpPr>
        <p:spPr>
          <a:xfrm>
            <a:off x="685800" y="2091442"/>
            <a:ext cx="8020050" cy="3308598"/>
          </a:xfrm>
          <a:prstGeom prst="rect">
            <a:avLst/>
          </a:prstGeom>
        </p:spPr>
        <p:txBody>
          <a:bodyPr vert="horz" wrap="square" lIns="0" tIns="172720" rIns="0" bIns="0" rtlCol="0">
            <a:spAutoFit/>
          </a:bodyPr>
          <a:lstStyle/>
          <a:p>
            <a:pPr marL="12700" algn="just">
              <a:lnSpc>
                <a:spcPct val="200000"/>
              </a:lnSpc>
              <a:spcBef>
                <a:spcPts val="1360"/>
              </a:spcBef>
            </a:pPr>
            <a:r>
              <a:rPr sz="2400" b="1" spc="-5" dirty="0">
                <a:solidFill>
                  <a:srgbClr val="FFFFFF"/>
                </a:solidFill>
                <a:cs typeface="Trebuchet MS"/>
              </a:rPr>
              <a:t>-Also known as post </a:t>
            </a:r>
            <a:r>
              <a:rPr sz="2400" b="1" spc="-15" dirty="0">
                <a:solidFill>
                  <a:srgbClr val="FFFFFF"/>
                </a:solidFill>
                <a:cs typeface="Trebuchet MS"/>
              </a:rPr>
              <a:t>radiation </a:t>
            </a:r>
            <a:r>
              <a:rPr sz="2400" b="1" spc="-5" dirty="0" smtClean="0">
                <a:solidFill>
                  <a:srgbClr val="FFFFFF"/>
                </a:solidFill>
                <a:cs typeface="Trebuchet MS"/>
              </a:rPr>
              <a:t>osteonecrosis</a:t>
            </a:r>
            <a:endParaRPr lang="en-US" sz="2400" dirty="0">
              <a:cs typeface="Trebuchet MS"/>
            </a:endParaRPr>
          </a:p>
          <a:p>
            <a:pPr marL="12700" algn="just">
              <a:lnSpc>
                <a:spcPct val="200000"/>
              </a:lnSpc>
              <a:spcBef>
                <a:spcPts val="1360"/>
              </a:spcBef>
            </a:pPr>
            <a:r>
              <a:rPr lang="en-US" sz="2400" b="1" spc="-5" dirty="0" smtClean="0">
                <a:solidFill>
                  <a:srgbClr val="FFFFFF"/>
                </a:solidFill>
                <a:cs typeface="Trebuchet MS"/>
              </a:rPr>
              <a:t>- </a:t>
            </a:r>
            <a:r>
              <a:rPr lang="en-US" sz="2400" b="1" spc="-5" dirty="0">
                <a:solidFill>
                  <a:srgbClr val="FFFFFF"/>
                </a:solidFill>
                <a:cs typeface="Trebuchet MS"/>
              </a:rPr>
              <a:t>F</a:t>
            </a:r>
            <a:r>
              <a:rPr sz="2400" b="1" spc="-5" dirty="0" smtClean="0">
                <a:solidFill>
                  <a:srgbClr val="FFFFFF"/>
                </a:solidFill>
                <a:cs typeface="Trebuchet MS"/>
              </a:rPr>
              <a:t>irst </a:t>
            </a:r>
            <a:r>
              <a:rPr sz="2400" b="1" spc="-5" dirty="0">
                <a:solidFill>
                  <a:srgbClr val="FFFFFF"/>
                </a:solidFill>
                <a:cs typeface="Trebuchet MS"/>
              </a:rPr>
              <a:t>described by </a:t>
            </a:r>
            <a:r>
              <a:rPr sz="2400" b="1" dirty="0">
                <a:solidFill>
                  <a:srgbClr val="FFFFFF"/>
                </a:solidFill>
                <a:cs typeface="Trebuchet MS"/>
              </a:rPr>
              <a:t>– </a:t>
            </a:r>
            <a:r>
              <a:rPr sz="2400" b="1" spc="-5" dirty="0">
                <a:solidFill>
                  <a:srgbClr val="FFFFFF"/>
                </a:solidFill>
                <a:cs typeface="Trebuchet MS"/>
              </a:rPr>
              <a:t>Regaud in</a:t>
            </a:r>
            <a:r>
              <a:rPr sz="2400" b="1" spc="15" dirty="0">
                <a:solidFill>
                  <a:srgbClr val="FFFFFF"/>
                </a:solidFill>
                <a:cs typeface="Trebuchet MS"/>
              </a:rPr>
              <a:t> </a:t>
            </a:r>
            <a:r>
              <a:rPr sz="2400" b="1" spc="-5" dirty="0">
                <a:solidFill>
                  <a:srgbClr val="FFFFFF"/>
                </a:solidFill>
                <a:cs typeface="Trebuchet MS"/>
              </a:rPr>
              <a:t>1920</a:t>
            </a:r>
            <a:endParaRPr sz="2400" dirty="0">
              <a:cs typeface="Trebuchet MS"/>
            </a:endParaRPr>
          </a:p>
          <a:p>
            <a:pPr marL="12700" marR="5080" algn="just">
              <a:lnSpc>
                <a:spcPct val="200000"/>
              </a:lnSpc>
              <a:buChar char="-"/>
              <a:tabLst>
                <a:tab pos="271145" algn="l"/>
                <a:tab pos="272415" algn="l"/>
                <a:tab pos="577850" algn="l"/>
                <a:tab pos="1662430" algn="l"/>
                <a:tab pos="3152140" algn="l"/>
                <a:tab pos="3411854" algn="l"/>
                <a:tab pos="5062855" algn="l"/>
                <a:tab pos="6899275" algn="l"/>
                <a:tab pos="7317740" algn="l"/>
              </a:tabLst>
            </a:pPr>
            <a:r>
              <a:rPr lang="en-US" sz="2400" b="1" dirty="0" smtClean="0">
                <a:solidFill>
                  <a:srgbClr val="FFFFFF"/>
                </a:solidFill>
                <a:cs typeface="Trebuchet MS"/>
              </a:rPr>
              <a:t>A </a:t>
            </a:r>
            <a:r>
              <a:rPr sz="2400" b="1" dirty="0">
                <a:solidFill>
                  <a:srgbClr val="FFFFFF"/>
                </a:solidFill>
                <a:cs typeface="Trebuchet MS"/>
              </a:rPr>
              <a:t>	se</a:t>
            </a:r>
            <a:r>
              <a:rPr sz="2400" b="1" spc="-5" dirty="0">
                <a:solidFill>
                  <a:srgbClr val="FFFFFF"/>
                </a:solidFill>
                <a:cs typeface="Trebuchet MS"/>
              </a:rPr>
              <a:t>ri</a:t>
            </a:r>
            <a:r>
              <a:rPr sz="2400" b="1" dirty="0">
                <a:solidFill>
                  <a:srgbClr val="FFFFFF"/>
                </a:solidFill>
                <a:cs typeface="Trebuchet MS"/>
              </a:rPr>
              <a:t>ous	</a:t>
            </a:r>
            <a:r>
              <a:rPr sz="2400" b="1" dirty="0" smtClean="0">
                <a:solidFill>
                  <a:srgbClr val="FFFFFF"/>
                </a:solidFill>
                <a:cs typeface="Trebuchet MS"/>
              </a:rPr>
              <a:t>de</a:t>
            </a:r>
            <a:r>
              <a:rPr sz="2400" b="1" spc="-5" dirty="0" smtClean="0">
                <a:solidFill>
                  <a:srgbClr val="FFFFFF"/>
                </a:solidFill>
                <a:cs typeface="Trebuchet MS"/>
              </a:rPr>
              <a:t>f</a:t>
            </a:r>
            <a:r>
              <a:rPr sz="2400" b="1" dirty="0" smtClean="0">
                <a:solidFill>
                  <a:srgbClr val="FFFFFF"/>
                </a:solidFill>
                <a:cs typeface="Trebuchet MS"/>
              </a:rPr>
              <a:t>o</a:t>
            </a:r>
            <a:r>
              <a:rPr sz="2400" b="1" spc="-5" dirty="0" smtClean="0">
                <a:solidFill>
                  <a:srgbClr val="FFFFFF"/>
                </a:solidFill>
                <a:cs typeface="Trebuchet MS"/>
              </a:rPr>
              <a:t>r</a:t>
            </a:r>
            <a:r>
              <a:rPr sz="2400" b="1" dirty="0" smtClean="0">
                <a:solidFill>
                  <a:srgbClr val="FFFFFF"/>
                </a:solidFill>
                <a:cs typeface="Trebuchet MS"/>
              </a:rPr>
              <a:t>m</a:t>
            </a:r>
            <a:r>
              <a:rPr sz="2400" b="1" spc="-5" dirty="0" smtClean="0">
                <a:solidFill>
                  <a:srgbClr val="FFFFFF"/>
                </a:solidFill>
                <a:cs typeface="Trebuchet MS"/>
              </a:rPr>
              <a:t>in</a:t>
            </a:r>
            <a:r>
              <a:rPr sz="2400" b="1" dirty="0" smtClean="0">
                <a:solidFill>
                  <a:srgbClr val="FFFFFF"/>
                </a:solidFill>
                <a:cs typeface="Trebuchet MS"/>
              </a:rPr>
              <a:t>g,</a:t>
            </a:r>
            <a:r>
              <a:rPr sz="2400" b="1" dirty="0">
                <a:solidFill>
                  <a:srgbClr val="FFFFFF"/>
                </a:solidFill>
                <a:cs typeface="Trebuchet MS"/>
              </a:rPr>
              <a:t>	</a:t>
            </a:r>
            <a:r>
              <a:rPr sz="2400" b="1" dirty="0" smtClean="0">
                <a:solidFill>
                  <a:srgbClr val="FFFFFF"/>
                </a:solidFill>
                <a:cs typeface="Trebuchet MS"/>
              </a:rPr>
              <a:t>de</a:t>
            </a:r>
            <a:r>
              <a:rPr sz="2400" b="1" spc="-5" dirty="0" smtClean="0">
                <a:solidFill>
                  <a:srgbClr val="FFFFFF"/>
                </a:solidFill>
                <a:cs typeface="Trebuchet MS"/>
              </a:rPr>
              <a:t>bi</a:t>
            </a:r>
            <a:r>
              <a:rPr sz="2400" b="1" dirty="0" smtClean="0">
                <a:solidFill>
                  <a:srgbClr val="FFFFFF"/>
                </a:solidFill>
                <a:cs typeface="Trebuchet MS"/>
              </a:rPr>
              <a:t>l</a:t>
            </a:r>
            <a:r>
              <a:rPr sz="2400" b="1" spc="-5" dirty="0" smtClean="0">
                <a:solidFill>
                  <a:srgbClr val="FFFFFF"/>
                </a:solidFill>
                <a:cs typeface="Trebuchet MS"/>
              </a:rPr>
              <a:t>i</a:t>
            </a:r>
            <a:r>
              <a:rPr sz="2400" b="1" dirty="0" smtClean="0">
                <a:solidFill>
                  <a:srgbClr val="FFFFFF"/>
                </a:solidFill>
                <a:cs typeface="Trebuchet MS"/>
              </a:rPr>
              <a:t>tat</a:t>
            </a:r>
            <a:r>
              <a:rPr sz="2400" b="1" spc="-5" dirty="0" smtClean="0">
                <a:solidFill>
                  <a:srgbClr val="FFFFFF"/>
                </a:solidFill>
                <a:cs typeface="Trebuchet MS"/>
              </a:rPr>
              <a:t>in</a:t>
            </a:r>
            <a:r>
              <a:rPr sz="2400" b="1" dirty="0" smtClean="0">
                <a:solidFill>
                  <a:srgbClr val="FFFFFF"/>
                </a:solidFill>
                <a:cs typeface="Trebuchet MS"/>
              </a:rPr>
              <a:t>g</a:t>
            </a:r>
            <a:r>
              <a:rPr lang="en-US" sz="2400" b="1" dirty="0" smtClean="0">
                <a:solidFill>
                  <a:srgbClr val="FFFFFF"/>
                </a:solidFill>
                <a:cs typeface="Trebuchet MS"/>
              </a:rPr>
              <a:t> </a:t>
            </a:r>
            <a:r>
              <a:rPr sz="2400" b="1" dirty="0" smtClean="0">
                <a:solidFill>
                  <a:srgbClr val="FFFFFF"/>
                </a:solidFill>
                <a:cs typeface="Trebuchet MS"/>
              </a:rPr>
              <a:t>compl</a:t>
            </a:r>
            <a:r>
              <a:rPr sz="2400" b="1" spc="-5" dirty="0" smtClean="0">
                <a:solidFill>
                  <a:srgbClr val="FFFFFF"/>
                </a:solidFill>
                <a:cs typeface="Trebuchet MS"/>
              </a:rPr>
              <a:t>i</a:t>
            </a:r>
            <a:r>
              <a:rPr sz="2400" b="1" dirty="0" smtClean="0">
                <a:solidFill>
                  <a:srgbClr val="FFFFFF"/>
                </a:solidFill>
                <a:cs typeface="Trebuchet MS"/>
              </a:rPr>
              <a:t>cat</a:t>
            </a:r>
            <a:r>
              <a:rPr sz="2400" b="1" spc="-5" dirty="0" smtClean="0">
                <a:solidFill>
                  <a:srgbClr val="FFFFFF"/>
                </a:solidFill>
                <a:cs typeface="Trebuchet MS"/>
              </a:rPr>
              <a:t>i</a:t>
            </a:r>
            <a:r>
              <a:rPr sz="2400" b="1" dirty="0" smtClean="0">
                <a:solidFill>
                  <a:srgbClr val="FFFFFF"/>
                </a:solidFill>
                <a:cs typeface="Trebuchet MS"/>
              </a:rPr>
              <a:t>on</a:t>
            </a:r>
            <a:r>
              <a:rPr sz="2400" b="1" dirty="0">
                <a:solidFill>
                  <a:srgbClr val="FFFFFF"/>
                </a:solidFill>
                <a:cs typeface="Trebuchet MS"/>
              </a:rPr>
              <a:t>	of	</a:t>
            </a:r>
            <a:r>
              <a:rPr sz="2400" b="1" spc="-70" dirty="0">
                <a:solidFill>
                  <a:srgbClr val="FFFFFF"/>
                </a:solidFill>
                <a:cs typeface="Trebuchet MS"/>
              </a:rPr>
              <a:t>r</a:t>
            </a:r>
            <a:r>
              <a:rPr sz="2400" b="1" dirty="0">
                <a:solidFill>
                  <a:srgbClr val="FFFFFF"/>
                </a:solidFill>
                <a:cs typeface="Trebuchet MS"/>
              </a:rPr>
              <a:t>ad</a:t>
            </a:r>
            <a:r>
              <a:rPr sz="2400" b="1" spc="-5" dirty="0">
                <a:solidFill>
                  <a:srgbClr val="FFFFFF"/>
                </a:solidFill>
                <a:cs typeface="Trebuchet MS"/>
              </a:rPr>
              <a:t>i</a:t>
            </a:r>
            <a:r>
              <a:rPr sz="2400" b="1" dirty="0">
                <a:solidFill>
                  <a:srgbClr val="FFFFFF"/>
                </a:solidFill>
                <a:cs typeface="Trebuchet MS"/>
              </a:rPr>
              <a:t>at</a:t>
            </a:r>
            <a:r>
              <a:rPr sz="2400" b="1" spc="-5" dirty="0">
                <a:solidFill>
                  <a:srgbClr val="FFFFFF"/>
                </a:solidFill>
                <a:cs typeface="Trebuchet MS"/>
              </a:rPr>
              <a:t>i</a:t>
            </a:r>
            <a:r>
              <a:rPr sz="2400" b="1" dirty="0">
                <a:solidFill>
                  <a:srgbClr val="FFFFFF"/>
                </a:solidFill>
                <a:cs typeface="Trebuchet MS"/>
              </a:rPr>
              <a:t>on  </a:t>
            </a:r>
            <a:r>
              <a:rPr sz="2400" b="1" spc="-15" dirty="0">
                <a:solidFill>
                  <a:srgbClr val="FFFFFF"/>
                </a:solidFill>
                <a:cs typeface="Trebuchet MS"/>
              </a:rPr>
              <a:t>therapy</a:t>
            </a:r>
            <a:endParaRPr sz="2400" dirty="0">
              <a:cs typeface="Trebuchet MS"/>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1402" y="914400"/>
            <a:ext cx="7848601" cy="5264903"/>
          </a:xfrm>
          <a:prstGeom prst="rect">
            <a:avLst/>
          </a:prstGeom>
        </p:spPr>
        <p:txBody>
          <a:bodyPr vert="horz" wrap="square" lIns="0" tIns="172720" rIns="0" bIns="0" rtlCol="0">
            <a:spAutoFit/>
          </a:bodyPr>
          <a:lstStyle/>
          <a:p>
            <a:pPr marL="12700" algn="just">
              <a:lnSpc>
                <a:spcPct val="100000"/>
              </a:lnSpc>
              <a:spcBef>
                <a:spcPts val="1360"/>
              </a:spcBef>
            </a:pPr>
            <a:r>
              <a:rPr sz="4000" b="1" spc="-35" dirty="0">
                <a:solidFill>
                  <a:srgbClr val="FFFF00"/>
                </a:solidFill>
                <a:cs typeface="Trebuchet MS"/>
              </a:rPr>
              <a:t>PATHOPHYSIOLOGY:</a:t>
            </a:r>
            <a:endParaRPr sz="4000" dirty="0">
              <a:solidFill>
                <a:srgbClr val="FFFF00"/>
              </a:solidFill>
              <a:cs typeface="Trebuchet MS"/>
            </a:endParaRPr>
          </a:p>
          <a:p>
            <a:pPr marL="12700" algn="just">
              <a:lnSpc>
                <a:spcPct val="100000"/>
              </a:lnSpc>
              <a:spcBef>
                <a:spcPts val="1260"/>
              </a:spcBef>
              <a:tabLst>
                <a:tab pos="469265" algn="l"/>
              </a:tabLst>
            </a:pPr>
            <a:r>
              <a:rPr sz="3200" b="1" spc="-5" dirty="0">
                <a:solidFill>
                  <a:schemeClr val="accent6">
                    <a:lumMod val="75000"/>
                  </a:schemeClr>
                </a:solidFill>
                <a:cs typeface="Trebuchet MS"/>
              </a:rPr>
              <a:t>1.	Meyer in</a:t>
            </a:r>
            <a:r>
              <a:rPr sz="3200" b="1" spc="-10" dirty="0">
                <a:solidFill>
                  <a:schemeClr val="accent6">
                    <a:lumMod val="75000"/>
                  </a:schemeClr>
                </a:solidFill>
                <a:cs typeface="Trebuchet MS"/>
              </a:rPr>
              <a:t> </a:t>
            </a:r>
            <a:r>
              <a:rPr sz="3200" b="1" dirty="0">
                <a:solidFill>
                  <a:schemeClr val="accent6">
                    <a:lumMod val="75000"/>
                  </a:schemeClr>
                </a:solidFill>
                <a:cs typeface="Trebuchet MS"/>
              </a:rPr>
              <a:t>1970:</a:t>
            </a:r>
            <a:endParaRPr sz="3200" dirty="0">
              <a:solidFill>
                <a:schemeClr val="accent6">
                  <a:lumMod val="75000"/>
                </a:schemeClr>
              </a:solidFill>
              <a:cs typeface="Trebuchet MS"/>
            </a:endParaRPr>
          </a:p>
          <a:p>
            <a:pPr marL="469900" indent="-457200" algn="just">
              <a:lnSpc>
                <a:spcPct val="100000"/>
              </a:lnSpc>
              <a:spcBef>
                <a:spcPts val="1260"/>
              </a:spcBef>
              <a:buChar char="-"/>
              <a:tabLst>
                <a:tab pos="469265" algn="l"/>
                <a:tab pos="469900" algn="l"/>
              </a:tabLst>
            </a:pPr>
            <a:r>
              <a:rPr sz="2400" b="1" spc="-5" dirty="0">
                <a:solidFill>
                  <a:srgbClr val="FFFFFF"/>
                </a:solidFill>
                <a:cs typeface="Trebuchet MS"/>
              </a:rPr>
              <a:t>triad of </a:t>
            </a:r>
            <a:r>
              <a:rPr sz="2400" b="1" spc="-10" dirty="0">
                <a:solidFill>
                  <a:srgbClr val="FFFFFF"/>
                </a:solidFill>
                <a:cs typeface="Trebuchet MS"/>
              </a:rPr>
              <a:t>radiation </a:t>
            </a:r>
            <a:r>
              <a:rPr sz="2400" b="1" dirty="0">
                <a:solidFill>
                  <a:srgbClr val="FFFFFF"/>
                </a:solidFill>
                <a:cs typeface="Trebuchet MS"/>
              </a:rPr>
              <a:t>, </a:t>
            </a:r>
            <a:r>
              <a:rPr sz="2400" b="1" spc="-15" dirty="0">
                <a:solidFill>
                  <a:srgbClr val="FFFFFF"/>
                </a:solidFill>
                <a:cs typeface="Trebuchet MS"/>
              </a:rPr>
              <a:t>trauma </a:t>
            </a:r>
            <a:r>
              <a:rPr sz="2400" b="1" spc="-5" dirty="0">
                <a:solidFill>
                  <a:srgbClr val="FFFFFF"/>
                </a:solidFill>
                <a:cs typeface="Trebuchet MS"/>
              </a:rPr>
              <a:t>and</a:t>
            </a:r>
            <a:r>
              <a:rPr sz="2400" b="1" spc="15" dirty="0">
                <a:solidFill>
                  <a:srgbClr val="FFFFFF"/>
                </a:solidFill>
                <a:cs typeface="Trebuchet MS"/>
              </a:rPr>
              <a:t> </a:t>
            </a:r>
            <a:r>
              <a:rPr sz="2400" b="1" spc="-5" dirty="0">
                <a:solidFill>
                  <a:srgbClr val="FFFFFF"/>
                </a:solidFill>
                <a:cs typeface="Trebuchet MS"/>
              </a:rPr>
              <a:t>infection</a:t>
            </a:r>
            <a:endParaRPr sz="2400" dirty="0">
              <a:cs typeface="Trebuchet MS"/>
            </a:endParaRPr>
          </a:p>
          <a:p>
            <a:pPr marL="469900" marR="5080" indent="-457200" algn="just">
              <a:lnSpc>
                <a:spcPct val="147700"/>
              </a:lnSpc>
              <a:buChar char="-"/>
              <a:tabLst>
                <a:tab pos="469265" algn="l"/>
                <a:tab pos="469900" algn="l"/>
                <a:tab pos="1894205" algn="l"/>
                <a:tab pos="2402205" algn="l"/>
                <a:tab pos="2682875" algn="l"/>
                <a:tab pos="3292475" algn="l"/>
                <a:tab pos="4694555" algn="l"/>
                <a:tab pos="5580380" algn="l"/>
                <a:tab pos="6190615" algn="l"/>
                <a:tab pos="7240905" algn="l"/>
                <a:tab pos="7643495" algn="l"/>
              </a:tabLst>
            </a:pPr>
            <a:endParaRPr lang="en-US" sz="2400" b="1" dirty="0" smtClean="0">
              <a:solidFill>
                <a:srgbClr val="FFFFFF"/>
              </a:solidFill>
              <a:cs typeface="Trebuchet MS"/>
            </a:endParaRPr>
          </a:p>
          <a:p>
            <a:pPr marL="469900" marR="5080" indent="-457200" algn="just">
              <a:lnSpc>
                <a:spcPct val="147700"/>
              </a:lnSpc>
              <a:buChar char="-"/>
              <a:tabLst>
                <a:tab pos="469265" algn="l"/>
                <a:tab pos="469900" algn="l"/>
                <a:tab pos="1894205" algn="l"/>
                <a:tab pos="2402205" algn="l"/>
                <a:tab pos="2682875" algn="l"/>
                <a:tab pos="3292475" algn="l"/>
                <a:tab pos="4694555" algn="l"/>
                <a:tab pos="5580380" algn="l"/>
                <a:tab pos="6190615" algn="l"/>
                <a:tab pos="7240905" algn="l"/>
                <a:tab pos="7643495" algn="l"/>
              </a:tabLst>
            </a:pPr>
            <a:endParaRPr lang="en-US" sz="2400" b="1" dirty="0">
              <a:solidFill>
                <a:srgbClr val="FFFFFF"/>
              </a:solidFill>
              <a:cs typeface="Trebuchet MS"/>
            </a:endParaRPr>
          </a:p>
          <a:p>
            <a:pPr marL="469900" marR="5080" indent="-457200" algn="just">
              <a:lnSpc>
                <a:spcPct val="147700"/>
              </a:lnSpc>
              <a:buChar char="-"/>
              <a:tabLst>
                <a:tab pos="469265" algn="l"/>
                <a:tab pos="469900" algn="l"/>
                <a:tab pos="1894205" algn="l"/>
                <a:tab pos="2402205" algn="l"/>
                <a:tab pos="2682875" algn="l"/>
                <a:tab pos="3292475" algn="l"/>
                <a:tab pos="4694555" algn="l"/>
                <a:tab pos="5580380" algn="l"/>
                <a:tab pos="6190615" algn="l"/>
                <a:tab pos="7240905" algn="l"/>
                <a:tab pos="7643495" algn="l"/>
              </a:tabLst>
            </a:pPr>
            <a:r>
              <a:rPr sz="2400" b="1" dirty="0" smtClean="0">
                <a:solidFill>
                  <a:srgbClr val="FFFFFF"/>
                </a:solidFill>
                <a:cs typeface="Trebuchet MS"/>
              </a:rPr>
              <a:t>Ir</a:t>
            </a:r>
            <a:r>
              <a:rPr sz="2400" b="1" spc="-70" dirty="0" smtClean="0">
                <a:solidFill>
                  <a:srgbClr val="FFFFFF"/>
                </a:solidFill>
                <a:cs typeface="Trebuchet MS"/>
              </a:rPr>
              <a:t>r</a:t>
            </a:r>
            <a:r>
              <a:rPr sz="2400" b="1" spc="-5" dirty="0" smtClean="0">
                <a:solidFill>
                  <a:srgbClr val="FFFFFF"/>
                </a:solidFill>
                <a:cs typeface="Trebuchet MS"/>
              </a:rPr>
              <a:t>adiate</a:t>
            </a:r>
            <a:r>
              <a:rPr sz="2400" b="1" dirty="0" smtClean="0">
                <a:solidFill>
                  <a:srgbClr val="FFFFFF"/>
                </a:solidFill>
                <a:cs typeface="Trebuchet MS"/>
              </a:rPr>
              <a:t>d</a:t>
            </a:r>
            <a:r>
              <a:rPr sz="2400" b="1" dirty="0">
                <a:solidFill>
                  <a:srgbClr val="FFFFFF"/>
                </a:solidFill>
                <a:cs typeface="Trebuchet MS"/>
              </a:rPr>
              <a:t>	</a:t>
            </a:r>
            <a:r>
              <a:rPr sz="2400" b="1" spc="-5" dirty="0">
                <a:solidFill>
                  <a:srgbClr val="FFFFFF"/>
                </a:solidFill>
                <a:cs typeface="Trebuchet MS"/>
              </a:rPr>
              <a:t>b</a:t>
            </a:r>
            <a:r>
              <a:rPr sz="2400" b="1" dirty="0">
                <a:solidFill>
                  <a:srgbClr val="FFFFFF"/>
                </a:solidFill>
                <a:cs typeface="Trebuchet MS"/>
              </a:rPr>
              <a:t>one	</a:t>
            </a:r>
            <a:endParaRPr lang="en-US" sz="2400" b="1" dirty="0">
              <a:solidFill>
                <a:srgbClr val="FFFFFF"/>
              </a:solidFill>
              <a:cs typeface="Trebuchet MS"/>
            </a:endParaRPr>
          </a:p>
          <a:p>
            <a:pPr marL="12700" marR="5080">
              <a:lnSpc>
                <a:spcPct val="147700"/>
              </a:lnSpc>
              <a:tabLst>
                <a:tab pos="469265" algn="l"/>
                <a:tab pos="469900" algn="l"/>
                <a:tab pos="1894205" algn="l"/>
                <a:tab pos="2402205" algn="l"/>
                <a:tab pos="2682875" algn="l"/>
                <a:tab pos="3292475" algn="l"/>
                <a:tab pos="4694555" algn="l"/>
                <a:tab pos="5580380" algn="l"/>
                <a:tab pos="6190615" algn="l"/>
                <a:tab pos="7240905" algn="l"/>
                <a:tab pos="7643495" algn="l"/>
              </a:tabLst>
            </a:pPr>
            <a:r>
              <a:rPr lang="en-US" sz="2400" b="1" dirty="0" smtClean="0">
                <a:solidFill>
                  <a:srgbClr val="FFFFFF"/>
                </a:solidFill>
                <a:cs typeface="Trebuchet MS"/>
              </a:rPr>
              <a:t>	</a:t>
            </a:r>
            <a:r>
              <a:rPr sz="2400" b="1" dirty="0" smtClean="0">
                <a:solidFill>
                  <a:srgbClr val="FFFFFF"/>
                </a:solidFill>
                <a:cs typeface="Trebuchet MS"/>
              </a:rPr>
              <a:t>t</a:t>
            </a:r>
            <a:r>
              <a:rPr sz="2400" b="1" spc="-75" dirty="0" smtClean="0">
                <a:solidFill>
                  <a:srgbClr val="FFFFFF"/>
                </a:solidFill>
                <a:cs typeface="Trebuchet MS"/>
              </a:rPr>
              <a:t>r</a:t>
            </a:r>
            <a:r>
              <a:rPr sz="2400" b="1" spc="-5" dirty="0" smtClean="0">
                <a:solidFill>
                  <a:srgbClr val="FFFFFF"/>
                </a:solidFill>
                <a:cs typeface="Trebuchet MS"/>
              </a:rPr>
              <a:t>au</a:t>
            </a:r>
            <a:r>
              <a:rPr sz="2400" b="1" dirty="0" smtClean="0">
                <a:solidFill>
                  <a:srgbClr val="FFFFFF"/>
                </a:solidFill>
                <a:cs typeface="Trebuchet MS"/>
              </a:rPr>
              <a:t>m</a:t>
            </a:r>
            <a:r>
              <a:rPr sz="2400" b="1" spc="-5" dirty="0" smtClean="0">
                <a:solidFill>
                  <a:srgbClr val="FFFFFF"/>
                </a:solidFill>
                <a:cs typeface="Trebuchet MS"/>
              </a:rPr>
              <a:t>a</a:t>
            </a:r>
            <a:r>
              <a:rPr sz="2400" b="1" dirty="0" smtClean="0">
                <a:solidFill>
                  <a:srgbClr val="FFFFFF"/>
                </a:solidFill>
                <a:cs typeface="Trebuchet MS"/>
              </a:rPr>
              <a:t>tic</a:t>
            </a:r>
            <a:r>
              <a:rPr sz="2400" b="1" dirty="0">
                <a:solidFill>
                  <a:srgbClr val="FFFFFF"/>
                </a:solidFill>
                <a:cs typeface="Trebuchet MS"/>
              </a:rPr>
              <a:t>	</a:t>
            </a:r>
            <a:r>
              <a:rPr sz="2400" b="1" spc="-5" dirty="0">
                <a:solidFill>
                  <a:srgbClr val="FFFFFF"/>
                </a:solidFill>
                <a:cs typeface="Trebuchet MS"/>
              </a:rPr>
              <a:t>e</a:t>
            </a:r>
            <a:r>
              <a:rPr sz="2400" b="1" dirty="0">
                <a:solidFill>
                  <a:srgbClr val="FFFFFF"/>
                </a:solidFill>
                <a:cs typeface="Trebuchet MS"/>
              </a:rPr>
              <a:t>v</a:t>
            </a:r>
            <a:r>
              <a:rPr sz="2400" b="1" spc="-5" dirty="0">
                <a:solidFill>
                  <a:srgbClr val="FFFFFF"/>
                </a:solidFill>
                <a:cs typeface="Trebuchet MS"/>
              </a:rPr>
              <a:t>en</a:t>
            </a:r>
            <a:r>
              <a:rPr sz="2400" b="1" dirty="0">
                <a:solidFill>
                  <a:srgbClr val="FFFFFF"/>
                </a:solidFill>
                <a:cs typeface="Trebuchet MS"/>
              </a:rPr>
              <a:t>t	</a:t>
            </a:r>
            <a:endParaRPr lang="en-US" sz="2400" b="1" dirty="0" smtClean="0">
              <a:solidFill>
                <a:srgbClr val="FFFFFF"/>
              </a:solidFill>
              <a:cs typeface="Trebuchet MS"/>
            </a:endParaRPr>
          </a:p>
          <a:p>
            <a:pPr marL="12700" marR="5080">
              <a:lnSpc>
                <a:spcPct val="147700"/>
              </a:lnSpc>
              <a:tabLst>
                <a:tab pos="469265" algn="l"/>
                <a:tab pos="469900" algn="l"/>
                <a:tab pos="1894205" algn="l"/>
                <a:tab pos="2402205" algn="l"/>
                <a:tab pos="2682875" algn="l"/>
                <a:tab pos="3292475" algn="l"/>
                <a:tab pos="4694555" algn="l"/>
                <a:tab pos="5580380" algn="l"/>
                <a:tab pos="6190615" algn="l"/>
                <a:tab pos="7240905" algn="l"/>
                <a:tab pos="7643495" algn="l"/>
              </a:tabLst>
            </a:pPr>
            <a:r>
              <a:rPr sz="2400" dirty="0" smtClean="0">
                <a:solidFill>
                  <a:srgbClr val="FFFFFF"/>
                </a:solidFill>
                <a:cs typeface="Wingdings"/>
              </a:rPr>
              <a:t></a:t>
            </a:r>
            <a:r>
              <a:rPr lang="en-US" sz="2400" dirty="0" smtClean="0">
                <a:solidFill>
                  <a:srgbClr val="FFFFFF"/>
                </a:solidFill>
                <a:cs typeface="Wingdings"/>
              </a:rPr>
              <a:t>	</a:t>
            </a:r>
            <a:r>
              <a:rPr sz="2400" b="1" spc="-5" dirty="0" smtClean="0">
                <a:solidFill>
                  <a:srgbClr val="FFFFFF"/>
                </a:solidFill>
                <a:cs typeface="Trebuchet MS"/>
              </a:rPr>
              <a:t>in</a:t>
            </a:r>
            <a:r>
              <a:rPr sz="2400" b="1" dirty="0" smtClean="0">
                <a:solidFill>
                  <a:srgbClr val="FFFFFF"/>
                </a:solidFill>
                <a:cs typeface="Trebuchet MS"/>
              </a:rPr>
              <a:t>gress</a:t>
            </a:r>
            <a:r>
              <a:rPr sz="2400" b="1" dirty="0">
                <a:solidFill>
                  <a:srgbClr val="FFFFFF"/>
                </a:solidFill>
                <a:cs typeface="Trebuchet MS"/>
              </a:rPr>
              <a:t>	of	m</a:t>
            </a:r>
            <a:r>
              <a:rPr sz="2400" b="1" spc="-5" dirty="0">
                <a:solidFill>
                  <a:srgbClr val="FFFFFF"/>
                </a:solidFill>
                <a:cs typeface="Trebuchet MS"/>
              </a:rPr>
              <a:t>i</a:t>
            </a:r>
            <a:r>
              <a:rPr sz="2400" b="1" dirty="0">
                <a:solidFill>
                  <a:srgbClr val="FFFFFF"/>
                </a:solidFill>
                <a:cs typeface="Trebuchet MS"/>
              </a:rPr>
              <a:t>c</a:t>
            </a:r>
            <a:r>
              <a:rPr sz="2400" b="1" spc="-5" dirty="0">
                <a:solidFill>
                  <a:srgbClr val="FFFFFF"/>
                </a:solidFill>
                <a:cs typeface="Trebuchet MS"/>
              </a:rPr>
              <a:t>r</a:t>
            </a:r>
            <a:r>
              <a:rPr sz="2400" b="1" dirty="0">
                <a:solidFill>
                  <a:srgbClr val="FFFFFF"/>
                </a:solidFill>
                <a:cs typeface="Trebuchet MS"/>
              </a:rPr>
              <a:t>o-  </a:t>
            </a:r>
            <a:r>
              <a:rPr sz="2400" b="1" spc="-5" dirty="0">
                <a:solidFill>
                  <a:srgbClr val="FFFFFF"/>
                </a:solidFill>
                <a:cs typeface="Trebuchet MS"/>
              </a:rPr>
              <a:t>organisms</a:t>
            </a:r>
            <a:r>
              <a:rPr sz="2400" b="1" spc="5" dirty="0">
                <a:solidFill>
                  <a:srgbClr val="FFFFFF"/>
                </a:solidFill>
                <a:cs typeface="Trebuchet MS"/>
              </a:rPr>
              <a:t> </a:t>
            </a:r>
            <a:endParaRPr lang="en-US" sz="2400" b="1" spc="5" dirty="0">
              <a:solidFill>
                <a:srgbClr val="FFFFFF"/>
              </a:solidFill>
              <a:cs typeface="Trebuchet MS"/>
            </a:endParaRPr>
          </a:p>
          <a:p>
            <a:pPr marL="12700" marR="5080">
              <a:lnSpc>
                <a:spcPct val="147700"/>
              </a:lnSpc>
              <a:tabLst>
                <a:tab pos="469265" algn="l"/>
                <a:tab pos="469900" algn="l"/>
                <a:tab pos="1894205" algn="l"/>
                <a:tab pos="2402205" algn="l"/>
                <a:tab pos="2682875" algn="l"/>
                <a:tab pos="3292475" algn="l"/>
                <a:tab pos="4694555" algn="l"/>
                <a:tab pos="5580380" algn="l"/>
                <a:tab pos="6190615" algn="l"/>
                <a:tab pos="7240905" algn="l"/>
                <a:tab pos="7643495" algn="l"/>
              </a:tabLst>
            </a:pPr>
            <a:r>
              <a:rPr sz="2400" dirty="0" smtClean="0">
                <a:solidFill>
                  <a:srgbClr val="FFFFFF"/>
                </a:solidFill>
                <a:cs typeface="Wingdings"/>
              </a:rPr>
              <a:t></a:t>
            </a:r>
            <a:r>
              <a:rPr sz="2400" dirty="0">
                <a:solidFill>
                  <a:srgbClr val="FFFFFF"/>
                </a:solidFill>
                <a:cs typeface="Times New Roman"/>
              </a:rPr>
              <a:t>	</a:t>
            </a:r>
            <a:r>
              <a:rPr lang="en-US" sz="2400" b="1" spc="-5" dirty="0" err="1">
                <a:solidFill>
                  <a:srgbClr val="FFFFFF"/>
                </a:solidFill>
                <a:cs typeface="Times New Roman"/>
              </a:rPr>
              <a:t>O</a:t>
            </a:r>
            <a:r>
              <a:rPr sz="2400" b="1" spc="-5" dirty="0" err="1" smtClean="0">
                <a:solidFill>
                  <a:srgbClr val="FFFFFF"/>
                </a:solidFill>
                <a:cs typeface="Trebuchet MS"/>
              </a:rPr>
              <a:t>steoradionecrosis</a:t>
            </a:r>
            <a:endParaRPr sz="2400" dirty="0">
              <a:cs typeface="Trebuchet MS"/>
            </a:endParaRPr>
          </a:p>
        </p:txBody>
      </p:sp>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664198"/>
            <a:ext cx="8263255" cy="4675254"/>
          </a:xfrm>
          <a:prstGeom prst="rect">
            <a:avLst/>
          </a:prstGeom>
        </p:spPr>
        <p:txBody>
          <a:bodyPr vert="horz" wrap="square" lIns="0" tIns="172720" rIns="0" bIns="0" rtlCol="0">
            <a:spAutoFit/>
          </a:bodyPr>
          <a:lstStyle/>
          <a:p>
            <a:pPr marL="12700" algn="just">
              <a:lnSpc>
                <a:spcPct val="100000"/>
              </a:lnSpc>
              <a:spcBef>
                <a:spcPts val="1260"/>
              </a:spcBef>
            </a:pPr>
            <a:r>
              <a:rPr lang="en-US" sz="3200" b="1" dirty="0" smtClean="0">
                <a:solidFill>
                  <a:schemeClr val="accent6">
                    <a:lumMod val="75000"/>
                  </a:schemeClr>
                </a:solidFill>
                <a:cs typeface="Trebuchet MS"/>
              </a:rPr>
              <a:t>2</a:t>
            </a:r>
            <a:r>
              <a:rPr sz="3200" b="1" dirty="0" smtClean="0">
                <a:solidFill>
                  <a:schemeClr val="accent6">
                    <a:lumMod val="75000"/>
                  </a:schemeClr>
                </a:solidFill>
                <a:cs typeface="Trebuchet MS"/>
              </a:rPr>
              <a:t>. </a:t>
            </a:r>
            <a:r>
              <a:rPr sz="3200" b="1" spc="-5" dirty="0">
                <a:solidFill>
                  <a:schemeClr val="accent6">
                    <a:lumMod val="75000"/>
                  </a:schemeClr>
                </a:solidFill>
                <a:cs typeface="Trebuchet MS"/>
              </a:rPr>
              <a:t>Marx in </a:t>
            </a:r>
            <a:r>
              <a:rPr sz="3200" b="1" dirty="0">
                <a:solidFill>
                  <a:schemeClr val="accent6">
                    <a:lumMod val="75000"/>
                  </a:schemeClr>
                </a:solidFill>
                <a:cs typeface="Trebuchet MS"/>
              </a:rPr>
              <a:t>1983- </a:t>
            </a:r>
            <a:r>
              <a:rPr sz="3200" b="1" spc="-5" dirty="0">
                <a:solidFill>
                  <a:schemeClr val="accent6">
                    <a:lumMod val="75000"/>
                  </a:schemeClr>
                </a:solidFill>
                <a:cs typeface="Trebuchet MS"/>
              </a:rPr>
              <a:t>“three </a:t>
            </a:r>
            <a:r>
              <a:rPr sz="3200" b="1" dirty="0">
                <a:solidFill>
                  <a:schemeClr val="accent6">
                    <a:lumMod val="75000"/>
                  </a:schemeClr>
                </a:solidFill>
                <a:cs typeface="Trebuchet MS"/>
              </a:rPr>
              <a:t>H</a:t>
            </a:r>
            <a:r>
              <a:rPr sz="3200" b="1" spc="-15" dirty="0">
                <a:solidFill>
                  <a:schemeClr val="accent6">
                    <a:lumMod val="75000"/>
                  </a:schemeClr>
                </a:solidFill>
                <a:cs typeface="Trebuchet MS"/>
              </a:rPr>
              <a:t> </a:t>
            </a:r>
            <a:r>
              <a:rPr sz="3200" b="1" dirty="0">
                <a:solidFill>
                  <a:schemeClr val="accent6">
                    <a:lumMod val="75000"/>
                  </a:schemeClr>
                </a:solidFill>
                <a:cs typeface="Trebuchet MS"/>
              </a:rPr>
              <a:t>principle”</a:t>
            </a:r>
            <a:endParaRPr sz="3200" dirty="0">
              <a:solidFill>
                <a:schemeClr val="accent6">
                  <a:lumMod val="75000"/>
                </a:schemeClr>
              </a:solidFill>
              <a:cs typeface="Trebuchet MS"/>
            </a:endParaRPr>
          </a:p>
          <a:p>
            <a:pPr marL="469900" marR="5080" indent="-457200" algn="just">
              <a:lnSpc>
                <a:spcPct val="147700"/>
              </a:lnSpc>
            </a:pPr>
            <a:r>
              <a:rPr sz="2000" b="1" dirty="0">
                <a:solidFill>
                  <a:srgbClr val="FFFFFF"/>
                </a:solidFill>
                <a:cs typeface="Trebuchet MS"/>
              </a:rPr>
              <a:t>- </a:t>
            </a:r>
            <a:r>
              <a:rPr sz="2000" b="1" spc="-5" dirty="0">
                <a:solidFill>
                  <a:srgbClr val="FFFFFF"/>
                </a:solidFill>
                <a:cs typeface="Trebuchet MS"/>
              </a:rPr>
              <a:t>Cumulative tissue </a:t>
            </a:r>
            <a:r>
              <a:rPr sz="2000" b="1" dirty="0">
                <a:solidFill>
                  <a:srgbClr val="FFFFFF"/>
                </a:solidFill>
                <a:cs typeface="Trebuchet MS"/>
              </a:rPr>
              <a:t>damage </a:t>
            </a:r>
            <a:r>
              <a:rPr sz="2000" b="1" spc="-5" dirty="0">
                <a:solidFill>
                  <a:srgbClr val="FFFFFF"/>
                </a:solidFill>
                <a:cs typeface="Trebuchet MS"/>
              </a:rPr>
              <a:t>induced by </a:t>
            </a:r>
            <a:r>
              <a:rPr sz="2000" b="1" spc="-10" dirty="0">
                <a:solidFill>
                  <a:srgbClr val="FFFFFF"/>
                </a:solidFill>
                <a:cs typeface="Trebuchet MS"/>
              </a:rPr>
              <a:t>radiation </a:t>
            </a:r>
            <a:r>
              <a:rPr sz="2000" b="1" spc="-15" dirty="0">
                <a:solidFill>
                  <a:srgbClr val="FFFFFF"/>
                </a:solidFill>
                <a:cs typeface="Trebuchet MS"/>
              </a:rPr>
              <a:t>rather </a:t>
            </a:r>
            <a:r>
              <a:rPr sz="2000" b="1" dirty="0">
                <a:solidFill>
                  <a:srgbClr val="FFFFFF"/>
                </a:solidFill>
                <a:cs typeface="Trebuchet MS"/>
              </a:rPr>
              <a:t>than  </a:t>
            </a:r>
            <a:r>
              <a:rPr sz="2000" b="1" spc="-15" dirty="0">
                <a:solidFill>
                  <a:srgbClr val="FFFFFF"/>
                </a:solidFill>
                <a:cs typeface="Trebuchet MS"/>
              </a:rPr>
              <a:t>trauma </a:t>
            </a:r>
            <a:r>
              <a:rPr sz="2000" b="1" spc="-5" dirty="0">
                <a:solidFill>
                  <a:srgbClr val="FFFFFF"/>
                </a:solidFill>
                <a:cs typeface="Trebuchet MS"/>
              </a:rPr>
              <a:t>or bacterial invasion </a:t>
            </a:r>
            <a:endParaRPr lang="en-US" sz="2000" b="1" spc="-5" dirty="0" smtClean="0">
              <a:solidFill>
                <a:srgbClr val="FFFFFF"/>
              </a:solidFill>
              <a:cs typeface="Trebuchet MS"/>
            </a:endParaRPr>
          </a:p>
          <a:p>
            <a:pPr marL="469900" marR="5080" indent="-457200" algn="just">
              <a:lnSpc>
                <a:spcPct val="147700"/>
              </a:lnSpc>
            </a:pPr>
            <a:endParaRPr lang="en-US" sz="2000" b="1" spc="-5" dirty="0">
              <a:solidFill>
                <a:srgbClr val="FFFFFF"/>
              </a:solidFill>
              <a:cs typeface="Trebuchet MS"/>
            </a:endParaRPr>
          </a:p>
          <a:p>
            <a:pPr marL="469900" marR="5080" indent="-457200" algn="just">
              <a:lnSpc>
                <a:spcPct val="147700"/>
              </a:lnSpc>
            </a:pPr>
            <a:endParaRPr lang="en-US" sz="2000" b="1" spc="-5" dirty="0" smtClean="0">
              <a:solidFill>
                <a:srgbClr val="FFFFFF"/>
              </a:solidFill>
              <a:cs typeface="Trebuchet MS"/>
            </a:endParaRPr>
          </a:p>
          <a:p>
            <a:pPr marL="469900" marR="5080" indent="-457200" algn="ctr">
              <a:lnSpc>
                <a:spcPct val="147700"/>
              </a:lnSpc>
            </a:pPr>
            <a:r>
              <a:rPr lang="en-US" sz="3200" b="1" spc="-20" dirty="0">
                <a:solidFill>
                  <a:srgbClr val="92D050"/>
                </a:solidFill>
                <a:cs typeface="Trebuchet MS"/>
              </a:rPr>
              <a:t>H</a:t>
            </a:r>
            <a:r>
              <a:rPr sz="3200" b="1" spc="-20" dirty="0" smtClean="0">
                <a:solidFill>
                  <a:srgbClr val="92D050"/>
                </a:solidFill>
                <a:cs typeface="Trebuchet MS"/>
              </a:rPr>
              <a:t>ypo</a:t>
            </a:r>
            <a:r>
              <a:rPr lang="en-US" sz="3200" b="1" spc="-20" dirty="0" smtClean="0">
                <a:solidFill>
                  <a:srgbClr val="92D050"/>
                </a:solidFill>
                <a:cs typeface="Trebuchet MS"/>
              </a:rPr>
              <a:t>-</a:t>
            </a:r>
            <a:r>
              <a:rPr sz="3200" b="1" spc="-20" dirty="0" smtClean="0">
                <a:solidFill>
                  <a:srgbClr val="92D050"/>
                </a:solidFill>
                <a:cs typeface="Trebuchet MS"/>
              </a:rPr>
              <a:t>cellular</a:t>
            </a:r>
            <a:endParaRPr lang="en-US" sz="3200" b="1" spc="-20" dirty="0" smtClean="0">
              <a:solidFill>
                <a:srgbClr val="92D050"/>
              </a:solidFill>
              <a:cs typeface="Trebuchet MS"/>
            </a:endParaRPr>
          </a:p>
          <a:p>
            <a:pPr marL="469900" marR="5080" indent="-457200" algn="ctr">
              <a:lnSpc>
                <a:spcPct val="147700"/>
              </a:lnSpc>
            </a:pPr>
            <a:r>
              <a:rPr lang="en-US" sz="3200" b="1" dirty="0">
                <a:solidFill>
                  <a:srgbClr val="92D050"/>
                </a:solidFill>
                <a:cs typeface="Trebuchet MS"/>
              </a:rPr>
              <a:t>H</a:t>
            </a:r>
            <a:r>
              <a:rPr sz="3200" b="1" dirty="0" smtClean="0">
                <a:solidFill>
                  <a:srgbClr val="92D050"/>
                </a:solidFill>
                <a:cs typeface="Trebuchet MS"/>
              </a:rPr>
              <a:t>ypo</a:t>
            </a:r>
            <a:r>
              <a:rPr lang="en-US" sz="3200" b="1" dirty="0" smtClean="0">
                <a:solidFill>
                  <a:srgbClr val="92D050"/>
                </a:solidFill>
                <a:cs typeface="Trebuchet MS"/>
              </a:rPr>
              <a:t>-</a:t>
            </a:r>
            <a:r>
              <a:rPr sz="3200" b="1" dirty="0" smtClean="0">
                <a:solidFill>
                  <a:srgbClr val="92D050"/>
                </a:solidFill>
                <a:cs typeface="Trebuchet MS"/>
              </a:rPr>
              <a:t>vascular  </a:t>
            </a:r>
            <a:r>
              <a:rPr sz="3200" b="1" dirty="0">
                <a:solidFill>
                  <a:srgbClr val="92D050"/>
                </a:solidFill>
                <a:cs typeface="Trebuchet MS"/>
              </a:rPr>
              <a:t>and </a:t>
            </a:r>
            <a:endParaRPr lang="en-US" sz="3200" b="1" dirty="0">
              <a:solidFill>
                <a:srgbClr val="92D050"/>
              </a:solidFill>
              <a:cs typeface="Trebuchet MS"/>
            </a:endParaRPr>
          </a:p>
          <a:p>
            <a:pPr marL="469900" marR="5080" indent="-457200" algn="ctr">
              <a:lnSpc>
                <a:spcPct val="147700"/>
              </a:lnSpc>
            </a:pPr>
            <a:r>
              <a:rPr lang="en-US" sz="3200" b="1" spc="-5" dirty="0">
                <a:solidFill>
                  <a:srgbClr val="92D050"/>
                </a:solidFill>
                <a:cs typeface="Trebuchet MS"/>
              </a:rPr>
              <a:t>H</a:t>
            </a:r>
            <a:r>
              <a:rPr sz="3200" b="1" spc="-5" dirty="0" smtClean="0">
                <a:solidFill>
                  <a:srgbClr val="92D050"/>
                </a:solidFill>
                <a:cs typeface="Trebuchet MS"/>
              </a:rPr>
              <a:t>ypoxic </a:t>
            </a:r>
            <a:r>
              <a:rPr sz="3200" b="1" dirty="0">
                <a:solidFill>
                  <a:srgbClr val="92D050"/>
                </a:solidFill>
                <a:cs typeface="Trebuchet MS"/>
              </a:rPr>
              <a:t>tissue</a:t>
            </a:r>
            <a:endParaRPr sz="3200" dirty="0">
              <a:solidFill>
                <a:srgbClr val="92D050"/>
              </a:solidFill>
              <a:cs typeface="Trebuchet MS"/>
            </a:endParaRPr>
          </a:p>
        </p:txBody>
      </p:sp>
      <p:sp>
        <p:nvSpPr>
          <p:cNvPr id="3" name="object 3"/>
          <p:cNvSpPr/>
          <p:nvPr/>
        </p:nvSpPr>
        <p:spPr>
          <a:xfrm>
            <a:off x="1008124" y="92417"/>
            <a:ext cx="7196455" cy="6617732"/>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5" name="Rectangle 4"/>
          <p:cNvSpPr/>
          <p:nvPr/>
        </p:nvSpPr>
        <p:spPr>
          <a:xfrm>
            <a:off x="76200" y="87868"/>
            <a:ext cx="2366097" cy="369332"/>
          </a:xfrm>
          <a:prstGeom prst="rect">
            <a:avLst/>
          </a:prstGeom>
        </p:spPr>
        <p:txBody>
          <a:bodyPr wrap="none">
            <a:spAutoFit/>
          </a:bodyPr>
          <a:lstStyle/>
          <a:p>
            <a:pPr marL="12700">
              <a:lnSpc>
                <a:spcPct val="100000"/>
              </a:lnSpc>
              <a:spcBef>
                <a:spcPts val="1360"/>
              </a:spcBef>
            </a:pPr>
            <a:r>
              <a:rPr lang="en-US" spc="-35" dirty="0" smtClean="0">
                <a:solidFill>
                  <a:srgbClr val="FFFF00"/>
                </a:solidFill>
                <a:cs typeface="Trebuchet MS"/>
              </a:rPr>
              <a:t>PATHOPHYSIOLOGY</a:t>
            </a:r>
            <a:endParaRPr lang="en-US" dirty="0">
              <a:solidFill>
                <a:srgbClr val="FFFF00"/>
              </a:solidFill>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215900" y="1282700"/>
            <a:ext cx="3288029" cy="360680"/>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FFFFFF"/>
                </a:solidFill>
                <a:latin typeface="Trebuchet MS"/>
                <a:cs typeface="Trebuchet MS"/>
              </a:rPr>
              <a:t>3. </a:t>
            </a:r>
            <a:r>
              <a:rPr sz="2200" b="1" spc="-5" dirty="0">
                <a:solidFill>
                  <a:srgbClr val="FFFFFF"/>
                </a:solidFill>
                <a:latin typeface="Trebuchet MS"/>
                <a:cs typeface="Trebuchet MS"/>
              </a:rPr>
              <a:t>Fibroatrophic </a:t>
            </a:r>
            <a:r>
              <a:rPr sz="2200" b="1" dirty="0">
                <a:solidFill>
                  <a:srgbClr val="FFFFFF"/>
                </a:solidFill>
                <a:latin typeface="Trebuchet MS"/>
                <a:cs typeface="Trebuchet MS"/>
              </a:rPr>
              <a:t>theory</a:t>
            </a:r>
            <a:r>
              <a:rPr sz="2200" b="1" spc="-85" dirty="0">
                <a:solidFill>
                  <a:srgbClr val="FFFFFF"/>
                </a:solidFill>
                <a:latin typeface="Trebuchet MS"/>
                <a:cs typeface="Trebuchet MS"/>
              </a:rPr>
              <a:t> </a:t>
            </a:r>
            <a:r>
              <a:rPr sz="2200" b="1" dirty="0">
                <a:solidFill>
                  <a:srgbClr val="FFFFFF"/>
                </a:solidFill>
                <a:latin typeface="Trebuchet MS"/>
                <a:cs typeface="Trebuchet MS"/>
              </a:rPr>
              <a:t>:</a:t>
            </a:r>
            <a:endParaRPr sz="2200" dirty="0">
              <a:latin typeface="Trebuchet MS"/>
              <a:cs typeface="Trebuchet MS"/>
            </a:endParaRPr>
          </a:p>
        </p:txBody>
      </p:sp>
      <p:sp>
        <p:nvSpPr>
          <p:cNvPr id="3" name="object 3"/>
          <p:cNvSpPr txBox="1"/>
          <p:nvPr/>
        </p:nvSpPr>
        <p:spPr>
          <a:xfrm>
            <a:off x="215900" y="1617980"/>
            <a:ext cx="4974590" cy="1016000"/>
          </a:xfrm>
          <a:prstGeom prst="rect">
            <a:avLst/>
          </a:prstGeom>
        </p:spPr>
        <p:txBody>
          <a:bodyPr vert="horz" wrap="square" lIns="0" tIns="172720" rIns="0" bIns="0" rtlCol="0">
            <a:spAutoFit/>
          </a:bodyPr>
          <a:lstStyle/>
          <a:p>
            <a:pPr marL="469900" indent="-457200">
              <a:lnSpc>
                <a:spcPct val="100000"/>
              </a:lnSpc>
              <a:spcBef>
                <a:spcPts val="1360"/>
              </a:spcBef>
              <a:buChar char="-"/>
              <a:tabLst>
                <a:tab pos="469265" algn="l"/>
                <a:tab pos="469900" algn="l"/>
              </a:tabLst>
            </a:pPr>
            <a:r>
              <a:rPr sz="2200" b="1" spc="-5" dirty="0">
                <a:solidFill>
                  <a:srgbClr val="FFFFFF"/>
                </a:solidFill>
                <a:latin typeface="Trebuchet MS"/>
                <a:cs typeface="Trebuchet MS"/>
              </a:rPr>
              <a:t>Introduced in</a:t>
            </a:r>
            <a:r>
              <a:rPr sz="2200" b="1" spc="-10" dirty="0">
                <a:solidFill>
                  <a:srgbClr val="FFFFFF"/>
                </a:solidFill>
                <a:latin typeface="Trebuchet MS"/>
                <a:cs typeface="Trebuchet MS"/>
              </a:rPr>
              <a:t> </a:t>
            </a:r>
            <a:r>
              <a:rPr sz="2200" b="1" dirty="0">
                <a:solidFill>
                  <a:srgbClr val="FFFFFF"/>
                </a:solidFill>
                <a:latin typeface="Trebuchet MS"/>
                <a:cs typeface="Trebuchet MS"/>
              </a:rPr>
              <a:t>2004</a:t>
            </a:r>
            <a:endParaRPr sz="2200">
              <a:latin typeface="Trebuchet MS"/>
              <a:cs typeface="Trebuchet MS"/>
            </a:endParaRPr>
          </a:p>
          <a:p>
            <a:pPr marL="696595" indent="-684530">
              <a:lnSpc>
                <a:spcPct val="100000"/>
              </a:lnSpc>
              <a:spcBef>
                <a:spcPts val="1260"/>
              </a:spcBef>
              <a:buChar char="-"/>
              <a:tabLst>
                <a:tab pos="696595" algn="l"/>
                <a:tab pos="697230" algn="l"/>
                <a:tab pos="1417955" algn="l"/>
                <a:tab pos="2414270" algn="l"/>
                <a:tab pos="2896235" algn="l"/>
                <a:tab pos="4693285" algn="l"/>
              </a:tabLst>
            </a:pPr>
            <a:r>
              <a:rPr sz="2200" b="1" spc="45" dirty="0">
                <a:solidFill>
                  <a:srgbClr val="FFFFFF"/>
                </a:solidFill>
                <a:latin typeface="Trebuchet MS"/>
                <a:cs typeface="Trebuchet MS"/>
              </a:rPr>
              <a:t>K</a:t>
            </a:r>
            <a:r>
              <a:rPr sz="2200" b="1" spc="50" dirty="0">
                <a:solidFill>
                  <a:srgbClr val="FFFFFF"/>
                </a:solidFill>
                <a:latin typeface="Trebuchet MS"/>
                <a:cs typeface="Trebuchet MS"/>
              </a:rPr>
              <a:t>e</a:t>
            </a:r>
            <a:r>
              <a:rPr sz="2200" b="1" dirty="0">
                <a:solidFill>
                  <a:srgbClr val="FFFFFF"/>
                </a:solidFill>
                <a:latin typeface="Trebuchet MS"/>
                <a:cs typeface="Trebuchet MS"/>
              </a:rPr>
              <a:t>y	</a:t>
            </a:r>
            <a:r>
              <a:rPr sz="2200" b="1" spc="50" dirty="0">
                <a:solidFill>
                  <a:srgbClr val="FFFFFF"/>
                </a:solidFill>
                <a:latin typeface="Trebuchet MS"/>
                <a:cs typeface="Trebuchet MS"/>
              </a:rPr>
              <a:t>e</a:t>
            </a:r>
            <a:r>
              <a:rPr sz="2200" b="1" spc="45" dirty="0">
                <a:solidFill>
                  <a:srgbClr val="FFFFFF"/>
                </a:solidFill>
                <a:latin typeface="Trebuchet MS"/>
                <a:cs typeface="Trebuchet MS"/>
              </a:rPr>
              <a:t>v</a:t>
            </a:r>
            <a:r>
              <a:rPr sz="2200" b="1" spc="50" dirty="0">
                <a:solidFill>
                  <a:srgbClr val="FFFFFF"/>
                </a:solidFill>
                <a:latin typeface="Trebuchet MS"/>
                <a:cs typeface="Trebuchet MS"/>
              </a:rPr>
              <a:t>e</a:t>
            </a:r>
            <a:r>
              <a:rPr sz="2200" b="1" spc="45" dirty="0">
                <a:solidFill>
                  <a:srgbClr val="FFFFFF"/>
                </a:solidFill>
                <a:latin typeface="Trebuchet MS"/>
                <a:cs typeface="Trebuchet MS"/>
              </a:rPr>
              <a:t>n</a:t>
            </a:r>
            <a:r>
              <a:rPr sz="2200" b="1" dirty="0">
                <a:solidFill>
                  <a:srgbClr val="FFFFFF"/>
                </a:solidFill>
                <a:latin typeface="Trebuchet MS"/>
                <a:cs typeface="Trebuchet MS"/>
              </a:rPr>
              <a:t>t	</a:t>
            </a:r>
            <a:r>
              <a:rPr sz="2200" b="1" spc="45" dirty="0">
                <a:solidFill>
                  <a:srgbClr val="FFFFFF"/>
                </a:solidFill>
                <a:latin typeface="Trebuchet MS"/>
                <a:cs typeface="Trebuchet MS"/>
              </a:rPr>
              <a:t>i</a:t>
            </a:r>
            <a:r>
              <a:rPr sz="2200" b="1" dirty="0">
                <a:solidFill>
                  <a:srgbClr val="FFFFFF"/>
                </a:solidFill>
                <a:latin typeface="Trebuchet MS"/>
                <a:cs typeface="Trebuchet MS"/>
              </a:rPr>
              <a:t>n	</a:t>
            </a:r>
            <a:r>
              <a:rPr sz="2200" b="1" spc="45" dirty="0">
                <a:solidFill>
                  <a:srgbClr val="FFFFFF"/>
                </a:solidFill>
                <a:latin typeface="Trebuchet MS"/>
                <a:cs typeface="Trebuchet MS"/>
              </a:rPr>
              <a:t>progr</a:t>
            </a:r>
            <a:r>
              <a:rPr sz="2200" b="1" spc="50" dirty="0">
                <a:solidFill>
                  <a:srgbClr val="FFFFFF"/>
                </a:solidFill>
                <a:latin typeface="Trebuchet MS"/>
                <a:cs typeface="Trebuchet MS"/>
              </a:rPr>
              <a:t>ess</a:t>
            </a:r>
            <a:r>
              <a:rPr sz="2200" b="1" spc="45" dirty="0">
                <a:solidFill>
                  <a:srgbClr val="FFFFFF"/>
                </a:solidFill>
                <a:latin typeface="Trebuchet MS"/>
                <a:cs typeface="Trebuchet MS"/>
              </a:rPr>
              <a:t>io</a:t>
            </a:r>
            <a:r>
              <a:rPr sz="2200" b="1" dirty="0">
                <a:solidFill>
                  <a:srgbClr val="FFFFFF"/>
                </a:solidFill>
                <a:latin typeface="Trebuchet MS"/>
                <a:cs typeface="Trebuchet MS"/>
              </a:rPr>
              <a:t>n	</a:t>
            </a:r>
            <a:r>
              <a:rPr sz="2200" b="1" spc="45" dirty="0">
                <a:solidFill>
                  <a:srgbClr val="FFFFFF"/>
                </a:solidFill>
                <a:latin typeface="Trebuchet MS"/>
                <a:cs typeface="Trebuchet MS"/>
              </a:rPr>
              <a:t>o</a:t>
            </a:r>
            <a:r>
              <a:rPr sz="2200" b="1" dirty="0">
                <a:solidFill>
                  <a:srgbClr val="FFFFFF"/>
                </a:solidFill>
                <a:latin typeface="Trebuchet MS"/>
                <a:cs typeface="Trebuchet MS"/>
              </a:rPr>
              <a:t>f</a:t>
            </a:r>
            <a:endParaRPr sz="2200">
              <a:latin typeface="Trebuchet MS"/>
              <a:cs typeface="Trebuchet MS"/>
            </a:endParaRPr>
          </a:p>
        </p:txBody>
      </p:sp>
      <p:sp>
        <p:nvSpPr>
          <p:cNvPr id="4" name="object 4"/>
          <p:cNvSpPr txBox="1"/>
          <p:nvPr/>
        </p:nvSpPr>
        <p:spPr>
          <a:xfrm>
            <a:off x="5391747" y="2273300"/>
            <a:ext cx="3326765" cy="360680"/>
          </a:xfrm>
          <a:prstGeom prst="rect">
            <a:avLst/>
          </a:prstGeom>
        </p:spPr>
        <p:txBody>
          <a:bodyPr vert="horz" wrap="square" lIns="0" tIns="12700" rIns="0" bIns="0" rtlCol="0">
            <a:spAutoFit/>
          </a:bodyPr>
          <a:lstStyle/>
          <a:p>
            <a:pPr marL="12700">
              <a:lnSpc>
                <a:spcPct val="100000"/>
              </a:lnSpc>
              <a:spcBef>
                <a:spcPts val="100"/>
              </a:spcBef>
              <a:tabLst>
                <a:tab pos="805815" algn="l"/>
                <a:tab pos="1242695" algn="l"/>
                <a:tab pos="2825115" algn="l"/>
              </a:tabLst>
            </a:pPr>
            <a:r>
              <a:rPr sz="2200" b="1" spc="45" dirty="0">
                <a:solidFill>
                  <a:srgbClr val="FFFFFF"/>
                </a:solidFill>
                <a:latin typeface="Trebuchet MS"/>
                <a:cs typeface="Trebuchet MS"/>
              </a:rPr>
              <a:t>OR</a:t>
            </a:r>
            <a:r>
              <a:rPr sz="2200" b="1" dirty="0">
                <a:solidFill>
                  <a:srgbClr val="FFFFFF"/>
                </a:solidFill>
                <a:latin typeface="Trebuchet MS"/>
                <a:cs typeface="Trebuchet MS"/>
              </a:rPr>
              <a:t>N	</a:t>
            </a:r>
            <a:r>
              <a:rPr sz="2200" b="1" spc="45" dirty="0">
                <a:solidFill>
                  <a:srgbClr val="FFFFFF"/>
                </a:solidFill>
                <a:latin typeface="Trebuchet MS"/>
                <a:cs typeface="Trebuchet MS"/>
              </a:rPr>
              <a:t>i</a:t>
            </a:r>
            <a:r>
              <a:rPr sz="2200" b="1" dirty="0">
                <a:solidFill>
                  <a:srgbClr val="FFFFFF"/>
                </a:solidFill>
                <a:latin typeface="Trebuchet MS"/>
                <a:cs typeface="Trebuchet MS"/>
              </a:rPr>
              <a:t>s	</a:t>
            </a:r>
            <a:r>
              <a:rPr sz="2200" b="1" spc="50" dirty="0">
                <a:solidFill>
                  <a:srgbClr val="FFFFFF"/>
                </a:solidFill>
                <a:latin typeface="Trebuchet MS"/>
                <a:cs typeface="Trebuchet MS"/>
              </a:rPr>
              <a:t>ac</a:t>
            </a:r>
            <a:r>
              <a:rPr sz="2200" b="1" spc="45" dirty="0">
                <a:solidFill>
                  <a:srgbClr val="FFFFFF"/>
                </a:solidFill>
                <a:latin typeface="Trebuchet MS"/>
                <a:cs typeface="Trebuchet MS"/>
              </a:rPr>
              <a:t>tiv</a:t>
            </a:r>
            <a:r>
              <a:rPr sz="2200" b="1" spc="50" dirty="0">
                <a:solidFill>
                  <a:srgbClr val="FFFFFF"/>
                </a:solidFill>
                <a:latin typeface="Trebuchet MS"/>
                <a:cs typeface="Trebuchet MS"/>
              </a:rPr>
              <a:t>a</a:t>
            </a:r>
            <a:r>
              <a:rPr sz="2200" b="1" spc="45" dirty="0">
                <a:solidFill>
                  <a:srgbClr val="FFFFFF"/>
                </a:solidFill>
                <a:latin typeface="Trebuchet MS"/>
                <a:cs typeface="Trebuchet MS"/>
              </a:rPr>
              <a:t>tio</a:t>
            </a:r>
            <a:r>
              <a:rPr sz="2200" b="1" dirty="0">
                <a:solidFill>
                  <a:srgbClr val="FFFFFF"/>
                </a:solidFill>
                <a:latin typeface="Trebuchet MS"/>
                <a:cs typeface="Trebuchet MS"/>
              </a:rPr>
              <a:t>n	</a:t>
            </a:r>
            <a:r>
              <a:rPr sz="2200" b="1" spc="50" dirty="0">
                <a:solidFill>
                  <a:srgbClr val="FFFFFF"/>
                </a:solidFill>
                <a:latin typeface="Trebuchet MS"/>
                <a:cs typeface="Trebuchet MS"/>
              </a:rPr>
              <a:t>a</a:t>
            </a:r>
            <a:r>
              <a:rPr sz="2200" b="1" spc="45" dirty="0">
                <a:solidFill>
                  <a:srgbClr val="FFFFFF"/>
                </a:solidFill>
                <a:latin typeface="Trebuchet MS"/>
                <a:cs typeface="Trebuchet MS"/>
              </a:rPr>
              <a:t>n</a:t>
            </a:r>
            <a:r>
              <a:rPr sz="2200" b="1" dirty="0">
                <a:solidFill>
                  <a:srgbClr val="FFFFFF"/>
                </a:solidFill>
                <a:latin typeface="Trebuchet MS"/>
                <a:cs typeface="Trebuchet MS"/>
              </a:rPr>
              <a:t>d</a:t>
            </a:r>
            <a:endParaRPr sz="2200">
              <a:latin typeface="Trebuchet MS"/>
              <a:cs typeface="Trebuchet MS"/>
            </a:endParaRPr>
          </a:p>
        </p:txBody>
      </p:sp>
      <p:sp>
        <p:nvSpPr>
          <p:cNvPr id="5" name="object 5"/>
          <p:cNvSpPr txBox="1"/>
          <p:nvPr/>
        </p:nvSpPr>
        <p:spPr>
          <a:xfrm>
            <a:off x="673100" y="2768600"/>
            <a:ext cx="7343140" cy="360680"/>
          </a:xfrm>
          <a:prstGeom prst="rect">
            <a:avLst/>
          </a:prstGeom>
        </p:spPr>
        <p:txBody>
          <a:bodyPr vert="horz" wrap="square" lIns="0" tIns="12700" rIns="0" bIns="0" rtlCol="0">
            <a:spAutoFit/>
          </a:bodyPr>
          <a:lstStyle/>
          <a:p>
            <a:pPr marL="12700">
              <a:lnSpc>
                <a:spcPct val="100000"/>
              </a:lnSpc>
              <a:spcBef>
                <a:spcPts val="100"/>
              </a:spcBef>
              <a:tabLst>
                <a:tab pos="5391785" algn="l"/>
              </a:tabLst>
            </a:pPr>
            <a:r>
              <a:rPr sz="2200" b="1" spc="-5" dirty="0">
                <a:solidFill>
                  <a:srgbClr val="FFFFFF"/>
                </a:solidFill>
                <a:latin typeface="Trebuchet MS"/>
                <a:cs typeface="Trebuchet MS"/>
              </a:rPr>
              <a:t>dysregulation </a:t>
            </a:r>
            <a:r>
              <a:rPr sz="2200" b="1" dirty="0">
                <a:solidFill>
                  <a:srgbClr val="FFFFFF"/>
                </a:solidFill>
                <a:latin typeface="Trebuchet MS"/>
                <a:cs typeface="Trebuchet MS"/>
              </a:rPr>
              <a:t>of </a:t>
            </a:r>
            <a:r>
              <a:rPr sz="2200" b="1" spc="-5" dirty="0">
                <a:solidFill>
                  <a:srgbClr val="FFFFFF"/>
                </a:solidFill>
                <a:latin typeface="Trebuchet MS"/>
                <a:cs typeface="Trebuchet MS"/>
              </a:rPr>
              <a:t>fibroblastic</a:t>
            </a:r>
            <a:r>
              <a:rPr sz="2200" b="1" spc="50" dirty="0">
                <a:solidFill>
                  <a:srgbClr val="FFFFFF"/>
                </a:solidFill>
                <a:latin typeface="Trebuchet MS"/>
                <a:cs typeface="Trebuchet MS"/>
              </a:rPr>
              <a:t> </a:t>
            </a:r>
            <a:r>
              <a:rPr sz="2200" b="1" spc="5" dirty="0">
                <a:solidFill>
                  <a:srgbClr val="FFFFFF"/>
                </a:solidFill>
                <a:latin typeface="Trebuchet MS"/>
                <a:cs typeface="Trebuchet MS"/>
              </a:rPr>
              <a:t>activity</a:t>
            </a:r>
            <a:r>
              <a:rPr sz="2200" b="1" spc="15" dirty="0">
                <a:solidFill>
                  <a:srgbClr val="FFFFFF"/>
                </a:solidFill>
                <a:latin typeface="Trebuchet MS"/>
                <a:cs typeface="Trebuchet MS"/>
              </a:rPr>
              <a:t> </a:t>
            </a:r>
            <a:r>
              <a:rPr sz="2200" dirty="0">
                <a:solidFill>
                  <a:srgbClr val="FFFFFF"/>
                </a:solidFill>
                <a:latin typeface="Wingdings"/>
                <a:cs typeface="Wingdings"/>
              </a:rPr>
              <a:t></a:t>
            </a:r>
            <a:r>
              <a:rPr sz="2200" dirty="0">
                <a:solidFill>
                  <a:srgbClr val="FFFFFF"/>
                </a:solidFill>
                <a:latin typeface="Times New Roman"/>
                <a:cs typeface="Times New Roman"/>
              </a:rPr>
              <a:t>	</a:t>
            </a:r>
            <a:r>
              <a:rPr sz="2200" b="1" spc="-5" dirty="0">
                <a:solidFill>
                  <a:srgbClr val="FFFFFF"/>
                </a:solidFill>
                <a:latin typeface="Trebuchet MS"/>
                <a:cs typeface="Trebuchet MS"/>
              </a:rPr>
              <a:t>atrophic</a:t>
            </a:r>
            <a:r>
              <a:rPr sz="2200" b="1" spc="-60" dirty="0">
                <a:solidFill>
                  <a:srgbClr val="FFFFFF"/>
                </a:solidFill>
                <a:latin typeface="Trebuchet MS"/>
                <a:cs typeface="Trebuchet MS"/>
              </a:rPr>
              <a:t> </a:t>
            </a:r>
            <a:r>
              <a:rPr sz="2200" b="1" dirty="0">
                <a:solidFill>
                  <a:srgbClr val="FFFFFF"/>
                </a:solidFill>
                <a:latin typeface="Trebuchet MS"/>
                <a:cs typeface="Trebuchet MS"/>
              </a:rPr>
              <a:t>tissue</a:t>
            </a:r>
            <a:endParaRPr sz="2200">
              <a:latin typeface="Trebuchet MS"/>
              <a:cs typeface="Trebuchet MS"/>
            </a:endParaRPr>
          </a:p>
        </p:txBody>
      </p:sp>
      <p:sp>
        <p:nvSpPr>
          <p:cNvPr id="6" name="TextBox 5"/>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2" name="object 2"/>
          <p:cNvSpPr/>
          <p:nvPr/>
        </p:nvSpPr>
        <p:spPr>
          <a:xfrm>
            <a:off x="762000" y="292100"/>
            <a:ext cx="7620000" cy="6273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7650264" y="2286000"/>
            <a:ext cx="1069340" cy="360680"/>
          </a:xfrm>
          <a:prstGeom prst="rect">
            <a:avLst/>
          </a:prstGeom>
        </p:spPr>
        <p:txBody>
          <a:bodyPr vert="horz" wrap="square" lIns="0" tIns="12700" rIns="0" bIns="0" rtlCol="0">
            <a:spAutoFit/>
          </a:bodyPr>
          <a:lstStyle/>
          <a:p>
            <a:pPr marL="12700">
              <a:lnSpc>
                <a:spcPct val="100000"/>
              </a:lnSpc>
              <a:spcBef>
                <a:spcPts val="100"/>
              </a:spcBef>
            </a:pPr>
            <a:r>
              <a:rPr sz="2200" b="1" spc="-5" dirty="0">
                <a:solidFill>
                  <a:srgbClr val="FFFFFF"/>
                </a:solidFill>
                <a:latin typeface="Trebuchet MS"/>
                <a:cs typeface="Trebuchet MS"/>
              </a:rPr>
              <a:t>changes</a:t>
            </a:r>
            <a:endParaRPr sz="2200">
              <a:latin typeface="Trebuchet MS"/>
              <a:cs typeface="Trebuchet MS"/>
            </a:endParaRPr>
          </a:p>
        </p:txBody>
      </p:sp>
      <p:sp>
        <p:nvSpPr>
          <p:cNvPr id="3" name="object 3"/>
          <p:cNvSpPr txBox="1"/>
          <p:nvPr/>
        </p:nvSpPr>
        <p:spPr>
          <a:xfrm>
            <a:off x="470319" y="1630679"/>
            <a:ext cx="7179945" cy="1511300"/>
          </a:xfrm>
          <a:prstGeom prst="rect">
            <a:avLst/>
          </a:prstGeom>
        </p:spPr>
        <p:txBody>
          <a:bodyPr vert="horz" wrap="square" lIns="0" tIns="172720" rIns="0" bIns="0" rtlCol="0">
            <a:spAutoFit/>
          </a:bodyPr>
          <a:lstStyle/>
          <a:p>
            <a:pPr marL="12700">
              <a:lnSpc>
                <a:spcPct val="100000"/>
              </a:lnSpc>
              <a:spcBef>
                <a:spcPts val="1360"/>
              </a:spcBef>
            </a:pPr>
            <a:r>
              <a:rPr sz="2200" b="1" dirty="0">
                <a:solidFill>
                  <a:srgbClr val="FFFFFF"/>
                </a:solidFill>
                <a:latin typeface="Trebuchet MS"/>
                <a:cs typeface="Trebuchet MS"/>
              </a:rPr>
              <a:t>Three distinct phases</a:t>
            </a:r>
            <a:r>
              <a:rPr sz="2200" b="1" spc="-10" dirty="0">
                <a:solidFill>
                  <a:srgbClr val="FFFFFF"/>
                </a:solidFill>
                <a:latin typeface="Trebuchet MS"/>
                <a:cs typeface="Trebuchet MS"/>
              </a:rPr>
              <a:t> </a:t>
            </a:r>
            <a:r>
              <a:rPr sz="2200" b="1" dirty="0">
                <a:solidFill>
                  <a:srgbClr val="FFFFFF"/>
                </a:solidFill>
                <a:latin typeface="Trebuchet MS"/>
                <a:cs typeface="Trebuchet MS"/>
              </a:rPr>
              <a:t>:</a:t>
            </a:r>
            <a:endParaRPr sz="2200" dirty="0">
              <a:latin typeface="Trebuchet MS"/>
              <a:cs typeface="Trebuchet MS"/>
            </a:endParaRPr>
          </a:p>
          <a:p>
            <a:pPr marL="12700">
              <a:lnSpc>
                <a:spcPct val="100000"/>
              </a:lnSpc>
              <a:spcBef>
                <a:spcPts val="1260"/>
              </a:spcBef>
              <a:tabLst>
                <a:tab pos="469265" algn="l"/>
              </a:tabLst>
            </a:pPr>
            <a:r>
              <a:rPr sz="2200" b="1" spc="-5" dirty="0">
                <a:solidFill>
                  <a:srgbClr val="FFFFFF"/>
                </a:solidFill>
                <a:latin typeface="Trebuchet MS"/>
                <a:cs typeface="Trebuchet MS"/>
              </a:rPr>
              <a:t>1.	Prefibrotic </a:t>
            </a:r>
            <a:r>
              <a:rPr sz="2200" b="1" dirty="0">
                <a:solidFill>
                  <a:srgbClr val="FFFFFF"/>
                </a:solidFill>
                <a:latin typeface="Trebuchet MS"/>
                <a:cs typeface="Trebuchet MS"/>
              </a:rPr>
              <a:t>phase : acute </a:t>
            </a:r>
            <a:r>
              <a:rPr sz="2200" b="1" spc="-5" dirty="0">
                <a:solidFill>
                  <a:srgbClr val="FFFFFF"/>
                </a:solidFill>
                <a:latin typeface="Trebuchet MS"/>
                <a:cs typeface="Trebuchet MS"/>
              </a:rPr>
              <a:t>inflammatory response</a:t>
            </a:r>
            <a:r>
              <a:rPr sz="2200" b="1" spc="20" dirty="0">
                <a:solidFill>
                  <a:srgbClr val="FFFFFF"/>
                </a:solidFill>
                <a:latin typeface="Trebuchet MS"/>
                <a:cs typeface="Trebuchet MS"/>
              </a:rPr>
              <a:t> </a:t>
            </a:r>
            <a:r>
              <a:rPr sz="2200" dirty="0">
                <a:solidFill>
                  <a:srgbClr val="FFFFFF"/>
                </a:solidFill>
                <a:latin typeface="Wingdings"/>
                <a:cs typeface="Wingdings"/>
              </a:rPr>
              <a:t></a:t>
            </a:r>
            <a:endParaRPr sz="2200" dirty="0">
              <a:latin typeface="Wingdings"/>
              <a:cs typeface="Wingdings"/>
            </a:endParaRPr>
          </a:p>
          <a:p>
            <a:pPr marL="469900">
              <a:lnSpc>
                <a:spcPct val="100000"/>
              </a:lnSpc>
              <a:spcBef>
                <a:spcPts val="1260"/>
              </a:spcBef>
            </a:pPr>
            <a:r>
              <a:rPr sz="2200" b="1" spc="-5" dirty="0">
                <a:solidFill>
                  <a:srgbClr val="FFFFFF"/>
                </a:solidFill>
                <a:latin typeface="Trebuchet MS"/>
                <a:cs typeface="Trebuchet MS"/>
              </a:rPr>
              <a:t>in endothelial cells</a:t>
            </a:r>
            <a:endParaRPr sz="2200" dirty="0">
              <a:latin typeface="Trebuchet MS"/>
              <a:cs typeface="Trebuchet MS"/>
            </a:endParaRPr>
          </a:p>
        </p:txBody>
      </p:sp>
      <p:sp>
        <p:nvSpPr>
          <p:cNvPr id="4" name="object 4"/>
          <p:cNvSpPr txBox="1"/>
          <p:nvPr/>
        </p:nvSpPr>
        <p:spPr>
          <a:xfrm>
            <a:off x="666238" y="3429000"/>
            <a:ext cx="8503920" cy="2501900"/>
          </a:xfrm>
          <a:prstGeom prst="rect">
            <a:avLst/>
          </a:prstGeom>
        </p:spPr>
        <p:txBody>
          <a:bodyPr vert="horz" wrap="square" lIns="0" tIns="172720" rIns="0" bIns="0" rtlCol="0">
            <a:spAutoFit/>
          </a:bodyPr>
          <a:lstStyle/>
          <a:p>
            <a:pPr marL="469900" indent="-457200">
              <a:lnSpc>
                <a:spcPct val="100000"/>
              </a:lnSpc>
              <a:spcBef>
                <a:spcPts val="1360"/>
              </a:spcBef>
              <a:buAutoNum type="arabicPeriod" startAt="2"/>
              <a:tabLst>
                <a:tab pos="469265" algn="l"/>
                <a:tab pos="469900" algn="l"/>
              </a:tabLst>
            </a:pPr>
            <a:r>
              <a:rPr sz="2200" b="1" spc="-5" dirty="0">
                <a:solidFill>
                  <a:srgbClr val="FFFFFF"/>
                </a:solidFill>
                <a:latin typeface="Trebuchet MS"/>
                <a:cs typeface="Trebuchet MS"/>
              </a:rPr>
              <a:t>Constitutive organized </a:t>
            </a:r>
            <a:r>
              <a:rPr sz="2200" b="1" dirty="0">
                <a:solidFill>
                  <a:srgbClr val="FFFFFF"/>
                </a:solidFill>
                <a:latin typeface="Trebuchet MS"/>
                <a:cs typeface="Trebuchet MS"/>
              </a:rPr>
              <a:t>phase : </a:t>
            </a:r>
            <a:r>
              <a:rPr sz="2200" b="1" spc="-5" dirty="0">
                <a:solidFill>
                  <a:srgbClr val="FFFFFF"/>
                </a:solidFill>
                <a:latin typeface="Trebuchet MS"/>
                <a:cs typeface="Trebuchet MS"/>
              </a:rPr>
              <a:t>abnormal fibroblastic</a:t>
            </a:r>
            <a:r>
              <a:rPr sz="2200" b="1" spc="110" dirty="0">
                <a:solidFill>
                  <a:srgbClr val="FFFFFF"/>
                </a:solidFill>
                <a:latin typeface="Trebuchet MS"/>
                <a:cs typeface="Trebuchet MS"/>
              </a:rPr>
              <a:t> </a:t>
            </a:r>
            <a:r>
              <a:rPr sz="2200" b="1" spc="5" dirty="0">
                <a:solidFill>
                  <a:srgbClr val="FFFFFF"/>
                </a:solidFill>
                <a:latin typeface="Trebuchet MS"/>
                <a:cs typeface="Trebuchet MS"/>
              </a:rPr>
              <a:t>activity</a:t>
            </a:r>
            <a:endParaRPr sz="2200" dirty="0">
              <a:latin typeface="Trebuchet MS"/>
              <a:cs typeface="Trebuchet MS"/>
            </a:endParaRPr>
          </a:p>
          <a:p>
            <a:pPr marL="469900">
              <a:lnSpc>
                <a:spcPct val="100000"/>
              </a:lnSpc>
              <a:spcBef>
                <a:spcPts val="1260"/>
              </a:spcBef>
              <a:tabLst>
                <a:tab pos="1022350" algn="l"/>
              </a:tabLst>
            </a:pPr>
            <a:r>
              <a:rPr sz="2200" dirty="0">
                <a:solidFill>
                  <a:srgbClr val="FFFFFF"/>
                </a:solidFill>
                <a:latin typeface="Wingdings"/>
                <a:cs typeface="Wingdings"/>
              </a:rPr>
              <a:t></a:t>
            </a:r>
            <a:r>
              <a:rPr sz="2200" dirty="0">
                <a:solidFill>
                  <a:srgbClr val="FFFFFF"/>
                </a:solidFill>
                <a:latin typeface="Times New Roman"/>
                <a:cs typeface="Times New Roman"/>
              </a:rPr>
              <a:t>	</a:t>
            </a:r>
            <a:r>
              <a:rPr sz="2200" b="1" spc="-5" dirty="0">
                <a:solidFill>
                  <a:srgbClr val="FFFFFF"/>
                </a:solidFill>
                <a:latin typeface="Trebuchet MS"/>
                <a:cs typeface="Trebuchet MS"/>
              </a:rPr>
              <a:t>disorganization </a:t>
            </a:r>
            <a:r>
              <a:rPr sz="2200" b="1" dirty="0">
                <a:solidFill>
                  <a:srgbClr val="FFFFFF"/>
                </a:solidFill>
                <a:latin typeface="Trebuchet MS"/>
                <a:cs typeface="Trebuchet MS"/>
              </a:rPr>
              <a:t>of </a:t>
            </a:r>
            <a:r>
              <a:rPr sz="2200" b="1" spc="-5" dirty="0">
                <a:solidFill>
                  <a:srgbClr val="FFFFFF"/>
                </a:solidFill>
                <a:latin typeface="Trebuchet MS"/>
                <a:cs typeface="Trebuchet MS"/>
              </a:rPr>
              <a:t>ECM</a:t>
            </a:r>
            <a:endParaRPr sz="2200" dirty="0">
              <a:latin typeface="Trebuchet MS"/>
              <a:cs typeface="Trebuchet MS"/>
            </a:endParaRPr>
          </a:p>
          <a:p>
            <a:pPr marL="667385" indent="-654685">
              <a:lnSpc>
                <a:spcPct val="100000"/>
              </a:lnSpc>
              <a:spcBef>
                <a:spcPts val="1260"/>
              </a:spcBef>
              <a:buAutoNum type="arabicPeriod" startAt="3"/>
              <a:tabLst>
                <a:tab pos="666750" algn="l"/>
                <a:tab pos="667385" algn="l"/>
                <a:tab pos="1439545" algn="l"/>
                <a:tab pos="3354704" algn="l"/>
                <a:tab pos="4413250" algn="l"/>
                <a:tab pos="5978525" algn="l"/>
                <a:tab pos="6936740" algn="l"/>
              </a:tabLst>
            </a:pPr>
            <a:r>
              <a:rPr sz="2200" b="1" dirty="0">
                <a:solidFill>
                  <a:srgbClr val="FFFFFF"/>
                </a:solidFill>
                <a:latin typeface="Trebuchet MS"/>
                <a:cs typeface="Trebuchet MS"/>
              </a:rPr>
              <a:t>Late	</a:t>
            </a:r>
            <a:r>
              <a:rPr sz="2200" b="1" spc="-5" dirty="0">
                <a:solidFill>
                  <a:srgbClr val="FFFFFF"/>
                </a:solidFill>
                <a:latin typeface="Trebuchet MS"/>
                <a:cs typeface="Trebuchet MS"/>
              </a:rPr>
              <a:t>fibroatrophic	</a:t>
            </a:r>
            <a:r>
              <a:rPr sz="2200" b="1" dirty="0">
                <a:solidFill>
                  <a:srgbClr val="FFFFFF"/>
                </a:solidFill>
                <a:latin typeface="Trebuchet MS"/>
                <a:cs typeface="Trebuchet MS"/>
              </a:rPr>
              <a:t>phase:	attempted	</a:t>
            </a:r>
            <a:r>
              <a:rPr sz="2200" b="1" spc="-5" dirty="0">
                <a:solidFill>
                  <a:srgbClr val="FFFFFF"/>
                </a:solidFill>
                <a:latin typeface="Trebuchet MS"/>
                <a:cs typeface="Trebuchet MS"/>
              </a:rPr>
              <a:t>tissue	remodelling</a:t>
            </a:r>
            <a:endParaRPr sz="2200" dirty="0">
              <a:latin typeface="Trebuchet MS"/>
              <a:cs typeface="Trebuchet MS"/>
            </a:endParaRPr>
          </a:p>
          <a:p>
            <a:pPr marL="469900" marR="5080">
              <a:lnSpc>
                <a:spcPct val="147700"/>
              </a:lnSpc>
              <a:tabLst>
                <a:tab pos="1753870" algn="l"/>
                <a:tab pos="2696210" algn="l"/>
                <a:tab pos="2980055" algn="l"/>
                <a:tab pos="4056379" algn="l"/>
                <a:tab pos="5367655" algn="l"/>
                <a:tab pos="6025515" algn="l"/>
                <a:tab pos="6468110" algn="l"/>
                <a:tab pos="8228965" algn="l"/>
              </a:tabLst>
            </a:pPr>
            <a:r>
              <a:rPr sz="2200" dirty="0">
                <a:solidFill>
                  <a:srgbClr val="FFFFFF"/>
                </a:solidFill>
                <a:latin typeface="Wingdings"/>
                <a:cs typeface="Wingdings"/>
              </a:rPr>
              <a:t></a:t>
            </a:r>
            <a:r>
              <a:rPr sz="2200" b="1" spc="-5" dirty="0">
                <a:solidFill>
                  <a:srgbClr val="FFFFFF"/>
                </a:solidFill>
                <a:latin typeface="Trebuchet MS"/>
                <a:cs typeface="Trebuchet MS"/>
              </a:rPr>
              <a:t>f</a:t>
            </a:r>
            <a:r>
              <a:rPr sz="2200" b="1" spc="-70" dirty="0">
                <a:solidFill>
                  <a:srgbClr val="FFFFFF"/>
                </a:solidFill>
                <a:latin typeface="Trebuchet MS"/>
                <a:cs typeface="Trebuchet MS"/>
              </a:rPr>
              <a:t>r</a:t>
            </a:r>
            <a:r>
              <a:rPr sz="2200" b="1" dirty="0">
                <a:solidFill>
                  <a:srgbClr val="FFFFFF"/>
                </a:solidFill>
                <a:latin typeface="Trebuchet MS"/>
                <a:cs typeface="Trebuchet MS"/>
              </a:rPr>
              <a:t>agile	t</a:t>
            </a:r>
            <a:r>
              <a:rPr sz="2200" b="1" spc="-5" dirty="0">
                <a:solidFill>
                  <a:srgbClr val="FFFFFF"/>
                </a:solidFill>
                <a:latin typeface="Trebuchet MS"/>
                <a:cs typeface="Trebuchet MS"/>
              </a:rPr>
              <a:t>i</a:t>
            </a:r>
            <a:r>
              <a:rPr sz="2200" b="1" dirty="0">
                <a:solidFill>
                  <a:srgbClr val="FFFFFF"/>
                </a:solidFill>
                <a:latin typeface="Trebuchet MS"/>
                <a:cs typeface="Trebuchet MS"/>
              </a:rPr>
              <a:t>ssue	;	ca</a:t>
            </a:r>
            <a:r>
              <a:rPr sz="2200" b="1" spc="-5" dirty="0">
                <a:solidFill>
                  <a:srgbClr val="FFFFFF"/>
                </a:solidFill>
                <a:latin typeface="Trebuchet MS"/>
                <a:cs typeface="Trebuchet MS"/>
              </a:rPr>
              <a:t>rri</a:t>
            </a:r>
            <a:r>
              <a:rPr sz="2200" b="1" dirty="0">
                <a:solidFill>
                  <a:srgbClr val="FFFFFF"/>
                </a:solidFill>
                <a:latin typeface="Trebuchet MS"/>
                <a:cs typeface="Trebuchet MS"/>
              </a:rPr>
              <a:t>es	</a:t>
            </a:r>
            <a:r>
              <a:rPr sz="2200" b="1" spc="-5" dirty="0">
                <a:solidFill>
                  <a:srgbClr val="FFFFFF"/>
                </a:solidFill>
                <a:latin typeface="Trebuchet MS"/>
                <a:cs typeface="Trebuchet MS"/>
              </a:rPr>
              <a:t>in</a:t>
            </a:r>
            <a:r>
              <a:rPr sz="2200" b="1" dirty="0">
                <a:solidFill>
                  <a:srgbClr val="FFFFFF"/>
                </a:solidFill>
                <a:latin typeface="Trebuchet MS"/>
                <a:cs typeface="Trebuchet MS"/>
              </a:rPr>
              <a:t>he</a:t>
            </a:r>
            <a:r>
              <a:rPr sz="2200" b="1" spc="-5" dirty="0">
                <a:solidFill>
                  <a:srgbClr val="FFFFFF"/>
                </a:solidFill>
                <a:latin typeface="Trebuchet MS"/>
                <a:cs typeface="Trebuchet MS"/>
              </a:rPr>
              <a:t>r</a:t>
            </a:r>
            <a:r>
              <a:rPr sz="2200" b="1" dirty="0">
                <a:solidFill>
                  <a:srgbClr val="FFFFFF"/>
                </a:solidFill>
                <a:latin typeface="Trebuchet MS"/>
                <a:cs typeface="Trebuchet MS"/>
              </a:rPr>
              <a:t>e</a:t>
            </a:r>
            <a:r>
              <a:rPr sz="2200" b="1" spc="-5" dirty="0">
                <a:solidFill>
                  <a:srgbClr val="FFFFFF"/>
                </a:solidFill>
                <a:latin typeface="Trebuchet MS"/>
                <a:cs typeface="Trebuchet MS"/>
              </a:rPr>
              <a:t>n</a:t>
            </a:r>
            <a:r>
              <a:rPr sz="2200" b="1" dirty="0">
                <a:solidFill>
                  <a:srgbClr val="FFFFFF"/>
                </a:solidFill>
                <a:latin typeface="Trebuchet MS"/>
                <a:cs typeface="Trebuchet MS"/>
              </a:rPr>
              <a:t>t	</a:t>
            </a:r>
            <a:r>
              <a:rPr sz="2200" b="1" spc="-5" dirty="0">
                <a:solidFill>
                  <a:srgbClr val="FFFFFF"/>
                </a:solidFill>
                <a:latin typeface="Trebuchet MS"/>
                <a:cs typeface="Trebuchet MS"/>
              </a:rPr>
              <a:t>ri</a:t>
            </a:r>
            <a:r>
              <a:rPr sz="2200" b="1" dirty="0">
                <a:solidFill>
                  <a:srgbClr val="FFFFFF"/>
                </a:solidFill>
                <a:latin typeface="Trebuchet MS"/>
                <a:cs typeface="Trebuchet MS"/>
              </a:rPr>
              <a:t>sk	of	</a:t>
            </a:r>
            <a:r>
              <a:rPr sz="2200" b="1" spc="-5" dirty="0">
                <a:solidFill>
                  <a:srgbClr val="FFFFFF"/>
                </a:solidFill>
                <a:latin typeface="Trebuchet MS"/>
                <a:cs typeface="Trebuchet MS"/>
              </a:rPr>
              <a:t>r</a:t>
            </a:r>
            <a:r>
              <a:rPr sz="2200" b="1" dirty="0">
                <a:solidFill>
                  <a:srgbClr val="FFFFFF"/>
                </a:solidFill>
                <a:latin typeface="Trebuchet MS"/>
                <a:cs typeface="Trebuchet MS"/>
              </a:rPr>
              <a:t>eact</a:t>
            </a:r>
            <a:r>
              <a:rPr sz="2200" b="1" spc="-5" dirty="0">
                <a:solidFill>
                  <a:srgbClr val="FFFFFF"/>
                </a:solidFill>
                <a:latin typeface="Trebuchet MS"/>
                <a:cs typeface="Trebuchet MS"/>
              </a:rPr>
              <a:t>iv</a:t>
            </a:r>
            <a:r>
              <a:rPr sz="2200" b="1" dirty="0">
                <a:solidFill>
                  <a:srgbClr val="FFFFFF"/>
                </a:solidFill>
                <a:latin typeface="Trebuchet MS"/>
                <a:cs typeface="Trebuchet MS"/>
              </a:rPr>
              <a:t>at</a:t>
            </a:r>
            <a:r>
              <a:rPr sz="2200" b="1" spc="-5" dirty="0">
                <a:solidFill>
                  <a:srgbClr val="FFFFFF"/>
                </a:solidFill>
                <a:latin typeface="Trebuchet MS"/>
                <a:cs typeface="Trebuchet MS"/>
              </a:rPr>
              <a:t>i</a:t>
            </a:r>
            <a:r>
              <a:rPr sz="2200" b="1" dirty="0">
                <a:solidFill>
                  <a:srgbClr val="FFFFFF"/>
                </a:solidFill>
                <a:latin typeface="Trebuchet MS"/>
                <a:cs typeface="Trebuchet MS"/>
              </a:rPr>
              <a:t>on	of  </a:t>
            </a:r>
            <a:r>
              <a:rPr sz="2200" b="1" spc="-5" dirty="0">
                <a:solidFill>
                  <a:srgbClr val="FFFFFF"/>
                </a:solidFill>
                <a:latin typeface="Trebuchet MS"/>
                <a:cs typeface="Trebuchet MS"/>
              </a:rPr>
              <a:t>inflammation secondary to local </a:t>
            </a:r>
            <a:r>
              <a:rPr sz="2200" b="1" spc="-20" dirty="0">
                <a:solidFill>
                  <a:srgbClr val="FFFFFF"/>
                </a:solidFill>
                <a:latin typeface="Trebuchet MS"/>
                <a:cs typeface="Trebuchet MS"/>
              </a:rPr>
              <a:t>trauma</a:t>
            </a:r>
            <a:endParaRPr sz="2200" dirty="0">
              <a:latin typeface="Trebuchet MS"/>
              <a:cs typeface="Trebuchet MS"/>
            </a:endParaRPr>
          </a:p>
        </p:txBody>
      </p:sp>
      <p:sp>
        <p:nvSpPr>
          <p:cNvPr id="5" name="TextBox 4"/>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838200"/>
            <a:ext cx="8108950" cy="5245025"/>
          </a:xfrm>
          <a:prstGeom prst="rect">
            <a:avLst/>
          </a:prstGeom>
        </p:spPr>
        <p:txBody>
          <a:bodyPr vert="horz" wrap="square" lIns="0" tIns="27939" rIns="0" bIns="0" rtlCol="0">
            <a:spAutoFit/>
          </a:bodyPr>
          <a:lstStyle/>
          <a:p>
            <a:pPr marL="12700" marR="5080" algn="just">
              <a:lnSpc>
                <a:spcPct val="150000"/>
              </a:lnSpc>
              <a:spcBef>
                <a:spcPts val="219"/>
              </a:spcBef>
            </a:pPr>
            <a:r>
              <a:rPr sz="2200" b="1" spc="-5" dirty="0" smtClean="0">
                <a:solidFill>
                  <a:srgbClr val="FFFFFF"/>
                </a:solidFill>
                <a:cs typeface="Times New Roman" pitchFamily="18" charset="0"/>
              </a:rPr>
              <a:t>In </a:t>
            </a:r>
            <a:r>
              <a:rPr sz="2200" b="1" dirty="0">
                <a:solidFill>
                  <a:srgbClr val="FFFFFF"/>
                </a:solidFill>
                <a:cs typeface="Times New Roman" pitchFamily="18" charset="0"/>
              </a:rPr>
              <a:t>head </a:t>
            </a:r>
            <a:r>
              <a:rPr sz="2200" b="1" spc="-5" dirty="0">
                <a:solidFill>
                  <a:srgbClr val="FFFFFF"/>
                </a:solidFill>
                <a:cs typeface="Times New Roman" pitchFamily="18" charset="0"/>
              </a:rPr>
              <a:t>and neck region commonest site is mandible </a:t>
            </a:r>
            <a:r>
              <a:rPr sz="2200" b="1" dirty="0">
                <a:solidFill>
                  <a:srgbClr val="FFFFFF"/>
                </a:solidFill>
                <a:cs typeface="Times New Roman" pitchFamily="18" charset="0"/>
              </a:rPr>
              <a:t>&gt; </a:t>
            </a:r>
            <a:r>
              <a:rPr sz="2200" b="1" spc="-5" dirty="0">
                <a:solidFill>
                  <a:srgbClr val="FFFFFF"/>
                </a:solidFill>
                <a:cs typeface="Times New Roman" pitchFamily="18" charset="0"/>
              </a:rPr>
              <a:t>maxilla&gt;  </a:t>
            </a:r>
            <a:r>
              <a:rPr sz="2200" b="1" spc="-15" dirty="0">
                <a:solidFill>
                  <a:srgbClr val="FFFFFF"/>
                </a:solidFill>
                <a:cs typeface="Times New Roman" pitchFamily="18" charset="0"/>
              </a:rPr>
              <a:t>temporal </a:t>
            </a:r>
            <a:r>
              <a:rPr sz="2200" b="1" spc="-5" dirty="0">
                <a:solidFill>
                  <a:srgbClr val="FFFFFF"/>
                </a:solidFill>
                <a:cs typeface="Times New Roman" pitchFamily="18" charset="0"/>
              </a:rPr>
              <a:t>bone </a:t>
            </a:r>
            <a:r>
              <a:rPr sz="2200" b="1" dirty="0">
                <a:solidFill>
                  <a:srgbClr val="FFFFFF"/>
                </a:solidFill>
                <a:cs typeface="Times New Roman" pitchFamily="18" charset="0"/>
              </a:rPr>
              <a:t>&gt; </a:t>
            </a:r>
            <a:r>
              <a:rPr sz="2200" b="1" spc="-5" dirty="0">
                <a:solidFill>
                  <a:srgbClr val="FFFFFF"/>
                </a:solidFill>
                <a:cs typeface="Times New Roman" pitchFamily="18" charset="0"/>
              </a:rPr>
              <a:t>sphenoid bone&gt; base of</a:t>
            </a:r>
            <a:r>
              <a:rPr sz="2200" b="1" spc="5" dirty="0">
                <a:solidFill>
                  <a:srgbClr val="FFFFFF"/>
                </a:solidFill>
                <a:cs typeface="Times New Roman" pitchFamily="18" charset="0"/>
              </a:rPr>
              <a:t> </a:t>
            </a:r>
            <a:r>
              <a:rPr sz="2200" b="1" spc="-5" dirty="0" smtClean="0">
                <a:solidFill>
                  <a:srgbClr val="FFFFFF"/>
                </a:solidFill>
                <a:cs typeface="Times New Roman" pitchFamily="18" charset="0"/>
              </a:rPr>
              <a:t>skull</a:t>
            </a:r>
            <a:endParaRPr sz="2100" dirty="0">
              <a:cs typeface="Times New Roman" pitchFamily="18" charset="0"/>
            </a:endParaRPr>
          </a:p>
          <a:p>
            <a:pPr marL="12700" algn="just">
              <a:lnSpc>
                <a:spcPct val="150000"/>
              </a:lnSpc>
            </a:pPr>
            <a:r>
              <a:rPr sz="2800" b="1" spc="-5" dirty="0">
                <a:solidFill>
                  <a:srgbClr val="FFC000"/>
                </a:solidFill>
                <a:uFill>
                  <a:solidFill>
                    <a:srgbClr val="FFFFFF"/>
                  </a:solidFill>
                </a:uFill>
                <a:cs typeface="Times New Roman" pitchFamily="18" charset="0"/>
              </a:rPr>
              <a:t>Signs and </a:t>
            </a:r>
            <a:r>
              <a:rPr sz="2800" b="1" dirty="0" smtClean="0">
                <a:solidFill>
                  <a:srgbClr val="FFC000"/>
                </a:solidFill>
                <a:uFill>
                  <a:solidFill>
                    <a:srgbClr val="FFFFFF"/>
                  </a:solidFill>
                </a:uFill>
                <a:cs typeface="Times New Roman" pitchFamily="18" charset="0"/>
              </a:rPr>
              <a:t>symptoms</a:t>
            </a:r>
            <a:r>
              <a:rPr lang="en-US" sz="2800" b="1" dirty="0">
                <a:solidFill>
                  <a:srgbClr val="FFC000"/>
                </a:solidFill>
                <a:cs typeface="Times New Roman" pitchFamily="18" charset="0"/>
              </a:rPr>
              <a:t>:</a:t>
            </a:r>
            <a:endParaRPr sz="2800" dirty="0">
              <a:solidFill>
                <a:srgbClr val="FFC000"/>
              </a:solidFill>
              <a:cs typeface="Times New Roman" pitchFamily="18" charset="0"/>
            </a:endParaRPr>
          </a:p>
          <a:p>
            <a:pPr marL="12700" algn="just">
              <a:lnSpc>
                <a:spcPct val="150000"/>
              </a:lnSpc>
            </a:pPr>
            <a:r>
              <a:rPr sz="2200" b="1" spc="-25" dirty="0" smtClean="0">
                <a:solidFill>
                  <a:srgbClr val="FFFFFF"/>
                </a:solidFill>
                <a:cs typeface="Times New Roman" pitchFamily="18" charset="0"/>
              </a:rPr>
              <a:t>-</a:t>
            </a:r>
            <a:r>
              <a:rPr lang="en-US" sz="2200" b="1" spc="-25" dirty="0" smtClean="0">
                <a:solidFill>
                  <a:srgbClr val="FFFFFF"/>
                </a:solidFill>
                <a:cs typeface="Times New Roman" pitchFamily="18" charset="0"/>
              </a:rPr>
              <a:t> </a:t>
            </a:r>
            <a:r>
              <a:rPr sz="2200" b="1" spc="-25" dirty="0" smtClean="0">
                <a:solidFill>
                  <a:srgbClr val="FFFFFF"/>
                </a:solidFill>
                <a:cs typeface="Times New Roman" pitchFamily="18" charset="0"/>
              </a:rPr>
              <a:t>Pain</a:t>
            </a:r>
            <a:endParaRPr sz="2200" dirty="0">
              <a:cs typeface="Times New Roman" pitchFamily="18" charset="0"/>
            </a:endParaRPr>
          </a:p>
          <a:p>
            <a:pPr marL="12700" algn="just">
              <a:lnSpc>
                <a:spcPct val="150000"/>
              </a:lnSpc>
            </a:pPr>
            <a:r>
              <a:rPr sz="2200" b="1" spc="-5" dirty="0" smtClean="0">
                <a:solidFill>
                  <a:srgbClr val="FFFFFF"/>
                </a:solidFill>
                <a:cs typeface="Times New Roman" pitchFamily="18" charset="0"/>
              </a:rPr>
              <a:t>-</a:t>
            </a:r>
            <a:r>
              <a:rPr lang="en-US" sz="2200" b="1" spc="-5" dirty="0" smtClean="0">
                <a:solidFill>
                  <a:srgbClr val="FFFFFF"/>
                </a:solidFill>
                <a:cs typeface="Times New Roman" pitchFamily="18" charset="0"/>
              </a:rPr>
              <a:t> </a:t>
            </a:r>
            <a:r>
              <a:rPr sz="2200" b="1" spc="-5" dirty="0" smtClean="0">
                <a:solidFill>
                  <a:srgbClr val="FFFFFF"/>
                </a:solidFill>
                <a:cs typeface="Times New Roman" pitchFamily="18" charset="0"/>
              </a:rPr>
              <a:t>Swelling</a:t>
            </a:r>
            <a:endParaRPr sz="2200" dirty="0">
              <a:cs typeface="Times New Roman" pitchFamily="18" charset="0"/>
            </a:endParaRPr>
          </a:p>
          <a:p>
            <a:pPr marL="12700" algn="just">
              <a:lnSpc>
                <a:spcPct val="150000"/>
              </a:lnSpc>
            </a:pPr>
            <a:r>
              <a:rPr sz="2200" b="1" spc="-35" dirty="0" smtClean="0">
                <a:solidFill>
                  <a:srgbClr val="FFFFFF"/>
                </a:solidFill>
                <a:cs typeface="Times New Roman" pitchFamily="18" charset="0"/>
              </a:rPr>
              <a:t>-</a:t>
            </a:r>
            <a:r>
              <a:rPr lang="en-US" sz="2200" b="1" spc="-35" dirty="0" smtClean="0">
                <a:solidFill>
                  <a:srgbClr val="FFFFFF"/>
                </a:solidFill>
                <a:cs typeface="Times New Roman" pitchFamily="18" charset="0"/>
              </a:rPr>
              <a:t> </a:t>
            </a:r>
            <a:r>
              <a:rPr sz="2200" b="1" spc="-35" dirty="0" smtClean="0">
                <a:solidFill>
                  <a:srgbClr val="FFFFFF"/>
                </a:solidFill>
                <a:cs typeface="Times New Roman" pitchFamily="18" charset="0"/>
              </a:rPr>
              <a:t>Trismus</a:t>
            </a:r>
            <a:endParaRPr sz="2200" dirty="0">
              <a:cs typeface="Times New Roman" pitchFamily="18" charset="0"/>
            </a:endParaRPr>
          </a:p>
          <a:p>
            <a:pPr marL="12700" algn="just">
              <a:lnSpc>
                <a:spcPct val="150000"/>
              </a:lnSpc>
            </a:pPr>
            <a:r>
              <a:rPr sz="2200" b="1" spc="-5" dirty="0" smtClean="0">
                <a:solidFill>
                  <a:srgbClr val="FFFFFF"/>
                </a:solidFill>
                <a:cs typeface="Times New Roman" pitchFamily="18" charset="0"/>
              </a:rPr>
              <a:t>-</a:t>
            </a:r>
            <a:r>
              <a:rPr lang="en-US" sz="2200" b="1" spc="-5" dirty="0" smtClean="0">
                <a:solidFill>
                  <a:srgbClr val="FFFFFF"/>
                </a:solidFill>
                <a:cs typeface="Times New Roman" pitchFamily="18" charset="0"/>
              </a:rPr>
              <a:t> </a:t>
            </a:r>
            <a:r>
              <a:rPr sz="2200" b="1" spc="-5" dirty="0" smtClean="0">
                <a:solidFill>
                  <a:srgbClr val="FFFFFF"/>
                </a:solidFill>
                <a:cs typeface="Times New Roman" pitchFamily="18" charset="0"/>
              </a:rPr>
              <a:t>Halitosis</a:t>
            </a:r>
            <a:endParaRPr sz="2200" dirty="0">
              <a:cs typeface="Times New Roman" pitchFamily="18" charset="0"/>
            </a:endParaRPr>
          </a:p>
          <a:p>
            <a:pPr marL="198120" indent="-186055" algn="just">
              <a:lnSpc>
                <a:spcPct val="150000"/>
              </a:lnSpc>
              <a:buChar char="-"/>
              <a:tabLst>
                <a:tab pos="198755" algn="l"/>
              </a:tabLst>
            </a:pPr>
            <a:r>
              <a:rPr lang="en-US" sz="2200" b="1" spc="-5" dirty="0">
                <a:solidFill>
                  <a:srgbClr val="FFFFFF"/>
                </a:solidFill>
                <a:cs typeface="Times New Roman" pitchFamily="18" charset="0"/>
              </a:rPr>
              <a:t>E</a:t>
            </a:r>
            <a:r>
              <a:rPr sz="2200" b="1" spc="-5" dirty="0" smtClean="0">
                <a:solidFill>
                  <a:srgbClr val="FFFFFF"/>
                </a:solidFill>
                <a:cs typeface="Times New Roman" pitchFamily="18" charset="0"/>
              </a:rPr>
              <a:t>xposed</a:t>
            </a:r>
            <a:r>
              <a:rPr sz="2200" b="1" spc="-10" dirty="0" smtClean="0">
                <a:solidFill>
                  <a:srgbClr val="FFFFFF"/>
                </a:solidFill>
                <a:cs typeface="Times New Roman" pitchFamily="18" charset="0"/>
              </a:rPr>
              <a:t> </a:t>
            </a:r>
            <a:r>
              <a:rPr sz="2200" b="1" spc="-5" dirty="0">
                <a:solidFill>
                  <a:srgbClr val="FFFFFF"/>
                </a:solidFill>
                <a:cs typeface="Times New Roman" pitchFamily="18" charset="0"/>
              </a:rPr>
              <a:t>bone</a:t>
            </a:r>
            <a:endParaRPr sz="2200" dirty="0">
              <a:cs typeface="Times New Roman" pitchFamily="18" charset="0"/>
            </a:endParaRPr>
          </a:p>
          <a:p>
            <a:pPr marL="198120" indent="-186055" algn="just">
              <a:lnSpc>
                <a:spcPct val="150000"/>
              </a:lnSpc>
              <a:buChar char="-"/>
              <a:tabLst>
                <a:tab pos="198755" algn="l"/>
              </a:tabLst>
            </a:pPr>
            <a:r>
              <a:rPr lang="en-US" sz="2200" b="1" dirty="0">
                <a:solidFill>
                  <a:srgbClr val="FFFFFF"/>
                </a:solidFill>
                <a:cs typeface="Times New Roman" pitchFamily="18" charset="0"/>
              </a:rPr>
              <a:t>P</a:t>
            </a:r>
            <a:r>
              <a:rPr sz="2200" b="1" dirty="0" smtClean="0">
                <a:solidFill>
                  <a:srgbClr val="FFFFFF"/>
                </a:solidFill>
                <a:cs typeface="Times New Roman" pitchFamily="18" charset="0"/>
              </a:rPr>
              <a:t>athological</a:t>
            </a:r>
            <a:r>
              <a:rPr sz="2200" b="1" spc="-5" dirty="0" smtClean="0">
                <a:solidFill>
                  <a:srgbClr val="FFFFFF"/>
                </a:solidFill>
                <a:cs typeface="Times New Roman" pitchFamily="18" charset="0"/>
              </a:rPr>
              <a:t> </a:t>
            </a:r>
            <a:r>
              <a:rPr sz="2200" b="1" spc="-10" dirty="0">
                <a:solidFill>
                  <a:srgbClr val="FFFFFF"/>
                </a:solidFill>
                <a:cs typeface="Times New Roman" pitchFamily="18" charset="0"/>
              </a:rPr>
              <a:t>fracture</a:t>
            </a:r>
            <a:endParaRPr sz="2200" dirty="0">
              <a:cs typeface="Times New Roman" pitchFamily="18" charset="0"/>
            </a:endParaRPr>
          </a:p>
          <a:p>
            <a:pPr marL="198120" indent="-186055" algn="just">
              <a:lnSpc>
                <a:spcPct val="150000"/>
              </a:lnSpc>
              <a:buChar char="-"/>
              <a:tabLst>
                <a:tab pos="198755" algn="l"/>
              </a:tabLst>
            </a:pPr>
            <a:r>
              <a:rPr lang="en-US" sz="2200" b="1" dirty="0">
                <a:solidFill>
                  <a:srgbClr val="FFFFFF"/>
                </a:solidFill>
                <a:cs typeface="Times New Roman" pitchFamily="18" charset="0"/>
              </a:rPr>
              <a:t>O</a:t>
            </a:r>
            <a:r>
              <a:rPr sz="2200" b="1" dirty="0" smtClean="0">
                <a:solidFill>
                  <a:srgbClr val="FFFFFF"/>
                </a:solidFill>
                <a:cs typeface="Times New Roman" pitchFamily="18" charset="0"/>
              </a:rPr>
              <a:t>ro- </a:t>
            </a:r>
            <a:r>
              <a:rPr sz="2200" b="1" spc="-5" dirty="0">
                <a:solidFill>
                  <a:srgbClr val="FFFFFF"/>
                </a:solidFill>
                <a:cs typeface="Times New Roman" pitchFamily="18" charset="0"/>
              </a:rPr>
              <a:t>cutaneous</a:t>
            </a:r>
            <a:r>
              <a:rPr sz="2200" b="1" spc="-10" dirty="0">
                <a:solidFill>
                  <a:srgbClr val="FFFFFF"/>
                </a:solidFill>
                <a:cs typeface="Times New Roman" pitchFamily="18" charset="0"/>
              </a:rPr>
              <a:t> </a:t>
            </a:r>
            <a:r>
              <a:rPr sz="2200" b="1" spc="-5" dirty="0">
                <a:solidFill>
                  <a:srgbClr val="FFFFFF"/>
                </a:solidFill>
                <a:cs typeface="Times New Roman" pitchFamily="18" charset="0"/>
              </a:rPr>
              <a:t>fistula</a:t>
            </a:r>
            <a:endParaRPr sz="2200" dirty="0">
              <a:cs typeface="Times New Roman" pitchFamily="18" charset="0"/>
            </a:endParaRPr>
          </a:p>
        </p:txBody>
      </p:sp>
      <p:sp>
        <p:nvSpPr>
          <p:cNvPr id="3" name="TextBox 2"/>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
        <p:nvSpPr>
          <p:cNvPr id="4" name="TextBox 3"/>
          <p:cNvSpPr txBox="1"/>
          <p:nvPr/>
        </p:nvSpPr>
        <p:spPr>
          <a:xfrm>
            <a:off x="228600" y="120443"/>
            <a:ext cx="4054474" cy="523220"/>
          </a:xfrm>
          <a:prstGeom prst="rect">
            <a:avLst/>
          </a:prstGeom>
          <a:noFill/>
        </p:spPr>
        <p:txBody>
          <a:bodyPr wrap="square" rtlCol="0">
            <a:spAutoFit/>
          </a:bodyPr>
          <a:lstStyle/>
          <a:p>
            <a:r>
              <a:rPr lang="en-US" sz="2800" b="1" dirty="0" smtClean="0">
                <a:solidFill>
                  <a:srgbClr val="FFFF00"/>
                </a:solidFill>
              </a:rPr>
              <a:t>CLINICAL FEATURES</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701800"/>
            <a:ext cx="9144000" cy="3454400"/>
            <a:chOff x="0" y="1701800"/>
            <a:chExt cx="9144000" cy="3454400"/>
          </a:xfrm>
        </p:grpSpPr>
        <p:sp>
          <p:nvSpPr>
            <p:cNvPr id="3" name="object 3"/>
            <p:cNvSpPr/>
            <p:nvPr/>
          </p:nvSpPr>
          <p:spPr>
            <a:xfrm>
              <a:off x="0" y="1701800"/>
              <a:ext cx="4648200" cy="3454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48200" y="1778000"/>
              <a:ext cx="4495800" cy="3378200"/>
            </a:xfrm>
            <a:prstGeom prst="rect">
              <a:avLst/>
            </a:prstGeom>
            <a:blipFill>
              <a:blip r:embed="rId3" cstate="print"/>
              <a:stretch>
                <a:fillRect/>
              </a:stretch>
            </a:blipFill>
          </p:spPr>
          <p:txBody>
            <a:bodyPr wrap="square" lIns="0" tIns="0" rIns="0" bIns="0" rtlCol="0"/>
            <a:lstStyle/>
            <a:p>
              <a:endParaRPr/>
            </a:p>
          </p:txBody>
        </p:sp>
      </p:grpSp>
      <p:sp>
        <p:nvSpPr>
          <p:cNvPr id="5" name="TextBox 4"/>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990600"/>
            <a:ext cx="8153400" cy="1013098"/>
          </a:xfrm>
          <a:prstGeom prst="rect">
            <a:avLst/>
          </a:prstGeom>
        </p:spPr>
        <p:txBody>
          <a:bodyPr vert="horz" wrap="square" lIns="0" tIns="12700" rIns="0" bIns="0" rtlCol="0">
            <a:spAutoFit/>
          </a:bodyPr>
          <a:lstStyle/>
          <a:p>
            <a:pPr marL="12700" algn="ctr">
              <a:lnSpc>
                <a:spcPts val="2620"/>
              </a:lnSpc>
              <a:spcBef>
                <a:spcPts val="100"/>
              </a:spcBef>
            </a:pPr>
            <a:r>
              <a:rPr sz="2200" b="1" spc="-5" dirty="0">
                <a:solidFill>
                  <a:srgbClr val="FFC000"/>
                </a:solidFill>
                <a:latin typeface="Trebuchet MS"/>
                <a:cs typeface="Trebuchet MS"/>
              </a:rPr>
              <a:t>IMAGING</a:t>
            </a:r>
            <a:r>
              <a:rPr sz="2200" b="1" spc="-10" dirty="0">
                <a:solidFill>
                  <a:srgbClr val="FFC000"/>
                </a:solidFill>
                <a:latin typeface="Trebuchet MS"/>
                <a:cs typeface="Trebuchet MS"/>
              </a:rPr>
              <a:t> </a:t>
            </a:r>
            <a:r>
              <a:rPr sz="2200" b="1" spc="-5" dirty="0">
                <a:solidFill>
                  <a:srgbClr val="FFC000"/>
                </a:solidFill>
                <a:latin typeface="Trebuchet MS"/>
                <a:cs typeface="Trebuchet MS"/>
              </a:rPr>
              <a:t>STUDIES:</a:t>
            </a:r>
            <a:endParaRPr sz="2200" dirty="0">
              <a:solidFill>
                <a:srgbClr val="FFC000"/>
              </a:solidFill>
              <a:latin typeface="Trebuchet MS"/>
              <a:cs typeface="Trebuchet MS"/>
            </a:endParaRPr>
          </a:p>
          <a:p>
            <a:pPr marL="12700" algn="ctr">
              <a:lnSpc>
                <a:spcPts val="2600"/>
              </a:lnSpc>
            </a:pPr>
            <a:r>
              <a:rPr sz="2200" b="1" spc="-5" dirty="0" smtClean="0">
                <a:solidFill>
                  <a:srgbClr val="FFFFFF"/>
                </a:solidFill>
                <a:latin typeface="Trebuchet MS"/>
                <a:cs typeface="Trebuchet MS"/>
              </a:rPr>
              <a:t>-</a:t>
            </a:r>
            <a:r>
              <a:rPr lang="en-US" sz="2200" b="1" spc="-5" dirty="0" smtClean="0">
                <a:solidFill>
                  <a:srgbClr val="FFFFFF"/>
                </a:solidFill>
                <a:latin typeface="Trebuchet MS"/>
                <a:cs typeface="Trebuchet MS"/>
              </a:rPr>
              <a:t> </a:t>
            </a:r>
            <a:r>
              <a:rPr sz="2200" b="1" spc="-5" dirty="0" smtClean="0">
                <a:solidFill>
                  <a:srgbClr val="FFFFFF"/>
                </a:solidFill>
                <a:latin typeface="Trebuchet MS"/>
                <a:cs typeface="Trebuchet MS"/>
              </a:rPr>
              <a:t>Early </a:t>
            </a:r>
            <a:r>
              <a:rPr sz="2200" b="1" spc="-5" dirty="0">
                <a:solidFill>
                  <a:srgbClr val="FFFFFF"/>
                </a:solidFill>
                <a:latin typeface="Trebuchet MS"/>
                <a:cs typeface="Trebuchet MS"/>
              </a:rPr>
              <a:t>changes </a:t>
            </a:r>
            <a:r>
              <a:rPr sz="2200" b="1" dirty="0">
                <a:solidFill>
                  <a:srgbClr val="FFFFFF"/>
                </a:solidFill>
                <a:latin typeface="Trebuchet MS"/>
                <a:cs typeface="Trebuchet MS"/>
              </a:rPr>
              <a:t>: </a:t>
            </a:r>
            <a:r>
              <a:rPr sz="2200" b="1" spc="-5" dirty="0">
                <a:solidFill>
                  <a:srgbClr val="FFFFFF"/>
                </a:solidFill>
                <a:latin typeface="Trebuchet MS"/>
                <a:cs typeface="Trebuchet MS"/>
              </a:rPr>
              <a:t>areas </a:t>
            </a:r>
            <a:r>
              <a:rPr sz="2200" b="1" dirty="0">
                <a:solidFill>
                  <a:srgbClr val="FFFFFF"/>
                </a:solidFill>
                <a:latin typeface="Trebuchet MS"/>
                <a:cs typeface="Trebuchet MS"/>
              </a:rPr>
              <a:t>of</a:t>
            </a:r>
            <a:r>
              <a:rPr sz="2200" b="1" spc="15" dirty="0">
                <a:solidFill>
                  <a:srgbClr val="FFFFFF"/>
                </a:solidFill>
                <a:latin typeface="Trebuchet MS"/>
                <a:cs typeface="Trebuchet MS"/>
              </a:rPr>
              <a:t> </a:t>
            </a:r>
            <a:r>
              <a:rPr sz="2200" b="1" spc="-5" dirty="0">
                <a:solidFill>
                  <a:srgbClr val="FFFFFF"/>
                </a:solidFill>
                <a:latin typeface="Trebuchet MS"/>
                <a:cs typeface="Trebuchet MS"/>
              </a:rPr>
              <a:t>decalcification</a:t>
            </a:r>
            <a:endParaRPr sz="2200" dirty="0">
              <a:latin typeface="Trebuchet MS"/>
              <a:cs typeface="Trebuchet MS"/>
            </a:endParaRPr>
          </a:p>
          <a:p>
            <a:pPr marL="12700" algn="ctr">
              <a:lnSpc>
                <a:spcPts val="2620"/>
              </a:lnSpc>
            </a:pPr>
            <a:r>
              <a:rPr sz="2200" b="1" dirty="0">
                <a:solidFill>
                  <a:srgbClr val="FFFFFF"/>
                </a:solidFill>
                <a:latin typeface="Trebuchet MS"/>
                <a:cs typeface="Trebuchet MS"/>
              </a:rPr>
              <a:t>- </a:t>
            </a:r>
            <a:r>
              <a:rPr lang="en-US" sz="2200" b="1" dirty="0" smtClean="0">
                <a:solidFill>
                  <a:srgbClr val="FFFFFF"/>
                </a:solidFill>
                <a:latin typeface="Trebuchet MS"/>
                <a:cs typeface="Trebuchet MS"/>
              </a:rPr>
              <a:t>L</a:t>
            </a:r>
            <a:r>
              <a:rPr sz="2200" b="1" dirty="0" smtClean="0">
                <a:solidFill>
                  <a:srgbClr val="FFFFFF"/>
                </a:solidFill>
                <a:latin typeface="Trebuchet MS"/>
                <a:cs typeface="Trebuchet MS"/>
              </a:rPr>
              <a:t>ate </a:t>
            </a:r>
            <a:r>
              <a:rPr sz="2200" b="1" spc="-5" dirty="0">
                <a:solidFill>
                  <a:srgbClr val="FFFFFF"/>
                </a:solidFill>
                <a:latin typeface="Trebuchet MS"/>
                <a:cs typeface="Trebuchet MS"/>
              </a:rPr>
              <a:t>changes </a:t>
            </a:r>
            <a:r>
              <a:rPr sz="2200" b="1" dirty="0">
                <a:solidFill>
                  <a:srgbClr val="FFFFFF"/>
                </a:solidFill>
                <a:latin typeface="Trebuchet MS"/>
                <a:cs typeface="Trebuchet MS"/>
              </a:rPr>
              <a:t>: </a:t>
            </a:r>
            <a:r>
              <a:rPr sz="2200" b="1" spc="-5" dirty="0">
                <a:solidFill>
                  <a:srgbClr val="FFFFFF"/>
                </a:solidFill>
                <a:latin typeface="Trebuchet MS"/>
                <a:cs typeface="Trebuchet MS"/>
              </a:rPr>
              <a:t>formation </a:t>
            </a:r>
            <a:r>
              <a:rPr sz="2200" b="1" dirty="0">
                <a:solidFill>
                  <a:srgbClr val="FFFFFF"/>
                </a:solidFill>
                <a:latin typeface="Trebuchet MS"/>
                <a:cs typeface="Trebuchet MS"/>
              </a:rPr>
              <a:t>of </a:t>
            </a:r>
            <a:r>
              <a:rPr sz="2200" b="1" spc="-5" dirty="0">
                <a:solidFill>
                  <a:srgbClr val="FFFFFF"/>
                </a:solidFill>
                <a:latin typeface="Trebuchet MS"/>
                <a:cs typeface="Trebuchet MS"/>
              </a:rPr>
              <a:t>sequestrum and</a:t>
            </a:r>
            <a:r>
              <a:rPr sz="2200" b="1" spc="35" dirty="0">
                <a:solidFill>
                  <a:srgbClr val="FFFFFF"/>
                </a:solidFill>
                <a:latin typeface="Trebuchet MS"/>
                <a:cs typeface="Trebuchet MS"/>
              </a:rPr>
              <a:t> </a:t>
            </a:r>
            <a:r>
              <a:rPr sz="2200" b="1" spc="-5" dirty="0">
                <a:solidFill>
                  <a:srgbClr val="FFFFFF"/>
                </a:solidFill>
                <a:latin typeface="Trebuchet MS"/>
                <a:cs typeface="Trebuchet MS"/>
              </a:rPr>
              <a:t>involucrum</a:t>
            </a:r>
            <a:endParaRPr sz="2200" dirty="0">
              <a:latin typeface="Trebuchet MS"/>
              <a:cs typeface="Trebuchet MS"/>
            </a:endParaRPr>
          </a:p>
        </p:txBody>
      </p:sp>
      <p:sp>
        <p:nvSpPr>
          <p:cNvPr id="3" name="object 3"/>
          <p:cNvSpPr/>
          <p:nvPr/>
        </p:nvSpPr>
        <p:spPr>
          <a:xfrm>
            <a:off x="1981200" y="2286000"/>
            <a:ext cx="5524500" cy="403860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4953000" y="76200"/>
            <a:ext cx="3276600" cy="400110"/>
          </a:xfrm>
          <a:prstGeom prst="rect">
            <a:avLst/>
          </a:prstGeom>
          <a:noFill/>
        </p:spPr>
        <p:txBody>
          <a:bodyPr wrap="square" rtlCol="0">
            <a:spAutoFit/>
          </a:bodyPr>
          <a:lstStyle/>
          <a:p>
            <a:r>
              <a:rPr lang="en-US" sz="2000" b="1" dirty="0" smtClean="0"/>
              <a:t>RADIATION BIOLOGY</a:t>
            </a:r>
            <a:endParaRPr lang="en-US" sz="20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28">
      <a:dk1>
        <a:srgbClr val="000000"/>
      </a:dk1>
      <a:lt1>
        <a:srgbClr val="000000"/>
      </a:lt1>
      <a:dk2>
        <a:srgbClr val="BDEAFF"/>
      </a:dk2>
      <a:lt2>
        <a:srgbClr val="000000"/>
      </a:lt2>
      <a:accent1>
        <a:srgbClr val="CBCBFF"/>
      </a:accent1>
      <a:accent2>
        <a:srgbClr val="C0504D"/>
      </a:accent2>
      <a:accent3>
        <a:srgbClr val="9BBB59"/>
      </a:accent3>
      <a:accent4>
        <a:srgbClr val="EFFAFF"/>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6160</TotalTime>
  <Words>4970</Words>
  <Application>Microsoft Office PowerPoint</Application>
  <PresentationFormat>On-screen Show (4:3)</PresentationFormat>
  <Paragraphs>981</Paragraphs>
  <Slides>153</Slides>
  <Notes>2</Notes>
  <HiddenSlides>34</HiddenSlides>
  <MMClips>0</MMClips>
  <ScaleCrop>false</ScaleCrop>
  <HeadingPairs>
    <vt:vector size="4" baseType="variant">
      <vt:variant>
        <vt:lpstr>Theme</vt:lpstr>
      </vt:variant>
      <vt:variant>
        <vt:i4>1</vt:i4>
      </vt:variant>
      <vt:variant>
        <vt:lpstr>Slide Titles</vt:lpstr>
      </vt:variant>
      <vt:variant>
        <vt:i4>153</vt:i4>
      </vt:variant>
    </vt:vector>
  </HeadingPairs>
  <TitlesOfParts>
    <vt:vector size="154" baseType="lpstr">
      <vt:lpstr>Austin</vt:lpstr>
      <vt:lpstr>RADIATION BIOLOGY Part - 1</vt:lpstr>
      <vt:lpstr>CONTENTS</vt:lpstr>
      <vt:lpstr>PowerPoint Presentation</vt:lpstr>
      <vt:lpstr>INTRODUCTION</vt:lpstr>
      <vt:lpstr>COMPOSITION OF MATTER</vt:lpstr>
      <vt:lpstr>PowerPoint Presentation</vt:lpstr>
      <vt:lpstr>PowerPoint Presentation</vt:lpstr>
      <vt:lpstr>ELECTROSTATIC FORCE</vt:lpstr>
      <vt:lpstr>CENTRIFUGAL FORCE</vt:lpstr>
      <vt:lpstr>PowerPoint Presentation</vt:lpstr>
      <vt:lpstr>IONIZATION</vt:lpstr>
      <vt:lpstr>PowerPoint Presentation</vt:lpstr>
      <vt:lpstr>SEQUENCE OF EVENTS WHICH OCCUR WHEN AN X-RAY PHOTON STRIKES MATTER</vt:lpstr>
      <vt:lpstr>PowerPoint Presentation</vt:lpstr>
      <vt:lpstr>Radiation Causes Ionization of</vt:lpstr>
      <vt:lpstr>PowerPoint Presentation</vt:lpstr>
      <vt:lpstr>PowerPoint Presentation</vt:lpstr>
      <vt:lpstr>PowerPoint Presentation</vt:lpstr>
      <vt:lpstr>PowerPoint Presentation</vt:lpstr>
      <vt:lpstr>PowerPoint Presentation</vt:lpstr>
      <vt:lpstr>TYPES OF RADIATION EFFECTS</vt:lpstr>
      <vt:lpstr>- The initial interaction between ionizing radiation and  matter occurs at the level of the electron within first  10-13 sec after exposure</vt:lpstr>
      <vt:lpstr>RADIATION CHEMISTRY</vt:lpstr>
      <vt:lpstr>INTERACTION OF RADIATION WITH BIOLOGICAL  MOLECULES</vt:lpstr>
      <vt:lpstr>DIRECT OR TARGET ACTION THEORY</vt:lpstr>
      <vt:lpstr>PowerPoint Presentation</vt:lpstr>
      <vt:lpstr>DIRECT ACTION</vt:lpstr>
      <vt:lpstr>What actually happens depends on several factors </vt:lpstr>
      <vt:lpstr>DIRECT ACTION</vt:lpstr>
      <vt:lpstr>INDIRECT ACTION THEORY OR POISON CHEMICAL THEORY</vt:lpstr>
      <vt:lpstr>INDIRECT ACTION</vt:lpstr>
      <vt:lpstr>PowerPoint Presentation</vt:lpstr>
      <vt:lpstr>PowerPoint Presentation</vt:lpstr>
      <vt:lpstr>RADIATION BIOLOGY Part - 2</vt:lpstr>
      <vt:lpstr>CONTENTS</vt:lpstr>
      <vt:lpstr>EFFECT OF RADIATION ON BIOLOGICAL MOLECULES</vt:lpstr>
      <vt:lpstr>PowerPoint Presentation</vt:lpstr>
      <vt:lpstr>PowerPoint Presentation</vt:lpstr>
      <vt:lpstr>PowerPoint Presentation</vt:lpstr>
      <vt:lpstr>CHROMOSOME</vt:lpstr>
      <vt:lpstr>Ring</vt:lpstr>
      <vt:lpstr>PowerPoint Presentation</vt:lpstr>
      <vt:lpstr>EFFECTS ON CELL KINETICS</vt:lpstr>
      <vt:lpstr>CELL CYCLE CHECK POINTS</vt:lpstr>
      <vt:lpstr>CELL CYCLE CHECK POINTS</vt:lpstr>
      <vt:lpstr>G 2 - M  POINT</vt:lpstr>
      <vt:lpstr>EFFECTS ON CELL KINETICS</vt:lpstr>
      <vt:lpstr>PowerPoint Presentation</vt:lpstr>
      <vt:lpstr>PowerPoint Presentation</vt:lpstr>
      <vt:lpstr>EFFECTS ON CELL KINETICS</vt:lpstr>
      <vt:lpstr>RECOVERY</vt:lpstr>
      <vt:lpstr>EFFECTS ON CELL KINETICS</vt:lpstr>
      <vt:lpstr>1. MITOTIC DEATH</vt:lpstr>
      <vt:lpstr>2. APOPTOSIS</vt:lpstr>
      <vt:lpstr>RADIOSENSTIVITY OF  CELLS</vt:lpstr>
      <vt:lpstr>PowerPoint Presentation</vt:lpstr>
      <vt:lpstr>PowerPoint Presentation</vt:lpstr>
      <vt:lpstr>PowerPoint Presentation</vt:lpstr>
      <vt:lpstr>PowerPoint Presentation</vt:lpstr>
      <vt:lpstr>PowerPoint Presentation</vt:lpstr>
      <vt:lpstr>EFFECT OF RADIATION ON THE BIOLOGICAL TISSUES</vt:lpstr>
      <vt:lpstr>BIOLOGIC EFFECTS  OF  RADIATION</vt:lpstr>
      <vt:lpstr>CLASSIFICATION OF  BIOLOGIC EFFECTS OF  RADIATION</vt:lpstr>
      <vt:lpstr>1. Somatic vs. Genetic Effects</vt:lpstr>
      <vt:lpstr>2. Stochastic vs. Deterministic Effects</vt:lpstr>
      <vt:lpstr>2. Stochastic vs. Deterministic Effects</vt:lpstr>
      <vt:lpstr>3. Short - term vs. Long - term Effects</vt:lpstr>
      <vt:lpstr>FACTORS MODIFYING  EFFECT OF RADIATION</vt:lpstr>
      <vt:lpstr>PowerPoint Presentation</vt:lpstr>
      <vt:lpstr>PowerPoint Presentation</vt:lpstr>
      <vt:lpstr>CELL AGE IN DIVISION CYCLE</vt:lpstr>
      <vt:lpstr>LINEAR ENERGY TRANSFER</vt:lpstr>
      <vt:lpstr>RADIATION BIOLOGY Part - 3</vt:lpstr>
      <vt:lpstr>CONTENTS</vt:lpstr>
      <vt:lpstr>RATIONALE OF RADIOTHERAPY</vt:lpstr>
      <vt:lpstr>COURSE OF RADIOTHERAPY IN ORAL CANCERS</vt:lpstr>
      <vt:lpstr>EFFECTS OF  THERAPEUTIC RADIATION   ON  ORAL TISSUES</vt:lpstr>
      <vt:lpstr>PowerPoint Presentation</vt:lpstr>
      <vt:lpstr>Oral Mucous Membrane</vt:lpstr>
      <vt:lpstr>PowerPoint Presentation</vt:lpstr>
      <vt:lpstr>PATHOPHYSIOLOGY OF ORAL MUCOSITIS</vt:lpstr>
      <vt:lpstr>SALIVARY GLANDS</vt:lpstr>
      <vt:lpstr>EFFECT ON TASTE BUDS</vt:lpstr>
      <vt:lpstr>RADIATION EFFECT ON TEETH</vt:lpstr>
      <vt:lpstr>RADIATION CARIES</vt:lpstr>
      <vt:lpstr>PowerPoint Presentation</vt:lpstr>
      <vt:lpstr>PowerPoint Presentation</vt:lpstr>
      <vt:lpstr>PowerPoint Presentation</vt:lpstr>
      <vt:lpstr>MUSCLES &amp; JOINTS</vt:lpstr>
      <vt:lpstr>PowerPoint Presentation</vt:lpstr>
      <vt:lpstr>OSTEORADIONECROSIS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OSTEORADIONECROSIS:</vt:lpstr>
      <vt:lpstr>HYPERBARIC OXYGEN THERAPY :</vt:lpstr>
      <vt:lpstr>DETERMINISTIC  EFFECTS OF WHOLE  BODY RADIATION</vt:lpstr>
      <vt:lpstr>ACUTE RADIATION SYNDROME</vt:lpstr>
      <vt:lpstr>ACUTE RADIATION SYNDROME</vt:lpstr>
      <vt:lpstr>HEMATOPOIETIC SYNDROME</vt:lpstr>
      <vt:lpstr>GASTROINTESTINAL SYNDROME</vt:lpstr>
      <vt:lpstr>CVS and CNS SYNDROME</vt:lpstr>
      <vt:lpstr>LATE DETERMINISTIC  EFFECTS OF WHOLE  BODY RADIATION</vt:lpstr>
      <vt:lpstr>PowerPoint Presentation</vt:lpstr>
      <vt:lpstr>SOMATIC EFFECTS  OF   RADIATION</vt:lpstr>
      <vt:lpstr>PowerPoint Presentation</vt:lpstr>
      <vt:lpstr>PowerPoint Presentation</vt:lpstr>
      <vt:lpstr>Susceptibility of different organs to radiation induced cancer</vt:lpstr>
      <vt:lpstr>PowerPoint Presentation</vt:lpstr>
      <vt:lpstr>EFFECTS ON FETUS &amp; UTERUS</vt:lpstr>
      <vt:lpstr>HERITABLE EFFECTS</vt:lpstr>
      <vt:lpstr>CONCLUSION</vt:lpstr>
      <vt:lpstr>QUESTIONS</vt:lpstr>
      <vt:lpstr>PowerPoint Presentation</vt:lpstr>
      <vt:lpstr>PowerPoint Presentation</vt:lpstr>
      <vt:lpstr>PowerPoint Presentation</vt:lpstr>
      <vt:lpstr>PowerPoint Presentation</vt:lpstr>
      <vt:lpstr>PowerPoint Presentation</vt:lpstr>
      <vt:lpstr>THANK YOU </vt:lpstr>
      <vt:lpstr>PowerPoint Presentation</vt:lpstr>
      <vt:lpstr>PowerPoint Presentation</vt:lpstr>
      <vt:lpstr>General effects of radiation</vt:lpstr>
      <vt:lpstr>PowerPoint Presentation</vt:lpstr>
      <vt:lpstr>PowerPoint Presentation</vt:lpstr>
      <vt:lpstr>PowerPoint Presentation</vt:lpstr>
      <vt:lpstr>PowerPoint Presentation</vt:lpstr>
      <vt:lpstr>PowerPoint Presentation</vt:lpstr>
      <vt:lpstr>PowerPoint Presentation</vt:lpstr>
      <vt:lpstr>DOUBLING DOSE</vt:lpstr>
      <vt:lpstr>CLINICAL APPLICATIONS</vt:lpstr>
      <vt:lpstr>RATIONALE OF FRACTIONATION IN  RADIOTHERAPY</vt:lpstr>
      <vt:lpstr>4 R’s of Radiobiology</vt:lpstr>
      <vt:lpstr>BIOLOGIC BASIS OF DOSE FRACTIONATION</vt:lpstr>
      <vt:lpstr>Cell survival curve</vt:lpstr>
      <vt:lpstr>PowerPoint Presentation</vt:lpstr>
      <vt:lpstr>PowerPoint Presentation</vt:lpstr>
      <vt:lpstr>PowerPoint Presentation</vt:lpstr>
      <vt:lpstr>According to standard therapeutic regimen :  Dose of 200cGY is delivered ; 5 days a week  for 5-6 weeks with total dosage of 50-60 Gy</vt:lpstr>
      <vt:lpstr>ALTERED FRACTIONATION SCHEMES</vt:lpstr>
      <vt:lpstr>ALTERED FRACTIONATION SCHEMES</vt:lpstr>
      <vt:lpstr>ALTERED FRACTIONATION SCHEMES</vt:lpstr>
      <vt:lpstr>RADIOSENSITIZATION</vt:lpstr>
      <vt:lpstr>RADIOSENSITIZATION</vt:lpstr>
      <vt:lpstr>RADIOPROTECTORS</vt:lpstr>
      <vt:lpstr>SUMMARY</vt:lpstr>
      <vt:lpstr>REFERENCES</vt:lpstr>
      <vt:lpstr>THANKYOU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dc:title>
  <cp:lastModifiedBy>pratima soni</cp:lastModifiedBy>
  <cp:revision>233</cp:revision>
  <dcterms:created xsi:type="dcterms:W3CDTF">2021-04-20T15:38:13Z</dcterms:created>
  <dcterms:modified xsi:type="dcterms:W3CDTF">2021-09-24T08:26:49Z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2021-04-20T00:00:00Z</vt:filetime>
  </property>
</Properties>
</file>