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85"/>
  </p:notesMasterIdLst>
  <p:sldIdLst>
    <p:sldId id="256" r:id="rId2"/>
    <p:sldId id="257" r:id="rId3"/>
    <p:sldId id="358" r:id="rId4"/>
    <p:sldId id="259" r:id="rId5"/>
    <p:sldId id="324" r:id="rId6"/>
    <p:sldId id="307" r:id="rId7"/>
    <p:sldId id="457" r:id="rId8"/>
    <p:sldId id="410" r:id="rId9"/>
    <p:sldId id="411" r:id="rId10"/>
    <p:sldId id="462" r:id="rId11"/>
    <p:sldId id="463" r:id="rId12"/>
    <p:sldId id="437" r:id="rId13"/>
    <p:sldId id="333" r:id="rId14"/>
    <p:sldId id="353" r:id="rId15"/>
    <p:sldId id="354" r:id="rId16"/>
    <p:sldId id="356" r:id="rId17"/>
    <p:sldId id="461" r:id="rId18"/>
    <p:sldId id="438" r:id="rId19"/>
    <p:sldId id="405" r:id="rId20"/>
    <p:sldId id="460" r:id="rId21"/>
    <p:sldId id="393" r:id="rId22"/>
    <p:sldId id="394" r:id="rId23"/>
    <p:sldId id="459" r:id="rId24"/>
    <p:sldId id="395" r:id="rId25"/>
    <p:sldId id="396" r:id="rId26"/>
    <p:sldId id="397" r:id="rId27"/>
    <p:sldId id="398" r:id="rId28"/>
    <p:sldId id="399" r:id="rId29"/>
    <p:sldId id="482" r:id="rId30"/>
    <p:sldId id="444" r:id="rId31"/>
    <p:sldId id="365" r:id="rId32"/>
    <p:sldId id="366" r:id="rId33"/>
    <p:sldId id="367" r:id="rId34"/>
    <p:sldId id="368" r:id="rId35"/>
    <p:sldId id="369" r:id="rId36"/>
    <p:sldId id="414" r:id="rId37"/>
    <p:sldId id="370" r:id="rId38"/>
    <p:sldId id="371" r:id="rId39"/>
    <p:sldId id="372" r:id="rId40"/>
    <p:sldId id="373" r:id="rId41"/>
    <p:sldId id="374" r:id="rId42"/>
    <p:sldId id="445" r:id="rId43"/>
    <p:sldId id="375" r:id="rId44"/>
    <p:sldId id="376" r:id="rId45"/>
    <p:sldId id="377" r:id="rId46"/>
    <p:sldId id="378" r:id="rId47"/>
    <p:sldId id="379" r:id="rId48"/>
    <p:sldId id="380" r:id="rId49"/>
    <p:sldId id="381" r:id="rId50"/>
    <p:sldId id="382" r:id="rId51"/>
    <p:sldId id="383" r:id="rId52"/>
    <p:sldId id="384" r:id="rId53"/>
    <p:sldId id="385" r:id="rId54"/>
    <p:sldId id="386" r:id="rId55"/>
    <p:sldId id="387" r:id="rId56"/>
    <p:sldId id="388" r:id="rId57"/>
    <p:sldId id="448" r:id="rId58"/>
    <p:sldId id="449" r:id="rId59"/>
    <p:sldId id="450" r:id="rId60"/>
    <p:sldId id="451" r:id="rId61"/>
    <p:sldId id="416" r:id="rId62"/>
    <p:sldId id="417" r:id="rId63"/>
    <p:sldId id="419" r:id="rId64"/>
    <p:sldId id="464" r:id="rId65"/>
    <p:sldId id="465" r:id="rId66"/>
    <p:sldId id="466" r:id="rId67"/>
    <p:sldId id="467" r:id="rId68"/>
    <p:sldId id="468" r:id="rId69"/>
    <p:sldId id="469" r:id="rId70"/>
    <p:sldId id="470" r:id="rId71"/>
    <p:sldId id="474" r:id="rId72"/>
    <p:sldId id="471" r:id="rId73"/>
    <p:sldId id="472" r:id="rId74"/>
    <p:sldId id="473" r:id="rId75"/>
    <p:sldId id="476" r:id="rId76"/>
    <p:sldId id="481" r:id="rId77"/>
    <p:sldId id="478" r:id="rId78"/>
    <p:sldId id="475" r:id="rId79"/>
    <p:sldId id="479" r:id="rId80"/>
    <p:sldId id="480" r:id="rId81"/>
    <p:sldId id="392" r:id="rId82"/>
    <p:sldId id="412" r:id="rId83"/>
    <p:sldId id="413" r:id="rId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907" autoAdjust="0"/>
  </p:normalViewPr>
  <p:slideViewPr>
    <p:cSldViewPr>
      <p:cViewPr>
        <p:scale>
          <a:sx n="70" d="100"/>
          <a:sy n="70" d="100"/>
        </p:scale>
        <p:origin x="-1386"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7B9A70-71AA-43BC-8065-71CA5BF4E8A2}" type="doc">
      <dgm:prSet loTypeId="urn:microsoft.com/office/officeart/2005/8/layout/orgChart1" loCatId="hierarchy" qsTypeId="urn:microsoft.com/office/officeart/2005/8/quickstyle/simple3" qsCatId="simple" csTypeId="urn:microsoft.com/office/officeart/2005/8/colors/colorful1#2" csCatId="colorful" phldr="1"/>
      <dgm:spPr/>
      <dgm:t>
        <a:bodyPr/>
        <a:lstStyle/>
        <a:p>
          <a:endParaRPr lang="en-US"/>
        </a:p>
      </dgm:t>
    </dgm:pt>
    <dgm:pt modelId="{2FDAF184-77F2-4DE8-9BDD-2796054F5429}">
      <dgm:prSet phldrT="[Text]" custT="1"/>
      <dgm:spPr/>
      <dgm:t>
        <a:bodyPr/>
        <a:lstStyle/>
        <a:p>
          <a:r>
            <a:rPr lang="en-US" sz="4000" b="1" dirty="0" smtClean="0">
              <a:latin typeface="Times New Roman" pitchFamily="18" charset="0"/>
              <a:cs typeface="Times New Roman" pitchFamily="18" charset="0"/>
            </a:rPr>
            <a:t>Digital Image Receptors</a:t>
          </a:r>
          <a:endParaRPr lang="en-US" sz="4000" dirty="0">
            <a:latin typeface="Times New Roman" pitchFamily="18" charset="0"/>
            <a:cs typeface="Times New Roman" pitchFamily="18" charset="0"/>
          </a:endParaRPr>
        </a:p>
      </dgm:t>
    </dgm:pt>
    <dgm:pt modelId="{9E99C6AA-C2F0-4944-8995-BD2E0C530E98}" type="parTrans" cxnId="{5BC44806-8510-43D0-8329-6B4DB2EA9E3B}">
      <dgm:prSet/>
      <dgm:spPr/>
      <dgm:t>
        <a:bodyPr/>
        <a:lstStyle/>
        <a:p>
          <a:endParaRPr lang="en-US"/>
        </a:p>
      </dgm:t>
    </dgm:pt>
    <dgm:pt modelId="{0FA03C66-1ADF-429B-93C0-DB01C9BCC8F6}" type="sibTrans" cxnId="{5BC44806-8510-43D0-8329-6B4DB2EA9E3B}">
      <dgm:prSet/>
      <dgm:spPr/>
      <dgm:t>
        <a:bodyPr/>
        <a:lstStyle/>
        <a:p>
          <a:endParaRPr lang="en-US"/>
        </a:p>
      </dgm:t>
    </dgm:pt>
    <dgm:pt modelId="{E77F378A-2488-4903-950D-8E69330B45F5}">
      <dgm:prSet phldrT="[Text]" custT="1"/>
      <dgm:spPr/>
      <dgm:t>
        <a:bodyPr/>
        <a:lstStyle/>
        <a:p>
          <a:r>
            <a:rPr lang="en-US" sz="4000" b="1" dirty="0" smtClean="0">
              <a:latin typeface="Times New Roman" pitchFamily="18" charset="0"/>
              <a:cs typeface="Times New Roman" pitchFamily="18" charset="0"/>
            </a:rPr>
            <a:t>Solid-state</a:t>
          </a:r>
        </a:p>
        <a:p>
          <a:r>
            <a:rPr lang="en-US" sz="4000" b="1" dirty="0" smtClean="0">
              <a:latin typeface="Times New Roman" pitchFamily="18" charset="0"/>
              <a:cs typeface="Times New Roman" pitchFamily="18" charset="0"/>
            </a:rPr>
            <a:t>technology</a:t>
          </a:r>
          <a:endParaRPr lang="en-US" sz="4000" b="1" dirty="0">
            <a:latin typeface="Times New Roman" pitchFamily="18" charset="0"/>
            <a:cs typeface="Times New Roman" pitchFamily="18" charset="0"/>
          </a:endParaRPr>
        </a:p>
      </dgm:t>
    </dgm:pt>
    <dgm:pt modelId="{826E10F8-AC8E-40AC-9045-D59A1394695F}" type="parTrans" cxnId="{F9008E45-64D2-4344-9FD1-0516CD6316B7}">
      <dgm:prSet/>
      <dgm:spPr/>
      <dgm:t>
        <a:bodyPr/>
        <a:lstStyle/>
        <a:p>
          <a:endParaRPr lang="en-US"/>
        </a:p>
      </dgm:t>
    </dgm:pt>
    <dgm:pt modelId="{BCA90762-DBE8-43D7-9EA9-1149E37887F8}" type="sibTrans" cxnId="{F9008E45-64D2-4344-9FD1-0516CD6316B7}">
      <dgm:prSet/>
      <dgm:spPr/>
      <dgm:t>
        <a:bodyPr/>
        <a:lstStyle/>
        <a:p>
          <a:endParaRPr lang="en-US"/>
        </a:p>
      </dgm:t>
    </dgm:pt>
    <dgm:pt modelId="{6843BE44-73FB-40FB-B344-FE936491F8A3}">
      <dgm:prSet phldrT="[Text]" custT="1"/>
      <dgm:spPr/>
      <dgm:t>
        <a:bodyPr/>
        <a:lstStyle/>
        <a:p>
          <a:r>
            <a:rPr lang="en-US" sz="3600" b="1" dirty="0" err="1" smtClean="0">
              <a:latin typeface="Times New Roman" pitchFamily="18" charset="0"/>
              <a:cs typeface="Times New Roman" pitchFamily="18" charset="0"/>
            </a:rPr>
            <a:t>Photostimulable</a:t>
          </a:r>
          <a:r>
            <a:rPr lang="en-US" sz="3600" b="1" dirty="0" smtClean="0">
              <a:latin typeface="Times New Roman" pitchFamily="18" charset="0"/>
              <a:cs typeface="Times New Roman" pitchFamily="18" charset="0"/>
            </a:rPr>
            <a:t> phosphor technology</a:t>
          </a:r>
          <a:endParaRPr lang="en-US" sz="3600" b="1" dirty="0">
            <a:latin typeface="Times New Roman" pitchFamily="18" charset="0"/>
            <a:cs typeface="Times New Roman" pitchFamily="18" charset="0"/>
          </a:endParaRPr>
        </a:p>
      </dgm:t>
    </dgm:pt>
    <dgm:pt modelId="{C96F96B5-39A9-4E2C-89B1-D6C33DBC2477}" type="parTrans" cxnId="{EDD7F612-E386-4500-B9E7-8C0B55DD184E}">
      <dgm:prSet/>
      <dgm:spPr/>
      <dgm:t>
        <a:bodyPr/>
        <a:lstStyle/>
        <a:p>
          <a:endParaRPr lang="en-US"/>
        </a:p>
      </dgm:t>
    </dgm:pt>
    <dgm:pt modelId="{A9542DCF-4229-4550-A57F-2EEC5A0A5194}" type="sibTrans" cxnId="{EDD7F612-E386-4500-B9E7-8C0B55DD184E}">
      <dgm:prSet/>
      <dgm:spPr/>
      <dgm:t>
        <a:bodyPr/>
        <a:lstStyle/>
        <a:p>
          <a:endParaRPr lang="en-US"/>
        </a:p>
      </dgm:t>
    </dgm:pt>
    <dgm:pt modelId="{08F1C0EC-9E00-4B6F-8607-E630C439CC3E}" type="pres">
      <dgm:prSet presAssocID="{4C7B9A70-71AA-43BC-8065-71CA5BF4E8A2}" presName="hierChild1" presStyleCnt="0">
        <dgm:presLayoutVars>
          <dgm:orgChart val="1"/>
          <dgm:chPref val="1"/>
          <dgm:dir/>
          <dgm:animOne val="branch"/>
          <dgm:animLvl val="lvl"/>
          <dgm:resizeHandles/>
        </dgm:presLayoutVars>
      </dgm:prSet>
      <dgm:spPr/>
      <dgm:t>
        <a:bodyPr/>
        <a:lstStyle/>
        <a:p>
          <a:endParaRPr lang="en-US"/>
        </a:p>
      </dgm:t>
    </dgm:pt>
    <dgm:pt modelId="{E8D1CA62-B969-4141-9C9C-F4B1A8DC5E95}" type="pres">
      <dgm:prSet presAssocID="{2FDAF184-77F2-4DE8-9BDD-2796054F5429}" presName="hierRoot1" presStyleCnt="0">
        <dgm:presLayoutVars>
          <dgm:hierBranch val="init"/>
        </dgm:presLayoutVars>
      </dgm:prSet>
      <dgm:spPr/>
    </dgm:pt>
    <dgm:pt modelId="{467168F2-85A2-404D-91D5-1112691656AD}" type="pres">
      <dgm:prSet presAssocID="{2FDAF184-77F2-4DE8-9BDD-2796054F5429}" presName="rootComposite1" presStyleCnt="0"/>
      <dgm:spPr/>
    </dgm:pt>
    <dgm:pt modelId="{2C1B505A-0274-4287-8F7C-87C0801A42C2}" type="pres">
      <dgm:prSet presAssocID="{2FDAF184-77F2-4DE8-9BDD-2796054F5429}" presName="rootText1" presStyleLbl="node0" presStyleIdx="0" presStyleCnt="1" custScaleX="169316" custScaleY="42403">
        <dgm:presLayoutVars>
          <dgm:chPref val="3"/>
        </dgm:presLayoutVars>
      </dgm:prSet>
      <dgm:spPr/>
      <dgm:t>
        <a:bodyPr/>
        <a:lstStyle/>
        <a:p>
          <a:endParaRPr lang="en-US"/>
        </a:p>
      </dgm:t>
    </dgm:pt>
    <dgm:pt modelId="{6AE173EF-ACE9-4C95-A296-3F2FFE2F6C4B}" type="pres">
      <dgm:prSet presAssocID="{2FDAF184-77F2-4DE8-9BDD-2796054F5429}" presName="rootConnector1" presStyleLbl="node1" presStyleIdx="0" presStyleCnt="0"/>
      <dgm:spPr/>
      <dgm:t>
        <a:bodyPr/>
        <a:lstStyle/>
        <a:p>
          <a:endParaRPr lang="en-US"/>
        </a:p>
      </dgm:t>
    </dgm:pt>
    <dgm:pt modelId="{729908E1-614D-4AE4-8E4B-663A71B2A438}" type="pres">
      <dgm:prSet presAssocID="{2FDAF184-77F2-4DE8-9BDD-2796054F5429}" presName="hierChild2" presStyleCnt="0"/>
      <dgm:spPr/>
    </dgm:pt>
    <dgm:pt modelId="{20E6E4F3-0483-43EE-B724-B0E4F714FBA6}" type="pres">
      <dgm:prSet presAssocID="{826E10F8-AC8E-40AC-9045-D59A1394695F}" presName="Name37" presStyleLbl="parChTrans1D2" presStyleIdx="0" presStyleCnt="2"/>
      <dgm:spPr/>
      <dgm:t>
        <a:bodyPr/>
        <a:lstStyle/>
        <a:p>
          <a:endParaRPr lang="en-US"/>
        </a:p>
      </dgm:t>
    </dgm:pt>
    <dgm:pt modelId="{97ED8112-682E-4356-9E3A-747C009B41B6}" type="pres">
      <dgm:prSet presAssocID="{E77F378A-2488-4903-950D-8E69330B45F5}" presName="hierRoot2" presStyleCnt="0">
        <dgm:presLayoutVars>
          <dgm:hierBranch val="init"/>
        </dgm:presLayoutVars>
      </dgm:prSet>
      <dgm:spPr/>
    </dgm:pt>
    <dgm:pt modelId="{E3B1BCCC-D61C-45AE-AD86-7D21E967D8F4}" type="pres">
      <dgm:prSet presAssocID="{E77F378A-2488-4903-950D-8E69330B45F5}" presName="rootComposite" presStyleCnt="0"/>
      <dgm:spPr/>
    </dgm:pt>
    <dgm:pt modelId="{160FF1CE-119B-48D3-8008-BA8A0E6A7928}" type="pres">
      <dgm:prSet presAssocID="{E77F378A-2488-4903-950D-8E69330B45F5}" presName="rootText" presStyleLbl="node2" presStyleIdx="0" presStyleCnt="2" custScaleY="78937">
        <dgm:presLayoutVars>
          <dgm:chPref val="3"/>
        </dgm:presLayoutVars>
      </dgm:prSet>
      <dgm:spPr/>
      <dgm:t>
        <a:bodyPr/>
        <a:lstStyle/>
        <a:p>
          <a:endParaRPr lang="en-US"/>
        </a:p>
      </dgm:t>
    </dgm:pt>
    <dgm:pt modelId="{8CD6783D-D9D2-478C-A6A2-CA10A1B5E38D}" type="pres">
      <dgm:prSet presAssocID="{E77F378A-2488-4903-950D-8E69330B45F5}" presName="rootConnector" presStyleLbl="node2" presStyleIdx="0" presStyleCnt="2"/>
      <dgm:spPr/>
      <dgm:t>
        <a:bodyPr/>
        <a:lstStyle/>
        <a:p>
          <a:endParaRPr lang="en-US"/>
        </a:p>
      </dgm:t>
    </dgm:pt>
    <dgm:pt modelId="{0EC9669A-3D6D-4413-A7D4-686DB584B860}" type="pres">
      <dgm:prSet presAssocID="{E77F378A-2488-4903-950D-8E69330B45F5}" presName="hierChild4" presStyleCnt="0"/>
      <dgm:spPr/>
    </dgm:pt>
    <dgm:pt modelId="{34F7E512-3042-4708-9575-367424AB7FE3}" type="pres">
      <dgm:prSet presAssocID="{E77F378A-2488-4903-950D-8E69330B45F5}" presName="hierChild5" presStyleCnt="0"/>
      <dgm:spPr/>
    </dgm:pt>
    <dgm:pt modelId="{21810F88-D3AD-4184-9C98-DB7C9A3376D2}" type="pres">
      <dgm:prSet presAssocID="{C96F96B5-39A9-4E2C-89B1-D6C33DBC2477}" presName="Name37" presStyleLbl="parChTrans1D2" presStyleIdx="1" presStyleCnt="2"/>
      <dgm:spPr/>
      <dgm:t>
        <a:bodyPr/>
        <a:lstStyle/>
        <a:p>
          <a:endParaRPr lang="en-US"/>
        </a:p>
      </dgm:t>
    </dgm:pt>
    <dgm:pt modelId="{76609A61-4A8D-4E20-ABAF-42A872A788ED}" type="pres">
      <dgm:prSet presAssocID="{6843BE44-73FB-40FB-B344-FE936491F8A3}" presName="hierRoot2" presStyleCnt="0">
        <dgm:presLayoutVars>
          <dgm:hierBranch val="init"/>
        </dgm:presLayoutVars>
      </dgm:prSet>
      <dgm:spPr/>
    </dgm:pt>
    <dgm:pt modelId="{5D9526B2-4887-4522-89FC-B70624FE2441}" type="pres">
      <dgm:prSet presAssocID="{6843BE44-73FB-40FB-B344-FE936491F8A3}" presName="rootComposite" presStyleCnt="0"/>
      <dgm:spPr/>
    </dgm:pt>
    <dgm:pt modelId="{3DA9E3B5-C2BF-4A98-8BEE-A039F8499C6C}" type="pres">
      <dgm:prSet presAssocID="{6843BE44-73FB-40FB-B344-FE936491F8A3}" presName="rootText" presStyleLbl="node2" presStyleIdx="1" presStyleCnt="2" custScaleY="78937">
        <dgm:presLayoutVars>
          <dgm:chPref val="3"/>
        </dgm:presLayoutVars>
      </dgm:prSet>
      <dgm:spPr/>
      <dgm:t>
        <a:bodyPr/>
        <a:lstStyle/>
        <a:p>
          <a:endParaRPr lang="en-US"/>
        </a:p>
      </dgm:t>
    </dgm:pt>
    <dgm:pt modelId="{9D31A592-3EC8-46BC-A103-20A18A32977D}" type="pres">
      <dgm:prSet presAssocID="{6843BE44-73FB-40FB-B344-FE936491F8A3}" presName="rootConnector" presStyleLbl="node2" presStyleIdx="1" presStyleCnt="2"/>
      <dgm:spPr/>
      <dgm:t>
        <a:bodyPr/>
        <a:lstStyle/>
        <a:p>
          <a:endParaRPr lang="en-US"/>
        </a:p>
      </dgm:t>
    </dgm:pt>
    <dgm:pt modelId="{5C249CC9-B3CC-4E9F-ACA1-0415A96F13B8}" type="pres">
      <dgm:prSet presAssocID="{6843BE44-73FB-40FB-B344-FE936491F8A3}" presName="hierChild4" presStyleCnt="0"/>
      <dgm:spPr/>
    </dgm:pt>
    <dgm:pt modelId="{4D9551D7-C4A2-4EDB-BCEE-E9F107BDBB0C}" type="pres">
      <dgm:prSet presAssocID="{6843BE44-73FB-40FB-B344-FE936491F8A3}" presName="hierChild5" presStyleCnt="0"/>
      <dgm:spPr/>
    </dgm:pt>
    <dgm:pt modelId="{CFE4DFD7-51D6-4829-B3E9-C885B87ED3FD}" type="pres">
      <dgm:prSet presAssocID="{2FDAF184-77F2-4DE8-9BDD-2796054F5429}" presName="hierChild3" presStyleCnt="0"/>
      <dgm:spPr/>
    </dgm:pt>
  </dgm:ptLst>
  <dgm:cxnLst>
    <dgm:cxn modelId="{6CB9CD55-A0D3-4976-8024-F1A691B7A3A5}" type="presOf" srcId="{C96F96B5-39A9-4E2C-89B1-D6C33DBC2477}" destId="{21810F88-D3AD-4184-9C98-DB7C9A3376D2}" srcOrd="0" destOrd="0" presId="urn:microsoft.com/office/officeart/2005/8/layout/orgChart1"/>
    <dgm:cxn modelId="{7DD139C1-022E-4A7D-BF7A-09445617D0AF}" type="presOf" srcId="{E77F378A-2488-4903-950D-8E69330B45F5}" destId="{8CD6783D-D9D2-478C-A6A2-CA10A1B5E38D}" srcOrd="1" destOrd="0" presId="urn:microsoft.com/office/officeart/2005/8/layout/orgChart1"/>
    <dgm:cxn modelId="{03C22A00-97AC-41AA-83B4-A19E2EF3B19E}" type="presOf" srcId="{826E10F8-AC8E-40AC-9045-D59A1394695F}" destId="{20E6E4F3-0483-43EE-B724-B0E4F714FBA6}" srcOrd="0" destOrd="0" presId="urn:microsoft.com/office/officeart/2005/8/layout/orgChart1"/>
    <dgm:cxn modelId="{F9008E45-64D2-4344-9FD1-0516CD6316B7}" srcId="{2FDAF184-77F2-4DE8-9BDD-2796054F5429}" destId="{E77F378A-2488-4903-950D-8E69330B45F5}" srcOrd="0" destOrd="0" parTransId="{826E10F8-AC8E-40AC-9045-D59A1394695F}" sibTransId="{BCA90762-DBE8-43D7-9EA9-1149E37887F8}"/>
    <dgm:cxn modelId="{EDD7F612-E386-4500-B9E7-8C0B55DD184E}" srcId="{2FDAF184-77F2-4DE8-9BDD-2796054F5429}" destId="{6843BE44-73FB-40FB-B344-FE936491F8A3}" srcOrd="1" destOrd="0" parTransId="{C96F96B5-39A9-4E2C-89B1-D6C33DBC2477}" sibTransId="{A9542DCF-4229-4550-A57F-2EEC5A0A5194}"/>
    <dgm:cxn modelId="{1C779CDA-5FB0-4C24-B025-E96F8D2D0821}" type="presOf" srcId="{2FDAF184-77F2-4DE8-9BDD-2796054F5429}" destId="{6AE173EF-ACE9-4C95-A296-3F2FFE2F6C4B}" srcOrd="1" destOrd="0" presId="urn:microsoft.com/office/officeart/2005/8/layout/orgChart1"/>
    <dgm:cxn modelId="{766B3EEC-A806-4668-A8C7-BC28E10BC91D}" type="presOf" srcId="{4C7B9A70-71AA-43BC-8065-71CA5BF4E8A2}" destId="{08F1C0EC-9E00-4B6F-8607-E630C439CC3E}" srcOrd="0" destOrd="0" presId="urn:microsoft.com/office/officeart/2005/8/layout/orgChart1"/>
    <dgm:cxn modelId="{F5FA40E7-2855-4BC9-B2AA-D9344490DC60}" type="presOf" srcId="{E77F378A-2488-4903-950D-8E69330B45F5}" destId="{160FF1CE-119B-48D3-8008-BA8A0E6A7928}" srcOrd="0" destOrd="0" presId="urn:microsoft.com/office/officeart/2005/8/layout/orgChart1"/>
    <dgm:cxn modelId="{1D8EF613-374B-4347-943E-FED11CAB318E}" type="presOf" srcId="{6843BE44-73FB-40FB-B344-FE936491F8A3}" destId="{3DA9E3B5-C2BF-4A98-8BEE-A039F8499C6C}" srcOrd="0" destOrd="0" presId="urn:microsoft.com/office/officeart/2005/8/layout/orgChart1"/>
    <dgm:cxn modelId="{5BC44806-8510-43D0-8329-6B4DB2EA9E3B}" srcId="{4C7B9A70-71AA-43BC-8065-71CA5BF4E8A2}" destId="{2FDAF184-77F2-4DE8-9BDD-2796054F5429}" srcOrd="0" destOrd="0" parTransId="{9E99C6AA-C2F0-4944-8995-BD2E0C530E98}" sibTransId="{0FA03C66-1ADF-429B-93C0-DB01C9BCC8F6}"/>
    <dgm:cxn modelId="{6814FF6F-DD06-4349-BD40-CB36F4160302}" type="presOf" srcId="{2FDAF184-77F2-4DE8-9BDD-2796054F5429}" destId="{2C1B505A-0274-4287-8F7C-87C0801A42C2}" srcOrd="0" destOrd="0" presId="urn:microsoft.com/office/officeart/2005/8/layout/orgChart1"/>
    <dgm:cxn modelId="{55D9ADFE-4F21-4193-9F8A-4EA8AAE7DA1F}" type="presOf" srcId="{6843BE44-73FB-40FB-B344-FE936491F8A3}" destId="{9D31A592-3EC8-46BC-A103-20A18A32977D}" srcOrd="1" destOrd="0" presId="urn:microsoft.com/office/officeart/2005/8/layout/orgChart1"/>
    <dgm:cxn modelId="{4B4F3D70-4457-461F-99EC-218F3B8512E0}" type="presParOf" srcId="{08F1C0EC-9E00-4B6F-8607-E630C439CC3E}" destId="{E8D1CA62-B969-4141-9C9C-F4B1A8DC5E95}" srcOrd="0" destOrd="0" presId="urn:microsoft.com/office/officeart/2005/8/layout/orgChart1"/>
    <dgm:cxn modelId="{3CB12D12-ED8B-4CBF-AC80-7C3665476CD1}" type="presParOf" srcId="{E8D1CA62-B969-4141-9C9C-F4B1A8DC5E95}" destId="{467168F2-85A2-404D-91D5-1112691656AD}" srcOrd="0" destOrd="0" presId="urn:microsoft.com/office/officeart/2005/8/layout/orgChart1"/>
    <dgm:cxn modelId="{D912CEF9-B85E-42E6-8254-5E6BD6B3600C}" type="presParOf" srcId="{467168F2-85A2-404D-91D5-1112691656AD}" destId="{2C1B505A-0274-4287-8F7C-87C0801A42C2}" srcOrd="0" destOrd="0" presId="urn:microsoft.com/office/officeart/2005/8/layout/orgChart1"/>
    <dgm:cxn modelId="{DF4E931A-5EEC-48DB-93E4-4501499CDE11}" type="presParOf" srcId="{467168F2-85A2-404D-91D5-1112691656AD}" destId="{6AE173EF-ACE9-4C95-A296-3F2FFE2F6C4B}" srcOrd="1" destOrd="0" presId="urn:microsoft.com/office/officeart/2005/8/layout/orgChart1"/>
    <dgm:cxn modelId="{EAA58A74-360B-4666-BDB3-57945DF4DC7C}" type="presParOf" srcId="{E8D1CA62-B969-4141-9C9C-F4B1A8DC5E95}" destId="{729908E1-614D-4AE4-8E4B-663A71B2A438}" srcOrd="1" destOrd="0" presId="urn:microsoft.com/office/officeart/2005/8/layout/orgChart1"/>
    <dgm:cxn modelId="{989355EE-FD36-450D-AF2B-3EBEF8DEF4F9}" type="presParOf" srcId="{729908E1-614D-4AE4-8E4B-663A71B2A438}" destId="{20E6E4F3-0483-43EE-B724-B0E4F714FBA6}" srcOrd="0" destOrd="0" presId="urn:microsoft.com/office/officeart/2005/8/layout/orgChart1"/>
    <dgm:cxn modelId="{098859DC-1E3B-40F5-96F4-1EF1D1537A70}" type="presParOf" srcId="{729908E1-614D-4AE4-8E4B-663A71B2A438}" destId="{97ED8112-682E-4356-9E3A-747C009B41B6}" srcOrd="1" destOrd="0" presId="urn:microsoft.com/office/officeart/2005/8/layout/orgChart1"/>
    <dgm:cxn modelId="{92665715-5473-4221-8BA7-D88B6C002220}" type="presParOf" srcId="{97ED8112-682E-4356-9E3A-747C009B41B6}" destId="{E3B1BCCC-D61C-45AE-AD86-7D21E967D8F4}" srcOrd="0" destOrd="0" presId="urn:microsoft.com/office/officeart/2005/8/layout/orgChart1"/>
    <dgm:cxn modelId="{604A6BF6-4C38-4C35-B09E-45B0198514B3}" type="presParOf" srcId="{E3B1BCCC-D61C-45AE-AD86-7D21E967D8F4}" destId="{160FF1CE-119B-48D3-8008-BA8A0E6A7928}" srcOrd="0" destOrd="0" presId="urn:microsoft.com/office/officeart/2005/8/layout/orgChart1"/>
    <dgm:cxn modelId="{94172DCC-A188-47DA-80A1-551BD6F8EF36}" type="presParOf" srcId="{E3B1BCCC-D61C-45AE-AD86-7D21E967D8F4}" destId="{8CD6783D-D9D2-478C-A6A2-CA10A1B5E38D}" srcOrd="1" destOrd="0" presId="urn:microsoft.com/office/officeart/2005/8/layout/orgChart1"/>
    <dgm:cxn modelId="{F64B05F2-DC23-4894-BB04-52C01E387DF3}" type="presParOf" srcId="{97ED8112-682E-4356-9E3A-747C009B41B6}" destId="{0EC9669A-3D6D-4413-A7D4-686DB584B860}" srcOrd="1" destOrd="0" presId="urn:microsoft.com/office/officeart/2005/8/layout/orgChart1"/>
    <dgm:cxn modelId="{040A6075-06DF-4C37-A13D-9ECEF2653500}" type="presParOf" srcId="{97ED8112-682E-4356-9E3A-747C009B41B6}" destId="{34F7E512-3042-4708-9575-367424AB7FE3}" srcOrd="2" destOrd="0" presId="urn:microsoft.com/office/officeart/2005/8/layout/orgChart1"/>
    <dgm:cxn modelId="{F75A01BE-6138-4A36-A913-BA015618D267}" type="presParOf" srcId="{729908E1-614D-4AE4-8E4B-663A71B2A438}" destId="{21810F88-D3AD-4184-9C98-DB7C9A3376D2}" srcOrd="2" destOrd="0" presId="urn:microsoft.com/office/officeart/2005/8/layout/orgChart1"/>
    <dgm:cxn modelId="{1568E1F0-9A60-4F8D-B02B-23D901EB163B}" type="presParOf" srcId="{729908E1-614D-4AE4-8E4B-663A71B2A438}" destId="{76609A61-4A8D-4E20-ABAF-42A872A788ED}" srcOrd="3" destOrd="0" presId="urn:microsoft.com/office/officeart/2005/8/layout/orgChart1"/>
    <dgm:cxn modelId="{5B2F57BE-630B-4CB3-8EB2-9AE3EDE38C19}" type="presParOf" srcId="{76609A61-4A8D-4E20-ABAF-42A872A788ED}" destId="{5D9526B2-4887-4522-89FC-B70624FE2441}" srcOrd="0" destOrd="0" presId="urn:microsoft.com/office/officeart/2005/8/layout/orgChart1"/>
    <dgm:cxn modelId="{4F555CBD-24BD-436A-BD7B-F52A97DA6851}" type="presParOf" srcId="{5D9526B2-4887-4522-89FC-B70624FE2441}" destId="{3DA9E3B5-C2BF-4A98-8BEE-A039F8499C6C}" srcOrd="0" destOrd="0" presId="urn:microsoft.com/office/officeart/2005/8/layout/orgChart1"/>
    <dgm:cxn modelId="{2E9467F6-7357-4212-8797-5DFA33C57293}" type="presParOf" srcId="{5D9526B2-4887-4522-89FC-B70624FE2441}" destId="{9D31A592-3EC8-46BC-A103-20A18A32977D}" srcOrd="1" destOrd="0" presId="urn:microsoft.com/office/officeart/2005/8/layout/orgChart1"/>
    <dgm:cxn modelId="{D455B502-552A-405C-BAD7-A2381F5C4642}" type="presParOf" srcId="{76609A61-4A8D-4E20-ABAF-42A872A788ED}" destId="{5C249CC9-B3CC-4E9F-ACA1-0415A96F13B8}" srcOrd="1" destOrd="0" presId="urn:microsoft.com/office/officeart/2005/8/layout/orgChart1"/>
    <dgm:cxn modelId="{E980A56F-3B87-4B4B-8AFC-6125D9379BBC}" type="presParOf" srcId="{76609A61-4A8D-4E20-ABAF-42A872A788ED}" destId="{4D9551D7-C4A2-4EDB-BCEE-E9F107BDBB0C}" srcOrd="2" destOrd="0" presId="urn:microsoft.com/office/officeart/2005/8/layout/orgChart1"/>
    <dgm:cxn modelId="{B2BAD776-BDC4-46D7-BBD1-7036EDC69FA4}" type="presParOf" srcId="{E8D1CA62-B969-4141-9C9C-F4B1A8DC5E95}" destId="{CFE4DFD7-51D6-4829-B3E9-C885B87ED3FD}"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897820-8A53-429E-BD77-F7ECBBCF500D}" type="datetimeFigureOut">
              <a:rPr lang="en-US" smtClean="0"/>
              <a:t>5/19/2021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9A4EAD-C202-4B93-9137-6A1875F590A9}" type="slidenum">
              <a:rPr lang="en-US" smtClean="0"/>
              <a:t>‹#›</a:t>
            </a:fld>
            <a:endParaRPr lang="en-US"/>
          </a:p>
        </p:txBody>
      </p:sp>
    </p:spTree>
    <p:extLst>
      <p:ext uri="{BB962C8B-B14F-4D97-AF65-F5344CB8AC3E}">
        <p14:creationId xmlns:p14="http://schemas.microsoft.com/office/powerpoint/2010/main" val="3226361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PANORAMIC AND INTRAORAL RADIOGRAPHS AARE THE BASIC IMAGING MODALITIES USED IN DENTISTRY.OFTEN THEY ARE THE ONLY IMAGING TECHNIQUES USED TO DELIEANTE ANATOMY</a:t>
            </a:r>
            <a:r>
              <a:rPr lang="en-US" baseline="0" dirty="0" smtClean="0"/>
              <a:t> AND PATHOLOGY. AND HENCE IT IS IMPROTANT TO KNOW THE WORKING ,TECHNICAL ASPECTS NA DTHE CONCEPTS BEHIND THIS OPG</a:t>
            </a:r>
            <a:endParaRPr lang="en-US" dirty="0"/>
          </a:p>
        </p:txBody>
      </p:sp>
      <p:sp>
        <p:nvSpPr>
          <p:cNvPr id="4" name="Slide Number Placeholder 3"/>
          <p:cNvSpPr>
            <a:spLocks noGrp="1"/>
          </p:cNvSpPr>
          <p:nvPr>
            <p:ph type="sldNum" sz="quarter" idx="10"/>
          </p:nvPr>
        </p:nvSpPr>
        <p:spPr/>
        <p:txBody>
          <a:bodyPr/>
          <a:lstStyle/>
          <a:p>
            <a:fld id="{D59A4EAD-C202-4B93-9137-6A1875F590A9}" type="slidenum">
              <a:rPr lang="en-US" smtClean="0"/>
              <a:t>1</a:t>
            </a:fld>
            <a:endParaRPr lang="en-US"/>
          </a:p>
        </p:txBody>
      </p:sp>
    </p:spTree>
    <p:extLst>
      <p:ext uri="{BB962C8B-B14F-4D97-AF65-F5344CB8AC3E}">
        <p14:creationId xmlns:p14="http://schemas.microsoft.com/office/powerpoint/2010/main" val="1133734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several basic steps in taking a panoramic radiograph. These steps will apply to almost any panoramic machine, while some machines have features such as automatic exposure, which reduce the likelihood of exposure error, but do not prevent them entirely. It is important to know the steps and how they affect the outcome of the radiographic process. When problems occur at any of the steps they will cause unique errors on the resulting radiographs that when recognized, are easy to correct. </a:t>
            </a:r>
            <a:endParaRPr lang="en-US" dirty="0"/>
          </a:p>
        </p:txBody>
      </p:sp>
      <p:sp>
        <p:nvSpPr>
          <p:cNvPr id="4" name="Slide Number Placeholder 3"/>
          <p:cNvSpPr>
            <a:spLocks noGrp="1"/>
          </p:cNvSpPr>
          <p:nvPr>
            <p:ph type="sldNum" sz="quarter" idx="10"/>
          </p:nvPr>
        </p:nvSpPr>
        <p:spPr/>
        <p:txBody>
          <a:bodyPr/>
          <a:lstStyle/>
          <a:p>
            <a:fld id="{D59A4EAD-C202-4B93-9137-6A1875F590A9}" type="slidenum">
              <a:rPr lang="en-US" smtClean="0"/>
              <a:t>31</a:t>
            </a:fld>
            <a:endParaRPr lang="en-US"/>
          </a:p>
        </p:txBody>
      </p:sp>
    </p:spTree>
    <p:extLst>
      <p:ext uri="{BB962C8B-B14F-4D97-AF65-F5344CB8AC3E}">
        <p14:creationId xmlns:p14="http://schemas.microsoft.com/office/powerpoint/2010/main" val="2445895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the patient’s bone density is not always related to their physical size, a better guide is to look at the patient’s wrists or ankles. Thick wrists can imply heavier bone density; other factors to consider are age, whether the patient is edentulous, and obesity. </a:t>
            </a:r>
            <a:endParaRPr lang="en-US" dirty="0"/>
          </a:p>
        </p:txBody>
      </p:sp>
      <p:sp>
        <p:nvSpPr>
          <p:cNvPr id="4" name="Slide Number Placeholder 3"/>
          <p:cNvSpPr>
            <a:spLocks noGrp="1"/>
          </p:cNvSpPr>
          <p:nvPr>
            <p:ph type="sldNum" sz="quarter" idx="10"/>
          </p:nvPr>
        </p:nvSpPr>
        <p:spPr/>
        <p:txBody>
          <a:bodyPr/>
          <a:lstStyle/>
          <a:p>
            <a:fld id="{D59A4EAD-C202-4B93-9137-6A1875F590A9}" type="slidenum">
              <a:rPr lang="en-US" smtClean="0"/>
              <a:t>32</a:t>
            </a:fld>
            <a:endParaRPr lang="en-US"/>
          </a:p>
        </p:txBody>
      </p:sp>
    </p:spTree>
    <p:extLst>
      <p:ext uri="{BB962C8B-B14F-4D97-AF65-F5344CB8AC3E}">
        <p14:creationId xmlns:p14="http://schemas.microsoft.com/office/powerpoint/2010/main" val="2012318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Prior to exposure, the patient must remove all jewelry from the head area. The panoramic exposure encompasses the whole head. Earrings, necklaces, or other jewelry, such as tongues bars or nose rings will be visible on the radiograph.</a:t>
            </a:r>
          </a:p>
          <a:p>
            <a:endParaRPr lang="en-US" dirty="0"/>
          </a:p>
        </p:txBody>
      </p:sp>
      <p:sp>
        <p:nvSpPr>
          <p:cNvPr id="4" name="Slide Number Placeholder 3"/>
          <p:cNvSpPr>
            <a:spLocks noGrp="1"/>
          </p:cNvSpPr>
          <p:nvPr>
            <p:ph type="sldNum" sz="quarter" idx="10"/>
          </p:nvPr>
        </p:nvSpPr>
        <p:spPr/>
        <p:txBody>
          <a:bodyPr/>
          <a:lstStyle/>
          <a:p>
            <a:fld id="{D59A4EAD-C202-4B93-9137-6A1875F590A9}" type="slidenum">
              <a:rPr lang="en-US" smtClean="0"/>
              <a:t>35</a:t>
            </a:fld>
            <a:endParaRPr lang="en-US"/>
          </a:p>
        </p:txBody>
      </p:sp>
    </p:spTree>
    <p:extLst>
      <p:ext uri="{BB962C8B-B14F-4D97-AF65-F5344CB8AC3E}">
        <p14:creationId xmlns:p14="http://schemas.microsoft.com/office/powerpoint/2010/main" val="3527263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Most machines offer a correction for these cases. Many machines offer an aiming device centered on the mandibular </a:t>
            </a:r>
            <a:r>
              <a:rPr lang="en-US" dirty="0" err="1" smtClean="0">
                <a:solidFill>
                  <a:schemeClr val="tx1"/>
                </a:solidFill>
              </a:rPr>
              <a:t>cuspid</a:t>
            </a:r>
            <a:r>
              <a:rPr lang="en-US" dirty="0" smtClean="0">
                <a:solidFill>
                  <a:schemeClr val="tx1"/>
                </a:solidFill>
              </a:rPr>
              <a:t>, as it is considered to be more indicative of the patient’s skeletal position.</a:t>
            </a:r>
          </a:p>
          <a:p>
            <a:endParaRPr lang="en-US" dirty="0"/>
          </a:p>
        </p:txBody>
      </p:sp>
      <p:sp>
        <p:nvSpPr>
          <p:cNvPr id="4" name="Slide Number Placeholder 3"/>
          <p:cNvSpPr>
            <a:spLocks noGrp="1"/>
          </p:cNvSpPr>
          <p:nvPr>
            <p:ph type="sldNum" sz="quarter" idx="10"/>
          </p:nvPr>
        </p:nvSpPr>
        <p:spPr/>
        <p:txBody>
          <a:bodyPr/>
          <a:lstStyle/>
          <a:p>
            <a:fld id="{D59A4EAD-C202-4B93-9137-6A1875F590A9}" type="slidenum">
              <a:rPr lang="en-US" smtClean="0"/>
              <a:t>37</a:t>
            </a:fld>
            <a:endParaRPr lang="en-US"/>
          </a:p>
        </p:txBody>
      </p:sp>
    </p:spTree>
    <p:extLst>
      <p:ext uri="{BB962C8B-B14F-4D97-AF65-F5344CB8AC3E}">
        <p14:creationId xmlns:p14="http://schemas.microsoft.com/office/powerpoint/2010/main" val="1725984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9A4EAD-C202-4B93-9137-6A1875F590A9}" type="slidenum">
              <a:rPr lang="en-US" smtClean="0"/>
              <a:t>58</a:t>
            </a:fld>
            <a:endParaRPr lang="en-US"/>
          </a:p>
        </p:txBody>
      </p:sp>
    </p:spTree>
    <p:extLst>
      <p:ext uri="{BB962C8B-B14F-4D97-AF65-F5344CB8AC3E}">
        <p14:creationId xmlns:p14="http://schemas.microsoft.com/office/powerpoint/2010/main" val="3215521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576" indent="0">
              <a:buNone/>
            </a:pPr>
            <a:r>
              <a:rPr lang="en-US" sz="1200" b="1" dirty="0" smtClean="0">
                <a:solidFill>
                  <a:schemeClr val="tx1"/>
                </a:solidFill>
                <a:latin typeface="Times New Roman" panose="02020603050405020304" pitchFamily="18" charset="0"/>
                <a:cs typeface="Times New Roman" panose="02020603050405020304" pitchFamily="18" charset="0"/>
              </a:rPr>
              <a:t>Patient's shoulder touching the cassette during exposure----</a:t>
            </a:r>
            <a:r>
              <a:rPr lang="en-US" sz="1200" dirty="0" smtClean="0">
                <a:solidFill>
                  <a:schemeClr val="tx1"/>
                </a:solidFill>
                <a:latin typeface="Times New Roman" panose="02020603050405020304" pitchFamily="18" charset="0"/>
                <a:cs typeface="Times New Roman" panose="02020603050405020304" pitchFamily="18" charset="0"/>
              </a:rPr>
              <a:t>This will slow the cassette rotation, resulting in prolonged exposure or completely stop the film movement.</a:t>
            </a:r>
          </a:p>
          <a:p>
            <a:pPr marL="36576" indent="0">
              <a:buNone/>
            </a:pPr>
            <a:endParaRPr lang="en-US" sz="1200" dirty="0" smtClean="0">
              <a:solidFill>
                <a:schemeClr val="tx1"/>
              </a:solidFill>
              <a:latin typeface="Times New Roman" panose="02020603050405020304" pitchFamily="18" charset="0"/>
              <a:cs typeface="Times New Roman" panose="02020603050405020304" pitchFamily="18" charset="0"/>
            </a:endParaRPr>
          </a:p>
          <a:p>
            <a:pPr marL="36576" indent="0">
              <a:buNone/>
            </a:pPr>
            <a:r>
              <a:rPr lang="en-US" sz="1200" dirty="0" smtClean="0">
                <a:solidFill>
                  <a:schemeClr val="tx1"/>
                </a:solidFill>
                <a:latin typeface="Times New Roman" panose="02020603050405020304" pitchFamily="18" charset="0"/>
                <a:cs typeface="Times New Roman" panose="02020603050405020304" pitchFamily="18" charset="0"/>
              </a:rPr>
              <a:t>       </a:t>
            </a:r>
          </a:p>
          <a:p>
            <a:pPr marL="36576" indent="0">
              <a:buNone/>
            </a:pPr>
            <a:r>
              <a:rPr lang="en-US" sz="1200" dirty="0" smtClean="0">
                <a:solidFill>
                  <a:schemeClr val="tx1"/>
                </a:solidFill>
                <a:latin typeface="Times New Roman" panose="02020603050405020304" pitchFamily="18" charset="0"/>
                <a:cs typeface="Times New Roman" panose="02020603050405020304" pitchFamily="18" charset="0"/>
              </a:rPr>
              <a:t>– Produces a dense black band, which is the area of    overexposure or a dense black edge may be seen at the end of the radiographic image, due to eventual stoppage of rotation.</a:t>
            </a:r>
          </a:p>
          <a:p>
            <a:endParaRPr lang="en-US" sz="1200" dirty="0" smtClean="0">
              <a:solidFill>
                <a:schemeClr val="tx1"/>
              </a:solidFill>
              <a:latin typeface="Times New Roman" panose="02020603050405020304" pitchFamily="18" charset="0"/>
              <a:cs typeface="Times New Roman" panose="02020603050405020304" pitchFamily="18" charset="0"/>
            </a:endParaRPr>
          </a:p>
          <a:p>
            <a:pPr marL="36576" indent="0">
              <a:buNone/>
            </a:pPr>
            <a:r>
              <a:rPr lang="en-US" sz="1200" dirty="0" smtClean="0">
                <a:solidFill>
                  <a:schemeClr val="tx1"/>
                </a:solidFill>
                <a:latin typeface="Times New Roman" panose="02020603050405020304" pitchFamily="18" charset="0"/>
                <a:cs typeface="Times New Roman" panose="02020603050405020304" pitchFamily="18" charset="0"/>
              </a:rPr>
              <a:t>. </a:t>
            </a:r>
            <a:r>
              <a:rPr lang="en-US" sz="1200" b="1" dirty="0" smtClean="0">
                <a:solidFill>
                  <a:schemeClr val="tx1"/>
                </a:solidFill>
                <a:latin typeface="Times New Roman" panose="02020603050405020304" pitchFamily="18" charset="0"/>
                <a:cs typeface="Times New Roman" panose="02020603050405020304" pitchFamily="18" charset="0"/>
              </a:rPr>
              <a:t>Distortion due to patient movement</a:t>
            </a:r>
            <a:r>
              <a:rPr lang="en-US" sz="1200" dirty="0" smtClean="0">
                <a:solidFill>
                  <a:schemeClr val="tx1"/>
                </a:solidFill>
                <a:latin typeface="Times New Roman" panose="02020603050405020304" pitchFamily="18" charset="0"/>
                <a:cs typeface="Times New Roman" panose="02020603050405020304" pitchFamily="18" charset="0"/>
              </a:rPr>
              <a:t>:</a:t>
            </a:r>
          </a:p>
          <a:p>
            <a:pPr marL="36576" indent="0">
              <a:buNone/>
            </a:pPr>
            <a:r>
              <a:rPr lang="en-US" sz="1200" dirty="0" smtClean="0">
                <a:solidFill>
                  <a:schemeClr val="tx1"/>
                </a:solidFill>
                <a:latin typeface="Times New Roman" panose="02020603050405020304" pitchFamily="18" charset="0"/>
                <a:cs typeface="Times New Roman" panose="02020603050405020304" pitchFamily="18" charset="0"/>
              </a:rPr>
              <a:t>    </a:t>
            </a:r>
          </a:p>
          <a:p>
            <a:pPr marL="36576" indent="0">
              <a:buNone/>
            </a:pPr>
            <a:r>
              <a:rPr lang="en-US" sz="1200" dirty="0" smtClean="0">
                <a:solidFill>
                  <a:schemeClr val="tx1"/>
                </a:solidFill>
                <a:latin typeface="Times New Roman" panose="02020603050405020304" pitchFamily="18" charset="0"/>
                <a:cs typeface="Times New Roman" panose="02020603050405020304" pitchFamily="18" charset="0"/>
              </a:rPr>
              <a:t>    a. Movement in the same direction as the beam.</a:t>
            </a:r>
          </a:p>
          <a:p>
            <a:pPr marL="36576" indent="0">
              <a:buNone/>
            </a:pPr>
            <a:r>
              <a:rPr lang="en-US" sz="1200" dirty="0" smtClean="0">
                <a:solidFill>
                  <a:schemeClr val="tx1"/>
                </a:solidFill>
                <a:latin typeface="Times New Roman" panose="02020603050405020304" pitchFamily="18" charset="0"/>
                <a:cs typeface="Times New Roman" panose="02020603050405020304" pitchFamily="18" charset="0"/>
              </a:rPr>
              <a:t>    </a:t>
            </a:r>
          </a:p>
          <a:p>
            <a:pPr marL="36576" indent="0">
              <a:buNone/>
            </a:pPr>
            <a:r>
              <a:rPr lang="en-US" sz="1200" dirty="0" smtClean="0">
                <a:solidFill>
                  <a:schemeClr val="tx1"/>
                </a:solidFill>
                <a:latin typeface="Times New Roman" panose="02020603050405020304" pitchFamily="18" charset="0"/>
                <a:cs typeface="Times New Roman" panose="02020603050405020304" pitchFamily="18" charset="0"/>
              </a:rPr>
              <a:t>    b. Movement in the opposite direction as the beam.</a:t>
            </a:r>
          </a:p>
          <a:p>
            <a:pPr marL="36576" indent="0">
              <a:buNone/>
            </a:pPr>
            <a:r>
              <a:rPr lang="en-US" sz="1200" dirty="0" smtClean="0">
                <a:solidFill>
                  <a:schemeClr val="tx1"/>
                </a:solidFill>
                <a:latin typeface="Times New Roman" panose="02020603050405020304" pitchFamily="18" charset="0"/>
                <a:cs typeface="Times New Roman" panose="02020603050405020304" pitchFamily="18" charset="0"/>
              </a:rPr>
              <a:t>    </a:t>
            </a:r>
          </a:p>
          <a:p>
            <a:pPr marL="36576" indent="0">
              <a:buNone/>
            </a:pPr>
            <a:r>
              <a:rPr lang="en-US" sz="1200" dirty="0" smtClean="0">
                <a:solidFill>
                  <a:schemeClr val="tx1"/>
                </a:solidFill>
                <a:latin typeface="Times New Roman" panose="02020603050405020304" pitchFamily="18" charset="0"/>
                <a:cs typeface="Times New Roman" panose="02020603050405020304" pitchFamily="18" charset="0"/>
              </a:rPr>
              <a:t>    c. Sudden jerky movement in the same direction as the beam.</a:t>
            </a:r>
          </a:p>
          <a:p>
            <a:pPr marL="36576" indent="0">
              <a:buNone/>
            </a:pPr>
            <a:r>
              <a:rPr lang="en-US" sz="1200" dirty="0" smtClean="0">
                <a:solidFill>
                  <a:schemeClr val="tx1"/>
                </a:solidFill>
                <a:latin typeface="Times New Roman" panose="02020603050405020304" pitchFamily="18" charset="0"/>
                <a:cs typeface="Times New Roman" panose="02020603050405020304" pitchFamily="18" charset="0"/>
              </a:rPr>
              <a:t>    </a:t>
            </a:r>
          </a:p>
          <a:p>
            <a:pPr marL="36576" indent="0">
              <a:buNone/>
            </a:pPr>
            <a:r>
              <a:rPr lang="en-US" sz="1200" dirty="0" smtClean="0">
                <a:solidFill>
                  <a:schemeClr val="tx1"/>
                </a:solidFill>
                <a:latin typeface="Times New Roman" panose="02020603050405020304" pitchFamily="18" charset="0"/>
                <a:cs typeface="Times New Roman" panose="02020603050405020304" pitchFamily="18" charset="0"/>
              </a:rPr>
              <a:t>    d. Sudden jerky movement in the direction opposite the beam movement.</a:t>
            </a:r>
          </a:p>
          <a:p>
            <a:pPr marL="36576" indent="0">
              <a:buNone/>
            </a:pPr>
            <a:r>
              <a:rPr lang="en-US" sz="1200" dirty="0" smtClean="0">
                <a:solidFill>
                  <a:schemeClr val="tx1"/>
                </a:solidFill>
                <a:latin typeface="Times New Roman" panose="02020603050405020304" pitchFamily="18" charset="0"/>
                <a:cs typeface="Times New Roman" panose="02020603050405020304" pitchFamily="18" charset="0"/>
              </a:rPr>
              <a:t>    </a:t>
            </a:r>
          </a:p>
          <a:p>
            <a:pPr marL="36576" indent="0">
              <a:buNone/>
            </a:pPr>
            <a:r>
              <a:rPr lang="en-US" sz="1200" dirty="0" smtClean="0">
                <a:solidFill>
                  <a:schemeClr val="tx1"/>
                </a:solidFill>
                <a:latin typeface="Times New Roman" panose="02020603050405020304" pitchFamily="18" charset="0"/>
                <a:cs typeface="Times New Roman" panose="02020603050405020304" pitchFamily="18" charset="0"/>
              </a:rPr>
              <a:t>    e. If the patient moves up or down during exposure.</a:t>
            </a:r>
            <a:endParaRPr lang="en-US" sz="1200" b="1" dirty="0" smtClean="0">
              <a:solidFill>
                <a:schemeClr val="tx1"/>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D59A4EAD-C202-4B93-9137-6A1875F590A9}" type="slidenum">
              <a:rPr lang="en-US" smtClean="0"/>
              <a:t>63</a:t>
            </a:fld>
            <a:endParaRPr lang="en-US"/>
          </a:p>
        </p:txBody>
      </p:sp>
    </p:spTree>
    <p:extLst>
      <p:ext uri="{BB962C8B-B14F-4D97-AF65-F5344CB8AC3E}">
        <p14:creationId xmlns:p14="http://schemas.microsoft.com/office/powerpoint/2010/main" val="861673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9A4EAD-C202-4B93-9137-6A1875F590A9}" type="slidenum">
              <a:rPr lang="en-US" smtClean="0"/>
              <a:t>68</a:t>
            </a:fld>
            <a:endParaRPr lang="en-US"/>
          </a:p>
        </p:txBody>
      </p:sp>
    </p:spTree>
    <p:extLst>
      <p:ext uri="{BB962C8B-B14F-4D97-AF65-F5344CB8AC3E}">
        <p14:creationId xmlns:p14="http://schemas.microsoft.com/office/powerpoint/2010/main" val="9178816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9A4EAD-C202-4B93-9137-6A1875F590A9}" type="slidenum">
              <a:rPr lang="en-US" smtClean="0"/>
              <a:t>73</a:t>
            </a:fld>
            <a:endParaRPr lang="en-US"/>
          </a:p>
        </p:txBody>
      </p:sp>
    </p:spTree>
    <p:extLst>
      <p:ext uri="{BB962C8B-B14F-4D97-AF65-F5344CB8AC3E}">
        <p14:creationId xmlns:p14="http://schemas.microsoft.com/office/powerpoint/2010/main" val="2863910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Tpantomography</a:t>
            </a:r>
            <a:r>
              <a:rPr lang="en-US" baseline="0" dirty="0" smtClean="0"/>
              <a:t> is derived 4m 2 words – panorama and tomography</a:t>
            </a:r>
            <a:endParaRPr lang="en-US" dirty="0"/>
          </a:p>
        </p:txBody>
      </p:sp>
      <p:sp>
        <p:nvSpPr>
          <p:cNvPr id="4" name="Slide Number Placeholder 3"/>
          <p:cNvSpPr>
            <a:spLocks noGrp="1"/>
          </p:cNvSpPr>
          <p:nvPr>
            <p:ph type="sldNum" sz="quarter" idx="10"/>
          </p:nvPr>
        </p:nvSpPr>
        <p:spPr/>
        <p:txBody>
          <a:bodyPr/>
          <a:lstStyle/>
          <a:p>
            <a:fld id="{7A54BFA5-2BEA-4EDB-B385-1C384894B5D7}" type="slidenum">
              <a:rPr lang="en-US" smtClean="0"/>
              <a:pPr/>
              <a:t>3</a:t>
            </a:fld>
            <a:endParaRPr lang="en-US"/>
          </a:p>
        </p:txBody>
      </p:sp>
    </p:spTree>
    <p:extLst>
      <p:ext uri="{BB962C8B-B14F-4D97-AF65-F5344CB8AC3E}">
        <p14:creationId xmlns:p14="http://schemas.microsoft.com/office/powerpoint/2010/main" val="3718239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This is a curvilinear</a:t>
            </a:r>
          </a:p>
          <a:p>
            <a:r>
              <a:rPr lang="en-US" sz="1200" b="0" i="0" u="none" strike="noStrike" kern="1200" baseline="0" dirty="0" smtClean="0">
                <a:solidFill>
                  <a:schemeClr val="tx1"/>
                </a:solidFill>
                <a:latin typeface="+mn-lt"/>
                <a:ea typeface="+mn-ea"/>
                <a:cs typeface="+mn-cs"/>
              </a:rPr>
              <a:t>variant of conventional tomography and is also based on the principle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The movement of the film and the tube head produces an image through the process known as tomography, the term </a:t>
            </a:r>
            <a:r>
              <a:rPr lang="en-US" sz="1200" b="0" i="0" u="none" strike="noStrike" kern="1200" baseline="0" dirty="0" err="1" smtClean="0">
                <a:solidFill>
                  <a:schemeClr val="tx1"/>
                </a:solidFill>
                <a:latin typeface="+mn-lt"/>
                <a:ea typeface="+mn-ea"/>
                <a:cs typeface="+mn-cs"/>
              </a:rPr>
              <a:t>tomo</a:t>
            </a:r>
            <a:r>
              <a:rPr lang="en-US" sz="1200" b="0" i="0" u="none" strike="noStrike" kern="1200" baseline="0" dirty="0" smtClean="0">
                <a:solidFill>
                  <a:schemeClr val="tx1"/>
                </a:solidFill>
                <a:latin typeface="+mn-lt"/>
                <a:ea typeface="+mn-ea"/>
                <a:cs typeface="+mn-cs"/>
              </a:rPr>
              <a:t> means section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of the reciprocal movement of an x-ray source and an image receptor</a:t>
            </a:r>
          </a:p>
          <a:p>
            <a:r>
              <a:rPr lang="en-US" sz="1200" b="0" i="0" u="none" strike="noStrike" kern="1200" baseline="0" dirty="0" smtClean="0">
                <a:solidFill>
                  <a:schemeClr val="tx1"/>
                </a:solidFill>
                <a:latin typeface="+mn-lt"/>
                <a:ea typeface="+mn-ea"/>
                <a:cs typeface="+mn-cs"/>
              </a:rPr>
              <a:t>around a central point or plane, called the image layer, in which the</a:t>
            </a:r>
          </a:p>
          <a:p>
            <a:r>
              <a:rPr lang="en-US" sz="1200" b="0" i="0" u="none" strike="noStrike" kern="1200" baseline="0" dirty="0" smtClean="0">
                <a:solidFill>
                  <a:schemeClr val="tx1"/>
                </a:solidFill>
                <a:latin typeface="+mn-lt"/>
                <a:ea typeface="+mn-ea"/>
                <a:cs typeface="+mn-cs"/>
              </a:rPr>
              <a:t>object of interest is located.</a:t>
            </a:r>
            <a:endParaRPr lang="en-US" dirty="0"/>
          </a:p>
        </p:txBody>
      </p:sp>
      <p:sp>
        <p:nvSpPr>
          <p:cNvPr id="4" name="Slide Number Placeholder 3"/>
          <p:cNvSpPr>
            <a:spLocks noGrp="1"/>
          </p:cNvSpPr>
          <p:nvPr>
            <p:ph type="sldNum" sz="quarter" idx="10"/>
          </p:nvPr>
        </p:nvSpPr>
        <p:spPr/>
        <p:txBody>
          <a:bodyPr/>
          <a:lstStyle/>
          <a:p>
            <a:fld id="{D59A4EAD-C202-4B93-9137-6A1875F590A9}" type="slidenum">
              <a:rPr lang="en-US" smtClean="0"/>
              <a:t>4</a:t>
            </a:fld>
            <a:endParaRPr lang="en-US"/>
          </a:p>
        </p:txBody>
      </p:sp>
    </p:spTree>
    <p:extLst>
      <p:ext uri="{BB962C8B-B14F-4D97-AF65-F5344CB8AC3E}">
        <p14:creationId xmlns:p14="http://schemas.microsoft.com/office/powerpoint/2010/main" val="513954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Next is the </a:t>
            </a:r>
            <a:r>
              <a:rPr lang="en-US" sz="1200" baseline="0" dirty="0" smtClean="0"/>
              <a:t> working of panoramic radiography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As the </a:t>
            </a:r>
            <a:r>
              <a:rPr lang="en-US" sz="1200" dirty="0" err="1" smtClean="0"/>
              <a:t>tubehead</a:t>
            </a:r>
            <a:r>
              <a:rPr lang="en-US" sz="1200" dirty="0" smtClean="0"/>
              <a:t> rotates around the patient, the x-ray beam passes through different parts of the jaws, producing multiple images that appear as one continuous image on the film (“panoramic view”). </a:t>
            </a:r>
          </a:p>
          <a:p>
            <a:endParaRPr lang="en-US" sz="1200" dirty="0" smtClean="0"/>
          </a:p>
          <a:p>
            <a:r>
              <a:rPr lang="en-US" sz="1200" dirty="0" smtClean="0"/>
              <a:t>When you click the mouse, the </a:t>
            </a:r>
            <a:r>
              <a:rPr lang="en-US" sz="1200" dirty="0" err="1" smtClean="0"/>
              <a:t>tubehead</a:t>
            </a:r>
            <a:r>
              <a:rPr lang="en-US" sz="1200" dirty="0" smtClean="0"/>
              <a:t> will rotate around the patient and produce the images. The red dots represent the sliding rotation center.</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Click the mouse to align and merge these individual images into one continuous image.</a:t>
            </a:r>
          </a:p>
          <a:p>
            <a:endParaRPr lang="en-US" dirty="0"/>
          </a:p>
        </p:txBody>
      </p:sp>
      <p:sp>
        <p:nvSpPr>
          <p:cNvPr id="4" name="Slide Number Placeholder 3"/>
          <p:cNvSpPr>
            <a:spLocks noGrp="1"/>
          </p:cNvSpPr>
          <p:nvPr>
            <p:ph type="sldNum" sz="quarter" idx="10"/>
          </p:nvPr>
        </p:nvSpPr>
        <p:spPr/>
        <p:txBody>
          <a:bodyPr/>
          <a:lstStyle/>
          <a:p>
            <a:fld id="{8DE0E100-8B2F-4641-8577-E32963297938}" type="slidenum">
              <a:rPr lang="en-US" smtClean="0"/>
              <a:pPr/>
              <a:t>12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They are therefore linked together</a:t>
            </a:r>
          </a:p>
          <a:p>
            <a:r>
              <a:rPr lang="en-US" dirty="0" smtClean="0"/>
              <a:t>4) The point at the </a:t>
            </a:r>
            <a:r>
              <a:rPr lang="en-US" dirty="0" err="1" smtClean="0"/>
              <a:t>contre</a:t>
            </a:r>
            <a:r>
              <a:rPr lang="en-US" dirty="0" smtClean="0"/>
              <a:t> of rotation will appear in focus on the resultant radiograph, since its</a:t>
            </a:r>
            <a:r>
              <a:rPr lang="en-US" baseline="0" dirty="0" smtClean="0"/>
              <a:t> shadow will appear in the same place on the film though out the exposure.</a:t>
            </a:r>
            <a:endParaRPr lang="en-US" dirty="0"/>
          </a:p>
        </p:txBody>
      </p:sp>
      <p:sp>
        <p:nvSpPr>
          <p:cNvPr id="4" name="Slide Number Placeholder 3"/>
          <p:cNvSpPr>
            <a:spLocks noGrp="1"/>
          </p:cNvSpPr>
          <p:nvPr>
            <p:ph type="sldNum" sz="quarter" idx="10"/>
          </p:nvPr>
        </p:nvSpPr>
        <p:spPr/>
        <p:txBody>
          <a:bodyPr/>
          <a:lstStyle/>
          <a:p>
            <a:fld id="{D59A4EAD-C202-4B93-9137-6A1875F590A9}" type="slidenum">
              <a:rPr lang="en-US" smtClean="0"/>
              <a:t>13</a:t>
            </a:fld>
            <a:endParaRPr lang="en-US"/>
          </a:p>
        </p:txBody>
      </p:sp>
    </p:spTree>
    <p:extLst>
      <p:ext uri="{BB962C8B-B14F-4D97-AF65-F5344CB8AC3E}">
        <p14:creationId xmlns:p14="http://schemas.microsoft.com/office/powerpoint/2010/main" val="3819506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FOCAL TROUGH –</a:t>
            </a:r>
            <a:r>
              <a:rPr lang="en-US" baseline="0" dirty="0" smtClean="0"/>
              <a:t> zone which contains those object points which are depicted with optimum resolution </a:t>
            </a:r>
          </a:p>
          <a:p>
            <a:r>
              <a:rPr lang="en-US" sz="1200" b="1" u="sng" dirty="0" smtClean="0">
                <a:solidFill>
                  <a:srgbClr val="0070C0"/>
                </a:solidFill>
              </a:rPr>
              <a:t>FACTORS AFFECTING SIZE OF IMAGE LAYER:</a:t>
            </a:r>
            <a:endParaRPr lang="en-US" baseline="0" dirty="0" smtClean="0"/>
          </a:p>
          <a:p>
            <a:endParaRPr lang="en-US" baseline="0" dirty="0" smtClean="0"/>
          </a:p>
          <a:p>
            <a:pPr>
              <a:lnSpc>
                <a:spcPct val="160000"/>
              </a:lnSpc>
            </a:pPr>
            <a:r>
              <a:rPr lang="en-US" sz="1200" dirty="0" smtClean="0">
                <a:solidFill>
                  <a:schemeClr val="tx1"/>
                </a:solidFill>
              </a:rPr>
              <a:t>Arc path</a:t>
            </a:r>
          </a:p>
          <a:p>
            <a:pPr>
              <a:lnSpc>
                <a:spcPct val="160000"/>
              </a:lnSpc>
            </a:pPr>
            <a:r>
              <a:rPr lang="en-US" sz="1200" dirty="0" smtClean="0">
                <a:solidFill>
                  <a:schemeClr val="tx1"/>
                </a:solidFill>
              </a:rPr>
              <a:t>Velocity of receptor and X-ray tube head</a:t>
            </a:r>
          </a:p>
          <a:p>
            <a:pPr>
              <a:lnSpc>
                <a:spcPct val="160000"/>
              </a:lnSpc>
            </a:pPr>
            <a:r>
              <a:rPr lang="en-US" sz="1200" dirty="0" smtClean="0">
                <a:solidFill>
                  <a:schemeClr val="tx1"/>
                </a:solidFill>
              </a:rPr>
              <a:t>Alignment of x-ray beam</a:t>
            </a:r>
          </a:p>
          <a:p>
            <a:pPr>
              <a:lnSpc>
                <a:spcPct val="160000"/>
              </a:lnSpc>
            </a:pPr>
            <a:r>
              <a:rPr lang="en-US" sz="1200" dirty="0" smtClean="0">
                <a:solidFill>
                  <a:schemeClr val="tx1"/>
                </a:solidFill>
              </a:rPr>
              <a:t>Collimator width</a:t>
            </a:r>
          </a:p>
          <a:p>
            <a:pPr>
              <a:lnSpc>
                <a:spcPct val="160000"/>
              </a:lnSpc>
            </a:pPr>
            <a:r>
              <a:rPr lang="en-US" sz="1200" dirty="0" smtClean="0">
                <a:solidFill>
                  <a:schemeClr val="tx1"/>
                </a:solidFill>
              </a:rPr>
              <a:t>The location of image layer change with extensive machine used so recalibration may be necessary if consistently suboptimal images are produced.</a:t>
            </a:r>
          </a:p>
          <a:p>
            <a:pPr>
              <a:lnSpc>
                <a:spcPct val="160000"/>
              </a:lnSpc>
            </a:pPr>
            <a:r>
              <a:rPr lang="en-US" sz="1200" dirty="0" smtClean="0">
                <a:solidFill>
                  <a:schemeClr val="tx1"/>
                </a:solidFill>
              </a:rPr>
              <a:t>As a position of object is moved within the image layer size and shape of image layer change.</a:t>
            </a:r>
          </a:p>
          <a:p>
            <a:endParaRPr lang="en-US" dirty="0"/>
          </a:p>
        </p:txBody>
      </p:sp>
      <p:sp>
        <p:nvSpPr>
          <p:cNvPr id="4" name="Slide Number Placeholder 3"/>
          <p:cNvSpPr>
            <a:spLocks noGrp="1"/>
          </p:cNvSpPr>
          <p:nvPr>
            <p:ph type="sldNum" sz="quarter" idx="10"/>
          </p:nvPr>
        </p:nvSpPr>
        <p:spPr/>
        <p:txBody>
          <a:bodyPr/>
          <a:lstStyle/>
          <a:p>
            <a:fld id="{D59A4EAD-C202-4B93-9137-6A1875F590A9}" type="slidenum">
              <a:rPr lang="en-US" smtClean="0"/>
              <a:t>16</a:t>
            </a:fld>
            <a:endParaRPr lang="en-US"/>
          </a:p>
        </p:txBody>
      </p:sp>
    </p:spTree>
    <p:extLst>
      <p:ext uri="{BB962C8B-B14F-4D97-AF65-F5344CB8AC3E}">
        <p14:creationId xmlns:p14="http://schemas.microsoft.com/office/powerpoint/2010/main" val="2922999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9A4EAD-C202-4B93-9137-6A1875F590A9}" type="slidenum">
              <a:rPr lang="en-US" smtClean="0"/>
              <a:t>17</a:t>
            </a:fld>
            <a:endParaRPr lang="en-US"/>
          </a:p>
        </p:txBody>
      </p:sp>
    </p:spTree>
    <p:extLst>
      <p:ext uri="{BB962C8B-B14F-4D97-AF65-F5344CB8AC3E}">
        <p14:creationId xmlns:p14="http://schemas.microsoft.com/office/powerpoint/2010/main" val="273239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9A4EAD-C202-4B93-9137-6A1875F590A9}" type="slidenum">
              <a:rPr lang="en-US" smtClean="0"/>
              <a:t>19</a:t>
            </a:fld>
            <a:endParaRPr lang="en-US"/>
          </a:p>
        </p:txBody>
      </p:sp>
    </p:spTree>
    <p:extLst>
      <p:ext uri="{BB962C8B-B14F-4D97-AF65-F5344CB8AC3E}">
        <p14:creationId xmlns:p14="http://schemas.microsoft.com/office/powerpoint/2010/main" val="3487360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In addition</a:t>
            </a:r>
          </a:p>
          <a:p>
            <a:r>
              <a:rPr lang="en-US" sz="1200" b="0" i="0" u="none" strike="noStrike" kern="1200" baseline="0" dirty="0" smtClean="0">
                <a:solidFill>
                  <a:schemeClr val="tx1"/>
                </a:solidFill>
                <a:latin typeface="+mn-lt"/>
                <a:ea typeface="+mn-ea"/>
                <a:cs typeface="+mn-cs"/>
              </a:rPr>
              <a:t>to the teeth and the supporting structures, the</a:t>
            </a:r>
          </a:p>
          <a:p>
            <a:r>
              <a:rPr lang="en-US" sz="1200" b="0" i="0" u="none" strike="noStrike" kern="1200" baseline="0" dirty="0" smtClean="0">
                <a:solidFill>
                  <a:schemeClr val="tx1"/>
                </a:solidFill>
                <a:latin typeface="+mn-lt"/>
                <a:ea typeface="+mn-ea"/>
                <a:cs typeface="+mn-cs"/>
              </a:rPr>
              <a:t>entire maxillary region and the entire mandible</a:t>
            </a:r>
          </a:p>
          <a:p>
            <a:r>
              <a:rPr lang="en-US" sz="1200" b="0" i="0" u="none" strike="noStrike" kern="1200" baseline="0" dirty="0" smtClean="0">
                <a:solidFill>
                  <a:schemeClr val="tx1"/>
                </a:solidFill>
                <a:latin typeface="+mn-lt"/>
                <a:ea typeface="+mn-ea"/>
                <a:cs typeface="+mn-cs"/>
              </a:rPr>
              <a:t>extending distally up to the TM joint is</a:t>
            </a:r>
          </a:p>
          <a:p>
            <a:r>
              <a:rPr lang="en-US" sz="1200" b="0" i="0" u="none" strike="noStrike" kern="1200" baseline="0" dirty="0" smtClean="0">
                <a:solidFill>
                  <a:schemeClr val="tx1"/>
                </a:solidFill>
                <a:latin typeface="+mn-lt"/>
                <a:ea typeface="+mn-ea"/>
                <a:cs typeface="+mn-cs"/>
              </a:rPr>
              <a:t>visualized. Also seen in the same plate are the</a:t>
            </a:r>
          </a:p>
          <a:p>
            <a:r>
              <a:rPr lang="en-US" sz="1200" b="0" i="0" u="none" strike="noStrike" kern="1200" baseline="0" dirty="0" smtClean="0">
                <a:solidFill>
                  <a:schemeClr val="tx1"/>
                </a:solidFill>
                <a:latin typeface="+mn-lt"/>
                <a:ea typeface="+mn-ea"/>
                <a:cs typeface="+mn-cs"/>
              </a:rPr>
              <a:t>pharyngeal air spaces, hyoid bone and the</a:t>
            </a:r>
          </a:p>
          <a:p>
            <a:r>
              <a:rPr lang="en-US" sz="1200" b="0" i="0" u="none" strike="noStrike" kern="1200" baseline="0" smtClean="0">
                <a:solidFill>
                  <a:schemeClr val="tx1"/>
                </a:solidFill>
                <a:latin typeface="+mn-lt"/>
                <a:ea typeface="+mn-ea"/>
                <a:cs typeface="+mn-cs"/>
              </a:rPr>
              <a:t>styloid process.</a:t>
            </a:r>
            <a:endParaRPr lang="en-US"/>
          </a:p>
        </p:txBody>
      </p:sp>
      <p:sp>
        <p:nvSpPr>
          <p:cNvPr id="4" name="Slide Number Placeholder 3"/>
          <p:cNvSpPr>
            <a:spLocks noGrp="1"/>
          </p:cNvSpPr>
          <p:nvPr>
            <p:ph type="sldNum" sz="quarter" idx="10"/>
          </p:nvPr>
        </p:nvSpPr>
        <p:spPr/>
        <p:txBody>
          <a:bodyPr/>
          <a:lstStyle/>
          <a:p>
            <a:fld id="{D59A4EAD-C202-4B93-9137-6A1875F590A9}" type="slidenum">
              <a:rPr lang="en-US" smtClean="0"/>
              <a:t>26</a:t>
            </a:fld>
            <a:endParaRPr lang="en-US"/>
          </a:p>
        </p:txBody>
      </p:sp>
    </p:spTree>
    <p:extLst>
      <p:ext uri="{BB962C8B-B14F-4D97-AF65-F5344CB8AC3E}">
        <p14:creationId xmlns:p14="http://schemas.microsoft.com/office/powerpoint/2010/main" val="3234844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088312A1-06E0-44B4-8A74-2706365502FF}" type="datetime1">
              <a:rPr lang="en-US" smtClean="0"/>
              <a:t>5/19/2021</a:t>
            </a:fld>
            <a:endParaRPr lang="en-US"/>
          </a:p>
        </p:txBody>
      </p:sp>
      <p:sp>
        <p:nvSpPr>
          <p:cNvPr id="8" name="Slide Number Placeholder 7"/>
          <p:cNvSpPr>
            <a:spLocks noGrp="1"/>
          </p:cNvSpPr>
          <p:nvPr>
            <p:ph type="sldNum" sz="quarter" idx="11"/>
          </p:nvPr>
        </p:nvSpPr>
        <p:spPr/>
        <p:txBody>
          <a:bodyPr/>
          <a:lstStyle/>
          <a:p>
            <a:fld id="{F627174E-E470-4E79-964C-ACE6B29892B7}"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6C8EA2-F057-4802-A4A7-BDFF317E4E5C}" type="datetime1">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7174E-E470-4E79-964C-ACE6B29892B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B7EEA9-AF57-4B12-AEB9-0FAF3374AC35}" type="datetime1">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7174E-E470-4E79-964C-ACE6B29892B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7174E-E470-4E79-964C-ACE6B29892B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0241E5-4C60-4DD6-87A5-20F262387E26}" type="datetime1">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7174E-E470-4E79-964C-ACE6B29892B7}" type="slidenum">
              <a:rPr lang="en-US" smtClean="0"/>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E8857D67-2FF8-4D24-80A4-6BD95F596834}" type="datetime1">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27174E-E470-4E79-964C-ACE6B29892B7}" type="slidenum">
              <a:rPr lang="en-US" smtClean="0"/>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9D5C51C4-5BD2-4EC1-BF6F-05EC687BC17B}" type="datetime1">
              <a:rPr lang="en-US" smtClean="0"/>
              <a:t>5/19/2021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27174E-E470-4E79-964C-ACE6B29892B7}" type="slidenum">
              <a:rPr lang="en-US" smtClean="0"/>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1772E8B-1F7C-4534-8825-D684F3BDEF0E}" type="datetime1">
              <a:rPr lang="en-US" smtClean="0"/>
              <a:t>5/19/2021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D41EF6-2E87-4FF2-A8B3-ED313C41758F}" type="datetime1">
              <a:rPr lang="en-US" smtClean="0"/>
              <a:t>5/19/2021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27174E-E470-4E79-964C-ACE6B29892B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6B3837-4EDF-4BA0-9F5B-4747F7B6DD4E}" type="datetime1">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27174E-E470-4E79-964C-ACE6B29892B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33CC89-3D67-4727-A878-2DA27804A287}" type="datetime1">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27174E-E470-4E79-964C-ACE6B29892B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DCB5F699-1896-41E4-9518-99607926312D}" type="datetime1">
              <a:rPr lang="en-US" smtClean="0"/>
              <a:t>5/19/2021</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F627174E-E470-4E79-964C-ACE6B29892B7}" type="slidenum">
              <a:rPr lang="en-US" smtClean="0"/>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file:///C:\Program%20Files\TurningPoint\2003\Questions.html" TargetMode="External"/><Relationship Id="rId13" Type="http://schemas.openxmlformats.org/officeDocument/2006/relationships/image" Target="../media/image15.jpeg"/><Relationship Id="rId3" Type="http://schemas.openxmlformats.org/officeDocument/2006/relationships/notesSlide" Target="../notesSlides/notesSlide4.xml"/><Relationship Id="rId7" Type="http://schemas.openxmlformats.org/officeDocument/2006/relationships/image" Target="../media/image10.jpeg"/><Relationship Id="rId12" Type="http://schemas.openxmlformats.org/officeDocument/2006/relationships/image" Target="../media/image14.jpeg"/><Relationship Id="rId17" Type="http://schemas.openxmlformats.org/officeDocument/2006/relationships/image" Target="../media/image19.jpeg"/><Relationship Id="rId2" Type="http://schemas.openxmlformats.org/officeDocument/2006/relationships/slideLayout" Target="../slideLayouts/slideLayout7.xml"/><Relationship Id="rId16" Type="http://schemas.openxmlformats.org/officeDocument/2006/relationships/image" Target="../media/image18.jpeg"/><Relationship Id="rId1" Type="http://schemas.openxmlformats.org/officeDocument/2006/relationships/tags" Target="../tags/tag2.xml"/><Relationship Id="rId6" Type="http://schemas.openxmlformats.org/officeDocument/2006/relationships/image" Target="../media/image9.jpeg"/><Relationship Id="rId11" Type="http://schemas.openxmlformats.org/officeDocument/2006/relationships/image" Target="../media/image13.jpeg"/><Relationship Id="rId5" Type="http://schemas.openxmlformats.org/officeDocument/2006/relationships/image" Target="../media/image8.jpeg"/><Relationship Id="rId15" Type="http://schemas.openxmlformats.org/officeDocument/2006/relationships/image" Target="../media/image17.jpeg"/><Relationship Id="rId10" Type="http://schemas.openxmlformats.org/officeDocument/2006/relationships/image" Target="../media/image12.jpeg"/><Relationship Id="rId4" Type="http://schemas.openxmlformats.org/officeDocument/2006/relationships/image" Target="../media/image7.png"/><Relationship Id="rId9" Type="http://schemas.openxmlformats.org/officeDocument/2006/relationships/image" Target="../media/image11.jpeg"/><Relationship Id="rId1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752600"/>
            <a:ext cx="8610600" cy="1295400"/>
          </a:xfrm>
        </p:spPr>
        <p:txBody>
          <a:bodyPr>
            <a:noAutofit/>
          </a:bodyPr>
          <a:lstStyle/>
          <a:p>
            <a:r>
              <a:rPr lang="en-US" sz="4800" b="1" dirty="0" smtClean="0">
                <a:latin typeface="Times New Roman" panose="02020603050405020304" pitchFamily="18" charset="0"/>
                <a:cs typeface="Times New Roman" panose="02020603050405020304" pitchFamily="18" charset="0"/>
              </a:rPr>
              <a:t>ORTHOPANTOMOGRAPHY</a:t>
            </a:r>
            <a:endParaRPr lang="en-US" sz="5400" b="1" dirty="0">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fld id="{1DC6F59B-DED8-4269-B02C-ECBB081093FA}" type="datetime1">
              <a:rPr lang="en-US" smtClean="0"/>
              <a:t>5/19/2021</a:t>
            </a:fld>
            <a:endParaRPr lang="en-US"/>
          </a:p>
        </p:txBody>
      </p:sp>
      <p:sp>
        <p:nvSpPr>
          <p:cNvPr id="5" name="Slide Number Placeholder 4"/>
          <p:cNvSpPr>
            <a:spLocks noGrp="1"/>
          </p:cNvSpPr>
          <p:nvPr>
            <p:ph type="sldNum" sz="quarter" idx="11"/>
          </p:nvPr>
        </p:nvSpPr>
        <p:spPr/>
        <p:txBody>
          <a:bodyPr/>
          <a:lstStyle/>
          <a:p>
            <a:fld id="{F627174E-E470-4E79-964C-ACE6B29892B7}" type="slidenum">
              <a:rPr lang="en-US" smtClean="0"/>
              <a:t>1</a:t>
            </a:fld>
            <a:endParaRPr lang="en-US"/>
          </a:p>
        </p:txBody>
      </p:sp>
      <p:sp>
        <p:nvSpPr>
          <p:cNvPr id="6" name="Subtitle 5"/>
          <p:cNvSpPr>
            <a:spLocks noGrp="1"/>
          </p:cNvSpPr>
          <p:nvPr>
            <p:ph type="subTitle" idx="1"/>
          </p:nvPr>
        </p:nvSpPr>
        <p:spPr/>
        <p:txBody>
          <a:bodyPr/>
          <a:lstStyle/>
          <a:p>
            <a:endParaRPr lang="en-US"/>
          </a:p>
        </p:txBody>
      </p:sp>
      <p:pic>
        <p:nvPicPr>
          <p:cNvPr id="1026" name="Picture 2" descr="Orthopantomography | Radiology Reference Article | Radiopaedia.o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276600"/>
            <a:ext cx="5334000" cy="2703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0849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609" y="2074459"/>
            <a:ext cx="8229600" cy="1600200"/>
          </a:xfrm>
        </p:spPr>
        <p:txBody>
          <a:bodyPr/>
          <a:lstStyle/>
          <a:p>
            <a:r>
              <a:rPr lang="en-US" dirty="0" smtClean="0"/>
              <a:t>WORKING OF OPG MACHINE</a:t>
            </a:r>
            <a:endParaRPr lang="en-US" dirty="0"/>
          </a:p>
        </p:txBody>
      </p:sp>
      <p:sp>
        <p:nvSpPr>
          <p:cNvPr id="3" name="Content Placeholder 2"/>
          <p:cNvSpPr>
            <a:spLocks noGrp="1"/>
          </p:cNvSpPr>
          <p:nvPr>
            <p:ph idx="1"/>
          </p:nvPr>
        </p:nvSpPr>
        <p:spPr/>
        <p:txBody>
          <a:bodyPr/>
          <a:lstStyle/>
          <a:p>
            <a:pPr marL="0" indent="0">
              <a:buNone/>
            </a:pPr>
            <a:endParaRPr lang="en-US" dirty="0"/>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10</a:t>
            </a:fld>
            <a:endParaRPr lang="en-US"/>
          </a:p>
        </p:txBody>
      </p:sp>
    </p:spTree>
    <p:extLst>
      <p:ext uri="{BB962C8B-B14F-4D97-AF65-F5344CB8AC3E}">
        <p14:creationId xmlns:p14="http://schemas.microsoft.com/office/powerpoint/2010/main" val="18571869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11</a:t>
            </a:fld>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653845"/>
            <a:ext cx="9144000" cy="5085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653845"/>
            <a:ext cx="60198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542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background"/>
          <p:cNvPicPr>
            <a:picLocks noChangeAspect="1" noChangeArrowheads="1"/>
          </p:cNvPicPr>
          <p:nvPr/>
        </p:nvPicPr>
        <p:blipFill>
          <a:blip r:embed="rId4" cstate="print">
            <a:lum bright="6000"/>
          </a:blip>
          <a:srcRect/>
          <a:stretch>
            <a:fillRect/>
          </a:stretch>
        </p:blipFill>
        <p:spPr bwMode="auto">
          <a:xfrm>
            <a:off x="0" y="0"/>
            <a:ext cx="9144000" cy="6858000"/>
          </a:xfrm>
          <a:prstGeom prst="rect">
            <a:avLst/>
          </a:prstGeom>
          <a:noFill/>
        </p:spPr>
      </p:pic>
      <p:grpSp>
        <p:nvGrpSpPr>
          <p:cNvPr id="2" name="Group 3"/>
          <p:cNvGrpSpPr>
            <a:grpSpLocks/>
          </p:cNvGrpSpPr>
          <p:nvPr/>
        </p:nvGrpSpPr>
        <p:grpSpPr bwMode="auto">
          <a:xfrm>
            <a:off x="3352800" y="3190875"/>
            <a:ext cx="2590800" cy="1824038"/>
            <a:chOff x="1632" y="671"/>
            <a:chExt cx="3417" cy="2926"/>
          </a:xfrm>
        </p:grpSpPr>
        <p:sp>
          <p:nvSpPr>
            <p:cNvPr id="121860" name="Freeform 4"/>
            <p:cNvSpPr>
              <a:spLocks/>
            </p:cNvSpPr>
            <p:nvPr/>
          </p:nvSpPr>
          <p:spPr bwMode="auto">
            <a:xfrm flipV="1">
              <a:off x="1632" y="671"/>
              <a:ext cx="3417" cy="2926"/>
            </a:xfrm>
            <a:custGeom>
              <a:avLst/>
              <a:gdLst/>
              <a:ahLst/>
              <a:cxnLst>
                <a:cxn ang="0">
                  <a:pos x="5899" y="8748"/>
                </a:cxn>
                <a:cxn ang="0">
                  <a:pos x="6705" y="8568"/>
                </a:cxn>
                <a:cxn ang="0">
                  <a:pos x="7418" y="8143"/>
                </a:cxn>
                <a:cxn ang="0">
                  <a:pos x="8192" y="7052"/>
                </a:cxn>
                <a:cxn ang="0">
                  <a:pos x="8768" y="5751"/>
                </a:cxn>
                <a:cxn ang="0">
                  <a:pos x="9025" y="4481"/>
                </a:cxn>
                <a:cxn ang="0">
                  <a:pos x="9477" y="3118"/>
                </a:cxn>
                <a:cxn ang="0">
                  <a:pos x="10089" y="2513"/>
                </a:cxn>
                <a:cxn ang="0">
                  <a:pos x="9929" y="2059"/>
                </a:cxn>
                <a:cxn ang="0">
                  <a:pos x="9283" y="1726"/>
                </a:cxn>
                <a:cxn ang="0">
                  <a:pos x="10033" y="1097"/>
                </a:cxn>
                <a:cxn ang="0">
                  <a:pos x="10186" y="454"/>
                </a:cxn>
                <a:cxn ang="0">
                  <a:pos x="9187" y="151"/>
                </a:cxn>
                <a:cxn ang="0">
                  <a:pos x="8220" y="121"/>
                </a:cxn>
                <a:cxn ang="0">
                  <a:pos x="8026" y="667"/>
                </a:cxn>
                <a:cxn ang="0">
                  <a:pos x="8445" y="1453"/>
                </a:cxn>
                <a:cxn ang="0">
                  <a:pos x="8316" y="2331"/>
                </a:cxn>
                <a:cxn ang="0">
                  <a:pos x="7640" y="3301"/>
                </a:cxn>
                <a:cxn ang="0">
                  <a:pos x="7349" y="4511"/>
                </a:cxn>
                <a:cxn ang="0">
                  <a:pos x="7285" y="6205"/>
                </a:cxn>
                <a:cxn ang="0">
                  <a:pos x="6898" y="7386"/>
                </a:cxn>
                <a:cxn ang="0">
                  <a:pos x="5869" y="8143"/>
                </a:cxn>
                <a:cxn ang="0">
                  <a:pos x="4772" y="8203"/>
                </a:cxn>
                <a:cxn ang="0">
                  <a:pos x="3579" y="7628"/>
                </a:cxn>
                <a:cxn ang="0">
                  <a:pos x="2966" y="4994"/>
                </a:cxn>
                <a:cxn ang="0">
                  <a:pos x="2611" y="2906"/>
                </a:cxn>
                <a:cxn ang="0">
                  <a:pos x="1902" y="1756"/>
                </a:cxn>
                <a:cxn ang="0">
                  <a:pos x="2386" y="758"/>
                </a:cxn>
                <a:cxn ang="0">
                  <a:pos x="2482" y="121"/>
                </a:cxn>
                <a:cxn ang="0">
                  <a:pos x="1354" y="0"/>
                </a:cxn>
                <a:cxn ang="0">
                  <a:pos x="65" y="212"/>
                </a:cxn>
                <a:cxn ang="0">
                  <a:pos x="548" y="818"/>
                </a:cxn>
                <a:cxn ang="0">
                  <a:pos x="1095" y="1453"/>
                </a:cxn>
                <a:cxn ang="0">
                  <a:pos x="452" y="1907"/>
                </a:cxn>
                <a:cxn ang="0">
                  <a:pos x="290" y="2361"/>
                </a:cxn>
                <a:cxn ang="0">
                  <a:pos x="967" y="2846"/>
                </a:cxn>
                <a:cxn ang="0">
                  <a:pos x="1354" y="4087"/>
                </a:cxn>
                <a:cxn ang="0">
                  <a:pos x="1604" y="5234"/>
                </a:cxn>
                <a:cxn ang="0">
                  <a:pos x="1999" y="6569"/>
                </a:cxn>
                <a:cxn ang="0">
                  <a:pos x="2611" y="7810"/>
                </a:cxn>
                <a:cxn ang="0">
                  <a:pos x="3481" y="8536"/>
                </a:cxn>
                <a:cxn ang="0">
                  <a:pos x="4223" y="8689"/>
                </a:cxn>
                <a:cxn ang="0">
                  <a:pos x="5093" y="8778"/>
                </a:cxn>
              </a:cxnLst>
              <a:rect l="0" t="0" r="r" b="b"/>
              <a:pathLst>
                <a:path w="10250" h="8778">
                  <a:moveTo>
                    <a:pt x="5545" y="8778"/>
                  </a:moveTo>
                  <a:lnTo>
                    <a:pt x="5899" y="8748"/>
                  </a:lnTo>
                  <a:lnTo>
                    <a:pt x="6202" y="8714"/>
                  </a:lnTo>
                  <a:lnTo>
                    <a:pt x="6705" y="8568"/>
                  </a:lnTo>
                  <a:lnTo>
                    <a:pt x="7091" y="8385"/>
                  </a:lnTo>
                  <a:lnTo>
                    <a:pt x="7418" y="8143"/>
                  </a:lnTo>
                  <a:lnTo>
                    <a:pt x="7897" y="7628"/>
                  </a:lnTo>
                  <a:lnTo>
                    <a:pt x="8192" y="7052"/>
                  </a:lnTo>
                  <a:lnTo>
                    <a:pt x="8510" y="6388"/>
                  </a:lnTo>
                  <a:lnTo>
                    <a:pt x="8768" y="5751"/>
                  </a:lnTo>
                  <a:lnTo>
                    <a:pt x="8897" y="5237"/>
                  </a:lnTo>
                  <a:lnTo>
                    <a:pt x="9025" y="4481"/>
                  </a:lnTo>
                  <a:lnTo>
                    <a:pt x="9122" y="3845"/>
                  </a:lnTo>
                  <a:lnTo>
                    <a:pt x="9477" y="3118"/>
                  </a:lnTo>
                  <a:lnTo>
                    <a:pt x="9896" y="2694"/>
                  </a:lnTo>
                  <a:lnTo>
                    <a:pt x="10089" y="2513"/>
                  </a:lnTo>
                  <a:lnTo>
                    <a:pt x="10122" y="2240"/>
                  </a:lnTo>
                  <a:lnTo>
                    <a:pt x="9929" y="2059"/>
                  </a:lnTo>
                  <a:lnTo>
                    <a:pt x="9477" y="2089"/>
                  </a:lnTo>
                  <a:lnTo>
                    <a:pt x="9283" y="1726"/>
                  </a:lnTo>
                  <a:lnTo>
                    <a:pt x="9477" y="1302"/>
                  </a:lnTo>
                  <a:lnTo>
                    <a:pt x="10033" y="1097"/>
                  </a:lnTo>
                  <a:lnTo>
                    <a:pt x="10250" y="788"/>
                  </a:lnTo>
                  <a:lnTo>
                    <a:pt x="10186" y="454"/>
                  </a:lnTo>
                  <a:lnTo>
                    <a:pt x="9767" y="272"/>
                  </a:lnTo>
                  <a:lnTo>
                    <a:pt x="9187" y="151"/>
                  </a:lnTo>
                  <a:lnTo>
                    <a:pt x="8703" y="91"/>
                  </a:lnTo>
                  <a:lnTo>
                    <a:pt x="8220" y="121"/>
                  </a:lnTo>
                  <a:lnTo>
                    <a:pt x="7993" y="303"/>
                  </a:lnTo>
                  <a:lnTo>
                    <a:pt x="8026" y="667"/>
                  </a:lnTo>
                  <a:lnTo>
                    <a:pt x="8283" y="847"/>
                  </a:lnTo>
                  <a:lnTo>
                    <a:pt x="8445" y="1453"/>
                  </a:lnTo>
                  <a:lnTo>
                    <a:pt x="8445" y="1847"/>
                  </a:lnTo>
                  <a:lnTo>
                    <a:pt x="8316" y="2331"/>
                  </a:lnTo>
                  <a:lnTo>
                    <a:pt x="8058" y="2815"/>
                  </a:lnTo>
                  <a:lnTo>
                    <a:pt x="7640" y="3301"/>
                  </a:lnTo>
                  <a:lnTo>
                    <a:pt x="7478" y="3785"/>
                  </a:lnTo>
                  <a:lnTo>
                    <a:pt x="7349" y="4511"/>
                  </a:lnTo>
                  <a:lnTo>
                    <a:pt x="7316" y="5479"/>
                  </a:lnTo>
                  <a:lnTo>
                    <a:pt x="7285" y="6205"/>
                  </a:lnTo>
                  <a:lnTo>
                    <a:pt x="7091" y="6720"/>
                  </a:lnTo>
                  <a:lnTo>
                    <a:pt x="6898" y="7386"/>
                  </a:lnTo>
                  <a:lnTo>
                    <a:pt x="6446" y="7901"/>
                  </a:lnTo>
                  <a:lnTo>
                    <a:pt x="5869" y="8143"/>
                  </a:lnTo>
                  <a:lnTo>
                    <a:pt x="5320" y="8203"/>
                  </a:lnTo>
                  <a:lnTo>
                    <a:pt x="4772" y="8203"/>
                  </a:lnTo>
                  <a:lnTo>
                    <a:pt x="4318" y="8143"/>
                  </a:lnTo>
                  <a:lnTo>
                    <a:pt x="3579" y="7628"/>
                  </a:lnTo>
                  <a:lnTo>
                    <a:pt x="3094" y="6327"/>
                  </a:lnTo>
                  <a:lnTo>
                    <a:pt x="2966" y="4994"/>
                  </a:lnTo>
                  <a:lnTo>
                    <a:pt x="2767" y="3779"/>
                  </a:lnTo>
                  <a:lnTo>
                    <a:pt x="2611" y="2906"/>
                  </a:lnTo>
                  <a:lnTo>
                    <a:pt x="2418" y="2271"/>
                  </a:lnTo>
                  <a:lnTo>
                    <a:pt x="1902" y="1756"/>
                  </a:lnTo>
                  <a:lnTo>
                    <a:pt x="1870" y="1151"/>
                  </a:lnTo>
                  <a:lnTo>
                    <a:pt x="2386" y="758"/>
                  </a:lnTo>
                  <a:lnTo>
                    <a:pt x="2708" y="484"/>
                  </a:lnTo>
                  <a:lnTo>
                    <a:pt x="2482" y="121"/>
                  </a:lnTo>
                  <a:lnTo>
                    <a:pt x="2031" y="30"/>
                  </a:lnTo>
                  <a:lnTo>
                    <a:pt x="1354" y="0"/>
                  </a:lnTo>
                  <a:lnTo>
                    <a:pt x="677" y="0"/>
                  </a:lnTo>
                  <a:lnTo>
                    <a:pt x="65" y="212"/>
                  </a:lnTo>
                  <a:lnTo>
                    <a:pt x="0" y="545"/>
                  </a:lnTo>
                  <a:lnTo>
                    <a:pt x="548" y="818"/>
                  </a:lnTo>
                  <a:lnTo>
                    <a:pt x="935" y="1121"/>
                  </a:lnTo>
                  <a:lnTo>
                    <a:pt x="1095" y="1453"/>
                  </a:lnTo>
                  <a:lnTo>
                    <a:pt x="838" y="1756"/>
                  </a:lnTo>
                  <a:lnTo>
                    <a:pt x="452" y="1907"/>
                  </a:lnTo>
                  <a:lnTo>
                    <a:pt x="290" y="2119"/>
                  </a:lnTo>
                  <a:lnTo>
                    <a:pt x="290" y="2361"/>
                  </a:lnTo>
                  <a:lnTo>
                    <a:pt x="838" y="2483"/>
                  </a:lnTo>
                  <a:lnTo>
                    <a:pt x="967" y="2846"/>
                  </a:lnTo>
                  <a:lnTo>
                    <a:pt x="1290" y="3452"/>
                  </a:lnTo>
                  <a:lnTo>
                    <a:pt x="1354" y="4087"/>
                  </a:lnTo>
                  <a:lnTo>
                    <a:pt x="1419" y="4632"/>
                  </a:lnTo>
                  <a:lnTo>
                    <a:pt x="1604" y="5234"/>
                  </a:lnTo>
                  <a:lnTo>
                    <a:pt x="1709" y="5933"/>
                  </a:lnTo>
                  <a:lnTo>
                    <a:pt x="1999" y="6569"/>
                  </a:lnTo>
                  <a:lnTo>
                    <a:pt x="2192" y="7174"/>
                  </a:lnTo>
                  <a:lnTo>
                    <a:pt x="2611" y="7810"/>
                  </a:lnTo>
                  <a:lnTo>
                    <a:pt x="3094" y="8294"/>
                  </a:lnTo>
                  <a:lnTo>
                    <a:pt x="3481" y="8536"/>
                  </a:lnTo>
                  <a:lnTo>
                    <a:pt x="3804" y="8627"/>
                  </a:lnTo>
                  <a:lnTo>
                    <a:pt x="4223" y="8689"/>
                  </a:lnTo>
                  <a:lnTo>
                    <a:pt x="4643" y="8718"/>
                  </a:lnTo>
                  <a:lnTo>
                    <a:pt x="5093" y="8778"/>
                  </a:lnTo>
                  <a:lnTo>
                    <a:pt x="5545" y="8778"/>
                  </a:lnTo>
                  <a:close/>
                </a:path>
              </a:pathLst>
            </a:custGeom>
            <a:noFill/>
            <a:ln w="57150" cmpd="sng">
              <a:solidFill>
                <a:srgbClr val="FFFFFF"/>
              </a:solidFill>
              <a:prstDash val="solid"/>
              <a:round/>
              <a:headEnd/>
              <a:tailEnd/>
            </a:ln>
          </p:spPr>
          <p:txBody>
            <a:bodyPr/>
            <a:lstStyle/>
            <a:p>
              <a:endParaRPr lang="en-IN"/>
            </a:p>
          </p:txBody>
        </p:sp>
        <p:sp>
          <p:nvSpPr>
            <p:cNvPr id="121861" name="Freeform 5"/>
            <p:cNvSpPr>
              <a:spLocks/>
            </p:cNvSpPr>
            <p:nvPr/>
          </p:nvSpPr>
          <p:spPr bwMode="auto">
            <a:xfrm flipV="1">
              <a:off x="4088" y="2097"/>
              <a:ext cx="386" cy="328"/>
            </a:xfrm>
            <a:custGeom>
              <a:avLst/>
              <a:gdLst/>
              <a:ahLst/>
              <a:cxnLst>
                <a:cxn ang="0">
                  <a:pos x="0" y="517"/>
                </a:cxn>
                <a:cxn ang="0">
                  <a:pos x="6" y="566"/>
                </a:cxn>
                <a:cxn ang="0">
                  <a:pos x="18" y="614"/>
                </a:cxn>
                <a:cxn ang="0">
                  <a:pos x="34" y="661"/>
                </a:cxn>
                <a:cxn ang="0">
                  <a:pos x="56" y="704"/>
                </a:cxn>
                <a:cxn ang="0">
                  <a:pos x="82" y="746"/>
                </a:cxn>
                <a:cxn ang="0">
                  <a:pos x="113" y="785"/>
                </a:cxn>
                <a:cxn ang="0">
                  <a:pos x="149" y="823"/>
                </a:cxn>
                <a:cxn ang="0">
                  <a:pos x="211" y="871"/>
                </a:cxn>
                <a:cxn ang="0">
                  <a:pos x="278" y="912"/>
                </a:cxn>
                <a:cxn ang="0">
                  <a:pos x="353" y="945"/>
                </a:cxn>
                <a:cxn ang="0">
                  <a:pos x="462" y="974"/>
                </a:cxn>
                <a:cxn ang="0">
                  <a:pos x="578" y="983"/>
                </a:cxn>
                <a:cxn ang="0">
                  <a:pos x="623" y="982"/>
                </a:cxn>
                <a:cxn ang="0">
                  <a:pos x="695" y="974"/>
                </a:cxn>
                <a:cxn ang="0">
                  <a:pos x="751" y="962"/>
                </a:cxn>
                <a:cxn ang="0">
                  <a:pos x="804" y="945"/>
                </a:cxn>
                <a:cxn ang="0">
                  <a:pos x="842" y="929"/>
                </a:cxn>
                <a:cxn ang="0">
                  <a:pos x="879" y="912"/>
                </a:cxn>
                <a:cxn ang="0">
                  <a:pos x="926" y="886"/>
                </a:cxn>
                <a:cxn ang="0">
                  <a:pos x="988" y="839"/>
                </a:cxn>
                <a:cxn ang="0">
                  <a:pos x="1027" y="805"/>
                </a:cxn>
                <a:cxn ang="0">
                  <a:pos x="1059" y="766"/>
                </a:cxn>
                <a:cxn ang="0">
                  <a:pos x="1089" y="726"/>
                </a:cxn>
                <a:cxn ang="0">
                  <a:pos x="1124" y="661"/>
                </a:cxn>
                <a:cxn ang="0">
                  <a:pos x="1146" y="591"/>
                </a:cxn>
                <a:cxn ang="0">
                  <a:pos x="1158" y="517"/>
                </a:cxn>
                <a:cxn ang="0">
                  <a:pos x="1158" y="467"/>
                </a:cxn>
                <a:cxn ang="0">
                  <a:pos x="1154" y="430"/>
                </a:cxn>
                <a:cxn ang="0">
                  <a:pos x="1146" y="392"/>
                </a:cxn>
                <a:cxn ang="0">
                  <a:pos x="1132" y="346"/>
                </a:cxn>
                <a:cxn ang="0">
                  <a:pos x="1113" y="300"/>
                </a:cxn>
                <a:cxn ang="0">
                  <a:pos x="1089" y="257"/>
                </a:cxn>
                <a:cxn ang="0">
                  <a:pos x="1059" y="217"/>
                </a:cxn>
                <a:cxn ang="0">
                  <a:pos x="1027" y="179"/>
                </a:cxn>
                <a:cxn ang="0">
                  <a:pos x="948" y="113"/>
                </a:cxn>
                <a:cxn ang="0">
                  <a:pos x="879" y="71"/>
                </a:cxn>
                <a:cxn ang="0">
                  <a:pos x="830" y="48"/>
                </a:cxn>
                <a:cxn ang="0">
                  <a:pos x="751" y="22"/>
                </a:cxn>
                <a:cxn ang="0">
                  <a:pos x="637" y="3"/>
                </a:cxn>
                <a:cxn ang="0">
                  <a:pos x="548" y="0"/>
                </a:cxn>
                <a:cxn ang="0">
                  <a:pos x="520" y="3"/>
                </a:cxn>
                <a:cxn ang="0">
                  <a:pos x="462" y="10"/>
                </a:cxn>
                <a:cxn ang="0">
                  <a:pos x="406" y="22"/>
                </a:cxn>
                <a:cxn ang="0">
                  <a:pos x="353" y="39"/>
                </a:cxn>
                <a:cxn ang="0">
                  <a:pos x="303" y="59"/>
                </a:cxn>
                <a:cxn ang="0">
                  <a:pos x="267" y="77"/>
                </a:cxn>
                <a:cxn ang="0">
                  <a:pos x="232" y="98"/>
                </a:cxn>
                <a:cxn ang="0">
                  <a:pos x="169" y="144"/>
                </a:cxn>
                <a:cxn ang="0">
                  <a:pos x="131" y="179"/>
                </a:cxn>
                <a:cxn ang="0">
                  <a:pos x="98" y="217"/>
                </a:cxn>
                <a:cxn ang="0">
                  <a:pos x="44" y="300"/>
                </a:cxn>
                <a:cxn ang="0">
                  <a:pos x="25" y="346"/>
                </a:cxn>
                <a:cxn ang="0">
                  <a:pos x="2" y="442"/>
                </a:cxn>
                <a:cxn ang="0">
                  <a:pos x="0" y="492"/>
                </a:cxn>
              </a:cxnLst>
              <a:rect l="0" t="0" r="r" b="b"/>
              <a:pathLst>
                <a:path w="1158" h="983">
                  <a:moveTo>
                    <a:pt x="0" y="492"/>
                  </a:moveTo>
                  <a:lnTo>
                    <a:pt x="0" y="517"/>
                  </a:lnTo>
                  <a:lnTo>
                    <a:pt x="2" y="542"/>
                  </a:lnTo>
                  <a:lnTo>
                    <a:pt x="6" y="566"/>
                  </a:lnTo>
                  <a:lnTo>
                    <a:pt x="10" y="591"/>
                  </a:lnTo>
                  <a:lnTo>
                    <a:pt x="18" y="614"/>
                  </a:lnTo>
                  <a:lnTo>
                    <a:pt x="25" y="638"/>
                  </a:lnTo>
                  <a:lnTo>
                    <a:pt x="34" y="661"/>
                  </a:lnTo>
                  <a:lnTo>
                    <a:pt x="44" y="684"/>
                  </a:lnTo>
                  <a:lnTo>
                    <a:pt x="56" y="704"/>
                  </a:lnTo>
                  <a:lnTo>
                    <a:pt x="69" y="726"/>
                  </a:lnTo>
                  <a:lnTo>
                    <a:pt x="82" y="746"/>
                  </a:lnTo>
                  <a:lnTo>
                    <a:pt x="98" y="766"/>
                  </a:lnTo>
                  <a:lnTo>
                    <a:pt x="113" y="785"/>
                  </a:lnTo>
                  <a:lnTo>
                    <a:pt x="131" y="805"/>
                  </a:lnTo>
                  <a:lnTo>
                    <a:pt x="149" y="823"/>
                  </a:lnTo>
                  <a:lnTo>
                    <a:pt x="169" y="839"/>
                  </a:lnTo>
                  <a:lnTo>
                    <a:pt x="211" y="871"/>
                  </a:lnTo>
                  <a:lnTo>
                    <a:pt x="255" y="899"/>
                  </a:lnTo>
                  <a:lnTo>
                    <a:pt x="278" y="912"/>
                  </a:lnTo>
                  <a:lnTo>
                    <a:pt x="303" y="924"/>
                  </a:lnTo>
                  <a:lnTo>
                    <a:pt x="353" y="945"/>
                  </a:lnTo>
                  <a:lnTo>
                    <a:pt x="406" y="962"/>
                  </a:lnTo>
                  <a:lnTo>
                    <a:pt x="462" y="974"/>
                  </a:lnTo>
                  <a:lnTo>
                    <a:pt x="520" y="981"/>
                  </a:lnTo>
                  <a:lnTo>
                    <a:pt x="578" y="983"/>
                  </a:lnTo>
                  <a:lnTo>
                    <a:pt x="608" y="983"/>
                  </a:lnTo>
                  <a:lnTo>
                    <a:pt x="623" y="982"/>
                  </a:lnTo>
                  <a:lnTo>
                    <a:pt x="637" y="981"/>
                  </a:lnTo>
                  <a:lnTo>
                    <a:pt x="695" y="974"/>
                  </a:lnTo>
                  <a:lnTo>
                    <a:pt x="723" y="968"/>
                  </a:lnTo>
                  <a:lnTo>
                    <a:pt x="751" y="962"/>
                  </a:lnTo>
                  <a:lnTo>
                    <a:pt x="777" y="953"/>
                  </a:lnTo>
                  <a:lnTo>
                    <a:pt x="804" y="945"/>
                  </a:lnTo>
                  <a:lnTo>
                    <a:pt x="830" y="935"/>
                  </a:lnTo>
                  <a:lnTo>
                    <a:pt x="842" y="929"/>
                  </a:lnTo>
                  <a:lnTo>
                    <a:pt x="855" y="924"/>
                  </a:lnTo>
                  <a:lnTo>
                    <a:pt x="879" y="912"/>
                  </a:lnTo>
                  <a:lnTo>
                    <a:pt x="903" y="899"/>
                  </a:lnTo>
                  <a:lnTo>
                    <a:pt x="926" y="886"/>
                  </a:lnTo>
                  <a:lnTo>
                    <a:pt x="948" y="871"/>
                  </a:lnTo>
                  <a:lnTo>
                    <a:pt x="988" y="839"/>
                  </a:lnTo>
                  <a:lnTo>
                    <a:pt x="1007" y="823"/>
                  </a:lnTo>
                  <a:lnTo>
                    <a:pt x="1027" y="805"/>
                  </a:lnTo>
                  <a:lnTo>
                    <a:pt x="1043" y="785"/>
                  </a:lnTo>
                  <a:lnTo>
                    <a:pt x="1059" y="766"/>
                  </a:lnTo>
                  <a:lnTo>
                    <a:pt x="1075" y="746"/>
                  </a:lnTo>
                  <a:lnTo>
                    <a:pt x="1089" y="726"/>
                  </a:lnTo>
                  <a:lnTo>
                    <a:pt x="1113" y="684"/>
                  </a:lnTo>
                  <a:lnTo>
                    <a:pt x="1124" y="661"/>
                  </a:lnTo>
                  <a:lnTo>
                    <a:pt x="1132" y="638"/>
                  </a:lnTo>
                  <a:lnTo>
                    <a:pt x="1146" y="591"/>
                  </a:lnTo>
                  <a:lnTo>
                    <a:pt x="1156" y="542"/>
                  </a:lnTo>
                  <a:lnTo>
                    <a:pt x="1158" y="517"/>
                  </a:lnTo>
                  <a:lnTo>
                    <a:pt x="1158" y="492"/>
                  </a:lnTo>
                  <a:lnTo>
                    <a:pt x="1158" y="467"/>
                  </a:lnTo>
                  <a:lnTo>
                    <a:pt x="1156" y="442"/>
                  </a:lnTo>
                  <a:lnTo>
                    <a:pt x="1154" y="430"/>
                  </a:lnTo>
                  <a:lnTo>
                    <a:pt x="1152" y="416"/>
                  </a:lnTo>
                  <a:lnTo>
                    <a:pt x="1146" y="392"/>
                  </a:lnTo>
                  <a:lnTo>
                    <a:pt x="1140" y="368"/>
                  </a:lnTo>
                  <a:lnTo>
                    <a:pt x="1132" y="346"/>
                  </a:lnTo>
                  <a:lnTo>
                    <a:pt x="1124" y="323"/>
                  </a:lnTo>
                  <a:lnTo>
                    <a:pt x="1113" y="300"/>
                  </a:lnTo>
                  <a:lnTo>
                    <a:pt x="1101" y="279"/>
                  </a:lnTo>
                  <a:lnTo>
                    <a:pt x="1089" y="257"/>
                  </a:lnTo>
                  <a:lnTo>
                    <a:pt x="1075" y="237"/>
                  </a:lnTo>
                  <a:lnTo>
                    <a:pt x="1059" y="217"/>
                  </a:lnTo>
                  <a:lnTo>
                    <a:pt x="1043" y="198"/>
                  </a:lnTo>
                  <a:lnTo>
                    <a:pt x="1027" y="179"/>
                  </a:lnTo>
                  <a:lnTo>
                    <a:pt x="988" y="144"/>
                  </a:lnTo>
                  <a:lnTo>
                    <a:pt x="948" y="113"/>
                  </a:lnTo>
                  <a:lnTo>
                    <a:pt x="903" y="84"/>
                  </a:lnTo>
                  <a:lnTo>
                    <a:pt x="879" y="71"/>
                  </a:lnTo>
                  <a:lnTo>
                    <a:pt x="855" y="59"/>
                  </a:lnTo>
                  <a:lnTo>
                    <a:pt x="830" y="48"/>
                  </a:lnTo>
                  <a:lnTo>
                    <a:pt x="804" y="39"/>
                  </a:lnTo>
                  <a:lnTo>
                    <a:pt x="751" y="22"/>
                  </a:lnTo>
                  <a:lnTo>
                    <a:pt x="695" y="10"/>
                  </a:lnTo>
                  <a:lnTo>
                    <a:pt x="637" y="3"/>
                  </a:lnTo>
                  <a:lnTo>
                    <a:pt x="578" y="0"/>
                  </a:lnTo>
                  <a:lnTo>
                    <a:pt x="548" y="0"/>
                  </a:lnTo>
                  <a:lnTo>
                    <a:pt x="534" y="2"/>
                  </a:lnTo>
                  <a:lnTo>
                    <a:pt x="520" y="3"/>
                  </a:lnTo>
                  <a:lnTo>
                    <a:pt x="491" y="5"/>
                  </a:lnTo>
                  <a:lnTo>
                    <a:pt x="462" y="10"/>
                  </a:lnTo>
                  <a:lnTo>
                    <a:pt x="433" y="16"/>
                  </a:lnTo>
                  <a:lnTo>
                    <a:pt x="406" y="22"/>
                  </a:lnTo>
                  <a:lnTo>
                    <a:pt x="380" y="30"/>
                  </a:lnTo>
                  <a:lnTo>
                    <a:pt x="353" y="39"/>
                  </a:lnTo>
                  <a:lnTo>
                    <a:pt x="328" y="48"/>
                  </a:lnTo>
                  <a:lnTo>
                    <a:pt x="303" y="59"/>
                  </a:lnTo>
                  <a:lnTo>
                    <a:pt x="278" y="71"/>
                  </a:lnTo>
                  <a:lnTo>
                    <a:pt x="267" y="77"/>
                  </a:lnTo>
                  <a:lnTo>
                    <a:pt x="255" y="84"/>
                  </a:lnTo>
                  <a:lnTo>
                    <a:pt x="232" y="98"/>
                  </a:lnTo>
                  <a:lnTo>
                    <a:pt x="211" y="113"/>
                  </a:lnTo>
                  <a:lnTo>
                    <a:pt x="169" y="144"/>
                  </a:lnTo>
                  <a:lnTo>
                    <a:pt x="149" y="161"/>
                  </a:lnTo>
                  <a:lnTo>
                    <a:pt x="131" y="179"/>
                  </a:lnTo>
                  <a:lnTo>
                    <a:pt x="113" y="198"/>
                  </a:lnTo>
                  <a:lnTo>
                    <a:pt x="98" y="217"/>
                  </a:lnTo>
                  <a:lnTo>
                    <a:pt x="69" y="257"/>
                  </a:lnTo>
                  <a:lnTo>
                    <a:pt x="44" y="300"/>
                  </a:lnTo>
                  <a:lnTo>
                    <a:pt x="34" y="323"/>
                  </a:lnTo>
                  <a:lnTo>
                    <a:pt x="25" y="346"/>
                  </a:lnTo>
                  <a:lnTo>
                    <a:pt x="10" y="392"/>
                  </a:lnTo>
                  <a:lnTo>
                    <a:pt x="2" y="442"/>
                  </a:lnTo>
                  <a:lnTo>
                    <a:pt x="0" y="467"/>
                  </a:lnTo>
                  <a:lnTo>
                    <a:pt x="0" y="492"/>
                  </a:lnTo>
                  <a:close/>
                </a:path>
              </a:pathLst>
            </a:custGeom>
            <a:solidFill>
              <a:srgbClr val="FFFFFF"/>
            </a:solidFill>
            <a:ln w="14288">
              <a:solidFill>
                <a:srgbClr val="000000"/>
              </a:solidFill>
              <a:prstDash val="solid"/>
              <a:round/>
              <a:headEnd/>
              <a:tailEnd/>
            </a:ln>
          </p:spPr>
          <p:txBody>
            <a:bodyPr/>
            <a:lstStyle/>
            <a:p>
              <a:endParaRPr lang="en-IN"/>
            </a:p>
          </p:txBody>
        </p:sp>
        <p:sp>
          <p:nvSpPr>
            <p:cNvPr id="121862" name="Line 6"/>
            <p:cNvSpPr>
              <a:spLocks noChangeShapeType="1"/>
            </p:cNvSpPr>
            <p:nvPr/>
          </p:nvSpPr>
          <p:spPr bwMode="auto">
            <a:xfrm>
              <a:off x="4294" y="2331"/>
              <a:ext cx="54" cy="30"/>
            </a:xfrm>
            <a:prstGeom prst="line">
              <a:avLst/>
            </a:prstGeom>
            <a:noFill/>
            <a:ln w="14288">
              <a:solidFill>
                <a:srgbClr val="000000"/>
              </a:solidFill>
              <a:round/>
              <a:headEnd/>
              <a:tailEnd/>
            </a:ln>
          </p:spPr>
          <p:txBody>
            <a:bodyPr/>
            <a:lstStyle/>
            <a:p>
              <a:endParaRPr lang="en-IN"/>
            </a:p>
          </p:txBody>
        </p:sp>
        <p:sp>
          <p:nvSpPr>
            <p:cNvPr id="121863" name="Line 7"/>
            <p:cNvSpPr>
              <a:spLocks noChangeShapeType="1"/>
            </p:cNvSpPr>
            <p:nvPr/>
          </p:nvSpPr>
          <p:spPr bwMode="auto">
            <a:xfrm flipV="1">
              <a:off x="4294" y="2185"/>
              <a:ext cx="1" cy="146"/>
            </a:xfrm>
            <a:prstGeom prst="line">
              <a:avLst/>
            </a:prstGeom>
            <a:noFill/>
            <a:ln w="14288">
              <a:solidFill>
                <a:srgbClr val="000000"/>
              </a:solidFill>
              <a:round/>
              <a:headEnd/>
              <a:tailEnd/>
            </a:ln>
          </p:spPr>
          <p:txBody>
            <a:bodyPr/>
            <a:lstStyle/>
            <a:p>
              <a:endParaRPr lang="en-IN"/>
            </a:p>
          </p:txBody>
        </p:sp>
        <p:sp>
          <p:nvSpPr>
            <p:cNvPr id="121864" name="Line 8"/>
            <p:cNvSpPr>
              <a:spLocks noChangeShapeType="1"/>
            </p:cNvSpPr>
            <p:nvPr/>
          </p:nvSpPr>
          <p:spPr bwMode="auto">
            <a:xfrm flipV="1">
              <a:off x="4294" y="2156"/>
              <a:ext cx="54" cy="29"/>
            </a:xfrm>
            <a:prstGeom prst="line">
              <a:avLst/>
            </a:prstGeom>
            <a:noFill/>
            <a:ln w="14288">
              <a:solidFill>
                <a:srgbClr val="000000"/>
              </a:solidFill>
              <a:round/>
              <a:headEnd/>
              <a:tailEnd/>
            </a:ln>
          </p:spPr>
          <p:txBody>
            <a:bodyPr/>
            <a:lstStyle/>
            <a:p>
              <a:endParaRPr lang="en-IN"/>
            </a:p>
          </p:txBody>
        </p:sp>
        <p:sp>
          <p:nvSpPr>
            <p:cNvPr id="121865" name="Line 9"/>
            <p:cNvSpPr>
              <a:spLocks noChangeShapeType="1"/>
            </p:cNvSpPr>
            <p:nvPr/>
          </p:nvSpPr>
          <p:spPr bwMode="auto">
            <a:xfrm flipH="1" flipV="1">
              <a:off x="4239" y="2156"/>
              <a:ext cx="55" cy="29"/>
            </a:xfrm>
            <a:prstGeom prst="line">
              <a:avLst/>
            </a:prstGeom>
            <a:noFill/>
            <a:ln w="14288">
              <a:solidFill>
                <a:srgbClr val="000000"/>
              </a:solidFill>
              <a:round/>
              <a:headEnd/>
              <a:tailEnd/>
            </a:ln>
          </p:spPr>
          <p:txBody>
            <a:bodyPr/>
            <a:lstStyle/>
            <a:p>
              <a:endParaRPr lang="en-IN"/>
            </a:p>
          </p:txBody>
        </p:sp>
        <p:sp>
          <p:nvSpPr>
            <p:cNvPr id="121866" name="Line 10"/>
            <p:cNvSpPr>
              <a:spLocks noChangeShapeType="1"/>
            </p:cNvSpPr>
            <p:nvPr/>
          </p:nvSpPr>
          <p:spPr bwMode="auto">
            <a:xfrm flipH="1">
              <a:off x="4239" y="2331"/>
              <a:ext cx="55" cy="30"/>
            </a:xfrm>
            <a:prstGeom prst="line">
              <a:avLst/>
            </a:prstGeom>
            <a:noFill/>
            <a:ln w="14288">
              <a:solidFill>
                <a:srgbClr val="000000"/>
              </a:solidFill>
              <a:round/>
              <a:headEnd/>
              <a:tailEnd/>
            </a:ln>
          </p:spPr>
          <p:txBody>
            <a:bodyPr/>
            <a:lstStyle/>
            <a:p>
              <a:endParaRPr lang="en-IN"/>
            </a:p>
          </p:txBody>
        </p:sp>
        <p:sp>
          <p:nvSpPr>
            <p:cNvPr id="121867" name="Line 11"/>
            <p:cNvSpPr>
              <a:spLocks noChangeShapeType="1"/>
            </p:cNvSpPr>
            <p:nvPr/>
          </p:nvSpPr>
          <p:spPr bwMode="auto">
            <a:xfrm flipV="1">
              <a:off x="4298" y="2249"/>
              <a:ext cx="67" cy="1"/>
            </a:xfrm>
            <a:prstGeom prst="line">
              <a:avLst/>
            </a:prstGeom>
            <a:noFill/>
            <a:ln w="14288">
              <a:solidFill>
                <a:srgbClr val="000000"/>
              </a:solidFill>
              <a:round/>
              <a:headEnd/>
              <a:tailEnd/>
            </a:ln>
          </p:spPr>
          <p:txBody>
            <a:bodyPr/>
            <a:lstStyle/>
            <a:p>
              <a:endParaRPr lang="en-IN"/>
            </a:p>
          </p:txBody>
        </p:sp>
        <p:sp>
          <p:nvSpPr>
            <p:cNvPr id="121868" name="Line 12"/>
            <p:cNvSpPr>
              <a:spLocks noChangeShapeType="1"/>
            </p:cNvSpPr>
            <p:nvPr/>
          </p:nvSpPr>
          <p:spPr bwMode="auto">
            <a:xfrm flipH="1" flipV="1">
              <a:off x="4230" y="2249"/>
              <a:ext cx="68" cy="1"/>
            </a:xfrm>
            <a:prstGeom prst="line">
              <a:avLst/>
            </a:prstGeom>
            <a:noFill/>
            <a:ln w="14288">
              <a:solidFill>
                <a:srgbClr val="000000"/>
              </a:solidFill>
              <a:round/>
              <a:headEnd/>
              <a:tailEnd/>
            </a:ln>
          </p:spPr>
          <p:txBody>
            <a:bodyPr/>
            <a:lstStyle/>
            <a:p>
              <a:endParaRPr lang="en-IN"/>
            </a:p>
          </p:txBody>
        </p:sp>
        <p:sp>
          <p:nvSpPr>
            <p:cNvPr id="121869" name="Freeform 13"/>
            <p:cNvSpPr>
              <a:spLocks/>
            </p:cNvSpPr>
            <p:nvPr/>
          </p:nvSpPr>
          <p:spPr bwMode="auto">
            <a:xfrm flipV="1">
              <a:off x="4020" y="1759"/>
              <a:ext cx="397" cy="340"/>
            </a:xfrm>
            <a:custGeom>
              <a:avLst/>
              <a:gdLst/>
              <a:ahLst/>
              <a:cxnLst>
                <a:cxn ang="0">
                  <a:pos x="0" y="538"/>
                </a:cxn>
                <a:cxn ang="0">
                  <a:pos x="4" y="577"/>
                </a:cxn>
                <a:cxn ang="0">
                  <a:pos x="12" y="613"/>
                </a:cxn>
                <a:cxn ang="0">
                  <a:pos x="26" y="662"/>
                </a:cxn>
                <a:cxn ang="0">
                  <a:pos x="46" y="710"/>
                </a:cxn>
                <a:cxn ang="0">
                  <a:pos x="72" y="754"/>
                </a:cxn>
                <a:cxn ang="0">
                  <a:pos x="102" y="796"/>
                </a:cxn>
                <a:cxn ang="0">
                  <a:pos x="136" y="835"/>
                </a:cxn>
                <a:cxn ang="0">
                  <a:pos x="175" y="871"/>
                </a:cxn>
                <a:cxn ang="0">
                  <a:pos x="239" y="921"/>
                </a:cxn>
                <a:cxn ang="0">
                  <a:pos x="311" y="960"/>
                </a:cxn>
                <a:cxn ang="0">
                  <a:pos x="418" y="1000"/>
                </a:cxn>
                <a:cxn ang="0">
                  <a:pos x="534" y="1019"/>
                </a:cxn>
                <a:cxn ang="0">
                  <a:pos x="626" y="1021"/>
                </a:cxn>
                <a:cxn ang="0">
                  <a:pos x="656" y="1019"/>
                </a:cxn>
                <a:cxn ang="0">
                  <a:pos x="716" y="1012"/>
                </a:cxn>
                <a:cxn ang="0">
                  <a:pos x="773" y="1000"/>
                </a:cxn>
                <a:cxn ang="0">
                  <a:pos x="828" y="982"/>
                </a:cxn>
                <a:cxn ang="0">
                  <a:pos x="879" y="960"/>
                </a:cxn>
                <a:cxn ang="0">
                  <a:pos x="892" y="954"/>
                </a:cxn>
                <a:cxn ang="0">
                  <a:pos x="928" y="935"/>
                </a:cxn>
                <a:cxn ang="0">
                  <a:pos x="975" y="905"/>
                </a:cxn>
                <a:cxn ang="0">
                  <a:pos x="1017" y="871"/>
                </a:cxn>
                <a:cxn ang="0">
                  <a:pos x="1055" y="835"/>
                </a:cxn>
                <a:cxn ang="0">
                  <a:pos x="1106" y="776"/>
                </a:cxn>
                <a:cxn ang="0">
                  <a:pos x="1145" y="710"/>
                </a:cxn>
                <a:cxn ang="0">
                  <a:pos x="1166" y="662"/>
                </a:cxn>
                <a:cxn ang="0">
                  <a:pos x="1180" y="613"/>
                </a:cxn>
                <a:cxn ang="0">
                  <a:pos x="1190" y="563"/>
                </a:cxn>
                <a:cxn ang="0">
                  <a:pos x="1192" y="512"/>
                </a:cxn>
                <a:cxn ang="0">
                  <a:pos x="1190" y="459"/>
                </a:cxn>
                <a:cxn ang="0">
                  <a:pos x="1185" y="434"/>
                </a:cxn>
                <a:cxn ang="0">
                  <a:pos x="1174" y="384"/>
                </a:cxn>
                <a:cxn ang="0">
                  <a:pos x="1156" y="336"/>
                </a:cxn>
                <a:cxn ang="0">
                  <a:pos x="1133" y="289"/>
                </a:cxn>
                <a:cxn ang="0">
                  <a:pos x="1106" y="246"/>
                </a:cxn>
                <a:cxn ang="0">
                  <a:pos x="1073" y="205"/>
                </a:cxn>
                <a:cxn ang="0">
                  <a:pos x="1037" y="167"/>
                </a:cxn>
                <a:cxn ang="0">
                  <a:pos x="997" y="133"/>
                </a:cxn>
                <a:cxn ang="0">
                  <a:pos x="952" y="102"/>
                </a:cxn>
                <a:cxn ang="0">
                  <a:pos x="904" y="74"/>
                </a:cxn>
                <a:cxn ang="0">
                  <a:pos x="828" y="40"/>
                </a:cxn>
                <a:cxn ang="0">
                  <a:pos x="716" y="10"/>
                </a:cxn>
                <a:cxn ang="0">
                  <a:pos x="595" y="0"/>
                </a:cxn>
                <a:cxn ang="0">
                  <a:pos x="550" y="1"/>
                </a:cxn>
                <a:cxn ang="0">
                  <a:pos x="505" y="6"/>
                </a:cxn>
                <a:cxn ang="0">
                  <a:pos x="447" y="16"/>
                </a:cxn>
                <a:cxn ang="0">
                  <a:pos x="390" y="31"/>
                </a:cxn>
                <a:cxn ang="0">
                  <a:pos x="338" y="51"/>
                </a:cxn>
                <a:cxn ang="0">
                  <a:pos x="286" y="74"/>
                </a:cxn>
                <a:cxn ang="0">
                  <a:pos x="239" y="102"/>
                </a:cxn>
                <a:cxn ang="0">
                  <a:pos x="195" y="133"/>
                </a:cxn>
                <a:cxn ang="0">
                  <a:pos x="154" y="167"/>
                </a:cxn>
                <a:cxn ang="0">
                  <a:pos x="102" y="225"/>
                </a:cxn>
                <a:cxn ang="0">
                  <a:pos x="72" y="267"/>
                </a:cxn>
                <a:cxn ang="0">
                  <a:pos x="36" y="336"/>
                </a:cxn>
                <a:cxn ang="0">
                  <a:pos x="18" y="384"/>
                </a:cxn>
                <a:cxn ang="0">
                  <a:pos x="7" y="434"/>
                </a:cxn>
                <a:cxn ang="0">
                  <a:pos x="0" y="486"/>
                </a:cxn>
              </a:cxnLst>
              <a:rect l="0" t="0" r="r" b="b"/>
              <a:pathLst>
                <a:path w="1192" h="1021">
                  <a:moveTo>
                    <a:pt x="0" y="512"/>
                  </a:moveTo>
                  <a:lnTo>
                    <a:pt x="0" y="538"/>
                  </a:lnTo>
                  <a:lnTo>
                    <a:pt x="2" y="563"/>
                  </a:lnTo>
                  <a:lnTo>
                    <a:pt x="4" y="577"/>
                  </a:lnTo>
                  <a:lnTo>
                    <a:pt x="7" y="587"/>
                  </a:lnTo>
                  <a:lnTo>
                    <a:pt x="12" y="613"/>
                  </a:lnTo>
                  <a:lnTo>
                    <a:pt x="18" y="638"/>
                  </a:lnTo>
                  <a:lnTo>
                    <a:pt x="26" y="662"/>
                  </a:lnTo>
                  <a:lnTo>
                    <a:pt x="36" y="686"/>
                  </a:lnTo>
                  <a:lnTo>
                    <a:pt x="46" y="710"/>
                  </a:lnTo>
                  <a:lnTo>
                    <a:pt x="58" y="732"/>
                  </a:lnTo>
                  <a:lnTo>
                    <a:pt x="72" y="754"/>
                  </a:lnTo>
                  <a:lnTo>
                    <a:pt x="86" y="776"/>
                  </a:lnTo>
                  <a:lnTo>
                    <a:pt x="102" y="796"/>
                  </a:lnTo>
                  <a:lnTo>
                    <a:pt x="118" y="816"/>
                  </a:lnTo>
                  <a:lnTo>
                    <a:pt x="136" y="835"/>
                  </a:lnTo>
                  <a:lnTo>
                    <a:pt x="154" y="855"/>
                  </a:lnTo>
                  <a:lnTo>
                    <a:pt x="175" y="871"/>
                  </a:lnTo>
                  <a:lnTo>
                    <a:pt x="217" y="905"/>
                  </a:lnTo>
                  <a:lnTo>
                    <a:pt x="239" y="921"/>
                  </a:lnTo>
                  <a:lnTo>
                    <a:pt x="262" y="935"/>
                  </a:lnTo>
                  <a:lnTo>
                    <a:pt x="311" y="960"/>
                  </a:lnTo>
                  <a:lnTo>
                    <a:pt x="364" y="982"/>
                  </a:lnTo>
                  <a:lnTo>
                    <a:pt x="418" y="1000"/>
                  </a:lnTo>
                  <a:lnTo>
                    <a:pt x="475" y="1012"/>
                  </a:lnTo>
                  <a:lnTo>
                    <a:pt x="534" y="1019"/>
                  </a:lnTo>
                  <a:lnTo>
                    <a:pt x="595" y="1021"/>
                  </a:lnTo>
                  <a:lnTo>
                    <a:pt x="626" y="1021"/>
                  </a:lnTo>
                  <a:lnTo>
                    <a:pt x="642" y="1020"/>
                  </a:lnTo>
                  <a:lnTo>
                    <a:pt x="656" y="1019"/>
                  </a:lnTo>
                  <a:lnTo>
                    <a:pt x="686" y="1016"/>
                  </a:lnTo>
                  <a:lnTo>
                    <a:pt x="716" y="1012"/>
                  </a:lnTo>
                  <a:lnTo>
                    <a:pt x="745" y="1006"/>
                  </a:lnTo>
                  <a:lnTo>
                    <a:pt x="773" y="1000"/>
                  </a:lnTo>
                  <a:lnTo>
                    <a:pt x="801" y="991"/>
                  </a:lnTo>
                  <a:lnTo>
                    <a:pt x="828" y="982"/>
                  </a:lnTo>
                  <a:lnTo>
                    <a:pt x="854" y="972"/>
                  </a:lnTo>
                  <a:lnTo>
                    <a:pt x="879" y="960"/>
                  </a:lnTo>
                  <a:lnTo>
                    <a:pt x="886" y="958"/>
                  </a:lnTo>
                  <a:lnTo>
                    <a:pt x="892" y="954"/>
                  </a:lnTo>
                  <a:lnTo>
                    <a:pt x="904" y="948"/>
                  </a:lnTo>
                  <a:lnTo>
                    <a:pt x="928" y="935"/>
                  </a:lnTo>
                  <a:lnTo>
                    <a:pt x="952" y="921"/>
                  </a:lnTo>
                  <a:lnTo>
                    <a:pt x="975" y="905"/>
                  </a:lnTo>
                  <a:lnTo>
                    <a:pt x="997" y="889"/>
                  </a:lnTo>
                  <a:lnTo>
                    <a:pt x="1017" y="871"/>
                  </a:lnTo>
                  <a:lnTo>
                    <a:pt x="1037" y="855"/>
                  </a:lnTo>
                  <a:lnTo>
                    <a:pt x="1055" y="835"/>
                  </a:lnTo>
                  <a:lnTo>
                    <a:pt x="1090" y="796"/>
                  </a:lnTo>
                  <a:lnTo>
                    <a:pt x="1106" y="776"/>
                  </a:lnTo>
                  <a:lnTo>
                    <a:pt x="1120" y="754"/>
                  </a:lnTo>
                  <a:lnTo>
                    <a:pt x="1145" y="710"/>
                  </a:lnTo>
                  <a:lnTo>
                    <a:pt x="1156" y="686"/>
                  </a:lnTo>
                  <a:lnTo>
                    <a:pt x="1166" y="662"/>
                  </a:lnTo>
                  <a:lnTo>
                    <a:pt x="1174" y="638"/>
                  </a:lnTo>
                  <a:lnTo>
                    <a:pt x="1180" y="613"/>
                  </a:lnTo>
                  <a:lnTo>
                    <a:pt x="1185" y="587"/>
                  </a:lnTo>
                  <a:lnTo>
                    <a:pt x="1190" y="563"/>
                  </a:lnTo>
                  <a:lnTo>
                    <a:pt x="1192" y="538"/>
                  </a:lnTo>
                  <a:lnTo>
                    <a:pt x="1192" y="512"/>
                  </a:lnTo>
                  <a:lnTo>
                    <a:pt x="1192" y="486"/>
                  </a:lnTo>
                  <a:lnTo>
                    <a:pt x="1190" y="459"/>
                  </a:lnTo>
                  <a:lnTo>
                    <a:pt x="1187" y="446"/>
                  </a:lnTo>
                  <a:lnTo>
                    <a:pt x="1185" y="434"/>
                  </a:lnTo>
                  <a:lnTo>
                    <a:pt x="1180" y="409"/>
                  </a:lnTo>
                  <a:lnTo>
                    <a:pt x="1174" y="384"/>
                  </a:lnTo>
                  <a:lnTo>
                    <a:pt x="1166" y="360"/>
                  </a:lnTo>
                  <a:lnTo>
                    <a:pt x="1156" y="336"/>
                  </a:lnTo>
                  <a:lnTo>
                    <a:pt x="1145" y="312"/>
                  </a:lnTo>
                  <a:lnTo>
                    <a:pt x="1133" y="289"/>
                  </a:lnTo>
                  <a:lnTo>
                    <a:pt x="1120" y="267"/>
                  </a:lnTo>
                  <a:lnTo>
                    <a:pt x="1106" y="246"/>
                  </a:lnTo>
                  <a:lnTo>
                    <a:pt x="1090" y="225"/>
                  </a:lnTo>
                  <a:lnTo>
                    <a:pt x="1073" y="205"/>
                  </a:lnTo>
                  <a:lnTo>
                    <a:pt x="1055" y="186"/>
                  </a:lnTo>
                  <a:lnTo>
                    <a:pt x="1037" y="167"/>
                  </a:lnTo>
                  <a:lnTo>
                    <a:pt x="1017" y="149"/>
                  </a:lnTo>
                  <a:lnTo>
                    <a:pt x="997" y="133"/>
                  </a:lnTo>
                  <a:lnTo>
                    <a:pt x="975" y="116"/>
                  </a:lnTo>
                  <a:lnTo>
                    <a:pt x="952" y="102"/>
                  </a:lnTo>
                  <a:lnTo>
                    <a:pt x="928" y="88"/>
                  </a:lnTo>
                  <a:lnTo>
                    <a:pt x="904" y="74"/>
                  </a:lnTo>
                  <a:lnTo>
                    <a:pt x="879" y="61"/>
                  </a:lnTo>
                  <a:lnTo>
                    <a:pt x="828" y="40"/>
                  </a:lnTo>
                  <a:lnTo>
                    <a:pt x="773" y="23"/>
                  </a:lnTo>
                  <a:lnTo>
                    <a:pt x="716" y="10"/>
                  </a:lnTo>
                  <a:lnTo>
                    <a:pt x="656" y="3"/>
                  </a:lnTo>
                  <a:lnTo>
                    <a:pt x="595" y="0"/>
                  </a:lnTo>
                  <a:lnTo>
                    <a:pt x="565" y="0"/>
                  </a:lnTo>
                  <a:lnTo>
                    <a:pt x="550" y="1"/>
                  </a:lnTo>
                  <a:lnTo>
                    <a:pt x="534" y="3"/>
                  </a:lnTo>
                  <a:lnTo>
                    <a:pt x="505" y="6"/>
                  </a:lnTo>
                  <a:lnTo>
                    <a:pt x="475" y="10"/>
                  </a:lnTo>
                  <a:lnTo>
                    <a:pt x="447" y="16"/>
                  </a:lnTo>
                  <a:lnTo>
                    <a:pt x="418" y="23"/>
                  </a:lnTo>
                  <a:lnTo>
                    <a:pt x="390" y="31"/>
                  </a:lnTo>
                  <a:lnTo>
                    <a:pt x="364" y="40"/>
                  </a:lnTo>
                  <a:lnTo>
                    <a:pt x="338" y="51"/>
                  </a:lnTo>
                  <a:lnTo>
                    <a:pt x="311" y="61"/>
                  </a:lnTo>
                  <a:lnTo>
                    <a:pt x="286" y="74"/>
                  </a:lnTo>
                  <a:lnTo>
                    <a:pt x="262" y="88"/>
                  </a:lnTo>
                  <a:lnTo>
                    <a:pt x="239" y="102"/>
                  </a:lnTo>
                  <a:lnTo>
                    <a:pt x="217" y="116"/>
                  </a:lnTo>
                  <a:lnTo>
                    <a:pt x="195" y="133"/>
                  </a:lnTo>
                  <a:lnTo>
                    <a:pt x="175" y="149"/>
                  </a:lnTo>
                  <a:lnTo>
                    <a:pt x="154" y="167"/>
                  </a:lnTo>
                  <a:lnTo>
                    <a:pt x="136" y="186"/>
                  </a:lnTo>
                  <a:lnTo>
                    <a:pt x="102" y="225"/>
                  </a:lnTo>
                  <a:lnTo>
                    <a:pt x="86" y="246"/>
                  </a:lnTo>
                  <a:lnTo>
                    <a:pt x="72" y="267"/>
                  </a:lnTo>
                  <a:lnTo>
                    <a:pt x="46" y="312"/>
                  </a:lnTo>
                  <a:lnTo>
                    <a:pt x="36" y="336"/>
                  </a:lnTo>
                  <a:lnTo>
                    <a:pt x="26" y="360"/>
                  </a:lnTo>
                  <a:lnTo>
                    <a:pt x="18" y="384"/>
                  </a:lnTo>
                  <a:lnTo>
                    <a:pt x="12" y="409"/>
                  </a:lnTo>
                  <a:lnTo>
                    <a:pt x="7" y="434"/>
                  </a:lnTo>
                  <a:lnTo>
                    <a:pt x="2" y="459"/>
                  </a:lnTo>
                  <a:lnTo>
                    <a:pt x="0" y="486"/>
                  </a:lnTo>
                  <a:lnTo>
                    <a:pt x="0" y="512"/>
                  </a:lnTo>
                  <a:close/>
                </a:path>
              </a:pathLst>
            </a:custGeom>
            <a:solidFill>
              <a:srgbClr val="FFFFFF"/>
            </a:solidFill>
            <a:ln w="14288">
              <a:solidFill>
                <a:srgbClr val="000000"/>
              </a:solidFill>
              <a:prstDash val="solid"/>
              <a:round/>
              <a:headEnd/>
              <a:tailEnd/>
            </a:ln>
          </p:spPr>
          <p:txBody>
            <a:bodyPr/>
            <a:lstStyle/>
            <a:p>
              <a:endParaRPr lang="en-IN"/>
            </a:p>
          </p:txBody>
        </p:sp>
        <p:sp>
          <p:nvSpPr>
            <p:cNvPr id="121870" name="Line 14"/>
            <p:cNvSpPr>
              <a:spLocks noChangeShapeType="1"/>
            </p:cNvSpPr>
            <p:nvPr/>
          </p:nvSpPr>
          <p:spPr bwMode="auto">
            <a:xfrm>
              <a:off x="4217" y="2022"/>
              <a:ext cx="47" cy="35"/>
            </a:xfrm>
            <a:prstGeom prst="line">
              <a:avLst/>
            </a:prstGeom>
            <a:noFill/>
            <a:ln w="14288">
              <a:solidFill>
                <a:srgbClr val="000000"/>
              </a:solidFill>
              <a:round/>
              <a:headEnd/>
              <a:tailEnd/>
            </a:ln>
          </p:spPr>
          <p:txBody>
            <a:bodyPr/>
            <a:lstStyle/>
            <a:p>
              <a:endParaRPr lang="en-IN"/>
            </a:p>
          </p:txBody>
        </p:sp>
        <p:sp>
          <p:nvSpPr>
            <p:cNvPr id="121871" name="Line 15"/>
            <p:cNvSpPr>
              <a:spLocks noChangeShapeType="1"/>
            </p:cNvSpPr>
            <p:nvPr/>
          </p:nvSpPr>
          <p:spPr bwMode="auto">
            <a:xfrm flipH="1">
              <a:off x="4171" y="2022"/>
              <a:ext cx="46" cy="35"/>
            </a:xfrm>
            <a:prstGeom prst="line">
              <a:avLst/>
            </a:prstGeom>
            <a:noFill/>
            <a:ln w="14288">
              <a:solidFill>
                <a:srgbClr val="000000"/>
              </a:solidFill>
              <a:round/>
              <a:headEnd/>
              <a:tailEnd/>
            </a:ln>
          </p:spPr>
          <p:txBody>
            <a:bodyPr/>
            <a:lstStyle/>
            <a:p>
              <a:endParaRPr lang="en-IN"/>
            </a:p>
          </p:txBody>
        </p:sp>
        <p:sp>
          <p:nvSpPr>
            <p:cNvPr id="121872" name="Line 16"/>
            <p:cNvSpPr>
              <a:spLocks noChangeShapeType="1"/>
            </p:cNvSpPr>
            <p:nvPr/>
          </p:nvSpPr>
          <p:spPr bwMode="auto">
            <a:xfrm flipV="1">
              <a:off x="4216" y="1866"/>
              <a:ext cx="1" cy="156"/>
            </a:xfrm>
            <a:prstGeom prst="line">
              <a:avLst/>
            </a:prstGeom>
            <a:noFill/>
            <a:ln w="14288">
              <a:solidFill>
                <a:srgbClr val="000000"/>
              </a:solidFill>
              <a:round/>
              <a:headEnd/>
              <a:tailEnd/>
            </a:ln>
          </p:spPr>
          <p:txBody>
            <a:bodyPr/>
            <a:lstStyle/>
            <a:p>
              <a:endParaRPr lang="en-IN"/>
            </a:p>
          </p:txBody>
        </p:sp>
        <p:sp>
          <p:nvSpPr>
            <p:cNvPr id="121873" name="Line 17"/>
            <p:cNvSpPr>
              <a:spLocks noChangeShapeType="1"/>
            </p:cNvSpPr>
            <p:nvPr/>
          </p:nvSpPr>
          <p:spPr bwMode="auto">
            <a:xfrm flipV="1">
              <a:off x="4217" y="1813"/>
              <a:ext cx="47" cy="35"/>
            </a:xfrm>
            <a:prstGeom prst="line">
              <a:avLst/>
            </a:prstGeom>
            <a:noFill/>
            <a:ln w="14288">
              <a:solidFill>
                <a:srgbClr val="000000"/>
              </a:solidFill>
              <a:round/>
              <a:headEnd/>
              <a:tailEnd/>
            </a:ln>
          </p:spPr>
          <p:txBody>
            <a:bodyPr/>
            <a:lstStyle/>
            <a:p>
              <a:endParaRPr lang="en-IN"/>
            </a:p>
          </p:txBody>
        </p:sp>
        <p:sp>
          <p:nvSpPr>
            <p:cNvPr id="121874" name="Line 18"/>
            <p:cNvSpPr>
              <a:spLocks noChangeShapeType="1"/>
            </p:cNvSpPr>
            <p:nvPr/>
          </p:nvSpPr>
          <p:spPr bwMode="auto">
            <a:xfrm flipH="1" flipV="1">
              <a:off x="4171" y="1813"/>
              <a:ext cx="46" cy="35"/>
            </a:xfrm>
            <a:prstGeom prst="line">
              <a:avLst/>
            </a:prstGeom>
            <a:noFill/>
            <a:ln w="14288">
              <a:solidFill>
                <a:srgbClr val="000000"/>
              </a:solidFill>
              <a:round/>
              <a:headEnd/>
              <a:tailEnd/>
            </a:ln>
          </p:spPr>
          <p:txBody>
            <a:bodyPr/>
            <a:lstStyle/>
            <a:p>
              <a:endParaRPr lang="en-IN"/>
            </a:p>
          </p:txBody>
        </p:sp>
        <p:sp>
          <p:nvSpPr>
            <p:cNvPr id="121875" name="Line 19"/>
            <p:cNvSpPr>
              <a:spLocks noChangeShapeType="1"/>
            </p:cNvSpPr>
            <p:nvPr/>
          </p:nvSpPr>
          <p:spPr bwMode="auto">
            <a:xfrm flipH="1" flipV="1">
              <a:off x="4146" y="1934"/>
              <a:ext cx="67" cy="1"/>
            </a:xfrm>
            <a:prstGeom prst="line">
              <a:avLst/>
            </a:prstGeom>
            <a:noFill/>
            <a:ln w="14288">
              <a:solidFill>
                <a:srgbClr val="000000"/>
              </a:solidFill>
              <a:round/>
              <a:headEnd/>
              <a:tailEnd/>
            </a:ln>
          </p:spPr>
          <p:txBody>
            <a:bodyPr/>
            <a:lstStyle/>
            <a:p>
              <a:endParaRPr lang="en-IN"/>
            </a:p>
          </p:txBody>
        </p:sp>
        <p:sp>
          <p:nvSpPr>
            <p:cNvPr id="121876" name="Line 20"/>
            <p:cNvSpPr>
              <a:spLocks noChangeShapeType="1"/>
            </p:cNvSpPr>
            <p:nvPr/>
          </p:nvSpPr>
          <p:spPr bwMode="auto">
            <a:xfrm flipV="1">
              <a:off x="4221" y="1928"/>
              <a:ext cx="67" cy="1"/>
            </a:xfrm>
            <a:prstGeom prst="line">
              <a:avLst/>
            </a:prstGeom>
            <a:noFill/>
            <a:ln w="14288">
              <a:solidFill>
                <a:srgbClr val="000000"/>
              </a:solidFill>
              <a:round/>
              <a:headEnd/>
              <a:tailEnd/>
            </a:ln>
          </p:spPr>
          <p:txBody>
            <a:bodyPr/>
            <a:lstStyle/>
            <a:p>
              <a:endParaRPr lang="en-IN"/>
            </a:p>
          </p:txBody>
        </p:sp>
        <p:sp>
          <p:nvSpPr>
            <p:cNvPr id="121877" name="Freeform 21"/>
            <p:cNvSpPr>
              <a:spLocks/>
            </p:cNvSpPr>
            <p:nvPr/>
          </p:nvSpPr>
          <p:spPr bwMode="auto">
            <a:xfrm flipV="1">
              <a:off x="2234" y="1809"/>
              <a:ext cx="396" cy="330"/>
            </a:xfrm>
            <a:custGeom>
              <a:avLst/>
              <a:gdLst/>
              <a:ahLst/>
              <a:cxnLst>
                <a:cxn ang="0">
                  <a:pos x="1" y="521"/>
                </a:cxn>
                <a:cxn ang="0">
                  <a:pos x="7" y="572"/>
                </a:cxn>
                <a:cxn ang="0">
                  <a:pos x="12" y="596"/>
                </a:cxn>
                <a:cxn ang="0">
                  <a:pos x="27" y="644"/>
                </a:cxn>
                <a:cxn ang="0">
                  <a:pos x="42" y="678"/>
                </a:cxn>
                <a:cxn ang="0">
                  <a:pos x="58" y="710"/>
                </a:cxn>
                <a:cxn ang="0">
                  <a:pos x="86" y="752"/>
                </a:cxn>
                <a:cxn ang="0">
                  <a:pos x="136" y="810"/>
                </a:cxn>
                <a:cxn ang="0">
                  <a:pos x="217" y="877"/>
                </a:cxn>
                <a:cxn ang="0">
                  <a:pos x="286" y="919"/>
                </a:cxn>
                <a:cxn ang="0">
                  <a:pos x="336" y="942"/>
                </a:cxn>
                <a:cxn ang="0">
                  <a:pos x="418" y="968"/>
                </a:cxn>
                <a:cxn ang="0">
                  <a:pos x="534" y="989"/>
                </a:cxn>
                <a:cxn ang="0">
                  <a:pos x="625" y="990"/>
                </a:cxn>
                <a:cxn ang="0">
                  <a:pos x="655" y="989"/>
                </a:cxn>
                <a:cxn ang="0">
                  <a:pos x="714" y="980"/>
                </a:cxn>
                <a:cxn ang="0">
                  <a:pos x="771" y="968"/>
                </a:cxn>
                <a:cxn ang="0">
                  <a:pos x="812" y="956"/>
                </a:cxn>
                <a:cxn ang="0">
                  <a:pos x="852" y="942"/>
                </a:cxn>
                <a:cxn ang="0">
                  <a:pos x="902" y="919"/>
                </a:cxn>
                <a:cxn ang="0">
                  <a:pos x="950" y="892"/>
                </a:cxn>
                <a:cxn ang="0">
                  <a:pos x="1015" y="845"/>
                </a:cxn>
                <a:cxn ang="0">
                  <a:pos x="1053" y="810"/>
                </a:cxn>
                <a:cxn ang="0">
                  <a:pos x="1118" y="731"/>
                </a:cxn>
                <a:cxn ang="0">
                  <a:pos x="1143" y="689"/>
                </a:cxn>
                <a:cxn ang="0">
                  <a:pos x="1171" y="620"/>
                </a:cxn>
                <a:cxn ang="0">
                  <a:pos x="1183" y="572"/>
                </a:cxn>
                <a:cxn ang="0">
                  <a:pos x="1189" y="521"/>
                </a:cxn>
                <a:cxn ang="0">
                  <a:pos x="1189" y="470"/>
                </a:cxn>
                <a:cxn ang="0">
                  <a:pos x="1183" y="421"/>
                </a:cxn>
                <a:cxn ang="0">
                  <a:pos x="1178" y="396"/>
                </a:cxn>
                <a:cxn ang="0">
                  <a:pos x="1162" y="349"/>
                </a:cxn>
                <a:cxn ang="0">
                  <a:pos x="1148" y="314"/>
                </a:cxn>
                <a:cxn ang="0">
                  <a:pos x="1131" y="281"/>
                </a:cxn>
                <a:cxn ang="0">
                  <a:pos x="1103" y="240"/>
                </a:cxn>
                <a:cxn ang="0">
                  <a:pos x="1071" y="200"/>
                </a:cxn>
                <a:cxn ang="0">
                  <a:pos x="1015" y="146"/>
                </a:cxn>
                <a:cxn ang="0">
                  <a:pos x="973" y="114"/>
                </a:cxn>
                <a:cxn ang="0">
                  <a:pos x="878" y="60"/>
                </a:cxn>
                <a:cxn ang="0">
                  <a:pos x="799" y="30"/>
                </a:cxn>
                <a:cxn ang="0">
                  <a:pos x="714" y="11"/>
                </a:cxn>
                <a:cxn ang="0">
                  <a:pos x="594" y="0"/>
                </a:cxn>
                <a:cxn ang="0">
                  <a:pos x="534" y="3"/>
                </a:cxn>
                <a:cxn ang="0">
                  <a:pos x="446" y="16"/>
                </a:cxn>
                <a:cxn ang="0">
                  <a:pos x="390" y="30"/>
                </a:cxn>
                <a:cxn ang="0">
                  <a:pos x="336" y="49"/>
                </a:cxn>
                <a:cxn ang="0">
                  <a:pos x="286" y="72"/>
                </a:cxn>
                <a:cxn ang="0">
                  <a:pos x="238" y="100"/>
                </a:cxn>
                <a:cxn ang="0">
                  <a:pos x="195" y="130"/>
                </a:cxn>
                <a:cxn ang="0">
                  <a:pos x="154" y="163"/>
                </a:cxn>
                <a:cxn ang="0">
                  <a:pos x="118" y="200"/>
                </a:cxn>
                <a:cxn ang="0">
                  <a:pos x="72" y="260"/>
                </a:cxn>
                <a:cxn ang="0">
                  <a:pos x="27" y="349"/>
                </a:cxn>
                <a:cxn ang="0">
                  <a:pos x="12" y="396"/>
                </a:cxn>
                <a:cxn ang="0">
                  <a:pos x="3" y="445"/>
                </a:cxn>
                <a:cxn ang="0">
                  <a:pos x="0" y="496"/>
                </a:cxn>
              </a:cxnLst>
              <a:rect l="0" t="0" r="r" b="b"/>
              <a:pathLst>
                <a:path w="1190" h="991">
                  <a:moveTo>
                    <a:pt x="0" y="496"/>
                  </a:moveTo>
                  <a:lnTo>
                    <a:pt x="1" y="521"/>
                  </a:lnTo>
                  <a:lnTo>
                    <a:pt x="3" y="547"/>
                  </a:lnTo>
                  <a:lnTo>
                    <a:pt x="7" y="572"/>
                  </a:lnTo>
                  <a:lnTo>
                    <a:pt x="9" y="584"/>
                  </a:lnTo>
                  <a:lnTo>
                    <a:pt x="12" y="596"/>
                  </a:lnTo>
                  <a:lnTo>
                    <a:pt x="19" y="620"/>
                  </a:lnTo>
                  <a:lnTo>
                    <a:pt x="27" y="644"/>
                  </a:lnTo>
                  <a:lnTo>
                    <a:pt x="36" y="666"/>
                  </a:lnTo>
                  <a:lnTo>
                    <a:pt x="42" y="678"/>
                  </a:lnTo>
                  <a:lnTo>
                    <a:pt x="46" y="689"/>
                  </a:lnTo>
                  <a:lnTo>
                    <a:pt x="58" y="710"/>
                  </a:lnTo>
                  <a:lnTo>
                    <a:pt x="72" y="731"/>
                  </a:lnTo>
                  <a:lnTo>
                    <a:pt x="86" y="752"/>
                  </a:lnTo>
                  <a:lnTo>
                    <a:pt x="102" y="772"/>
                  </a:lnTo>
                  <a:lnTo>
                    <a:pt x="136" y="810"/>
                  </a:lnTo>
                  <a:lnTo>
                    <a:pt x="175" y="845"/>
                  </a:lnTo>
                  <a:lnTo>
                    <a:pt x="217" y="877"/>
                  </a:lnTo>
                  <a:lnTo>
                    <a:pt x="262" y="906"/>
                  </a:lnTo>
                  <a:lnTo>
                    <a:pt x="286" y="919"/>
                  </a:lnTo>
                  <a:lnTo>
                    <a:pt x="311" y="931"/>
                  </a:lnTo>
                  <a:lnTo>
                    <a:pt x="336" y="942"/>
                  </a:lnTo>
                  <a:lnTo>
                    <a:pt x="363" y="952"/>
                  </a:lnTo>
                  <a:lnTo>
                    <a:pt x="418" y="968"/>
                  </a:lnTo>
                  <a:lnTo>
                    <a:pt x="474" y="980"/>
                  </a:lnTo>
                  <a:lnTo>
                    <a:pt x="534" y="989"/>
                  </a:lnTo>
                  <a:lnTo>
                    <a:pt x="594" y="991"/>
                  </a:lnTo>
                  <a:lnTo>
                    <a:pt x="625" y="990"/>
                  </a:lnTo>
                  <a:lnTo>
                    <a:pt x="640" y="990"/>
                  </a:lnTo>
                  <a:lnTo>
                    <a:pt x="655" y="989"/>
                  </a:lnTo>
                  <a:lnTo>
                    <a:pt x="685" y="985"/>
                  </a:lnTo>
                  <a:lnTo>
                    <a:pt x="714" y="980"/>
                  </a:lnTo>
                  <a:lnTo>
                    <a:pt x="743" y="976"/>
                  </a:lnTo>
                  <a:lnTo>
                    <a:pt x="771" y="968"/>
                  </a:lnTo>
                  <a:lnTo>
                    <a:pt x="799" y="961"/>
                  </a:lnTo>
                  <a:lnTo>
                    <a:pt x="812" y="956"/>
                  </a:lnTo>
                  <a:lnTo>
                    <a:pt x="825" y="952"/>
                  </a:lnTo>
                  <a:lnTo>
                    <a:pt x="852" y="942"/>
                  </a:lnTo>
                  <a:lnTo>
                    <a:pt x="878" y="931"/>
                  </a:lnTo>
                  <a:lnTo>
                    <a:pt x="902" y="919"/>
                  </a:lnTo>
                  <a:lnTo>
                    <a:pt x="927" y="906"/>
                  </a:lnTo>
                  <a:lnTo>
                    <a:pt x="950" y="892"/>
                  </a:lnTo>
                  <a:lnTo>
                    <a:pt x="973" y="877"/>
                  </a:lnTo>
                  <a:lnTo>
                    <a:pt x="1015" y="845"/>
                  </a:lnTo>
                  <a:lnTo>
                    <a:pt x="1035" y="828"/>
                  </a:lnTo>
                  <a:lnTo>
                    <a:pt x="1053" y="810"/>
                  </a:lnTo>
                  <a:lnTo>
                    <a:pt x="1088" y="772"/>
                  </a:lnTo>
                  <a:lnTo>
                    <a:pt x="1118" y="731"/>
                  </a:lnTo>
                  <a:lnTo>
                    <a:pt x="1131" y="710"/>
                  </a:lnTo>
                  <a:lnTo>
                    <a:pt x="1143" y="689"/>
                  </a:lnTo>
                  <a:lnTo>
                    <a:pt x="1162" y="644"/>
                  </a:lnTo>
                  <a:lnTo>
                    <a:pt x="1171" y="620"/>
                  </a:lnTo>
                  <a:lnTo>
                    <a:pt x="1178" y="596"/>
                  </a:lnTo>
                  <a:lnTo>
                    <a:pt x="1183" y="572"/>
                  </a:lnTo>
                  <a:lnTo>
                    <a:pt x="1186" y="547"/>
                  </a:lnTo>
                  <a:lnTo>
                    <a:pt x="1189" y="521"/>
                  </a:lnTo>
                  <a:lnTo>
                    <a:pt x="1190" y="496"/>
                  </a:lnTo>
                  <a:lnTo>
                    <a:pt x="1189" y="470"/>
                  </a:lnTo>
                  <a:lnTo>
                    <a:pt x="1186" y="445"/>
                  </a:lnTo>
                  <a:lnTo>
                    <a:pt x="1183" y="421"/>
                  </a:lnTo>
                  <a:lnTo>
                    <a:pt x="1180" y="409"/>
                  </a:lnTo>
                  <a:lnTo>
                    <a:pt x="1178" y="396"/>
                  </a:lnTo>
                  <a:lnTo>
                    <a:pt x="1171" y="372"/>
                  </a:lnTo>
                  <a:lnTo>
                    <a:pt x="1162" y="349"/>
                  </a:lnTo>
                  <a:lnTo>
                    <a:pt x="1154" y="325"/>
                  </a:lnTo>
                  <a:lnTo>
                    <a:pt x="1148" y="314"/>
                  </a:lnTo>
                  <a:lnTo>
                    <a:pt x="1143" y="303"/>
                  </a:lnTo>
                  <a:lnTo>
                    <a:pt x="1131" y="281"/>
                  </a:lnTo>
                  <a:lnTo>
                    <a:pt x="1118" y="260"/>
                  </a:lnTo>
                  <a:lnTo>
                    <a:pt x="1103" y="240"/>
                  </a:lnTo>
                  <a:lnTo>
                    <a:pt x="1088" y="219"/>
                  </a:lnTo>
                  <a:lnTo>
                    <a:pt x="1071" y="200"/>
                  </a:lnTo>
                  <a:lnTo>
                    <a:pt x="1053" y="181"/>
                  </a:lnTo>
                  <a:lnTo>
                    <a:pt x="1015" y="146"/>
                  </a:lnTo>
                  <a:lnTo>
                    <a:pt x="994" y="130"/>
                  </a:lnTo>
                  <a:lnTo>
                    <a:pt x="973" y="114"/>
                  </a:lnTo>
                  <a:lnTo>
                    <a:pt x="927" y="85"/>
                  </a:lnTo>
                  <a:lnTo>
                    <a:pt x="878" y="60"/>
                  </a:lnTo>
                  <a:lnTo>
                    <a:pt x="825" y="40"/>
                  </a:lnTo>
                  <a:lnTo>
                    <a:pt x="799" y="30"/>
                  </a:lnTo>
                  <a:lnTo>
                    <a:pt x="771" y="23"/>
                  </a:lnTo>
                  <a:lnTo>
                    <a:pt x="714" y="11"/>
                  </a:lnTo>
                  <a:lnTo>
                    <a:pt x="655" y="3"/>
                  </a:lnTo>
                  <a:lnTo>
                    <a:pt x="594" y="0"/>
                  </a:lnTo>
                  <a:lnTo>
                    <a:pt x="564" y="1"/>
                  </a:lnTo>
                  <a:lnTo>
                    <a:pt x="534" y="3"/>
                  </a:lnTo>
                  <a:lnTo>
                    <a:pt x="474" y="11"/>
                  </a:lnTo>
                  <a:lnTo>
                    <a:pt x="446" y="16"/>
                  </a:lnTo>
                  <a:lnTo>
                    <a:pt x="418" y="23"/>
                  </a:lnTo>
                  <a:lnTo>
                    <a:pt x="390" y="30"/>
                  </a:lnTo>
                  <a:lnTo>
                    <a:pt x="363" y="40"/>
                  </a:lnTo>
                  <a:lnTo>
                    <a:pt x="336" y="49"/>
                  </a:lnTo>
                  <a:lnTo>
                    <a:pt x="311" y="60"/>
                  </a:lnTo>
                  <a:lnTo>
                    <a:pt x="286" y="72"/>
                  </a:lnTo>
                  <a:lnTo>
                    <a:pt x="262" y="85"/>
                  </a:lnTo>
                  <a:lnTo>
                    <a:pt x="238" y="100"/>
                  </a:lnTo>
                  <a:lnTo>
                    <a:pt x="217" y="114"/>
                  </a:lnTo>
                  <a:lnTo>
                    <a:pt x="195" y="130"/>
                  </a:lnTo>
                  <a:lnTo>
                    <a:pt x="175" y="146"/>
                  </a:lnTo>
                  <a:lnTo>
                    <a:pt x="154" y="163"/>
                  </a:lnTo>
                  <a:lnTo>
                    <a:pt x="136" y="181"/>
                  </a:lnTo>
                  <a:lnTo>
                    <a:pt x="118" y="200"/>
                  </a:lnTo>
                  <a:lnTo>
                    <a:pt x="102" y="219"/>
                  </a:lnTo>
                  <a:lnTo>
                    <a:pt x="72" y="260"/>
                  </a:lnTo>
                  <a:lnTo>
                    <a:pt x="46" y="303"/>
                  </a:lnTo>
                  <a:lnTo>
                    <a:pt x="27" y="349"/>
                  </a:lnTo>
                  <a:lnTo>
                    <a:pt x="19" y="372"/>
                  </a:lnTo>
                  <a:lnTo>
                    <a:pt x="12" y="396"/>
                  </a:lnTo>
                  <a:lnTo>
                    <a:pt x="7" y="421"/>
                  </a:lnTo>
                  <a:lnTo>
                    <a:pt x="3" y="445"/>
                  </a:lnTo>
                  <a:lnTo>
                    <a:pt x="1" y="470"/>
                  </a:lnTo>
                  <a:lnTo>
                    <a:pt x="0" y="496"/>
                  </a:lnTo>
                  <a:close/>
                </a:path>
              </a:pathLst>
            </a:custGeom>
            <a:solidFill>
              <a:srgbClr val="FFFFFF"/>
            </a:solidFill>
            <a:ln w="14288">
              <a:solidFill>
                <a:srgbClr val="000000"/>
              </a:solidFill>
              <a:prstDash val="solid"/>
              <a:round/>
              <a:headEnd/>
              <a:tailEnd/>
            </a:ln>
          </p:spPr>
          <p:txBody>
            <a:bodyPr/>
            <a:lstStyle/>
            <a:p>
              <a:endParaRPr lang="en-IN"/>
            </a:p>
          </p:txBody>
        </p:sp>
        <p:sp>
          <p:nvSpPr>
            <p:cNvPr id="121878" name="Line 22"/>
            <p:cNvSpPr>
              <a:spLocks noChangeShapeType="1"/>
            </p:cNvSpPr>
            <p:nvPr/>
          </p:nvSpPr>
          <p:spPr bwMode="auto">
            <a:xfrm>
              <a:off x="2417" y="2081"/>
              <a:ext cx="37" cy="35"/>
            </a:xfrm>
            <a:prstGeom prst="line">
              <a:avLst/>
            </a:prstGeom>
            <a:noFill/>
            <a:ln w="14288">
              <a:solidFill>
                <a:srgbClr val="000000"/>
              </a:solidFill>
              <a:round/>
              <a:headEnd/>
              <a:tailEnd/>
            </a:ln>
          </p:spPr>
          <p:txBody>
            <a:bodyPr/>
            <a:lstStyle/>
            <a:p>
              <a:endParaRPr lang="en-IN"/>
            </a:p>
          </p:txBody>
        </p:sp>
        <p:sp>
          <p:nvSpPr>
            <p:cNvPr id="121879" name="Line 23"/>
            <p:cNvSpPr>
              <a:spLocks noChangeShapeType="1"/>
            </p:cNvSpPr>
            <p:nvPr/>
          </p:nvSpPr>
          <p:spPr bwMode="auto">
            <a:xfrm flipH="1">
              <a:off x="2379" y="2081"/>
              <a:ext cx="38" cy="35"/>
            </a:xfrm>
            <a:prstGeom prst="line">
              <a:avLst/>
            </a:prstGeom>
            <a:noFill/>
            <a:ln w="14288">
              <a:solidFill>
                <a:srgbClr val="000000"/>
              </a:solidFill>
              <a:round/>
              <a:headEnd/>
              <a:tailEnd/>
            </a:ln>
          </p:spPr>
          <p:txBody>
            <a:bodyPr/>
            <a:lstStyle/>
            <a:p>
              <a:endParaRPr lang="en-IN"/>
            </a:p>
          </p:txBody>
        </p:sp>
        <p:sp>
          <p:nvSpPr>
            <p:cNvPr id="121880" name="Line 24"/>
            <p:cNvSpPr>
              <a:spLocks noChangeShapeType="1"/>
            </p:cNvSpPr>
            <p:nvPr/>
          </p:nvSpPr>
          <p:spPr bwMode="auto">
            <a:xfrm flipV="1">
              <a:off x="2417" y="1873"/>
              <a:ext cx="1" cy="208"/>
            </a:xfrm>
            <a:prstGeom prst="line">
              <a:avLst/>
            </a:prstGeom>
            <a:noFill/>
            <a:ln w="14288">
              <a:solidFill>
                <a:srgbClr val="000000"/>
              </a:solidFill>
              <a:round/>
              <a:headEnd/>
              <a:tailEnd/>
            </a:ln>
          </p:spPr>
          <p:txBody>
            <a:bodyPr/>
            <a:lstStyle/>
            <a:p>
              <a:endParaRPr lang="en-IN"/>
            </a:p>
          </p:txBody>
        </p:sp>
        <p:sp>
          <p:nvSpPr>
            <p:cNvPr id="121881" name="Line 25"/>
            <p:cNvSpPr>
              <a:spLocks noChangeShapeType="1"/>
            </p:cNvSpPr>
            <p:nvPr/>
          </p:nvSpPr>
          <p:spPr bwMode="auto">
            <a:xfrm flipV="1">
              <a:off x="2417" y="1838"/>
              <a:ext cx="37" cy="35"/>
            </a:xfrm>
            <a:prstGeom prst="line">
              <a:avLst/>
            </a:prstGeom>
            <a:noFill/>
            <a:ln w="14288">
              <a:solidFill>
                <a:srgbClr val="000000"/>
              </a:solidFill>
              <a:round/>
              <a:headEnd/>
              <a:tailEnd/>
            </a:ln>
          </p:spPr>
          <p:txBody>
            <a:bodyPr/>
            <a:lstStyle/>
            <a:p>
              <a:endParaRPr lang="en-IN"/>
            </a:p>
          </p:txBody>
        </p:sp>
        <p:sp>
          <p:nvSpPr>
            <p:cNvPr id="121882" name="Line 26"/>
            <p:cNvSpPr>
              <a:spLocks noChangeShapeType="1"/>
            </p:cNvSpPr>
            <p:nvPr/>
          </p:nvSpPr>
          <p:spPr bwMode="auto">
            <a:xfrm flipH="1" flipV="1">
              <a:off x="2379" y="1838"/>
              <a:ext cx="38" cy="35"/>
            </a:xfrm>
            <a:prstGeom prst="line">
              <a:avLst/>
            </a:prstGeom>
            <a:noFill/>
            <a:ln w="14288">
              <a:solidFill>
                <a:srgbClr val="000000"/>
              </a:solidFill>
              <a:round/>
              <a:headEnd/>
              <a:tailEnd/>
            </a:ln>
          </p:spPr>
          <p:txBody>
            <a:bodyPr/>
            <a:lstStyle/>
            <a:p>
              <a:endParaRPr lang="en-IN"/>
            </a:p>
          </p:txBody>
        </p:sp>
        <p:sp>
          <p:nvSpPr>
            <p:cNvPr id="121883" name="Line 27"/>
            <p:cNvSpPr>
              <a:spLocks noChangeShapeType="1"/>
            </p:cNvSpPr>
            <p:nvPr/>
          </p:nvSpPr>
          <p:spPr bwMode="auto">
            <a:xfrm flipH="1" flipV="1">
              <a:off x="2345" y="1979"/>
              <a:ext cx="68" cy="1"/>
            </a:xfrm>
            <a:prstGeom prst="line">
              <a:avLst/>
            </a:prstGeom>
            <a:noFill/>
            <a:ln w="14288">
              <a:solidFill>
                <a:srgbClr val="000000"/>
              </a:solidFill>
              <a:round/>
              <a:headEnd/>
              <a:tailEnd/>
            </a:ln>
          </p:spPr>
          <p:txBody>
            <a:bodyPr/>
            <a:lstStyle/>
            <a:p>
              <a:endParaRPr lang="en-IN"/>
            </a:p>
          </p:txBody>
        </p:sp>
        <p:sp>
          <p:nvSpPr>
            <p:cNvPr id="121884" name="Line 28"/>
            <p:cNvSpPr>
              <a:spLocks noChangeShapeType="1"/>
            </p:cNvSpPr>
            <p:nvPr/>
          </p:nvSpPr>
          <p:spPr bwMode="auto">
            <a:xfrm flipV="1">
              <a:off x="2413" y="1979"/>
              <a:ext cx="66" cy="1"/>
            </a:xfrm>
            <a:prstGeom prst="line">
              <a:avLst/>
            </a:prstGeom>
            <a:noFill/>
            <a:ln w="14288">
              <a:solidFill>
                <a:srgbClr val="000000"/>
              </a:solidFill>
              <a:round/>
              <a:headEnd/>
              <a:tailEnd/>
            </a:ln>
          </p:spPr>
          <p:txBody>
            <a:bodyPr/>
            <a:lstStyle/>
            <a:p>
              <a:endParaRPr lang="en-IN"/>
            </a:p>
          </p:txBody>
        </p:sp>
        <p:sp>
          <p:nvSpPr>
            <p:cNvPr id="121885" name="Freeform 29"/>
            <p:cNvSpPr>
              <a:spLocks/>
            </p:cNvSpPr>
            <p:nvPr/>
          </p:nvSpPr>
          <p:spPr bwMode="auto">
            <a:xfrm flipV="1">
              <a:off x="2184" y="2143"/>
              <a:ext cx="403" cy="327"/>
            </a:xfrm>
            <a:custGeom>
              <a:avLst/>
              <a:gdLst/>
              <a:ahLst/>
              <a:cxnLst>
                <a:cxn ang="0">
                  <a:pos x="1" y="516"/>
                </a:cxn>
                <a:cxn ang="0">
                  <a:pos x="7" y="565"/>
                </a:cxn>
                <a:cxn ang="0">
                  <a:pos x="19" y="613"/>
                </a:cxn>
                <a:cxn ang="0">
                  <a:pos x="37" y="660"/>
                </a:cxn>
                <a:cxn ang="0">
                  <a:pos x="48" y="683"/>
                </a:cxn>
                <a:cxn ang="0">
                  <a:pos x="73" y="726"/>
                </a:cxn>
                <a:cxn ang="0">
                  <a:pos x="103" y="765"/>
                </a:cxn>
                <a:cxn ang="0">
                  <a:pos x="138" y="804"/>
                </a:cxn>
                <a:cxn ang="0">
                  <a:pos x="178" y="839"/>
                </a:cxn>
                <a:cxn ang="0">
                  <a:pos x="221" y="870"/>
                </a:cxn>
                <a:cxn ang="0">
                  <a:pos x="317" y="922"/>
                </a:cxn>
                <a:cxn ang="0">
                  <a:pos x="425" y="960"/>
                </a:cxn>
                <a:cxn ang="0">
                  <a:pos x="543" y="980"/>
                </a:cxn>
                <a:cxn ang="0">
                  <a:pos x="635" y="981"/>
                </a:cxn>
                <a:cxn ang="0">
                  <a:pos x="667" y="980"/>
                </a:cxn>
                <a:cxn ang="0">
                  <a:pos x="727" y="972"/>
                </a:cxn>
                <a:cxn ang="0">
                  <a:pos x="784" y="960"/>
                </a:cxn>
                <a:cxn ang="0">
                  <a:pos x="839" y="944"/>
                </a:cxn>
                <a:cxn ang="0">
                  <a:pos x="892" y="922"/>
                </a:cxn>
                <a:cxn ang="0">
                  <a:pos x="942" y="898"/>
                </a:cxn>
                <a:cxn ang="0">
                  <a:pos x="988" y="870"/>
                </a:cxn>
                <a:cxn ang="0">
                  <a:pos x="1031" y="839"/>
                </a:cxn>
                <a:cxn ang="0">
                  <a:pos x="1070" y="804"/>
                </a:cxn>
                <a:cxn ang="0">
                  <a:pos x="1105" y="765"/>
                </a:cxn>
                <a:cxn ang="0">
                  <a:pos x="1160" y="683"/>
                </a:cxn>
                <a:cxn ang="0">
                  <a:pos x="1181" y="637"/>
                </a:cxn>
                <a:cxn ang="0">
                  <a:pos x="1201" y="565"/>
                </a:cxn>
                <a:cxn ang="0">
                  <a:pos x="1207" y="516"/>
                </a:cxn>
                <a:cxn ang="0">
                  <a:pos x="1207" y="466"/>
                </a:cxn>
                <a:cxn ang="0">
                  <a:pos x="1201" y="416"/>
                </a:cxn>
                <a:cxn ang="0">
                  <a:pos x="1189" y="369"/>
                </a:cxn>
                <a:cxn ang="0">
                  <a:pos x="1171" y="322"/>
                </a:cxn>
                <a:cxn ang="0">
                  <a:pos x="1166" y="311"/>
                </a:cxn>
                <a:cxn ang="0">
                  <a:pos x="1148" y="278"/>
                </a:cxn>
                <a:cxn ang="0">
                  <a:pos x="1121" y="236"/>
                </a:cxn>
                <a:cxn ang="0">
                  <a:pos x="1088" y="197"/>
                </a:cxn>
                <a:cxn ang="0">
                  <a:pos x="1051" y="160"/>
                </a:cxn>
                <a:cxn ang="0">
                  <a:pos x="1009" y="127"/>
                </a:cxn>
                <a:cxn ang="0">
                  <a:pos x="966" y="97"/>
                </a:cxn>
                <a:cxn ang="0">
                  <a:pos x="892" y="58"/>
                </a:cxn>
                <a:cxn ang="0">
                  <a:pos x="784" y="21"/>
                </a:cxn>
                <a:cxn ang="0">
                  <a:pos x="667" y="2"/>
                </a:cxn>
                <a:cxn ang="0">
                  <a:pos x="573" y="0"/>
                </a:cxn>
                <a:cxn ang="0">
                  <a:pos x="543" y="2"/>
                </a:cxn>
                <a:cxn ang="0">
                  <a:pos x="483" y="9"/>
                </a:cxn>
                <a:cxn ang="0">
                  <a:pos x="425" y="21"/>
                </a:cxn>
                <a:cxn ang="0">
                  <a:pos x="369" y="38"/>
                </a:cxn>
                <a:cxn ang="0">
                  <a:pos x="317" y="58"/>
                </a:cxn>
                <a:cxn ang="0">
                  <a:pos x="268" y="84"/>
                </a:cxn>
                <a:cxn ang="0">
                  <a:pos x="221" y="111"/>
                </a:cxn>
                <a:cxn ang="0">
                  <a:pos x="178" y="143"/>
                </a:cxn>
                <a:cxn ang="0">
                  <a:pos x="138" y="178"/>
                </a:cxn>
                <a:cxn ang="0">
                  <a:pos x="103" y="217"/>
                </a:cxn>
                <a:cxn ang="0">
                  <a:pos x="48" y="299"/>
                </a:cxn>
                <a:cxn ang="0">
                  <a:pos x="28" y="345"/>
                </a:cxn>
                <a:cxn ang="0">
                  <a:pos x="7" y="416"/>
                </a:cxn>
                <a:cxn ang="0">
                  <a:pos x="1" y="466"/>
                </a:cxn>
              </a:cxnLst>
              <a:rect l="0" t="0" r="r" b="b"/>
              <a:pathLst>
                <a:path w="1208" h="982">
                  <a:moveTo>
                    <a:pt x="0" y="491"/>
                  </a:moveTo>
                  <a:lnTo>
                    <a:pt x="1" y="516"/>
                  </a:lnTo>
                  <a:lnTo>
                    <a:pt x="4" y="541"/>
                  </a:lnTo>
                  <a:lnTo>
                    <a:pt x="7" y="565"/>
                  </a:lnTo>
                  <a:lnTo>
                    <a:pt x="13" y="590"/>
                  </a:lnTo>
                  <a:lnTo>
                    <a:pt x="19" y="613"/>
                  </a:lnTo>
                  <a:lnTo>
                    <a:pt x="28" y="637"/>
                  </a:lnTo>
                  <a:lnTo>
                    <a:pt x="37" y="660"/>
                  </a:lnTo>
                  <a:lnTo>
                    <a:pt x="42" y="671"/>
                  </a:lnTo>
                  <a:lnTo>
                    <a:pt x="48" y="683"/>
                  </a:lnTo>
                  <a:lnTo>
                    <a:pt x="60" y="704"/>
                  </a:lnTo>
                  <a:lnTo>
                    <a:pt x="73" y="726"/>
                  </a:lnTo>
                  <a:lnTo>
                    <a:pt x="88" y="746"/>
                  </a:lnTo>
                  <a:lnTo>
                    <a:pt x="103" y="765"/>
                  </a:lnTo>
                  <a:lnTo>
                    <a:pt x="121" y="785"/>
                  </a:lnTo>
                  <a:lnTo>
                    <a:pt x="138" y="804"/>
                  </a:lnTo>
                  <a:lnTo>
                    <a:pt x="157" y="822"/>
                  </a:lnTo>
                  <a:lnTo>
                    <a:pt x="178" y="839"/>
                  </a:lnTo>
                  <a:lnTo>
                    <a:pt x="199" y="854"/>
                  </a:lnTo>
                  <a:lnTo>
                    <a:pt x="221" y="870"/>
                  </a:lnTo>
                  <a:lnTo>
                    <a:pt x="268" y="898"/>
                  </a:lnTo>
                  <a:lnTo>
                    <a:pt x="317" y="922"/>
                  </a:lnTo>
                  <a:lnTo>
                    <a:pt x="369" y="944"/>
                  </a:lnTo>
                  <a:lnTo>
                    <a:pt x="425" y="960"/>
                  </a:lnTo>
                  <a:lnTo>
                    <a:pt x="483" y="972"/>
                  </a:lnTo>
                  <a:lnTo>
                    <a:pt x="543" y="980"/>
                  </a:lnTo>
                  <a:lnTo>
                    <a:pt x="604" y="982"/>
                  </a:lnTo>
                  <a:lnTo>
                    <a:pt x="635" y="981"/>
                  </a:lnTo>
                  <a:lnTo>
                    <a:pt x="651" y="981"/>
                  </a:lnTo>
                  <a:lnTo>
                    <a:pt x="667" y="980"/>
                  </a:lnTo>
                  <a:lnTo>
                    <a:pt x="697" y="976"/>
                  </a:lnTo>
                  <a:lnTo>
                    <a:pt x="727" y="972"/>
                  </a:lnTo>
                  <a:lnTo>
                    <a:pt x="755" y="967"/>
                  </a:lnTo>
                  <a:lnTo>
                    <a:pt x="784" y="960"/>
                  </a:lnTo>
                  <a:lnTo>
                    <a:pt x="812" y="952"/>
                  </a:lnTo>
                  <a:lnTo>
                    <a:pt x="839" y="944"/>
                  </a:lnTo>
                  <a:lnTo>
                    <a:pt x="867" y="933"/>
                  </a:lnTo>
                  <a:lnTo>
                    <a:pt x="892" y="922"/>
                  </a:lnTo>
                  <a:lnTo>
                    <a:pt x="917" y="910"/>
                  </a:lnTo>
                  <a:lnTo>
                    <a:pt x="942" y="898"/>
                  </a:lnTo>
                  <a:lnTo>
                    <a:pt x="966" y="884"/>
                  </a:lnTo>
                  <a:lnTo>
                    <a:pt x="988" y="870"/>
                  </a:lnTo>
                  <a:lnTo>
                    <a:pt x="1009" y="854"/>
                  </a:lnTo>
                  <a:lnTo>
                    <a:pt x="1031" y="839"/>
                  </a:lnTo>
                  <a:lnTo>
                    <a:pt x="1051" y="822"/>
                  </a:lnTo>
                  <a:lnTo>
                    <a:pt x="1070" y="804"/>
                  </a:lnTo>
                  <a:lnTo>
                    <a:pt x="1088" y="785"/>
                  </a:lnTo>
                  <a:lnTo>
                    <a:pt x="1105" y="765"/>
                  </a:lnTo>
                  <a:lnTo>
                    <a:pt x="1135" y="726"/>
                  </a:lnTo>
                  <a:lnTo>
                    <a:pt x="1160" y="683"/>
                  </a:lnTo>
                  <a:lnTo>
                    <a:pt x="1171" y="660"/>
                  </a:lnTo>
                  <a:lnTo>
                    <a:pt x="1181" y="637"/>
                  </a:lnTo>
                  <a:lnTo>
                    <a:pt x="1195" y="590"/>
                  </a:lnTo>
                  <a:lnTo>
                    <a:pt x="1201" y="565"/>
                  </a:lnTo>
                  <a:lnTo>
                    <a:pt x="1205" y="541"/>
                  </a:lnTo>
                  <a:lnTo>
                    <a:pt x="1207" y="516"/>
                  </a:lnTo>
                  <a:lnTo>
                    <a:pt x="1208" y="491"/>
                  </a:lnTo>
                  <a:lnTo>
                    <a:pt x="1207" y="466"/>
                  </a:lnTo>
                  <a:lnTo>
                    <a:pt x="1205" y="441"/>
                  </a:lnTo>
                  <a:lnTo>
                    <a:pt x="1201" y="416"/>
                  </a:lnTo>
                  <a:lnTo>
                    <a:pt x="1195" y="392"/>
                  </a:lnTo>
                  <a:lnTo>
                    <a:pt x="1189" y="369"/>
                  </a:lnTo>
                  <a:lnTo>
                    <a:pt x="1181" y="345"/>
                  </a:lnTo>
                  <a:lnTo>
                    <a:pt x="1171" y="322"/>
                  </a:lnTo>
                  <a:lnTo>
                    <a:pt x="1169" y="316"/>
                  </a:lnTo>
                  <a:lnTo>
                    <a:pt x="1166" y="311"/>
                  </a:lnTo>
                  <a:lnTo>
                    <a:pt x="1160" y="299"/>
                  </a:lnTo>
                  <a:lnTo>
                    <a:pt x="1148" y="278"/>
                  </a:lnTo>
                  <a:lnTo>
                    <a:pt x="1135" y="256"/>
                  </a:lnTo>
                  <a:lnTo>
                    <a:pt x="1121" y="236"/>
                  </a:lnTo>
                  <a:lnTo>
                    <a:pt x="1105" y="217"/>
                  </a:lnTo>
                  <a:lnTo>
                    <a:pt x="1088" y="197"/>
                  </a:lnTo>
                  <a:lnTo>
                    <a:pt x="1070" y="178"/>
                  </a:lnTo>
                  <a:lnTo>
                    <a:pt x="1051" y="160"/>
                  </a:lnTo>
                  <a:lnTo>
                    <a:pt x="1031" y="143"/>
                  </a:lnTo>
                  <a:lnTo>
                    <a:pt x="1009" y="127"/>
                  </a:lnTo>
                  <a:lnTo>
                    <a:pt x="988" y="111"/>
                  </a:lnTo>
                  <a:lnTo>
                    <a:pt x="966" y="97"/>
                  </a:lnTo>
                  <a:lnTo>
                    <a:pt x="942" y="84"/>
                  </a:lnTo>
                  <a:lnTo>
                    <a:pt x="892" y="58"/>
                  </a:lnTo>
                  <a:lnTo>
                    <a:pt x="839" y="38"/>
                  </a:lnTo>
                  <a:lnTo>
                    <a:pt x="784" y="21"/>
                  </a:lnTo>
                  <a:lnTo>
                    <a:pt x="727" y="9"/>
                  </a:lnTo>
                  <a:lnTo>
                    <a:pt x="667" y="2"/>
                  </a:lnTo>
                  <a:lnTo>
                    <a:pt x="604" y="0"/>
                  </a:lnTo>
                  <a:lnTo>
                    <a:pt x="573" y="0"/>
                  </a:lnTo>
                  <a:lnTo>
                    <a:pt x="558" y="1"/>
                  </a:lnTo>
                  <a:lnTo>
                    <a:pt x="543" y="2"/>
                  </a:lnTo>
                  <a:lnTo>
                    <a:pt x="512" y="4"/>
                  </a:lnTo>
                  <a:lnTo>
                    <a:pt x="483" y="9"/>
                  </a:lnTo>
                  <a:lnTo>
                    <a:pt x="453" y="15"/>
                  </a:lnTo>
                  <a:lnTo>
                    <a:pt x="425" y="21"/>
                  </a:lnTo>
                  <a:lnTo>
                    <a:pt x="397" y="30"/>
                  </a:lnTo>
                  <a:lnTo>
                    <a:pt x="369" y="38"/>
                  </a:lnTo>
                  <a:lnTo>
                    <a:pt x="343" y="48"/>
                  </a:lnTo>
                  <a:lnTo>
                    <a:pt x="317" y="58"/>
                  </a:lnTo>
                  <a:lnTo>
                    <a:pt x="292" y="70"/>
                  </a:lnTo>
                  <a:lnTo>
                    <a:pt x="268" y="84"/>
                  </a:lnTo>
                  <a:lnTo>
                    <a:pt x="244" y="97"/>
                  </a:lnTo>
                  <a:lnTo>
                    <a:pt x="221" y="111"/>
                  </a:lnTo>
                  <a:lnTo>
                    <a:pt x="199" y="127"/>
                  </a:lnTo>
                  <a:lnTo>
                    <a:pt x="178" y="143"/>
                  </a:lnTo>
                  <a:lnTo>
                    <a:pt x="157" y="160"/>
                  </a:lnTo>
                  <a:lnTo>
                    <a:pt x="138" y="178"/>
                  </a:lnTo>
                  <a:lnTo>
                    <a:pt x="121" y="197"/>
                  </a:lnTo>
                  <a:lnTo>
                    <a:pt x="103" y="217"/>
                  </a:lnTo>
                  <a:lnTo>
                    <a:pt x="73" y="256"/>
                  </a:lnTo>
                  <a:lnTo>
                    <a:pt x="48" y="299"/>
                  </a:lnTo>
                  <a:lnTo>
                    <a:pt x="37" y="322"/>
                  </a:lnTo>
                  <a:lnTo>
                    <a:pt x="28" y="345"/>
                  </a:lnTo>
                  <a:lnTo>
                    <a:pt x="13" y="392"/>
                  </a:lnTo>
                  <a:lnTo>
                    <a:pt x="7" y="416"/>
                  </a:lnTo>
                  <a:lnTo>
                    <a:pt x="4" y="441"/>
                  </a:lnTo>
                  <a:lnTo>
                    <a:pt x="1" y="466"/>
                  </a:lnTo>
                  <a:lnTo>
                    <a:pt x="0" y="491"/>
                  </a:lnTo>
                  <a:close/>
                </a:path>
              </a:pathLst>
            </a:custGeom>
            <a:solidFill>
              <a:srgbClr val="FFFFFF"/>
            </a:solidFill>
            <a:ln w="14288">
              <a:solidFill>
                <a:srgbClr val="000000"/>
              </a:solidFill>
              <a:prstDash val="solid"/>
              <a:round/>
              <a:headEnd/>
              <a:tailEnd/>
            </a:ln>
          </p:spPr>
          <p:txBody>
            <a:bodyPr/>
            <a:lstStyle/>
            <a:p>
              <a:endParaRPr lang="en-IN"/>
            </a:p>
          </p:txBody>
        </p:sp>
        <p:sp>
          <p:nvSpPr>
            <p:cNvPr id="121886" name="Line 30"/>
            <p:cNvSpPr>
              <a:spLocks noChangeShapeType="1"/>
            </p:cNvSpPr>
            <p:nvPr/>
          </p:nvSpPr>
          <p:spPr bwMode="auto">
            <a:xfrm>
              <a:off x="2367" y="2406"/>
              <a:ext cx="48" cy="29"/>
            </a:xfrm>
            <a:prstGeom prst="line">
              <a:avLst/>
            </a:prstGeom>
            <a:noFill/>
            <a:ln w="14288">
              <a:solidFill>
                <a:srgbClr val="000000"/>
              </a:solidFill>
              <a:round/>
              <a:headEnd/>
              <a:tailEnd/>
            </a:ln>
          </p:spPr>
          <p:txBody>
            <a:bodyPr/>
            <a:lstStyle/>
            <a:p>
              <a:endParaRPr lang="en-IN"/>
            </a:p>
          </p:txBody>
        </p:sp>
        <p:sp>
          <p:nvSpPr>
            <p:cNvPr id="121887" name="Line 31"/>
            <p:cNvSpPr>
              <a:spLocks noChangeShapeType="1"/>
            </p:cNvSpPr>
            <p:nvPr/>
          </p:nvSpPr>
          <p:spPr bwMode="auto">
            <a:xfrm flipH="1">
              <a:off x="2319" y="2406"/>
              <a:ext cx="48" cy="29"/>
            </a:xfrm>
            <a:prstGeom prst="line">
              <a:avLst/>
            </a:prstGeom>
            <a:noFill/>
            <a:ln w="14288">
              <a:solidFill>
                <a:srgbClr val="000000"/>
              </a:solidFill>
              <a:round/>
              <a:headEnd/>
              <a:tailEnd/>
            </a:ln>
          </p:spPr>
          <p:txBody>
            <a:bodyPr/>
            <a:lstStyle/>
            <a:p>
              <a:endParaRPr lang="en-IN"/>
            </a:p>
          </p:txBody>
        </p:sp>
        <p:sp>
          <p:nvSpPr>
            <p:cNvPr id="121888" name="Line 32"/>
            <p:cNvSpPr>
              <a:spLocks noChangeShapeType="1"/>
            </p:cNvSpPr>
            <p:nvPr/>
          </p:nvSpPr>
          <p:spPr bwMode="auto">
            <a:xfrm flipV="1">
              <a:off x="2367" y="2231"/>
              <a:ext cx="1" cy="175"/>
            </a:xfrm>
            <a:prstGeom prst="line">
              <a:avLst/>
            </a:prstGeom>
            <a:noFill/>
            <a:ln w="14288">
              <a:solidFill>
                <a:srgbClr val="000000"/>
              </a:solidFill>
              <a:round/>
              <a:headEnd/>
              <a:tailEnd/>
            </a:ln>
          </p:spPr>
          <p:txBody>
            <a:bodyPr/>
            <a:lstStyle/>
            <a:p>
              <a:endParaRPr lang="en-IN"/>
            </a:p>
          </p:txBody>
        </p:sp>
        <p:sp>
          <p:nvSpPr>
            <p:cNvPr id="121889" name="Line 33"/>
            <p:cNvSpPr>
              <a:spLocks noChangeShapeType="1"/>
            </p:cNvSpPr>
            <p:nvPr/>
          </p:nvSpPr>
          <p:spPr bwMode="auto">
            <a:xfrm flipV="1">
              <a:off x="2367" y="2202"/>
              <a:ext cx="48" cy="29"/>
            </a:xfrm>
            <a:prstGeom prst="line">
              <a:avLst/>
            </a:prstGeom>
            <a:noFill/>
            <a:ln w="14288">
              <a:solidFill>
                <a:srgbClr val="000000"/>
              </a:solidFill>
              <a:round/>
              <a:headEnd/>
              <a:tailEnd/>
            </a:ln>
          </p:spPr>
          <p:txBody>
            <a:bodyPr/>
            <a:lstStyle/>
            <a:p>
              <a:endParaRPr lang="en-IN"/>
            </a:p>
          </p:txBody>
        </p:sp>
        <p:sp>
          <p:nvSpPr>
            <p:cNvPr id="121890" name="Line 34"/>
            <p:cNvSpPr>
              <a:spLocks noChangeShapeType="1"/>
            </p:cNvSpPr>
            <p:nvPr/>
          </p:nvSpPr>
          <p:spPr bwMode="auto">
            <a:xfrm flipH="1" flipV="1">
              <a:off x="2319" y="2202"/>
              <a:ext cx="48" cy="29"/>
            </a:xfrm>
            <a:prstGeom prst="line">
              <a:avLst/>
            </a:prstGeom>
            <a:noFill/>
            <a:ln w="14288">
              <a:solidFill>
                <a:srgbClr val="000000"/>
              </a:solidFill>
              <a:round/>
              <a:headEnd/>
              <a:tailEnd/>
            </a:ln>
          </p:spPr>
          <p:txBody>
            <a:bodyPr/>
            <a:lstStyle/>
            <a:p>
              <a:endParaRPr lang="en-IN"/>
            </a:p>
          </p:txBody>
        </p:sp>
        <p:sp>
          <p:nvSpPr>
            <p:cNvPr id="121891" name="Line 35"/>
            <p:cNvSpPr>
              <a:spLocks noChangeShapeType="1"/>
            </p:cNvSpPr>
            <p:nvPr/>
          </p:nvSpPr>
          <p:spPr bwMode="auto">
            <a:xfrm flipH="1" flipV="1">
              <a:off x="2302" y="2311"/>
              <a:ext cx="67" cy="1"/>
            </a:xfrm>
            <a:prstGeom prst="line">
              <a:avLst/>
            </a:prstGeom>
            <a:noFill/>
            <a:ln w="14288">
              <a:solidFill>
                <a:srgbClr val="000000"/>
              </a:solidFill>
              <a:round/>
              <a:headEnd/>
              <a:tailEnd/>
            </a:ln>
          </p:spPr>
          <p:txBody>
            <a:bodyPr/>
            <a:lstStyle/>
            <a:p>
              <a:endParaRPr lang="en-IN"/>
            </a:p>
          </p:txBody>
        </p:sp>
        <p:sp>
          <p:nvSpPr>
            <p:cNvPr id="121892" name="Line 36"/>
            <p:cNvSpPr>
              <a:spLocks noChangeShapeType="1"/>
            </p:cNvSpPr>
            <p:nvPr/>
          </p:nvSpPr>
          <p:spPr bwMode="auto">
            <a:xfrm flipV="1">
              <a:off x="2369" y="2311"/>
              <a:ext cx="67" cy="1"/>
            </a:xfrm>
            <a:prstGeom prst="line">
              <a:avLst/>
            </a:prstGeom>
            <a:noFill/>
            <a:ln w="14288">
              <a:solidFill>
                <a:srgbClr val="000000"/>
              </a:solidFill>
              <a:round/>
              <a:headEnd/>
              <a:tailEnd/>
            </a:ln>
          </p:spPr>
          <p:txBody>
            <a:bodyPr/>
            <a:lstStyle/>
            <a:p>
              <a:endParaRPr lang="en-IN"/>
            </a:p>
          </p:txBody>
        </p:sp>
        <p:sp>
          <p:nvSpPr>
            <p:cNvPr id="121893" name="Freeform 37"/>
            <p:cNvSpPr>
              <a:spLocks/>
            </p:cNvSpPr>
            <p:nvPr/>
          </p:nvSpPr>
          <p:spPr bwMode="auto">
            <a:xfrm flipV="1">
              <a:off x="3953" y="1440"/>
              <a:ext cx="430" cy="335"/>
            </a:xfrm>
            <a:custGeom>
              <a:avLst/>
              <a:gdLst/>
              <a:ahLst/>
              <a:cxnLst>
                <a:cxn ang="0">
                  <a:pos x="2" y="500"/>
                </a:cxn>
                <a:cxn ang="0">
                  <a:pos x="1" y="575"/>
                </a:cxn>
                <a:cxn ang="0">
                  <a:pos x="9" y="623"/>
                </a:cxn>
                <a:cxn ang="0">
                  <a:pos x="22" y="671"/>
                </a:cxn>
                <a:cxn ang="0">
                  <a:pos x="31" y="694"/>
                </a:cxn>
                <a:cxn ang="0">
                  <a:pos x="53" y="737"/>
                </a:cxn>
                <a:cxn ang="0">
                  <a:pos x="81" y="779"/>
                </a:cxn>
                <a:cxn ang="0">
                  <a:pos x="113" y="817"/>
                </a:cxn>
                <a:cxn ang="0">
                  <a:pos x="152" y="855"/>
                </a:cxn>
                <a:cxn ang="0">
                  <a:pos x="194" y="887"/>
                </a:cxn>
                <a:cxn ang="0">
                  <a:pos x="240" y="917"/>
                </a:cxn>
                <a:cxn ang="0">
                  <a:pos x="291" y="942"/>
                </a:cxn>
                <a:cxn ang="0">
                  <a:pos x="345" y="964"/>
                </a:cxn>
                <a:cxn ang="0">
                  <a:pos x="463" y="994"/>
                </a:cxn>
                <a:cxn ang="0">
                  <a:pos x="560" y="1004"/>
                </a:cxn>
                <a:cxn ang="0">
                  <a:pos x="625" y="1004"/>
                </a:cxn>
                <a:cxn ang="0">
                  <a:pos x="690" y="1000"/>
                </a:cxn>
                <a:cxn ang="0">
                  <a:pos x="753" y="990"/>
                </a:cxn>
                <a:cxn ang="0">
                  <a:pos x="814" y="976"/>
                </a:cxn>
                <a:cxn ang="0">
                  <a:pos x="873" y="958"/>
                </a:cxn>
                <a:cxn ang="0">
                  <a:pos x="931" y="935"/>
                </a:cxn>
                <a:cxn ang="0">
                  <a:pos x="985" y="908"/>
                </a:cxn>
                <a:cxn ang="0">
                  <a:pos x="1059" y="862"/>
                </a:cxn>
                <a:cxn ang="0">
                  <a:pos x="1126" y="808"/>
                </a:cxn>
                <a:cxn ang="0">
                  <a:pos x="1164" y="768"/>
                </a:cxn>
                <a:cxn ang="0">
                  <a:pos x="1199" y="725"/>
                </a:cxn>
                <a:cxn ang="0">
                  <a:pos x="1229" y="680"/>
                </a:cxn>
                <a:cxn ang="0">
                  <a:pos x="1263" y="608"/>
                </a:cxn>
                <a:cxn ang="0">
                  <a:pos x="1287" y="505"/>
                </a:cxn>
                <a:cxn ang="0">
                  <a:pos x="1287" y="430"/>
                </a:cxn>
                <a:cxn ang="0">
                  <a:pos x="1279" y="382"/>
                </a:cxn>
                <a:cxn ang="0">
                  <a:pos x="1265" y="334"/>
                </a:cxn>
                <a:cxn ang="0">
                  <a:pos x="1246" y="290"/>
                </a:cxn>
                <a:cxn ang="0">
                  <a:pos x="1221" y="247"/>
                </a:cxn>
                <a:cxn ang="0">
                  <a:pos x="1191" y="206"/>
                </a:cxn>
                <a:cxn ang="0">
                  <a:pos x="1156" y="169"/>
                </a:cxn>
                <a:cxn ang="0">
                  <a:pos x="1116" y="134"/>
                </a:cxn>
                <a:cxn ang="0">
                  <a:pos x="1048" y="89"/>
                </a:cxn>
                <a:cxn ang="0">
                  <a:pos x="944" y="42"/>
                </a:cxn>
                <a:cxn ang="0">
                  <a:pos x="824" y="12"/>
                </a:cxn>
                <a:cxn ang="0">
                  <a:pos x="695" y="0"/>
                </a:cxn>
                <a:cxn ang="0">
                  <a:pos x="630" y="2"/>
                </a:cxn>
                <a:cxn ang="0">
                  <a:pos x="566" y="10"/>
                </a:cxn>
                <a:cxn ang="0">
                  <a:pos x="535" y="16"/>
                </a:cxn>
                <a:cxn ang="0">
                  <a:pos x="474" y="30"/>
                </a:cxn>
                <a:cxn ang="0">
                  <a:pos x="414" y="48"/>
                </a:cxn>
                <a:cxn ang="0">
                  <a:pos x="358" y="70"/>
                </a:cxn>
                <a:cxn ang="0">
                  <a:pos x="304" y="97"/>
                </a:cxn>
                <a:cxn ang="0">
                  <a:pos x="252" y="127"/>
                </a:cxn>
                <a:cxn ang="0">
                  <a:pos x="206" y="161"/>
                </a:cxn>
                <a:cxn ang="0">
                  <a:pos x="163" y="198"/>
                </a:cxn>
                <a:cxn ang="0">
                  <a:pos x="123" y="237"/>
                </a:cxn>
                <a:cxn ang="0">
                  <a:pos x="88" y="280"/>
                </a:cxn>
                <a:cxn ang="0">
                  <a:pos x="59" y="326"/>
                </a:cxn>
                <a:cxn ang="0">
                  <a:pos x="25" y="398"/>
                </a:cxn>
                <a:cxn ang="0">
                  <a:pos x="10" y="449"/>
                </a:cxn>
              </a:cxnLst>
              <a:rect l="0" t="0" r="r" b="b"/>
              <a:pathLst>
                <a:path w="1289" h="1004">
                  <a:moveTo>
                    <a:pt x="10" y="449"/>
                  </a:moveTo>
                  <a:lnTo>
                    <a:pt x="2" y="500"/>
                  </a:lnTo>
                  <a:lnTo>
                    <a:pt x="0" y="550"/>
                  </a:lnTo>
                  <a:lnTo>
                    <a:pt x="1" y="575"/>
                  </a:lnTo>
                  <a:lnTo>
                    <a:pt x="4" y="599"/>
                  </a:lnTo>
                  <a:lnTo>
                    <a:pt x="9" y="623"/>
                  </a:lnTo>
                  <a:lnTo>
                    <a:pt x="15" y="647"/>
                  </a:lnTo>
                  <a:lnTo>
                    <a:pt x="22" y="671"/>
                  </a:lnTo>
                  <a:lnTo>
                    <a:pt x="27" y="682"/>
                  </a:lnTo>
                  <a:lnTo>
                    <a:pt x="31" y="694"/>
                  </a:lnTo>
                  <a:lnTo>
                    <a:pt x="42" y="716"/>
                  </a:lnTo>
                  <a:lnTo>
                    <a:pt x="53" y="737"/>
                  </a:lnTo>
                  <a:lnTo>
                    <a:pt x="67" y="759"/>
                  </a:lnTo>
                  <a:lnTo>
                    <a:pt x="81" y="779"/>
                  </a:lnTo>
                  <a:lnTo>
                    <a:pt x="97" y="799"/>
                  </a:lnTo>
                  <a:lnTo>
                    <a:pt x="113" y="817"/>
                  </a:lnTo>
                  <a:lnTo>
                    <a:pt x="131" y="837"/>
                  </a:lnTo>
                  <a:lnTo>
                    <a:pt x="152" y="855"/>
                  </a:lnTo>
                  <a:lnTo>
                    <a:pt x="172" y="871"/>
                  </a:lnTo>
                  <a:lnTo>
                    <a:pt x="194" y="887"/>
                  </a:lnTo>
                  <a:lnTo>
                    <a:pt x="216" y="902"/>
                  </a:lnTo>
                  <a:lnTo>
                    <a:pt x="240" y="917"/>
                  </a:lnTo>
                  <a:lnTo>
                    <a:pt x="264" y="929"/>
                  </a:lnTo>
                  <a:lnTo>
                    <a:pt x="291" y="942"/>
                  </a:lnTo>
                  <a:lnTo>
                    <a:pt x="317" y="953"/>
                  </a:lnTo>
                  <a:lnTo>
                    <a:pt x="345" y="964"/>
                  </a:lnTo>
                  <a:lnTo>
                    <a:pt x="402" y="980"/>
                  </a:lnTo>
                  <a:lnTo>
                    <a:pt x="463" y="994"/>
                  </a:lnTo>
                  <a:lnTo>
                    <a:pt x="528" y="1002"/>
                  </a:lnTo>
                  <a:lnTo>
                    <a:pt x="560" y="1004"/>
                  </a:lnTo>
                  <a:lnTo>
                    <a:pt x="593" y="1004"/>
                  </a:lnTo>
                  <a:lnTo>
                    <a:pt x="625" y="1004"/>
                  </a:lnTo>
                  <a:lnTo>
                    <a:pt x="657" y="1002"/>
                  </a:lnTo>
                  <a:lnTo>
                    <a:pt x="690" y="1000"/>
                  </a:lnTo>
                  <a:lnTo>
                    <a:pt x="721" y="995"/>
                  </a:lnTo>
                  <a:lnTo>
                    <a:pt x="753" y="990"/>
                  </a:lnTo>
                  <a:lnTo>
                    <a:pt x="783" y="984"/>
                  </a:lnTo>
                  <a:lnTo>
                    <a:pt x="814" y="976"/>
                  </a:lnTo>
                  <a:lnTo>
                    <a:pt x="844" y="967"/>
                  </a:lnTo>
                  <a:lnTo>
                    <a:pt x="873" y="958"/>
                  </a:lnTo>
                  <a:lnTo>
                    <a:pt x="902" y="947"/>
                  </a:lnTo>
                  <a:lnTo>
                    <a:pt x="931" y="935"/>
                  </a:lnTo>
                  <a:lnTo>
                    <a:pt x="958" y="922"/>
                  </a:lnTo>
                  <a:lnTo>
                    <a:pt x="985" y="908"/>
                  </a:lnTo>
                  <a:lnTo>
                    <a:pt x="1010" y="894"/>
                  </a:lnTo>
                  <a:lnTo>
                    <a:pt x="1059" y="862"/>
                  </a:lnTo>
                  <a:lnTo>
                    <a:pt x="1104" y="827"/>
                  </a:lnTo>
                  <a:lnTo>
                    <a:pt x="1126" y="808"/>
                  </a:lnTo>
                  <a:lnTo>
                    <a:pt x="1146" y="789"/>
                  </a:lnTo>
                  <a:lnTo>
                    <a:pt x="1164" y="768"/>
                  </a:lnTo>
                  <a:lnTo>
                    <a:pt x="1182" y="747"/>
                  </a:lnTo>
                  <a:lnTo>
                    <a:pt x="1199" y="725"/>
                  </a:lnTo>
                  <a:lnTo>
                    <a:pt x="1215" y="702"/>
                  </a:lnTo>
                  <a:lnTo>
                    <a:pt x="1229" y="680"/>
                  </a:lnTo>
                  <a:lnTo>
                    <a:pt x="1241" y="656"/>
                  </a:lnTo>
                  <a:lnTo>
                    <a:pt x="1263" y="608"/>
                  </a:lnTo>
                  <a:lnTo>
                    <a:pt x="1278" y="556"/>
                  </a:lnTo>
                  <a:lnTo>
                    <a:pt x="1287" y="505"/>
                  </a:lnTo>
                  <a:lnTo>
                    <a:pt x="1289" y="455"/>
                  </a:lnTo>
                  <a:lnTo>
                    <a:pt x="1287" y="430"/>
                  </a:lnTo>
                  <a:lnTo>
                    <a:pt x="1284" y="406"/>
                  </a:lnTo>
                  <a:lnTo>
                    <a:pt x="1279" y="382"/>
                  </a:lnTo>
                  <a:lnTo>
                    <a:pt x="1273" y="358"/>
                  </a:lnTo>
                  <a:lnTo>
                    <a:pt x="1265" y="334"/>
                  </a:lnTo>
                  <a:lnTo>
                    <a:pt x="1257" y="312"/>
                  </a:lnTo>
                  <a:lnTo>
                    <a:pt x="1246" y="290"/>
                  </a:lnTo>
                  <a:lnTo>
                    <a:pt x="1234" y="269"/>
                  </a:lnTo>
                  <a:lnTo>
                    <a:pt x="1221" y="247"/>
                  </a:lnTo>
                  <a:lnTo>
                    <a:pt x="1206" y="227"/>
                  </a:lnTo>
                  <a:lnTo>
                    <a:pt x="1191" y="206"/>
                  </a:lnTo>
                  <a:lnTo>
                    <a:pt x="1174" y="187"/>
                  </a:lnTo>
                  <a:lnTo>
                    <a:pt x="1156" y="169"/>
                  </a:lnTo>
                  <a:lnTo>
                    <a:pt x="1137" y="151"/>
                  </a:lnTo>
                  <a:lnTo>
                    <a:pt x="1116" y="134"/>
                  </a:lnTo>
                  <a:lnTo>
                    <a:pt x="1095" y="119"/>
                  </a:lnTo>
                  <a:lnTo>
                    <a:pt x="1048" y="89"/>
                  </a:lnTo>
                  <a:lnTo>
                    <a:pt x="998" y="64"/>
                  </a:lnTo>
                  <a:lnTo>
                    <a:pt x="944" y="42"/>
                  </a:lnTo>
                  <a:lnTo>
                    <a:pt x="885" y="24"/>
                  </a:lnTo>
                  <a:lnTo>
                    <a:pt x="824" y="12"/>
                  </a:lnTo>
                  <a:lnTo>
                    <a:pt x="761" y="4"/>
                  </a:lnTo>
                  <a:lnTo>
                    <a:pt x="695" y="0"/>
                  </a:lnTo>
                  <a:lnTo>
                    <a:pt x="662" y="1"/>
                  </a:lnTo>
                  <a:lnTo>
                    <a:pt x="630" y="2"/>
                  </a:lnTo>
                  <a:lnTo>
                    <a:pt x="598" y="6"/>
                  </a:lnTo>
                  <a:lnTo>
                    <a:pt x="566" y="10"/>
                  </a:lnTo>
                  <a:lnTo>
                    <a:pt x="551" y="12"/>
                  </a:lnTo>
                  <a:lnTo>
                    <a:pt x="535" y="16"/>
                  </a:lnTo>
                  <a:lnTo>
                    <a:pt x="504" y="22"/>
                  </a:lnTo>
                  <a:lnTo>
                    <a:pt x="474" y="30"/>
                  </a:lnTo>
                  <a:lnTo>
                    <a:pt x="444" y="38"/>
                  </a:lnTo>
                  <a:lnTo>
                    <a:pt x="414" y="48"/>
                  </a:lnTo>
                  <a:lnTo>
                    <a:pt x="387" y="59"/>
                  </a:lnTo>
                  <a:lnTo>
                    <a:pt x="358" y="70"/>
                  </a:lnTo>
                  <a:lnTo>
                    <a:pt x="330" y="83"/>
                  </a:lnTo>
                  <a:lnTo>
                    <a:pt x="304" y="97"/>
                  </a:lnTo>
                  <a:lnTo>
                    <a:pt x="278" y="112"/>
                  </a:lnTo>
                  <a:lnTo>
                    <a:pt x="252" y="127"/>
                  </a:lnTo>
                  <a:lnTo>
                    <a:pt x="228" y="144"/>
                  </a:lnTo>
                  <a:lnTo>
                    <a:pt x="206" y="161"/>
                  </a:lnTo>
                  <a:lnTo>
                    <a:pt x="183" y="179"/>
                  </a:lnTo>
                  <a:lnTo>
                    <a:pt x="163" y="198"/>
                  </a:lnTo>
                  <a:lnTo>
                    <a:pt x="142" y="217"/>
                  </a:lnTo>
                  <a:lnTo>
                    <a:pt x="123" y="237"/>
                  </a:lnTo>
                  <a:lnTo>
                    <a:pt x="105" y="259"/>
                  </a:lnTo>
                  <a:lnTo>
                    <a:pt x="88" y="280"/>
                  </a:lnTo>
                  <a:lnTo>
                    <a:pt x="73" y="303"/>
                  </a:lnTo>
                  <a:lnTo>
                    <a:pt x="59" y="326"/>
                  </a:lnTo>
                  <a:lnTo>
                    <a:pt x="46" y="350"/>
                  </a:lnTo>
                  <a:lnTo>
                    <a:pt x="25" y="398"/>
                  </a:lnTo>
                  <a:lnTo>
                    <a:pt x="16" y="423"/>
                  </a:lnTo>
                  <a:lnTo>
                    <a:pt x="10" y="449"/>
                  </a:lnTo>
                  <a:close/>
                </a:path>
              </a:pathLst>
            </a:custGeom>
            <a:solidFill>
              <a:srgbClr val="FFFFFF"/>
            </a:solidFill>
            <a:ln w="14288">
              <a:solidFill>
                <a:srgbClr val="000000"/>
              </a:solidFill>
              <a:prstDash val="solid"/>
              <a:round/>
              <a:headEnd/>
              <a:tailEnd/>
            </a:ln>
          </p:spPr>
          <p:txBody>
            <a:bodyPr/>
            <a:lstStyle/>
            <a:p>
              <a:endParaRPr lang="en-IN"/>
            </a:p>
          </p:txBody>
        </p:sp>
        <p:sp>
          <p:nvSpPr>
            <p:cNvPr id="121894" name="Line 38"/>
            <p:cNvSpPr>
              <a:spLocks noChangeShapeType="1"/>
            </p:cNvSpPr>
            <p:nvPr/>
          </p:nvSpPr>
          <p:spPr bwMode="auto">
            <a:xfrm>
              <a:off x="4179" y="1688"/>
              <a:ext cx="30" cy="32"/>
            </a:xfrm>
            <a:prstGeom prst="line">
              <a:avLst/>
            </a:prstGeom>
            <a:noFill/>
            <a:ln w="14288">
              <a:solidFill>
                <a:srgbClr val="000000"/>
              </a:solidFill>
              <a:round/>
              <a:headEnd/>
              <a:tailEnd/>
            </a:ln>
          </p:spPr>
          <p:txBody>
            <a:bodyPr/>
            <a:lstStyle/>
            <a:p>
              <a:endParaRPr lang="en-IN"/>
            </a:p>
          </p:txBody>
        </p:sp>
        <p:sp>
          <p:nvSpPr>
            <p:cNvPr id="121895" name="Line 39"/>
            <p:cNvSpPr>
              <a:spLocks noChangeShapeType="1"/>
            </p:cNvSpPr>
            <p:nvPr/>
          </p:nvSpPr>
          <p:spPr bwMode="auto">
            <a:xfrm flipH="1">
              <a:off x="4149" y="1688"/>
              <a:ext cx="30" cy="32"/>
            </a:xfrm>
            <a:prstGeom prst="line">
              <a:avLst/>
            </a:prstGeom>
            <a:noFill/>
            <a:ln w="14288">
              <a:solidFill>
                <a:srgbClr val="000000"/>
              </a:solidFill>
              <a:round/>
              <a:headEnd/>
              <a:tailEnd/>
            </a:ln>
          </p:spPr>
          <p:txBody>
            <a:bodyPr/>
            <a:lstStyle/>
            <a:p>
              <a:endParaRPr lang="en-IN"/>
            </a:p>
          </p:txBody>
        </p:sp>
        <p:sp>
          <p:nvSpPr>
            <p:cNvPr id="121896" name="Line 40"/>
            <p:cNvSpPr>
              <a:spLocks noChangeShapeType="1"/>
            </p:cNvSpPr>
            <p:nvPr/>
          </p:nvSpPr>
          <p:spPr bwMode="auto">
            <a:xfrm flipH="1" flipV="1">
              <a:off x="4149" y="1529"/>
              <a:ext cx="30" cy="159"/>
            </a:xfrm>
            <a:prstGeom prst="line">
              <a:avLst/>
            </a:prstGeom>
            <a:noFill/>
            <a:ln w="14288">
              <a:solidFill>
                <a:srgbClr val="000000"/>
              </a:solidFill>
              <a:round/>
              <a:headEnd/>
              <a:tailEnd/>
            </a:ln>
          </p:spPr>
          <p:txBody>
            <a:bodyPr/>
            <a:lstStyle/>
            <a:p>
              <a:endParaRPr lang="en-IN"/>
            </a:p>
          </p:txBody>
        </p:sp>
        <p:sp>
          <p:nvSpPr>
            <p:cNvPr id="121897" name="Line 41"/>
            <p:cNvSpPr>
              <a:spLocks noChangeShapeType="1"/>
            </p:cNvSpPr>
            <p:nvPr/>
          </p:nvSpPr>
          <p:spPr bwMode="auto">
            <a:xfrm flipV="1">
              <a:off x="4149" y="1497"/>
              <a:ext cx="30" cy="32"/>
            </a:xfrm>
            <a:prstGeom prst="line">
              <a:avLst/>
            </a:prstGeom>
            <a:noFill/>
            <a:ln w="14288">
              <a:solidFill>
                <a:srgbClr val="000000"/>
              </a:solidFill>
              <a:round/>
              <a:headEnd/>
              <a:tailEnd/>
            </a:ln>
          </p:spPr>
          <p:txBody>
            <a:bodyPr/>
            <a:lstStyle/>
            <a:p>
              <a:endParaRPr lang="en-IN"/>
            </a:p>
          </p:txBody>
        </p:sp>
        <p:sp>
          <p:nvSpPr>
            <p:cNvPr id="121898" name="Line 42"/>
            <p:cNvSpPr>
              <a:spLocks noChangeShapeType="1"/>
            </p:cNvSpPr>
            <p:nvPr/>
          </p:nvSpPr>
          <p:spPr bwMode="auto">
            <a:xfrm flipH="1" flipV="1">
              <a:off x="4119" y="1497"/>
              <a:ext cx="30" cy="32"/>
            </a:xfrm>
            <a:prstGeom prst="line">
              <a:avLst/>
            </a:prstGeom>
            <a:noFill/>
            <a:ln w="14288">
              <a:solidFill>
                <a:srgbClr val="000000"/>
              </a:solidFill>
              <a:round/>
              <a:headEnd/>
              <a:tailEnd/>
            </a:ln>
          </p:spPr>
          <p:txBody>
            <a:bodyPr/>
            <a:lstStyle/>
            <a:p>
              <a:endParaRPr lang="en-IN"/>
            </a:p>
          </p:txBody>
        </p:sp>
        <p:sp>
          <p:nvSpPr>
            <p:cNvPr id="121899" name="Line 43"/>
            <p:cNvSpPr>
              <a:spLocks noChangeShapeType="1"/>
            </p:cNvSpPr>
            <p:nvPr/>
          </p:nvSpPr>
          <p:spPr bwMode="auto">
            <a:xfrm flipV="1">
              <a:off x="4163" y="1607"/>
              <a:ext cx="66" cy="1"/>
            </a:xfrm>
            <a:prstGeom prst="line">
              <a:avLst/>
            </a:prstGeom>
            <a:noFill/>
            <a:ln w="14288">
              <a:solidFill>
                <a:srgbClr val="000000"/>
              </a:solidFill>
              <a:round/>
              <a:headEnd/>
              <a:tailEnd/>
            </a:ln>
          </p:spPr>
          <p:txBody>
            <a:bodyPr/>
            <a:lstStyle/>
            <a:p>
              <a:endParaRPr lang="en-IN"/>
            </a:p>
          </p:txBody>
        </p:sp>
        <p:sp>
          <p:nvSpPr>
            <p:cNvPr id="121900" name="Line 44"/>
            <p:cNvSpPr>
              <a:spLocks noChangeShapeType="1"/>
            </p:cNvSpPr>
            <p:nvPr/>
          </p:nvSpPr>
          <p:spPr bwMode="auto">
            <a:xfrm flipH="1" flipV="1">
              <a:off x="4095" y="1607"/>
              <a:ext cx="68" cy="1"/>
            </a:xfrm>
            <a:prstGeom prst="line">
              <a:avLst/>
            </a:prstGeom>
            <a:noFill/>
            <a:ln w="14288">
              <a:solidFill>
                <a:srgbClr val="000000"/>
              </a:solidFill>
              <a:round/>
              <a:headEnd/>
              <a:tailEnd/>
            </a:ln>
          </p:spPr>
          <p:txBody>
            <a:bodyPr/>
            <a:lstStyle/>
            <a:p>
              <a:endParaRPr lang="en-IN"/>
            </a:p>
          </p:txBody>
        </p:sp>
        <p:sp>
          <p:nvSpPr>
            <p:cNvPr id="121901" name="Freeform 45"/>
            <p:cNvSpPr>
              <a:spLocks/>
            </p:cNvSpPr>
            <p:nvPr/>
          </p:nvSpPr>
          <p:spPr bwMode="auto">
            <a:xfrm flipV="1">
              <a:off x="2312" y="1455"/>
              <a:ext cx="412" cy="352"/>
            </a:xfrm>
            <a:custGeom>
              <a:avLst/>
              <a:gdLst/>
              <a:ahLst/>
              <a:cxnLst>
                <a:cxn ang="0">
                  <a:pos x="11" y="591"/>
                </a:cxn>
                <a:cxn ang="0">
                  <a:pos x="20" y="632"/>
                </a:cxn>
                <a:cxn ang="0">
                  <a:pos x="39" y="683"/>
                </a:cxn>
                <a:cxn ang="0">
                  <a:pos x="63" y="733"/>
                </a:cxn>
                <a:cxn ang="0">
                  <a:pos x="93" y="779"/>
                </a:cxn>
                <a:cxn ang="0">
                  <a:pos x="128" y="822"/>
                </a:cxn>
                <a:cxn ang="0">
                  <a:pos x="166" y="864"/>
                </a:cxn>
                <a:cxn ang="0">
                  <a:pos x="208" y="902"/>
                </a:cxn>
                <a:cxn ang="0">
                  <a:pos x="255" y="935"/>
                </a:cxn>
                <a:cxn ang="0">
                  <a:pos x="331" y="979"/>
                </a:cxn>
                <a:cxn ang="0">
                  <a:pos x="412" y="1014"/>
                </a:cxn>
                <a:cxn ang="0">
                  <a:pos x="529" y="1045"/>
                </a:cxn>
                <a:cxn ang="0">
                  <a:pos x="621" y="1056"/>
                </a:cxn>
                <a:cxn ang="0">
                  <a:pos x="683" y="1056"/>
                </a:cxn>
                <a:cxn ang="0">
                  <a:pos x="745" y="1051"/>
                </a:cxn>
                <a:cxn ang="0">
                  <a:pos x="806" y="1041"/>
                </a:cxn>
                <a:cxn ang="0">
                  <a:pos x="864" y="1025"/>
                </a:cxn>
                <a:cxn ang="0">
                  <a:pos x="918" y="1006"/>
                </a:cxn>
                <a:cxn ang="0">
                  <a:pos x="969" y="981"/>
                </a:cxn>
                <a:cxn ang="0">
                  <a:pos x="1016" y="953"/>
                </a:cxn>
                <a:cxn ang="0">
                  <a:pos x="1059" y="921"/>
                </a:cxn>
                <a:cxn ang="0">
                  <a:pos x="1099" y="885"/>
                </a:cxn>
                <a:cxn ang="0">
                  <a:pos x="1149" y="825"/>
                </a:cxn>
                <a:cxn ang="0">
                  <a:pos x="1177" y="782"/>
                </a:cxn>
                <a:cxn ang="0">
                  <a:pos x="1216" y="687"/>
                </a:cxn>
                <a:cxn ang="0">
                  <a:pos x="1231" y="612"/>
                </a:cxn>
                <a:cxn ang="0">
                  <a:pos x="1234" y="560"/>
                </a:cxn>
                <a:cxn ang="0">
                  <a:pos x="1231" y="506"/>
                </a:cxn>
                <a:cxn ang="0">
                  <a:pos x="1220" y="452"/>
                </a:cxn>
                <a:cxn ang="0">
                  <a:pos x="1204" y="399"/>
                </a:cxn>
                <a:cxn ang="0">
                  <a:pos x="1183" y="349"/>
                </a:cxn>
                <a:cxn ang="0">
                  <a:pos x="1156" y="301"/>
                </a:cxn>
                <a:cxn ang="0">
                  <a:pos x="1124" y="256"/>
                </a:cxn>
                <a:cxn ang="0">
                  <a:pos x="1088" y="214"/>
                </a:cxn>
                <a:cxn ang="0">
                  <a:pos x="1047" y="174"/>
                </a:cxn>
                <a:cxn ang="0">
                  <a:pos x="1003" y="139"/>
                </a:cxn>
                <a:cxn ang="0">
                  <a:pos x="955" y="107"/>
                </a:cxn>
                <a:cxn ang="0">
                  <a:pos x="877" y="65"/>
                </a:cxn>
                <a:cxn ang="0">
                  <a:pos x="764" y="26"/>
                </a:cxn>
                <a:cxn ang="0">
                  <a:pos x="643" y="4"/>
                </a:cxn>
                <a:cxn ang="0">
                  <a:pos x="582" y="0"/>
                </a:cxn>
                <a:cxn ang="0">
                  <a:pos x="520" y="3"/>
                </a:cxn>
                <a:cxn ang="0">
                  <a:pos x="458" y="11"/>
                </a:cxn>
                <a:cxn ang="0">
                  <a:pos x="399" y="24"/>
                </a:cxn>
                <a:cxn ang="0">
                  <a:pos x="343" y="41"/>
                </a:cxn>
                <a:cxn ang="0">
                  <a:pos x="316" y="52"/>
                </a:cxn>
                <a:cxn ang="0">
                  <a:pos x="265" y="77"/>
                </a:cxn>
                <a:cxn ang="0">
                  <a:pos x="218" y="105"/>
                </a:cxn>
                <a:cxn ang="0">
                  <a:pos x="175" y="137"/>
                </a:cxn>
                <a:cxn ang="0">
                  <a:pos x="135" y="173"/>
                </a:cxn>
                <a:cxn ang="0">
                  <a:pos x="100" y="211"/>
                </a:cxn>
                <a:cxn ang="0">
                  <a:pos x="70" y="253"/>
                </a:cxn>
                <a:cxn ang="0">
                  <a:pos x="35" y="322"/>
                </a:cxn>
                <a:cxn ang="0">
                  <a:pos x="6" y="420"/>
                </a:cxn>
                <a:cxn ang="0">
                  <a:pos x="0" y="498"/>
                </a:cxn>
                <a:cxn ang="0">
                  <a:pos x="3" y="552"/>
                </a:cxn>
              </a:cxnLst>
              <a:rect l="0" t="0" r="r" b="b"/>
              <a:pathLst>
                <a:path w="1234" h="1056">
                  <a:moveTo>
                    <a:pt x="7" y="578"/>
                  </a:moveTo>
                  <a:lnTo>
                    <a:pt x="11" y="591"/>
                  </a:lnTo>
                  <a:lnTo>
                    <a:pt x="13" y="604"/>
                  </a:lnTo>
                  <a:lnTo>
                    <a:pt x="20" y="632"/>
                  </a:lnTo>
                  <a:lnTo>
                    <a:pt x="30" y="657"/>
                  </a:lnTo>
                  <a:lnTo>
                    <a:pt x="39" y="683"/>
                  </a:lnTo>
                  <a:lnTo>
                    <a:pt x="51" y="707"/>
                  </a:lnTo>
                  <a:lnTo>
                    <a:pt x="63" y="733"/>
                  </a:lnTo>
                  <a:lnTo>
                    <a:pt x="78" y="755"/>
                  </a:lnTo>
                  <a:lnTo>
                    <a:pt x="93" y="779"/>
                  </a:lnTo>
                  <a:lnTo>
                    <a:pt x="110" y="801"/>
                  </a:lnTo>
                  <a:lnTo>
                    <a:pt x="128" y="822"/>
                  </a:lnTo>
                  <a:lnTo>
                    <a:pt x="146" y="844"/>
                  </a:lnTo>
                  <a:lnTo>
                    <a:pt x="166" y="864"/>
                  </a:lnTo>
                  <a:lnTo>
                    <a:pt x="187" y="884"/>
                  </a:lnTo>
                  <a:lnTo>
                    <a:pt x="208" y="902"/>
                  </a:lnTo>
                  <a:lnTo>
                    <a:pt x="231" y="920"/>
                  </a:lnTo>
                  <a:lnTo>
                    <a:pt x="255" y="935"/>
                  </a:lnTo>
                  <a:lnTo>
                    <a:pt x="304" y="966"/>
                  </a:lnTo>
                  <a:lnTo>
                    <a:pt x="331" y="979"/>
                  </a:lnTo>
                  <a:lnTo>
                    <a:pt x="357" y="993"/>
                  </a:lnTo>
                  <a:lnTo>
                    <a:pt x="412" y="1014"/>
                  </a:lnTo>
                  <a:lnTo>
                    <a:pt x="470" y="1032"/>
                  </a:lnTo>
                  <a:lnTo>
                    <a:pt x="529" y="1045"/>
                  </a:lnTo>
                  <a:lnTo>
                    <a:pt x="589" y="1054"/>
                  </a:lnTo>
                  <a:lnTo>
                    <a:pt x="621" y="1056"/>
                  </a:lnTo>
                  <a:lnTo>
                    <a:pt x="652" y="1056"/>
                  </a:lnTo>
                  <a:lnTo>
                    <a:pt x="683" y="1056"/>
                  </a:lnTo>
                  <a:lnTo>
                    <a:pt x="714" y="1054"/>
                  </a:lnTo>
                  <a:lnTo>
                    <a:pt x="745" y="1051"/>
                  </a:lnTo>
                  <a:lnTo>
                    <a:pt x="776" y="1047"/>
                  </a:lnTo>
                  <a:lnTo>
                    <a:pt x="806" y="1041"/>
                  </a:lnTo>
                  <a:lnTo>
                    <a:pt x="835" y="1033"/>
                  </a:lnTo>
                  <a:lnTo>
                    <a:pt x="864" y="1025"/>
                  </a:lnTo>
                  <a:lnTo>
                    <a:pt x="891" y="1015"/>
                  </a:lnTo>
                  <a:lnTo>
                    <a:pt x="918" y="1006"/>
                  </a:lnTo>
                  <a:lnTo>
                    <a:pt x="944" y="994"/>
                  </a:lnTo>
                  <a:lnTo>
                    <a:pt x="969" y="981"/>
                  </a:lnTo>
                  <a:lnTo>
                    <a:pt x="993" y="968"/>
                  </a:lnTo>
                  <a:lnTo>
                    <a:pt x="1016" y="953"/>
                  </a:lnTo>
                  <a:lnTo>
                    <a:pt x="1039" y="938"/>
                  </a:lnTo>
                  <a:lnTo>
                    <a:pt x="1059" y="921"/>
                  </a:lnTo>
                  <a:lnTo>
                    <a:pt x="1080" y="903"/>
                  </a:lnTo>
                  <a:lnTo>
                    <a:pt x="1099" y="885"/>
                  </a:lnTo>
                  <a:lnTo>
                    <a:pt x="1117" y="866"/>
                  </a:lnTo>
                  <a:lnTo>
                    <a:pt x="1149" y="825"/>
                  </a:lnTo>
                  <a:lnTo>
                    <a:pt x="1163" y="803"/>
                  </a:lnTo>
                  <a:lnTo>
                    <a:pt x="1177" y="782"/>
                  </a:lnTo>
                  <a:lnTo>
                    <a:pt x="1198" y="736"/>
                  </a:lnTo>
                  <a:lnTo>
                    <a:pt x="1216" y="687"/>
                  </a:lnTo>
                  <a:lnTo>
                    <a:pt x="1227" y="638"/>
                  </a:lnTo>
                  <a:lnTo>
                    <a:pt x="1231" y="612"/>
                  </a:lnTo>
                  <a:lnTo>
                    <a:pt x="1233" y="586"/>
                  </a:lnTo>
                  <a:lnTo>
                    <a:pt x="1234" y="560"/>
                  </a:lnTo>
                  <a:lnTo>
                    <a:pt x="1233" y="534"/>
                  </a:lnTo>
                  <a:lnTo>
                    <a:pt x="1231" y="506"/>
                  </a:lnTo>
                  <a:lnTo>
                    <a:pt x="1226" y="480"/>
                  </a:lnTo>
                  <a:lnTo>
                    <a:pt x="1220" y="452"/>
                  </a:lnTo>
                  <a:lnTo>
                    <a:pt x="1213" y="426"/>
                  </a:lnTo>
                  <a:lnTo>
                    <a:pt x="1204" y="399"/>
                  </a:lnTo>
                  <a:lnTo>
                    <a:pt x="1193" y="374"/>
                  </a:lnTo>
                  <a:lnTo>
                    <a:pt x="1183" y="349"/>
                  </a:lnTo>
                  <a:lnTo>
                    <a:pt x="1171" y="325"/>
                  </a:lnTo>
                  <a:lnTo>
                    <a:pt x="1156" y="301"/>
                  </a:lnTo>
                  <a:lnTo>
                    <a:pt x="1141" y="278"/>
                  </a:lnTo>
                  <a:lnTo>
                    <a:pt x="1124" y="256"/>
                  </a:lnTo>
                  <a:lnTo>
                    <a:pt x="1106" y="234"/>
                  </a:lnTo>
                  <a:lnTo>
                    <a:pt x="1088" y="214"/>
                  </a:lnTo>
                  <a:lnTo>
                    <a:pt x="1068" y="193"/>
                  </a:lnTo>
                  <a:lnTo>
                    <a:pt x="1047" y="174"/>
                  </a:lnTo>
                  <a:lnTo>
                    <a:pt x="1026" y="156"/>
                  </a:lnTo>
                  <a:lnTo>
                    <a:pt x="1003" y="139"/>
                  </a:lnTo>
                  <a:lnTo>
                    <a:pt x="979" y="123"/>
                  </a:lnTo>
                  <a:lnTo>
                    <a:pt x="955" y="107"/>
                  </a:lnTo>
                  <a:lnTo>
                    <a:pt x="930" y="91"/>
                  </a:lnTo>
                  <a:lnTo>
                    <a:pt x="877" y="65"/>
                  </a:lnTo>
                  <a:lnTo>
                    <a:pt x="822" y="44"/>
                  </a:lnTo>
                  <a:lnTo>
                    <a:pt x="764" y="26"/>
                  </a:lnTo>
                  <a:lnTo>
                    <a:pt x="704" y="12"/>
                  </a:lnTo>
                  <a:lnTo>
                    <a:pt x="643" y="4"/>
                  </a:lnTo>
                  <a:lnTo>
                    <a:pt x="613" y="2"/>
                  </a:lnTo>
                  <a:lnTo>
                    <a:pt x="582" y="0"/>
                  </a:lnTo>
                  <a:lnTo>
                    <a:pt x="551" y="2"/>
                  </a:lnTo>
                  <a:lnTo>
                    <a:pt x="520" y="3"/>
                  </a:lnTo>
                  <a:lnTo>
                    <a:pt x="489" y="6"/>
                  </a:lnTo>
                  <a:lnTo>
                    <a:pt x="458" y="11"/>
                  </a:lnTo>
                  <a:lnTo>
                    <a:pt x="428" y="17"/>
                  </a:lnTo>
                  <a:lnTo>
                    <a:pt x="399" y="24"/>
                  </a:lnTo>
                  <a:lnTo>
                    <a:pt x="370" y="32"/>
                  </a:lnTo>
                  <a:lnTo>
                    <a:pt x="343" y="41"/>
                  </a:lnTo>
                  <a:lnTo>
                    <a:pt x="329" y="47"/>
                  </a:lnTo>
                  <a:lnTo>
                    <a:pt x="316" y="52"/>
                  </a:lnTo>
                  <a:lnTo>
                    <a:pt x="290" y="64"/>
                  </a:lnTo>
                  <a:lnTo>
                    <a:pt x="265" y="77"/>
                  </a:lnTo>
                  <a:lnTo>
                    <a:pt x="241" y="90"/>
                  </a:lnTo>
                  <a:lnTo>
                    <a:pt x="218" y="105"/>
                  </a:lnTo>
                  <a:lnTo>
                    <a:pt x="195" y="120"/>
                  </a:lnTo>
                  <a:lnTo>
                    <a:pt x="175" y="137"/>
                  </a:lnTo>
                  <a:lnTo>
                    <a:pt x="154" y="154"/>
                  </a:lnTo>
                  <a:lnTo>
                    <a:pt x="135" y="173"/>
                  </a:lnTo>
                  <a:lnTo>
                    <a:pt x="117" y="192"/>
                  </a:lnTo>
                  <a:lnTo>
                    <a:pt x="100" y="211"/>
                  </a:lnTo>
                  <a:lnTo>
                    <a:pt x="85" y="233"/>
                  </a:lnTo>
                  <a:lnTo>
                    <a:pt x="70" y="253"/>
                  </a:lnTo>
                  <a:lnTo>
                    <a:pt x="57" y="276"/>
                  </a:lnTo>
                  <a:lnTo>
                    <a:pt x="35" y="322"/>
                  </a:lnTo>
                  <a:lnTo>
                    <a:pt x="18" y="370"/>
                  </a:lnTo>
                  <a:lnTo>
                    <a:pt x="6" y="420"/>
                  </a:lnTo>
                  <a:lnTo>
                    <a:pt x="0" y="471"/>
                  </a:lnTo>
                  <a:lnTo>
                    <a:pt x="0" y="498"/>
                  </a:lnTo>
                  <a:lnTo>
                    <a:pt x="1" y="524"/>
                  </a:lnTo>
                  <a:lnTo>
                    <a:pt x="3" y="552"/>
                  </a:lnTo>
                  <a:lnTo>
                    <a:pt x="7" y="578"/>
                  </a:lnTo>
                  <a:close/>
                </a:path>
              </a:pathLst>
            </a:custGeom>
            <a:solidFill>
              <a:srgbClr val="FFFFFF"/>
            </a:solidFill>
            <a:ln w="14288">
              <a:solidFill>
                <a:srgbClr val="000000"/>
              </a:solidFill>
              <a:prstDash val="solid"/>
              <a:round/>
              <a:headEnd/>
              <a:tailEnd/>
            </a:ln>
          </p:spPr>
          <p:txBody>
            <a:bodyPr/>
            <a:lstStyle/>
            <a:p>
              <a:endParaRPr lang="en-IN"/>
            </a:p>
          </p:txBody>
        </p:sp>
        <p:sp>
          <p:nvSpPr>
            <p:cNvPr id="121902" name="Line 46"/>
            <p:cNvSpPr>
              <a:spLocks noChangeShapeType="1"/>
            </p:cNvSpPr>
            <p:nvPr/>
          </p:nvSpPr>
          <p:spPr bwMode="auto">
            <a:xfrm>
              <a:off x="2498" y="1725"/>
              <a:ext cx="34" cy="32"/>
            </a:xfrm>
            <a:prstGeom prst="line">
              <a:avLst/>
            </a:prstGeom>
            <a:noFill/>
            <a:ln w="14288">
              <a:solidFill>
                <a:srgbClr val="000000"/>
              </a:solidFill>
              <a:round/>
              <a:headEnd/>
              <a:tailEnd/>
            </a:ln>
          </p:spPr>
          <p:txBody>
            <a:bodyPr/>
            <a:lstStyle/>
            <a:p>
              <a:endParaRPr lang="en-IN"/>
            </a:p>
          </p:txBody>
        </p:sp>
        <p:sp>
          <p:nvSpPr>
            <p:cNvPr id="121903" name="Line 47"/>
            <p:cNvSpPr>
              <a:spLocks noChangeShapeType="1"/>
            </p:cNvSpPr>
            <p:nvPr/>
          </p:nvSpPr>
          <p:spPr bwMode="auto">
            <a:xfrm flipH="1">
              <a:off x="2464" y="1725"/>
              <a:ext cx="34" cy="32"/>
            </a:xfrm>
            <a:prstGeom prst="line">
              <a:avLst/>
            </a:prstGeom>
            <a:noFill/>
            <a:ln w="14288">
              <a:solidFill>
                <a:srgbClr val="000000"/>
              </a:solidFill>
              <a:round/>
              <a:headEnd/>
              <a:tailEnd/>
            </a:ln>
          </p:spPr>
          <p:txBody>
            <a:bodyPr/>
            <a:lstStyle/>
            <a:p>
              <a:endParaRPr lang="en-IN"/>
            </a:p>
          </p:txBody>
        </p:sp>
        <p:sp>
          <p:nvSpPr>
            <p:cNvPr id="121904" name="Line 48"/>
            <p:cNvSpPr>
              <a:spLocks noChangeShapeType="1"/>
            </p:cNvSpPr>
            <p:nvPr/>
          </p:nvSpPr>
          <p:spPr bwMode="auto">
            <a:xfrm flipV="1">
              <a:off x="2498" y="1532"/>
              <a:ext cx="34" cy="193"/>
            </a:xfrm>
            <a:prstGeom prst="line">
              <a:avLst/>
            </a:prstGeom>
            <a:noFill/>
            <a:ln w="14288">
              <a:solidFill>
                <a:srgbClr val="000000"/>
              </a:solidFill>
              <a:round/>
              <a:headEnd/>
              <a:tailEnd/>
            </a:ln>
          </p:spPr>
          <p:txBody>
            <a:bodyPr/>
            <a:lstStyle/>
            <a:p>
              <a:endParaRPr lang="en-IN"/>
            </a:p>
          </p:txBody>
        </p:sp>
        <p:sp>
          <p:nvSpPr>
            <p:cNvPr id="121905" name="Line 49"/>
            <p:cNvSpPr>
              <a:spLocks noChangeShapeType="1"/>
            </p:cNvSpPr>
            <p:nvPr/>
          </p:nvSpPr>
          <p:spPr bwMode="auto">
            <a:xfrm flipV="1">
              <a:off x="2532" y="1500"/>
              <a:ext cx="34" cy="32"/>
            </a:xfrm>
            <a:prstGeom prst="line">
              <a:avLst/>
            </a:prstGeom>
            <a:noFill/>
            <a:ln w="14288">
              <a:solidFill>
                <a:srgbClr val="000000"/>
              </a:solidFill>
              <a:round/>
              <a:headEnd/>
              <a:tailEnd/>
            </a:ln>
          </p:spPr>
          <p:txBody>
            <a:bodyPr/>
            <a:lstStyle/>
            <a:p>
              <a:endParaRPr lang="en-IN"/>
            </a:p>
          </p:txBody>
        </p:sp>
        <p:sp>
          <p:nvSpPr>
            <p:cNvPr id="121906" name="Line 50"/>
            <p:cNvSpPr>
              <a:spLocks noChangeShapeType="1"/>
            </p:cNvSpPr>
            <p:nvPr/>
          </p:nvSpPr>
          <p:spPr bwMode="auto">
            <a:xfrm flipH="1" flipV="1">
              <a:off x="2498" y="1500"/>
              <a:ext cx="34" cy="32"/>
            </a:xfrm>
            <a:prstGeom prst="line">
              <a:avLst/>
            </a:prstGeom>
            <a:noFill/>
            <a:ln w="14288">
              <a:solidFill>
                <a:srgbClr val="000000"/>
              </a:solidFill>
              <a:round/>
              <a:headEnd/>
              <a:tailEnd/>
            </a:ln>
          </p:spPr>
          <p:txBody>
            <a:bodyPr/>
            <a:lstStyle/>
            <a:p>
              <a:endParaRPr lang="en-IN"/>
            </a:p>
          </p:txBody>
        </p:sp>
        <p:sp>
          <p:nvSpPr>
            <p:cNvPr id="121907" name="Line 51"/>
            <p:cNvSpPr>
              <a:spLocks noChangeShapeType="1"/>
            </p:cNvSpPr>
            <p:nvPr/>
          </p:nvSpPr>
          <p:spPr bwMode="auto">
            <a:xfrm flipH="1" flipV="1">
              <a:off x="2447" y="1627"/>
              <a:ext cx="67" cy="1"/>
            </a:xfrm>
            <a:prstGeom prst="line">
              <a:avLst/>
            </a:prstGeom>
            <a:noFill/>
            <a:ln w="14288">
              <a:solidFill>
                <a:srgbClr val="000000"/>
              </a:solidFill>
              <a:round/>
              <a:headEnd/>
              <a:tailEnd/>
            </a:ln>
          </p:spPr>
          <p:txBody>
            <a:bodyPr/>
            <a:lstStyle/>
            <a:p>
              <a:endParaRPr lang="en-IN"/>
            </a:p>
          </p:txBody>
        </p:sp>
        <p:sp>
          <p:nvSpPr>
            <p:cNvPr id="121908" name="Line 52"/>
            <p:cNvSpPr>
              <a:spLocks noChangeShapeType="1"/>
            </p:cNvSpPr>
            <p:nvPr/>
          </p:nvSpPr>
          <p:spPr bwMode="auto">
            <a:xfrm flipV="1">
              <a:off x="2514" y="1627"/>
              <a:ext cx="67" cy="1"/>
            </a:xfrm>
            <a:prstGeom prst="line">
              <a:avLst/>
            </a:prstGeom>
            <a:noFill/>
            <a:ln w="14288">
              <a:solidFill>
                <a:srgbClr val="000000"/>
              </a:solidFill>
              <a:round/>
              <a:headEnd/>
              <a:tailEnd/>
            </a:ln>
          </p:spPr>
          <p:txBody>
            <a:bodyPr/>
            <a:lstStyle/>
            <a:p>
              <a:endParaRPr lang="en-IN"/>
            </a:p>
          </p:txBody>
        </p:sp>
        <p:sp>
          <p:nvSpPr>
            <p:cNvPr id="121909" name="Freeform 53"/>
            <p:cNvSpPr>
              <a:spLocks/>
            </p:cNvSpPr>
            <p:nvPr/>
          </p:nvSpPr>
          <p:spPr bwMode="auto">
            <a:xfrm flipV="1">
              <a:off x="3959" y="1224"/>
              <a:ext cx="292" cy="229"/>
            </a:xfrm>
            <a:custGeom>
              <a:avLst/>
              <a:gdLst/>
              <a:ahLst/>
              <a:cxnLst>
                <a:cxn ang="0">
                  <a:pos x="1" y="342"/>
                </a:cxn>
                <a:cxn ang="0">
                  <a:pos x="1" y="392"/>
                </a:cxn>
                <a:cxn ang="0">
                  <a:pos x="6" y="425"/>
                </a:cxn>
                <a:cxn ang="0">
                  <a:pos x="15" y="458"/>
                </a:cxn>
                <a:cxn ang="0">
                  <a:pos x="28" y="489"/>
                </a:cxn>
                <a:cxn ang="0">
                  <a:pos x="45" y="518"/>
                </a:cxn>
                <a:cxn ang="0">
                  <a:pos x="77" y="558"/>
                </a:cxn>
                <a:cxn ang="0">
                  <a:pos x="131" y="605"/>
                </a:cxn>
                <a:cxn ang="0">
                  <a:pos x="197" y="644"/>
                </a:cxn>
                <a:cxn ang="0">
                  <a:pos x="274" y="670"/>
                </a:cxn>
                <a:cxn ang="0">
                  <a:pos x="359" y="684"/>
                </a:cxn>
                <a:cxn ang="0">
                  <a:pos x="425" y="687"/>
                </a:cxn>
                <a:cxn ang="0">
                  <a:pos x="491" y="679"/>
                </a:cxn>
                <a:cxn ang="0">
                  <a:pos x="533" y="672"/>
                </a:cxn>
                <a:cxn ang="0">
                  <a:pos x="553" y="666"/>
                </a:cxn>
                <a:cxn ang="0">
                  <a:pos x="614" y="647"/>
                </a:cxn>
                <a:cxn ang="0">
                  <a:pos x="651" y="629"/>
                </a:cxn>
                <a:cxn ang="0">
                  <a:pos x="669" y="621"/>
                </a:cxn>
                <a:cxn ang="0">
                  <a:pos x="704" y="599"/>
                </a:cxn>
                <a:cxn ang="0">
                  <a:pos x="752" y="564"/>
                </a:cxn>
                <a:cxn ang="0">
                  <a:pos x="780" y="538"/>
                </a:cxn>
                <a:cxn ang="0">
                  <a:pos x="817" y="495"/>
                </a:cxn>
                <a:cxn ang="0">
                  <a:pos x="846" y="448"/>
                </a:cxn>
                <a:cxn ang="0">
                  <a:pos x="870" y="380"/>
                </a:cxn>
                <a:cxn ang="0">
                  <a:pos x="877" y="310"/>
                </a:cxn>
                <a:cxn ang="0">
                  <a:pos x="874" y="277"/>
                </a:cxn>
                <a:cxn ang="0">
                  <a:pos x="867" y="244"/>
                </a:cxn>
                <a:cxn ang="0">
                  <a:pos x="855" y="213"/>
                </a:cxn>
                <a:cxn ang="0">
                  <a:pos x="841" y="183"/>
                </a:cxn>
                <a:cxn ang="0">
                  <a:pos x="822" y="155"/>
                </a:cxn>
                <a:cxn ang="0">
                  <a:pos x="774" y="103"/>
                </a:cxn>
                <a:cxn ang="0">
                  <a:pos x="714" y="60"/>
                </a:cxn>
                <a:cxn ang="0">
                  <a:pos x="642" y="28"/>
                </a:cxn>
                <a:cxn ang="0">
                  <a:pos x="560" y="7"/>
                </a:cxn>
                <a:cxn ang="0">
                  <a:pos x="473" y="0"/>
                </a:cxn>
                <a:cxn ang="0">
                  <a:pos x="429" y="1"/>
                </a:cxn>
                <a:cxn ang="0">
                  <a:pos x="385" y="6"/>
                </a:cxn>
                <a:cxn ang="0">
                  <a:pos x="343" y="14"/>
                </a:cxn>
                <a:cxn ang="0">
                  <a:pos x="262" y="40"/>
                </a:cxn>
                <a:cxn ang="0">
                  <a:pos x="225" y="56"/>
                </a:cxn>
                <a:cxn ang="0">
                  <a:pos x="189" y="75"/>
                </a:cxn>
                <a:cxn ang="0">
                  <a:pos x="124" y="122"/>
                </a:cxn>
                <a:cxn ang="0">
                  <a:pos x="97" y="149"/>
                </a:cxn>
                <a:cxn ang="0">
                  <a:pos x="59" y="192"/>
                </a:cxn>
                <a:cxn ang="0">
                  <a:pos x="31" y="238"/>
                </a:cxn>
                <a:cxn ang="0">
                  <a:pos x="7" y="307"/>
                </a:cxn>
              </a:cxnLst>
              <a:rect l="0" t="0" r="r" b="b"/>
              <a:pathLst>
                <a:path w="877" h="687">
                  <a:moveTo>
                    <a:pt x="7" y="307"/>
                  </a:moveTo>
                  <a:lnTo>
                    <a:pt x="1" y="342"/>
                  </a:lnTo>
                  <a:lnTo>
                    <a:pt x="0" y="376"/>
                  </a:lnTo>
                  <a:lnTo>
                    <a:pt x="1" y="392"/>
                  </a:lnTo>
                  <a:lnTo>
                    <a:pt x="2" y="409"/>
                  </a:lnTo>
                  <a:lnTo>
                    <a:pt x="6" y="425"/>
                  </a:lnTo>
                  <a:lnTo>
                    <a:pt x="9" y="442"/>
                  </a:lnTo>
                  <a:lnTo>
                    <a:pt x="15" y="458"/>
                  </a:lnTo>
                  <a:lnTo>
                    <a:pt x="21" y="473"/>
                  </a:lnTo>
                  <a:lnTo>
                    <a:pt x="28" y="489"/>
                  </a:lnTo>
                  <a:lnTo>
                    <a:pt x="35" y="503"/>
                  </a:lnTo>
                  <a:lnTo>
                    <a:pt x="45" y="518"/>
                  </a:lnTo>
                  <a:lnTo>
                    <a:pt x="55" y="532"/>
                  </a:lnTo>
                  <a:lnTo>
                    <a:pt x="77" y="558"/>
                  </a:lnTo>
                  <a:lnTo>
                    <a:pt x="103" y="584"/>
                  </a:lnTo>
                  <a:lnTo>
                    <a:pt x="131" y="605"/>
                  </a:lnTo>
                  <a:lnTo>
                    <a:pt x="163" y="626"/>
                  </a:lnTo>
                  <a:lnTo>
                    <a:pt x="197" y="644"/>
                  </a:lnTo>
                  <a:lnTo>
                    <a:pt x="234" y="658"/>
                  </a:lnTo>
                  <a:lnTo>
                    <a:pt x="274" y="670"/>
                  </a:lnTo>
                  <a:lnTo>
                    <a:pt x="316" y="679"/>
                  </a:lnTo>
                  <a:lnTo>
                    <a:pt x="359" y="684"/>
                  </a:lnTo>
                  <a:lnTo>
                    <a:pt x="403" y="687"/>
                  </a:lnTo>
                  <a:lnTo>
                    <a:pt x="425" y="687"/>
                  </a:lnTo>
                  <a:lnTo>
                    <a:pt x="448" y="685"/>
                  </a:lnTo>
                  <a:lnTo>
                    <a:pt x="491" y="679"/>
                  </a:lnTo>
                  <a:lnTo>
                    <a:pt x="512" y="676"/>
                  </a:lnTo>
                  <a:lnTo>
                    <a:pt x="533" y="672"/>
                  </a:lnTo>
                  <a:lnTo>
                    <a:pt x="544" y="669"/>
                  </a:lnTo>
                  <a:lnTo>
                    <a:pt x="553" y="666"/>
                  </a:lnTo>
                  <a:lnTo>
                    <a:pt x="574" y="660"/>
                  </a:lnTo>
                  <a:lnTo>
                    <a:pt x="614" y="647"/>
                  </a:lnTo>
                  <a:lnTo>
                    <a:pt x="632" y="639"/>
                  </a:lnTo>
                  <a:lnTo>
                    <a:pt x="651" y="629"/>
                  </a:lnTo>
                  <a:lnTo>
                    <a:pt x="661" y="626"/>
                  </a:lnTo>
                  <a:lnTo>
                    <a:pt x="669" y="621"/>
                  </a:lnTo>
                  <a:lnTo>
                    <a:pt x="687" y="610"/>
                  </a:lnTo>
                  <a:lnTo>
                    <a:pt x="704" y="599"/>
                  </a:lnTo>
                  <a:lnTo>
                    <a:pt x="721" y="588"/>
                  </a:lnTo>
                  <a:lnTo>
                    <a:pt x="752" y="564"/>
                  </a:lnTo>
                  <a:lnTo>
                    <a:pt x="767" y="551"/>
                  </a:lnTo>
                  <a:lnTo>
                    <a:pt x="780" y="538"/>
                  </a:lnTo>
                  <a:lnTo>
                    <a:pt x="805" y="509"/>
                  </a:lnTo>
                  <a:lnTo>
                    <a:pt x="817" y="495"/>
                  </a:lnTo>
                  <a:lnTo>
                    <a:pt x="826" y="479"/>
                  </a:lnTo>
                  <a:lnTo>
                    <a:pt x="846" y="448"/>
                  </a:lnTo>
                  <a:lnTo>
                    <a:pt x="860" y="415"/>
                  </a:lnTo>
                  <a:lnTo>
                    <a:pt x="870" y="380"/>
                  </a:lnTo>
                  <a:lnTo>
                    <a:pt x="876" y="345"/>
                  </a:lnTo>
                  <a:lnTo>
                    <a:pt x="877" y="310"/>
                  </a:lnTo>
                  <a:lnTo>
                    <a:pt x="876" y="294"/>
                  </a:lnTo>
                  <a:lnTo>
                    <a:pt x="874" y="277"/>
                  </a:lnTo>
                  <a:lnTo>
                    <a:pt x="871" y="260"/>
                  </a:lnTo>
                  <a:lnTo>
                    <a:pt x="867" y="244"/>
                  </a:lnTo>
                  <a:lnTo>
                    <a:pt x="861" y="229"/>
                  </a:lnTo>
                  <a:lnTo>
                    <a:pt x="855" y="213"/>
                  </a:lnTo>
                  <a:lnTo>
                    <a:pt x="848" y="198"/>
                  </a:lnTo>
                  <a:lnTo>
                    <a:pt x="841" y="183"/>
                  </a:lnTo>
                  <a:lnTo>
                    <a:pt x="831" y="168"/>
                  </a:lnTo>
                  <a:lnTo>
                    <a:pt x="822" y="155"/>
                  </a:lnTo>
                  <a:lnTo>
                    <a:pt x="799" y="128"/>
                  </a:lnTo>
                  <a:lnTo>
                    <a:pt x="774" y="103"/>
                  </a:lnTo>
                  <a:lnTo>
                    <a:pt x="745" y="80"/>
                  </a:lnTo>
                  <a:lnTo>
                    <a:pt x="714" y="60"/>
                  </a:lnTo>
                  <a:lnTo>
                    <a:pt x="679" y="43"/>
                  </a:lnTo>
                  <a:lnTo>
                    <a:pt x="642" y="28"/>
                  </a:lnTo>
                  <a:lnTo>
                    <a:pt x="602" y="16"/>
                  </a:lnTo>
                  <a:lnTo>
                    <a:pt x="560" y="7"/>
                  </a:lnTo>
                  <a:lnTo>
                    <a:pt x="517" y="1"/>
                  </a:lnTo>
                  <a:lnTo>
                    <a:pt x="473" y="0"/>
                  </a:lnTo>
                  <a:lnTo>
                    <a:pt x="450" y="0"/>
                  </a:lnTo>
                  <a:lnTo>
                    <a:pt x="429" y="1"/>
                  </a:lnTo>
                  <a:lnTo>
                    <a:pt x="407" y="4"/>
                  </a:lnTo>
                  <a:lnTo>
                    <a:pt x="385" y="6"/>
                  </a:lnTo>
                  <a:lnTo>
                    <a:pt x="364" y="10"/>
                  </a:lnTo>
                  <a:lnTo>
                    <a:pt x="343" y="14"/>
                  </a:lnTo>
                  <a:lnTo>
                    <a:pt x="303" y="25"/>
                  </a:lnTo>
                  <a:lnTo>
                    <a:pt x="262" y="40"/>
                  </a:lnTo>
                  <a:lnTo>
                    <a:pt x="244" y="48"/>
                  </a:lnTo>
                  <a:lnTo>
                    <a:pt x="225" y="56"/>
                  </a:lnTo>
                  <a:lnTo>
                    <a:pt x="207" y="66"/>
                  </a:lnTo>
                  <a:lnTo>
                    <a:pt x="189" y="75"/>
                  </a:lnTo>
                  <a:lnTo>
                    <a:pt x="155" y="97"/>
                  </a:lnTo>
                  <a:lnTo>
                    <a:pt x="124" y="122"/>
                  </a:lnTo>
                  <a:lnTo>
                    <a:pt x="110" y="134"/>
                  </a:lnTo>
                  <a:lnTo>
                    <a:pt x="97" y="149"/>
                  </a:lnTo>
                  <a:lnTo>
                    <a:pt x="71" y="176"/>
                  </a:lnTo>
                  <a:lnTo>
                    <a:pt x="59" y="192"/>
                  </a:lnTo>
                  <a:lnTo>
                    <a:pt x="50" y="206"/>
                  </a:lnTo>
                  <a:lnTo>
                    <a:pt x="31" y="238"/>
                  </a:lnTo>
                  <a:lnTo>
                    <a:pt x="16" y="272"/>
                  </a:lnTo>
                  <a:lnTo>
                    <a:pt x="7" y="307"/>
                  </a:lnTo>
                  <a:close/>
                </a:path>
              </a:pathLst>
            </a:custGeom>
            <a:solidFill>
              <a:srgbClr val="FFFFFF"/>
            </a:solidFill>
            <a:ln w="14288">
              <a:solidFill>
                <a:srgbClr val="000000"/>
              </a:solidFill>
              <a:prstDash val="solid"/>
              <a:round/>
              <a:headEnd/>
              <a:tailEnd/>
            </a:ln>
          </p:spPr>
          <p:txBody>
            <a:bodyPr/>
            <a:lstStyle/>
            <a:p>
              <a:endParaRPr lang="en-IN"/>
            </a:p>
          </p:txBody>
        </p:sp>
        <p:sp>
          <p:nvSpPr>
            <p:cNvPr id="121910" name="Line 54"/>
            <p:cNvSpPr>
              <a:spLocks noChangeShapeType="1"/>
            </p:cNvSpPr>
            <p:nvPr/>
          </p:nvSpPr>
          <p:spPr bwMode="auto">
            <a:xfrm>
              <a:off x="4112" y="1359"/>
              <a:ext cx="30" cy="24"/>
            </a:xfrm>
            <a:prstGeom prst="line">
              <a:avLst/>
            </a:prstGeom>
            <a:noFill/>
            <a:ln w="14288">
              <a:solidFill>
                <a:srgbClr val="000000"/>
              </a:solidFill>
              <a:round/>
              <a:headEnd/>
              <a:tailEnd/>
            </a:ln>
          </p:spPr>
          <p:txBody>
            <a:bodyPr/>
            <a:lstStyle/>
            <a:p>
              <a:endParaRPr lang="en-IN"/>
            </a:p>
          </p:txBody>
        </p:sp>
        <p:sp>
          <p:nvSpPr>
            <p:cNvPr id="121911" name="Line 55"/>
            <p:cNvSpPr>
              <a:spLocks noChangeShapeType="1"/>
            </p:cNvSpPr>
            <p:nvPr/>
          </p:nvSpPr>
          <p:spPr bwMode="auto">
            <a:xfrm flipH="1">
              <a:off x="4081" y="1359"/>
              <a:ext cx="31" cy="24"/>
            </a:xfrm>
            <a:prstGeom prst="line">
              <a:avLst/>
            </a:prstGeom>
            <a:noFill/>
            <a:ln w="14288">
              <a:solidFill>
                <a:srgbClr val="000000"/>
              </a:solidFill>
              <a:round/>
              <a:headEnd/>
              <a:tailEnd/>
            </a:ln>
          </p:spPr>
          <p:txBody>
            <a:bodyPr/>
            <a:lstStyle/>
            <a:p>
              <a:endParaRPr lang="en-IN"/>
            </a:p>
          </p:txBody>
        </p:sp>
        <p:sp>
          <p:nvSpPr>
            <p:cNvPr id="121912" name="Line 56"/>
            <p:cNvSpPr>
              <a:spLocks noChangeShapeType="1"/>
            </p:cNvSpPr>
            <p:nvPr/>
          </p:nvSpPr>
          <p:spPr bwMode="auto">
            <a:xfrm flipH="1" flipV="1">
              <a:off x="4081" y="1312"/>
              <a:ext cx="31" cy="47"/>
            </a:xfrm>
            <a:prstGeom prst="line">
              <a:avLst/>
            </a:prstGeom>
            <a:noFill/>
            <a:ln w="14288">
              <a:solidFill>
                <a:srgbClr val="000000"/>
              </a:solidFill>
              <a:round/>
              <a:headEnd/>
              <a:tailEnd/>
            </a:ln>
          </p:spPr>
          <p:txBody>
            <a:bodyPr/>
            <a:lstStyle/>
            <a:p>
              <a:endParaRPr lang="en-IN"/>
            </a:p>
          </p:txBody>
        </p:sp>
        <p:sp>
          <p:nvSpPr>
            <p:cNvPr id="121913" name="Line 57"/>
            <p:cNvSpPr>
              <a:spLocks noChangeShapeType="1"/>
            </p:cNvSpPr>
            <p:nvPr/>
          </p:nvSpPr>
          <p:spPr bwMode="auto">
            <a:xfrm flipV="1">
              <a:off x="4081" y="1289"/>
              <a:ext cx="31" cy="23"/>
            </a:xfrm>
            <a:prstGeom prst="line">
              <a:avLst/>
            </a:prstGeom>
            <a:noFill/>
            <a:ln w="14288">
              <a:solidFill>
                <a:srgbClr val="000000"/>
              </a:solidFill>
              <a:round/>
              <a:headEnd/>
              <a:tailEnd/>
            </a:ln>
          </p:spPr>
          <p:txBody>
            <a:bodyPr/>
            <a:lstStyle/>
            <a:p>
              <a:endParaRPr lang="en-IN"/>
            </a:p>
          </p:txBody>
        </p:sp>
        <p:sp>
          <p:nvSpPr>
            <p:cNvPr id="121914" name="Line 58"/>
            <p:cNvSpPr>
              <a:spLocks noChangeShapeType="1"/>
            </p:cNvSpPr>
            <p:nvPr/>
          </p:nvSpPr>
          <p:spPr bwMode="auto">
            <a:xfrm flipH="1" flipV="1">
              <a:off x="4052" y="1289"/>
              <a:ext cx="29" cy="23"/>
            </a:xfrm>
            <a:prstGeom prst="line">
              <a:avLst/>
            </a:prstGeom>
            <a:noFill/>
            <a:ln w="14288">
              <a:solidFill>
                <a:srgbClr val="000000"/>
              </a:solidFill>
              <a:round/>
              <a:headEnd/>
              <a:tailEnd/>
            </a:ln>
          </p:spPr>
          <p:txBody>
            <a:bodyPr/>
            <a:lstStyle/>
            <a:p>
              <a:endParaRPr lang="en-IN"/>
            </a:p>
          </p:txBody>
        </p:sp>
        <p:sp>
          <p:nvSpPr>
            <p:cNvPr id="121915" name="Freeform 59"/>
            <p:cNvSpPr>
              <a:spLocks/>
            </p:cNvSpPr>
            <p:nvPr/>
          </p:nvSpPr>
          <p:spPr bwMode="auto">
            <a:xfrm flipV="1">
              <a:off x="2426" y="1219"/>
              <a:ext cx="300" cy="229"/>
            </a:xfrm>
            <a:custGeom>
              <a:avLst/>
              <a:gdLst/>
              <a:ahLst/>
              <a:cxnLst>
                <a:cxn ang="0">
                  <a:pos x="10" y="403"/>
                </a:cxn>
                <a:cxn ang="0">
                  <a:pos x="16" y="421"/>
                </a:cxn>
                <a:cxn ang="0">
                  <a:pos x="30" y="455"/>
                </a:cxn>
                <a:cxn ang="0">
                  <a:pos x="48" y="486"/>
                </a:cxn>
                <a:cxn ang="0">
                  <a:pos x="70" y="516"/>
                </a:cxn>
                <a:cxn ang="0">
                  <a:pos x="122" y="570"/>
                </a:cxn>
                <a:cxn ang="0">
                  <a:pos x="188" y="615"/>
                </a:cxn>
                <a:cxn ang="0">
                  <a:pos x="263" y="651"/>
                </a:cxn>
                <a:cxn ang="0">
                  <a:pos x="344" y="676"/>
                </a:cxn>
                <a:cxn ang="0">
                  <a:pos x="433" y="688"/>
                </a:cxn>
                <a:cxn ang="0">
                  <a:pos x="501" y="689"/>
                </a:cxn>
                <a:cxn ang="0">
                  <a:pos x="568" y="681"/>
                </a:cxn>
                <a:cxn ang="0">
                  <a:pos x="632" y="667"/>
                </a:cxn>
                <a:cxn ang="0">
                  <a:pos x="671" y="652"/>
                </a:cxn>
                <a:cxn ang="0">
                  <a:pos x="708" y="636"/>
                </a:cxn>
                <a:cxn ang="0">
                  <a:pos x="743" y="616"/>
                </a:cxn>
                <a:cxn ang="0">
                  <a:pos x="774" y="595"/>
                </a:cxn>
                <a:cxn ang="0">
                  <a:pos x="816" y="558"/>
                </a:cxn>
                <a:cxn ang="0">
                  <a:pos x="859" y="502"/>
                </a:cxn>
                <a:cxn ang="0">
                  <a:pos x="888" y="440"/>
                </a:cxn>
                <a:cxn ang="0">
                  <a:pos x="900" y="374"/>
                </a:cxn>
                <a:cxn ang="0">
                  <a:pos x="900" y="341"/>
                </a:cxn>
                <a:cxn ang="0">
                  <a:pos x="894" y="305"/>
                </a:cxn>
                <a:cxn ang="0">
                  <a:pos x="885" y="270"/>
                </a:cxn>
                <a:cxn ang="0">
                  <a:pos x="870" y="236"/>
                </a:cxn>
                <a:cxn ang="0">
                  <a:pos x="852" y="205"/>
                </a:cxn>
                <a:cxn ang="0">
                  <a:pos x="832" y="175"/>
                </a:cxn>
                <a:cxn ang="0">
                  <a:pos x="778" y="120"/>
                </a:cxn>
                <a:cxn ang="0">
                  <a:pos x="712" y="75"/>
                </a:cxn>
                <a:cxn ang="0">
                  <a:pos x="638" y="39"/>
                </a:cxn>
                <a:cxn ang="0">
                  <a:pos x="555" y="15"/>
                </a:cxn>
                <a:cxn ang="0">
                  <a:pos x="467" y="2"/>
                </a:cxn>
                <a:cxn ang="0">
                  <a:pos x="399" y="2"/>
                </a:cxn>
                <a:cxn ang="0">
                  <a:pos x="332" y="9"/>
                </a:cxn>
                <a:cxn ang="0">
                  <a:pos x="267" y="24"/>
                </a:cxn>
                <a:cxn ang="0">
                  <a:pos x="242" y="33"/>
                </a:cxn>
                <a:cxn ang="0">
                  <a:pos x="229" y="38"/>
                </a:cxn>
                <a:cxn ang="0">
                  <a:pos x="192" y="54"/>
                </a:cxn>
                <a:cxn ang="0">
                  <a:pos x="142" y="84"/>
                </a:cxn>
                <a:cxn ang="0">
                  <a:pos x="84" y="132"/>
                </a:cxn>
                <a:cxn ang="0">
                  <a:pos x="41" y="189"/>
                </a:cxn>
                <a:cxn ang="0">
                  <a:pos x="12" y="250"/>
                </a:cxn>
                <a:cxn ang="0">
                  <a:pos x="0" y="317"/>
                </a:cxn>
                <a:cxn ang="0">
                  <a:pos x="0" y="351"/>
                </a:cxn>
                <a:cxn ang="0">
                  <a:pos x="4" y="377"/>
                </a:cxn>
                <a:cxn ang="0">
                  <a:pos x="6" y="386"/>
                </a:cxn>
              </a:cxnLst>
              <a:rect l="0" t="0" r="r" b="b"/>
              <a:pathLst>
                <a:path w="900" h="689">
                  <a:moveTo>
                    <a:pt x="6" y="386"/>
                  </a:moveTo>
                  <a:lnTo>
                    <a:pt x="10" y="403"/>
                  </a:lnTo>
                  <a:lnTo>
                    <a:pt x="13" y="413"/>
                  </a:lnTo>
                  <a:lnTo>
                    <a:pt x="16" y="421"/>
                  </a:lnTo>
                  <a:lnTo>
                    <a:pt x="22" y="438"/>
                  </a:lnTo>
                  <a:lnTo>
                    <a:pt x="30" y="455"/>
                  </a:lnTo>
                  <a:lnTo>
                    <a:pt x="38" y="470"/>
                  </a:lnTo>
                  <a:lnTo>
                    <a:pt x="48" y="486"/>
                  </a:lnTo>
                  <a:lnTo>
                    <a:pt x="58" y="501"/>
                  </a:lnTo>
                  <a:lnTo>
                    <a:pt x="70" y="516"/>
                  </a:lnTo>
                  <a:lnTo>
                    <a:pt x="95" y="544"/>
                  </a:lnTo>
                  <a:lnTo>
                    <a:pt x="122" y="570"/>
                  </a:lnTo>
                  <a:lnTo>
                    <a:pt x="154" y="594"/>
                  </a:lnTo>
                  <a:lnTo>
                    <a:pt x="188" y="615"/>
                  </a:lnTo>
                  <a:lnTo>
                    <a:pt x="224" y="636"/>
                  </a:lnTo>
                  <a:lnTo>
                    <a:pt x="263" y="651"/>
                  </a:lnTo>
                  <a:lnTo>
                    <a:pt x="302" y="665"/>
                  </a:lnTo>
                  <a:lnTo>
                    <a:pt x="344" y="676"/>
                  </a:lnTo>
                  <a:lnTo>
                    <a:pt x="388" y="683"/>
                  </a:lnTo>
                  <a:lnTo>
                    <a:pt x="433" y="688"/>
                  </a:lnTo>
                  <a:lnTo>
                    <a:pt x="477" y="689"/>
                  </a:lnTo>
                  <a:lnTo>
                    <a:pt x="501" y="689"/>
                  </a:lnTo>
                  <a:lnTo>
                    <a:pt x="524" y="687"/>
                  </a:lnTo>
                  <a:lnTo>
                    <a:pt x="568" y="681"/>
                  </a:lnTo>
                  <a:lnTo>
                    <a:pt x="611" y="673"/>
                  </a:lnTo>
                  <a:lnTo>
                    <a:pt x="632" y="667"/>
                  </a:lnTo>
                  <a:lnTo>
                    <a:pt x="652" y="659"/>
                  </a:lnTo>
                  <a:lnTo>
                    <a:pt x="671" y="652"/>
                  </a:lnTo>
                  <a:lnTo>
                    <a:pt x="690" y="644"/>
                  </a:lnTo>
                  <a:lnTo>
                    <a:pt x="708" y="636"/>
                  </a:lnTo>
                  <a:lnTo>
                    <a:pt x="726" y="626"/>
                  </a:lnTo>
                  <a:lnTo>
                    <a:pt x="743" y="616"/>
                  </a:lnTo>
                  <a:lnTo>
                    <a:pt x="760" y="606"/>
                  </a:lnTo>
                  <a:lnTo>
                    <a:pt x="774" y="595"/>
                  </a:lnTo>
                  <a:lnTo>
                    <a:pt x="790" y="583"/>
                  </a:lnTo>
                  <a:lnTo>
                    <a:pt x="816" y="558"/>
                  </a:lnTo>
                  <a:lnTo>
                    <a:pt x="839" y="531"/>
                  </a:lnTo>
                  <a:lnTo>
                    <a:pt x="859" y="502"/>
                  </a:lnTo>
                  <a:lnTo>
                    <a:pt x="875" y="473"/>
                  </a:lnTo>
                  <a:lnTo>
                    <a:pt x="888" y="440"/>
                  </a:lnTo>
                  <a:lnTo>
                    <a:pt x="897" y="408"/>
                  </a:lnTo>
                  <a:lnTo>
                    <a:pt x="900" y="374"/>
                  </a:lnTo>
                  <a:lnTo>
                    <a:pt x="900" y="357"/>
                  </a:lnTo>
                  <a:lnTo>
                    <a:pt x="900" y="341"/>
                  </a:lnTo>
                  <a:lnTo>
                    <a:pt x="898" y="323"/>
                  </a:lnTo>
                  <a:lnTo>
                    <a:pt x="894" y="305"/>
                  </a:lnTo>
                  <a:lnTo>
                    <a:pt x="891" y="288"/>
                  </a:lnTo>
                  <a:lnTo>
                    <a:pt x="885" y="270"/>
                  </a:lnTo>
                  <a:lnTo>
                    <a:pt x="879" y="253"/>
                  </a:lnTo>
                  <a:lnTo>
                    <a:pt x="870" y="236"/>
                  </a:lnTo>
                  <a:lnTo>
                    <a:pt x="862" y="221"/>
                  </a:lnTo>
                  <a:lnTo>
                    <a:pt x="852" y="205"/>
                  </a:lnTo>
                  <a:lnTo>
                    <a:pt x="843" y="190"/>
                  </a:lnTo>
                  <a:lnTo>
                    <a:pt x="832" y="175"/>
                  </a:lnTo>
                  <a:lnTo>
                    <a:pt x="807" y="147"/>
                  </a:lnTo>
                  <a:lnTo>
                    <a:pt x="778" y="120"/>
                  </a:lnTo>
                  <a:lnTo>
                    <a:pt x="747" y="96"/>
                  </a:lnTo>
                  <a:lnTo>
                    <a:pt x="712" y="75"/>
                  </a:lnTo>
                  <a:lnTo>
                    <a:pt x="676" y="55"/>
                  </a:lnTo>
                  <a:lnTo>
                    <a:pt x="638" y="39"/>
                  </a:lnTo>
                  <a:lnTo>
                    <a:pt x="597" y="26"/>
                  </a:lnTo>
                  <a:lnTo>
                    <a:pt x="555" y="15"/>
                  </a:lnTo>
                  <a:lnTo>
                    <a:pt x="512" y="6"/>
                  </a:lnTo>
                  <a:lnTo>
                    <a:pt x="467" y="2"/>
                  </a:lnTo>
                  <a:lnTo>
                    <a:pt x="422" y="0"/>
                  </a:lnTo>
                  <a:lnTo>
                    <a:pt x="399" y="2"/>
                  </a:lnTo>
                  <a:lnTo>
                    <a:pt x="376" y="3"/>
                  </a:lnTo>
                  <a:lnTo>
                    <a:pt x="332" y="9"/>
                  </a:lnTo>
                  <a:lnTo>
                    <a:pt x="289" y="18"/>
                  </a:lnTo>
                  <a:lnTo>
                    <a:pt x="267" y="24"/>
                  </a:lnTo>
                  <a:lnTo>
                    <a:pt x="248" y="30"/>
                  </a:lnTo>
                  <a:lnTo>
                    <a:pt x="242" y="33"/>
                  </a:lnTo>
                  <a:lnTo>
                    <a:pt x="239" y="34"/>
                  </a:lnTo>
                  <a:lnTo>
                    <a:pt x="229" y="38"/>
                  </a:lnTo>
                  <a:lnTo>
                    <a:pt x="210" y="46"/>
                  </a:lnTo>
                  <a:lnTo>
                    <a:pt x="192" y="54"/>
                  </a:lnTo>
                  <a:lnTo>
                    <a:pt x="174" y="64"/>
                  </a:lnTo>
                  <a:lnTo>
                    <a:pt x="142" y="84"/>
                  </a:lnTo>
                  <a:lnTo>
                    <a:pt x="112" y="107"/>
                  </a:lnTo>
                  <a:lnTo>
                    <a:pt x="84" y="132"/>
                  </a:lnTo>
                  <a:lnTo>
                    <a:pt x="61" y="160"/>
                  </a:lnTo>
                  <a:lnTo>
                    <a:pt x="41" y="189"/>
                  </a:lnTo>
                  <a:lnTo>
                    <a:pt x="24" y="218"/>
                  </a:lnTo>
                  <a:lnTo>
                    <a:pt x="12" y="250"/>
                  </a:lnTo>
                  <a:lnTo>
                    <a:pt x="4" y="283"/>
                  </a:lnTo>
                  <a:lnTo>
                    <a:pt x="0" y="317"/>
                  </a:lnTo>
                  <a:lnTo>
                    <a:pt x="0" y="334"/>
                  </a:lnTo>
                  <a:lnTo>
                    <a:pt x="0" y="351"/>
                  </a:lnTo>
                  <a:lnTo>
                    <a:pt x="3" y="368"/>
                  </a:lnTo>
                  <a:lnTo>
                    <a:pt x="4" y="377"/>
                  </a:lnTo>
                  <a:lnTo>
                    <a:pt x="5" y="381"/>
                  </a:lnTo>
                  <a:lnTo>
                    <a:pt x="6" y="386"/>
                  </a:lnTo>
                  <a:close/>
                </a:path>
              </a:pathLst>
            </a:custGeom>
            <a:solidFill>
              <a:srgbClr val="FFFFFF"/>
            </a:solidFill>
            <a:ln w="14288">
              <a:solidFill>
                <a:srgbClr val="000000"/>
              </a:solidFill>
              <a:prstDash val="solid"/>
              <a:round/>
              <a:headEnd/>
              <a:tailEnd/>
            </a:ln>
          </p:spPr>
          <p:txBody>
            <a:bodyPr/>
            <a:lstStyle/>
            <a:p>
              <a:endParaRPr lang="en-IN"/>
            </a:p>
          </p:txBody>
        </p:sp>
        <p:sp>
          <p:nvSpPr>
            <p:cNvPr id="121916" name="Line 60"/>
            <p:cNvSpPr>
              <a:spLocks noChangeShapeType="1"/>
            </p:cNvSpPr>
            <p:nvPr/>
          </p:nvSpPr>
          <p:spPr bwMode="auto">
            <a:xfrm>
              <a:off x="2565" y="1371"/>
              <a:ext cx="30" cy="23"/>
            </a:xfrm>
            <a:prstGeom prst="line">
              <a:avLst/>
            </a:prstGeom>
            <a:noFill/>
            <a:ln w="14288">
              <a:solidFill>
                <a:srgbClr val="000000"/>
              </a:solidFill>
              <a:round/>
              <a:headEnd/>
              <a:tailEnd/>
            </a:ln>
          </p:spPr>
          <p:txBody>
            <a:bodyPr/>
            <a:lstStyle/>
            <a:p>
              <a:endParaRPr lang="en-IN"/>
            </a:p>
          </p:txBody>
        </p:sp>
        <p:sp>
          <p:nvSpPr>
            <p:cNvPr id="121917" name="Line 61"/>
            <p:cNvSpPr>
              <a:spLocks noChangeShapeType="1"/>
            </p:cNvSpPr>
            <p:nvPr/>
          </p:nvSpPr>
          <p:spPr bwMode="auto">
            <a:xfrm flipH="1">
              <a:off x="2534" y="1371"/>
              <a:ext cx="31" cy="23"/>
            </a:xfrm>
            <a:prstGeom prst="line">
              <a:avLst/>
            </a:prstGeom>
            <a:noFill/>
            <a:ln w="14288">
              <a:solidFill>
                <a:srgbClr val="000000"/>
              </a:solidFill>
              <a:round/>
              <a:headEnd/>
              <a:tailEnd/>
            </a:ln>
          </p:spPr>
          <p:txBody>
            <a:bodyPr/>
            <a:lstStyle/>
            <a:p>
              <a:endParaRPr lang="en-IN"/>
            </a:p>
          </p:txBody>
        </p:sp>
        <p:sp>
          <p:nvSpPr>
            <p:cNvPr id="121918" name="Line 62"/>
            <p:cNvSpPr>
              <a:spLocks noChangeShapeType="1"/>
            </p:cNvSpPr>
            <p:nvPr/>
          </p:nvSpPr>
          <p:spPr bwMode="auto">
            <a:xfrm flipV="1">
              <a:off x="2565" y="1300"/>
              <a:ext cx="30" cy="71"/>
            </a:xfrm>
            <a:prstGeom prst="line">
              <a:avLst/>
            </a:prstGeom>
            <a:noFill/>
            <a:ln w="14288">
              <a:solidFill>
                <a:srgbClr val="000000"/>
              </a:solidFill>
              <a:round/>
              <a:headEnd/>
              <a:tailEnd/>
            </a:ln>
          </p:spPr>
          <p:txBody>
            <a:bodyPr/>
            <a:lstStyle/>
            <a:p>
              <a:endParaRPr lang="en-IN"/>
            </a:p>
          </p:txBody>
        </p:sp>
        <p:sp>
          <p:nvSpPr>
            <p:cNvPr id="121919" name="Line 63"/>
            <p:cNvSpPr>
              <a:spLocks noChangeShapeType="1"/>
            </p:cNvSpPr>
            <p:nvPr/>
          </p:nvSpPr>
          <p:spPr bwMode="auto">
            <a:xfrm flipV="1">
              <a:off x="2595" y="1277"/>
              <a:ext cx="30" cy="23"/>
            </a:xfrm>
            <a:prstGeom prst="line">
              <a:avLst/>
            </a:prstGeom>
            <a:noFill/>
            <a:ln w="14288">
              <a:solidFill>
                <a:srgbClr val="000000"/>
              </a:solidFill>
              <a:round/>
              <a:headEnd/>
              <a:tailEnd/>
            </a:ln>
          </p:spPr>
          <p:txBody>
            <a:bodyPr/>
            <a:lstStyle/>
            <a:p>
              <a:endParaRPr lang="en-IN"/>
            </a:p>
          </p:txBody>
        </p:sp>
        <p:sp>
          <p:nvSpPr>
            <p:cNvPr id="121920" name="Line 64"/>
            <p:cNvSpPr>
              <a:spLocks noChangeShapeType="1"/>
            </p:cNvSpPr>
            <p:nvPr/>
          </p:nvSpPr>
          <p:spPr bwMode="auto">
            <a:xfrm flipH="1" flipV="1">
              <a:off x="2565" y="1277"/>
              <a:ext cx="30" cy="23"/>
            </a:xfrm>
            <a:prstGeom prst="line">
              <a:avLst/>
            </a:prstGeom>
            <a:noFill/>
            <a:ln w="14288">
              <a:solidFill>
                <a:srgbClr val="000000"/>
              </a:solidFill>
              <a:round/>
              <a:headEnd/>
              <a:tailEnd/>
            </a:ln>
          </p:spPr>
          <p:txBody>
            <a:bodyPr/>
            <a:lstStyle/>
            <a:p>
              <a:endParaRPr lang="en-IN"/>
            </a:p>
          </p:txBody>
        </p:sp>
        <p:sp>
          <p:nvSpPr>
            <p:cNvPr id="121921" name="Freeform 65"/>
            <p:cNvSpPr>
              <a:spLocks/>
            </p:cNvSpPr>
            <p:nvPr/>
          </p:nvSpPr>
          <p:spPr bwMode="auto">
            <a:xfrm flipV="1">
              <a:off x="3742" y="880"/>
              <a:ext cx="222" cy="163"/>
            </a:xfrm>
            <a:custGeom>
              <a:avLst/>
              <a:gdLst/>
              <a:ahLst/>
              <a:cxnLst>
                <a:cxn ang="0">
                  <a:pos x="1" y="244"/>
                </a:cxn>
                <a:cxn ang="0">
                  <a:pos x="2" y="292"/>
                </a:cxn>
                <a:cxn ang="0">
                  <a:pos x="12" y="327"/>
                </a:cxn>
                <a:cxn ang="0">
                  <a:pos x="21" y="349"/>
                </a:cxn>
                <a:cxn ang="0">
                  <a:pos x="42" y="379"/>
                </a:cxn>
                <a:cxn ang="0">
                  <a:pos x="58" y="399"/>
                </a:cxn>
                <a:cxn ang="0">
                  <a:pos x="100" y="432"/>
                </a:cxn>
                <a:cxn ang="0">
                  <a:pos x="151" y="460"/>
                </a:cxn>
                <a:cxn ang="0">
                  <a:pos x="208" y="478"/>
                </a:cxn>
                <a:cxn ang="0">
                  <a:pos x="273" y="488"/>
                </a:cxn>
                <a:cxn ang="0">
                  <a:pos x="324" y="490"/>
                </a:cxn>
                <a:cxn ang="0">
                  <a:pos x="374" y="485"/>
                </a:cxn>
                <a:cxn ang="0">
                  <a:pos x="437" y="472"/>
                </a:cxn>
                <a:cxn ang="0">
                  <a:pos x="481" y="456"/>
                </a:cxn>
                <a:cxn ang="0">
                  <a:pos x="522" y="436"/>
                </a:cxn>
                <a:cxn ang="0">
                  <a:pos x="571" y="403"/>
                </a:cxn>
                <a:cxn ang="0">
                  <a:pos x="612" y="364"/>
                </a:cxn>
                <a:cxn ang="0">
                  <a:pos x="642" y="319"/>
                </a:cxn>
                <a:cxn ang="0">
                  <a:pos x="661" y="272"/>
                </a:cxn>
                <a:cxn ang="0">
                  <a:pos x="666" y="221"/>
                </a:cxn>
                <a:cxn ang="0">
                  <a:pos x="659" y="173"/>
                </a:cxn>
                <a:cxn ang="0">
                  <a:pos x="650" y="152"/>
                </a:cxn>
                <a:cxn ang="0">
                  <a:pos x="638" y="130"/>
                </a:cxn>
                <a:cxn ang="0">
                  <a:pos x="607" y="91"/>
                </a:cxn>
                <a:cxn ang="0">
                  <a:pos x="566" y="57"/>
                </a:cxn>
                <a:cxn ang="0">
                  <a:pos x="516" y="29"/>
                </a:cxn>
                <a:cxn ang="0">
                  <a:pos x="457" y="12"/>
                </a:cxn>
                <a:cxn ang="0">
                  <a:pos x="394" y="1"/>
                </a:cxn>
                <a:cxn ang="0">
                  <a:pos x="342" y="0"/>
                </a:cxn>
                <a:cxn ang="0">
                  <a:pos x="293" y="4"/>
                </a:cxn>
                <a:cxn ang="0">
                  <a:pos x="230" y="17"/>
                </a:cxn>
                <a:cxn ang="0">
                  <a:pos x="185" y="33"/>
                </a:cxn>
                <a:cxn ang="0">
                  <a:pos x="157" y="46"/>
                </a:cxn>
                <a:cxn ang="0">
                  <a:pos x="118" y="69"/>
                </a:cxn>
                <a:cxn ang="0">
                  <a:pos x="74" y="105"/>
                </a:cxn>
                <a:cxn ang="0">
                  <a:pos x="38" y="147"/>
                </a:cxn>
                <a:cxn ang="0">
                  <a:pos x="13" y="194"/>
                </a:cxn>
              </a:cxnLst>
              <a:rect l="0" t="0" r="r" b="b"/>
              <a:pathLst>
                <a:path w="666" h="490">
                  <a:moveTo>
                    <a:pt x="6" y="219"/>
                  </a:moveTo>
                  <a:lnTo>
                    <a:pt x="1" y="244"/>
                  </a:lnTo>
                  <a:lnTo>
                    <a:pt x="0" y="268"/>
                  </a:lnTo>
                  <a:lnTo>
                    <a:pt x="2" y="292"/>
                  </a:lnTo>
                  <a:lnTo>
                    <a:pt x="8" y="316"/>
                  </a:lnTo>
                  <a:lnTo>
                    <a:pt x="12" y="327"/>
                  </a:lnTo>
                  <a:lnTo>
                    <a:pt x="16" y="337"/>
                  </a:lnTo>
                  <a:lnTo>
                    <a:pt x="21" y="349"/>
                  </a:lnTo>
                  <a:lnTo>
                    <a:pt x="27" y="359"/>
                  </a:lnTo>
                  <a:lnTo>
                    <a:pt x="42" y="379"/>
                  </a:lnTo>
                  <a:lnTo>
                    <a:pt x="50" y="389"/>
                  </a:lnTo>
                  <a:lnTo>
                    <a:pt x="58" y="399"/>
                  </a:lnTo>
                  <a:lnTo>
                    <a:pt x="79" y="417"/>
                  </a:lnTo>
                  <a:lnTo>
                    <a:pt x="100" y="432"/>
                  </a:lnTo>
                  <a:lnTo>
                    <a:pt x="124" y="447"/>
                  </a:lnTo>
                  <a:lnTo>
                    <a:pt x="151" y="460"/>
                  </a:lnTo>
                  <a:lnTo>
                    <a:pt x="178" y="469"/>
                  </a:lnTo>
                  <a:lnTo>
                    <a:pt x="208" y="478"/>
                  </a:lnTo>
                  <a:lnTo>
                    <a:pt x="240" y="484"/>
                  </a:lnTo>
                  <a:lnTo>
                    <a:pt x="273" y="488"/>
                  </a:lnTo>
                  <a:lnTo>
                    <a:pt x="308" y="490"/>
                  </a:lnTo>
                  <a:lnTo>
                    <a:pt x="324" y="490"/>
                  </a:lnTo>
                  <a:lnTo>
                    <a:pt x="341" y="488"/>
                  </a:lnTo>
                  <a:lnTo>
                    <a:pt x="374" y="485"/>
                  </a:lnTo>
                  <a:lnTo>
                    <a:pt x="406" y="479"/>
                  </a:lnTo>
                  <a:lnTo>
                    <a:pt x="437" y="472"/>
                  </a:lnTo>
                  <a:lnTo>
                    <a:pt x="467" y="462"/>
                  </a:lnTo>
                  <a:lnTo>
                    <a:pt x="481" y="456"/>
                  </a:lnTo>
                  <a:lnTo>
                    <a:pt x="496" y="450"/>
                  </a:lnTo>
                  <a:lnTo>
                    <a:pt x="522" y="436"/>
                  </a:lnTo>
                  <a:lnTo>
                    <a:pt x="547" y="420"/>
                  </a:lnTo>
                  <a:lnTo>
                    <a:pt x="571" y="403"/>
                  </a:lnTo>
                  <a:lnTo>
                    <a:pt x="593" y="384"/>
                  </a:lnTo>
                  <a:lnTo>
                    <a:pt x="612" y="364"/>
                  </a:lnTo>
                  <a:lnTo>
                    <a:pt x="629" y="342"/>
                  </a:lnTo>
                  <a:lnTo>
                    <a:pt x="642" y="319"/>
                  </a:lnTo>
                  <a:lnTo>
                    <a:pt x="653" y="296"/>
                  </a:lnTo>
                  <a:lnTo>
                    <a:pt x="661" y="272"/>
                  </a:lnTo>
                  <a:lnTo>
                    <a:pt x="666" y="246"/>
                  </a:lnTo>
                  <a:lnTo>
                    <a:pt x="666" y="221"/>
                  </a:lnTo>
                  <a:lnTo>
                    <a:pt x="664" y="197"/>
                  </a:lnTo>
                  <a:lnTo>
                    <a:pt x="659" y="173"/>
                  </a:lnTo>
                  <a:lnTo>
                    <a:pt x="655" y="163"/>
                  </a:lnTo>
                  <a:lnTo>
                    <a:pt x="650" y="152"/>
                  </a:lnTo>
                  <a:lnTo>
                    <a:pt x="644" y="141"/>
                  </a:lnTo>
                  <a:lnTo>
                    <a:pt x="638" y="130"/>
                  </a:lnTo>
                  <a:lnTo>
                    <a:pt x="624" y="110"/>
                  </a:lnTo>
                  <a:lnTo>
                    <a:pt x="607" y="91"/>
                  </a:lnTo>
                  <a:lnTo>
                    <a:pt x="588" y="73"/>
                  </a:lnTo>
                  <a:lnTo>
                    <a:pt x="566" y="57"/>
                  </a:lnTo>
                  <a:lnTo>
                    <a:pt x="542" y="43"/>
                  </a:lnTo>
                  <a:lnTo>
                    <a:pt x="516" y="29"/>
                  </a:lnTo>
                  <a:lnTo>
                    <a:pt x="487" y="20"/>
                  </a:lnTo>
                  <a:lnTo>
                    <a:pt x="457" y="12"/>
                  </a:lnTo>
                  <a:lnTo>
                    <a:pt x="426" y="6"/>
                  </a:lnTo>
                  <a:lnTo>
                    <a:pt x="394" y="1"/>
                  </a:lnTo>
                  <a:lnTo>
                    <a:pt x="359" y="0"/>
                  </a:lnTo>
                  <a:lnTo>
                    <a:pt x="342" y="0"/>
                  </a:lnTo>
                  <a:lnTo>
                    <a:pt x="326" y="1"/>
                  </a:lnTo>
                  <a:lnTo>
                    <a:pt x="293" y="4"/>
                  </a:lnTo>
                  <a:lnTo>
                    <a:pt x="261" y="10"/>
                  </a:lnTo>
                  <a:lnTo>
                    <a:pt x="230" y="17"/>
                  </a:lnTo>
                  <a:lnTo>
                    <a:pt x="200" y="28"/>
                  </a:lnTo>
                  <a:lnTo>
                    <a:pt x="185" y="33"/>
                  </a:lnTo>
                  <a:lnTo>
                    <a:pt x="171" y="39"/>
                  </a:lnTo>
                  <a:lnTo>
                    <a:pt x="157" y="46"/>
                  </a:lnTo>
                  <a:lnTo>
                    <a:pt x="143" y="53"/>
                  </a:lnTo>
                  <a:lnTo>
                    <a:pt x="118" y="69"/>
                  </a:lnTo>
                  <a:lnTo>
                    <a:pt x="94" y="86"/>
                  </a:lnTo>
                  <a:lnTo>
                    <a:pt x="74" y="105"/>
                  </a:lnTo>
                  <a:lnTo>
                    <a:pt x="55" y="125"/>
                  </a:lnTo>
                  <a:lnTo>
                    <a:pt x="38" y="147"/>
                  </a:lnTo>
                  <a:lnTo>
                    <a:pt x="24" y="170"/>
                  </a:lnTo>
                  <a:lnTo>
                    <a:pt x="13" y="194"/>
                  </a:lnTo>
                  <a:lnTo>
                    <a:pt x="6" y="219"/>
                  </a:lnTo>
                  <a:close/>
                </a:path>
              </a:pathLst>
            </a:custGeom>
            <a:solidFill>
              <a:srgbClr val="FFFFFF"/>
            </a:solidFill>
            <a:ln w="14288">
              <a:solidFill>
                <a:srgbClr val="000000"/>
              </a:solidFill>
              <a:prstDash val="solid"/>
              <a:round/>
              <a:headEnd/>
              <a:tailEnd/>
            </a:ln>
          </p:spPr>
          <p:txBody>
            <a:bodyPr/>
            <a:lstStyle/>
            <a:p>
              <a:endParaRPr lang="en-IN"/>
            </a:p>
          </p:txBody>
        </p:sp>
        <p:sp>
          <p:nvSpPr>
            <p:cNvPr id="121922" name="Freeform 66"/>
            <p:cNvSpPr>
              <a:spLocks/>
            </p:cNvSpPr>
            <p:nvPr/>
          </p:nvSpPr>
          <p:spPr bwMode="auto">
            <a:xfrm flipV="1">
              <a:off x="2729" y="891"/>
              <a:ext cx="213" cy="159"/>
            </a:xfrm>
            <a:custGeom>
              <a:avLst/>
              <a:gdLst/>
              <a:ahLst/>
              <a:cxnLst>
                <a:cxn ang="0">
                  <a:pos x="1" y="236"/>
                </a:cxn>
                <a:cxn ang="0">
                  <a:pos x="1" y="272"/>
                </a:cxn>
                <a:cxn ang="0">
                  <a:pos x="8" y="306"/>
                </a:cxn>
                <a:cxn ang="0">
                  <a:pos x="21" y="338"/>
                </a:cxn>
                <a:cxn ang="0">
                  <a:pos x="40" y="368"/>
                </a:cxn>
                <a:cxn ang="0">
                  <a:pos x="75" y="404"/>
                </a:cxn>
                <a:cxn ang="0">
                  <a:pos x="120" y="434"/>
                </a:cxn>
                <a:cxn ang="0">
                  <a:pos x="171" y="456"/>
                </a:cxn>
                <a:cxn ang="0">
                  <a:pos x="231" y="471"/>
                </a:cxn>
                <a:cxn ang="0">
                  <a:pos x="295" y="476"/>
                </a:cxn>
                <a:cxn ang="0">
                  <a:pos x="342" y="474"/>
                </a:cxn>
                <a:cxn ang="0">
                  <a:pos x="358" y="471"/>
                </a:cxn>
                <a:cxn ang="0">
                  <a:pos x="419" y="458"/>
                </a:cxn>
                <a:cxn ang="0">
                  <a:pos x="448" y="448"/>
                </a:cxn>
                <a:cxn ang="0">
                  <a:pos x="502" y="423"/>
                </a:cxn>
                <a:cxn ang="0">
                  <a:pos x="549" y="391"/>
                </a:cxn>
                <a:cxn ang="0">
                  <a:pos x="587" y="352"/>
                </a:cxn>
                <a:cxn ang="0">
                  <a:pos x="616" y="311"/>
                </a:cxn>
                <a:cxn ang="0">
                  <a:pos x="634" y="263"/>
                </a:cxn>
                <a:cxn ang="0">
                  <a:pos x="640" y="215"/>
                </a:cxn>
                <a:cxn ang="0">
                  <a:pos x="637" y="191"/>
                </a:cxn>
                <a:cxn ang="0">
                  <a:pos x="623" y="146"/>
                </a:cxn>
                <a:cxn ang="0">
                  <a:pos x="612" y="126"/>
                </a:cxn>
                <a:cxn ang="0">
                  <a:pos x="582" y="88"/>
                </a:cxn>
                <a:cxn ang="0">
                  <a:pos x="543" y="55"/>
                </a:cxn>
                <a:cxn ang="0">
                  <a:pos x="496" y="29"/>
                </a:cxn>
                <a:cxn ang="0">
                  <a:pos x="440" y="11"/>
                </a:cxn>
                <a:cxn ang="0">
                  <a:pos x="377" y="1"/>
                </a:cxn>
                <a:cxn ang="0">
                  <a:pos x="312" y="0"/>
                </a:cxn>
                <a:cxn ang="0">
                  <a:pos x="250" y="10"/>
                </a:cxn>
                <a:cxn ang="0">
                  <a:pos x="220" y="17"/>
                </a:cxn>
                <a:cxn ang="0">
                  <a:pos x="191" y="27"/>
                </a:cxn>
                <a:cxn ang="0">
                  <a:pos x="139" y="52"/>
                </a:cxn>
                <a:cxn ang="0">
                  <a:pos x="91" y="84"/>
                </a:cxn>
                <a:cxn ang="0">
                  <a:pos x="70" y="102"/>
                </a:cxn>
                <a:cxn ang="0">
                  <a:pos x="37" y="143"/>
                </a:cxn>
                <a:cxn ang="0">
                  <a:pos x="13" y="188"/>
                </a:cxn>
              </a:cxnLst>
              <a:rect l="0" t="0" r="r" b="b"/>
              <a:pathLst>
                <a:path w="640" h="476">
                  <a:moveTo>
                    <a:pt x="6" y="212"/>
                  </a:moveTo>
                  <a:lnTo>
                    <a:pt x="1" y="236"/>
                  </a:lnTo>
                  <a:lnTo>
                    <a:pt x="0" y="260"/>
                  </a:lnTo>
                  <a:lnTo>
                    <a:pt x="1" y="272"/>
                  </a:lnTo>
                  <a:lnTo>
                    <a:pt x="2" y="283"/>
                  </a:lnTo>
                  <a:lnTo>
                    <a:pt x="8" y="306"/>
                  </a:lnTo>
                  <a:lnTo>
                    <a:pt x="16" y="327"/>
                  </a:lnTo>
                  <a:lnTo>
                    <a:pt x="21" y="338"/>
                  </a:lnTo>
                  <a:lnTo>
                    <a:pt x="27" y="349"/>
                  </a:lnTo>
                  <a:lnTo>
                    <a:pt x="40" y="368"/>
                  </a:lnTo>
                  <a:lnTo>
                    <a:pt x="57" y="387"/>
                  </a:lnTo>
                  <a:lnTo>
                    <a:pt x="75" y="404"/>
                  </a:lnTo>
                  <a:lnTo>
                    <a:pt x="97" y="420"/>
                  </a:lnTo>
                  <a:lnTo>
                    <a:pt x="120" y="434"/>
                  </a:lnTo>
                  <a:lnTo>
                    <a:pt x="145" y="446"/>
                  </a:lnTo>
                  <a:lnTo>
                    <a:pt x="171" y="456"/>
                  </a:lnTo>
                  <a:lnTo>
                    <a:pt x="200" y="464"/>
                  </a:lnTo>
                  <a:lnTo>
                    <a:pt x="231" y="471"/>
                  </a:lnTo>
                  <a:lnTo>
                    <a:pt x="262" y="475"/>
                  </a:lnTo>
                  <a:lnTo>
                    <a:pt x="295" y="476"/>
                  </a:lnTo>
                  <a:lnTo>
                    <a:pt x="327" y="475"/>
                  </a:lnTo>
                  <a:lnTo>
                    <a:pt x="342" y="474"/>
                  </a:lnTo>
                  <a:lnTo>
                    <a:pt x="351" y="472"/>
                  </a:lnTo>
                  <a:lnTo>
                    <a:pt x="358" y="471"/>
                  </a:lnTo>
                  <a:lnTo>
                    <a:pt x="389" y="465"/>
                  </a:lnTo>
                  <a:lnTo>
                    <a:pt x="419" y="458"/>
                  </a:lnTo>
                  <a:lnTo>
                    <a:pt x="434" y="453"/>
                  </a:lnTo>
                  <a:lnTo>
                    <a:pt x="448" y="448"/>
                  </a:lnTo>
                  <a:lnTo>
                    <a:pt x="475" y="436"/>
                  </a:lnTo>
                  <a:lnTo>
                    <a:pt x="502" y="423"/>
                  </a:lnTo>
                  <a:lnTo>
                    <a:pt x="526" y="408"/>
                  </a:lnTo>
                  <a:lnTo>
                    <a:pt x="549" y="391"/>
                  </a:lnTo>
                  <a:lnTo>
                    <a:pt x="569" y="373"/>
                  </a:lnTo>
                  <a:lnTo>
                    <a:pt x="587" y="352"/>
                  </a:lnTo>
                  <a:lnTo>
                    <a:pt x="602" y="332"/>
                  </a:lnTo>
                  <a:lnTo>
                    <a:pt x="616" y="311"/>
                  </a:lnTo>
                  <a:lnTo>
                    <a:pt x="626" y="287"/>
                  </a:lnTo>
                  <a:lnTo>
                    <a:pt x="634" y="263"/>
                  </a:lnTo>
                  <a:lnTo>
                    <a:pt x="638" y="239"/>
                  </a:lnTo>
                  <a:lnTo>
                    <a:pt x="640" y="215"/>
                  </a:lnTo>
                  <a:lnTo>
                    <a:pt x="638" y="203"/>
                  </a:lnTo>
                  <a:lnTo>
                    <a:pt x="637" y="191"/>
                  </a:lnTo>
                  <a:lnTo>
                    <a:pt x="631" y="168"/>
                  </a:lnTo>
                  <a:lnTo>
                    <a:pt x="623" y="146"/>
                  </a:lnTo>
                  <a:lnTo>
                    <a:pt x="618" y="136"/>
                  </a:lnTo>
                  <a:lnTo>
                    <a:pt x="612" y="126"/>
                  </a:lnTo>
                  <a:lnTo>
                    <a:pt x="599" y="106"/>
                  </a:lnTo>
                  <a:lnTo>
                    <a:pt x="582" y="88"/>
                  </a:lnTo>
                  <a:lnTo>
                    <a:pt x="564" y="71"/>
                  </a:lnTo>
                  <a:lnTo>
                    <a:pt x="543" y="55"/>
                  </a:lnTo>
                  <a:lnTo>
                    <a:pt x="521" y="42"/>
                  </a:lnTo>
                  <a:lnTo>
                    <a:pt x="496" y="29"/>
                  </a:lnTo>
                  <a:lnTo>
                    <a:pt x="468" y="19"/>
                  </a:lnTo>
                  <a:lnTo>
                    <a:pt x="440" y="11"/>
                  </a:lnTo>
                  <a:lnTo>
                    <a:pt x="410" y="5"/>
                  </a:lnTo>
                  <a:lnTo>
                    <a:pt x="377" y="1"/>
                  </a:lnTo>
                  <a:lnTo>
                    <a:pt x="345" y="0"/>
                  </a:lnTo>
                  <a:lnTo>
                    <a:pt x="312" y="0"/>
                  </a:lnTo>
                  <a:lnTo>
                    <a:pt x="281" y="4"/>
                  </a:lnTo>
                  <a:lnTo>
                    <a:pt x="250" y="10"/>
                  </a:lnTo>
                  <a:lnTo>
                    <a:pt x="236" y="13"/>
                  </a:lnTo>
                  <a:lnTo>
                    <a:pt x="220" y="17"/>
                  </a:lnTo>
                  <a:lnTo>
                    <a:pt x="206" y="22"/>
                  </a:lnTo>
                  <a:lnTo>
                    <a:pt x="191" y="27"/>
                  </a:lnTo>
                  <a:lnTo>
                    <a:pt x="164" y="38"/>
                  </a:lnTo>
                  <a:lnTo>
                    <a:pt x="139" y="52"/>
                  </a:lnTo>
                  <a:lnTo>
                    <a:pt x="114" y="67"/>
                  </a:lnTo>
                  <a:lnTo>
                    <a:pt x="91" y="84"/>
                  </a:lnTo>
                  <a:lnTo>
                    <a:pt x="81" y="92"/>
                  </a:lnTo>
                  <a:lnTo>
                    <a:pt x="70" y="102"/>
                  </a:lnTo>
                  <a:lnTo>
                    <a:pt x="52" y="121"/>
                  </a:lnTo>
                  <a:lnTo>
                    <a:pt x="37" y="143"/>
                  </a:lnTo>
                  <a:lnTo>
                    <a:pt x="24" y="164"/>
                  </a:lnTo>
                  <a:lnTo>
                    <a:pt x="13" y="188"/>
                  </a:lnTo>
                  <a:lnTo>
                    <a:pt x="6" y="212"/>
                  </a:lnTo>
                  <a:close/>
                </a:path>
              </a:pathLst>
            </a:custGeom>
            <a:solidFill>
              <a:srgbClr val="FFFFFF"/>
            </a:solidFill>
            <a:ln w="14288">
              <a:solidFill>
                <a:srgbClr val="000000"/>
              </a:solidFill>
              <a:prstDash val="solid"/>
              <a:round/>
              <a:headEnd/>
              <a:tailEnd/>
            </a:ln>
          </p:spPr>
          <p:txBody>
            <a:bodyPr/>
            <a:lstStyle/>
            <a:p>
              <a:endParaRPr lang="en-IN"/>
            </a:p>
          </p:txBody>
        </p:sp>
        <p:sp>
          <p:nvSpPr>
            <p:cNvPr id="121923" name="Freeform 67"/>
            <p:cNvSpPr>
              <a:spLocks/>
            </p:cNvSpPr>
            <p:nvPr/>
          </p:nvSpPr>
          <p:spPr bwMode="auto">
            <a:xfrm flipV="1">
              <a:off x="3541" y="824"/>
              <a:ext cx="219" cy="105"/>
            </a:xfrm>
            <a:custGeom>
              <a:avLst/>
              <a:gdLst/>
              <a:ahLst/>
              <a:cxnLst>
                <a:cxn ang="0">
                  <a:pos x="0" y="204"/>
                </a:cxn>
                <a:cxn ang="0">
                  <a:pos x="4" y="219"/>
                </a:cxn>
                <a:cxn ang="0">
                  <a:pos x="10" y="233"/>
                </a:cxn>
                <a:cxn ang="0">
                  <a:pos x="33" y="258"/>
                </a:cxn>
                <a:cxn ang="0">
                  <a:pos x="65" y="278"/>
                </a:cxn>
                <a:cxn ang="0">
                  <a:pos x="108" y="295"/>
                </a:cxn>
                <a:cxn ang="0">
                  <a:pos x="158" y="306"/>
                </a:cxn>
                <a:cxn ang="0">
                  <a:pos x="248" y="313"/>
                </a:cxn>
                <a:cxn ang="0">
                  <a:pos x="314" y="310"/>
                </a:cxn>
                <a:cxn ang="0">
                  <a:pos x="348" y="305"/>
                </a:cxn>
                <a:cxn ang="0">
                  <a:pos x="412" y="293"/>
                </a:cxn>
                <a:cxn ang="0">
                  <a:pos x="471" y="275"/>
                </a:cxn>
                <a:cxn ang="0">
                  <a:pos x="525" y="253"/>
                </a:cxn>
                <a:cxn ang="0">
                  <a:pos x="572" y="228"/>
                </a:cxn>
                <a:cxn ang="0">
                  <a:pos x="610" y="201"/>
                </a:cxn>
                <a:cxn ang="0">
                  <a:pos x="626" y="186"/>
                </a:cxn>
                <a:cxn ang="0">
                  <a:pos x="647" y="155"/>
                </a:cxn>
                <a:cxn ang="0">
                  <a:pos x="657" y="124"/>
                </a:cxn>
                <a:cxn ang="0">
                  <a:pos x="656" y="101"/>
                </a:cxn>
                <a:cxn ang="0">
                  <a:pos x="651" y="87"/>
                </a:cxn>
                <a:cxn ang="0">
                  <a:pos x="638" y="68"/>
                </a:cxn>
                <a:cxn ang="0">
                  <a:pos x="609" y="45"/>
                </a:cxn>
                <a:cxn ang="0">
                  <a:pos x="572" y="26"/>
                </a:cxn>
                <a:cxn ang="0">
                  <a:pos x="525" y="11"/>
                </a:cxn>
                <a:cxn ang="0">
                  <a:pos x="470" y="3"/>
                </a:cxn>
                <a:cxn ang="0">
                  <a:pos x="379" y="2"/>
                </a:cxn>
                <a:cxn ang="0">
                  <a:pos x="312" y="8"/>
                </a:cxn>
                <a:cxn ang="0">
                  <a:pos x="246" y="21"/>
                </a:cxn>
                <a:cxn ang="0">
                  <a:pos x="186" y="38"/>
                </a:cxn>
                <a:cxn ang="0">
                  <a:pos x="132" y="59"/>
                </a:cxn>
                <a:cxn ang="0">
                  <a:pos x="85" y="84"/>
                </a:cxn>
                <a:cxn ang="0">
                  <a:pos x="47" y="113"/>
                </a:cxn>
                <a:cxn ang="0">
                  <a:pos x="31" y="126"/>
                </a:cxn>
                <a:cxn ang="0">
                  <a:pos x="10" y="157"/>
                </a:cxn>
                <a:cxn ang="0">
                  <a:pos x="0" y="189"/>
                </a:cxn>
              </a:cxnLst>
              <a:rect l="0" t="0" r="r" b="b"/>
              <a:pathLst>
                <a:path w="657" h="313">
                  <a:moveTo>
                    <a:pt x="0" y="189"/>
                  </a:moveTo>
                  <a:lnTo>
                    <a:pt x="0" y="204"/>
                  </a:lnTo>
                  <a:lnTo>
                    <a:pt x="1" y="211"/>
                  </a:lnTo>
                  <a:lnTo>
                    <a:pt x="4" y="219"/>
                  </a:lnTo>
                  <a:lnTo>
                    <a:pt x="6" y="226"/>
                  </a:lnTo>
                  <a:lnTo>
                    <a:pt x="10" y="233"/>
                  </a:lnTo>
                  <a:lnTo>
                    <a:pt x="19" y="246"/>
                  </a:lnTo>
                  <a:lnTo>
                    <a:pt x="33" y="258"/>
                  </a:lnTo>
                  <a:lnTo>
                    <a:pt x="48" y="269"/>
                  </a:lnTo>
                  <a:lnTo>
                    <a:pt x="65" y="278"/>
                  </a:lnTo>
                  <a:lnTo>
                    <a:pt x="85" y="288"/>
                  </a:lnTo>
                  <a:lnTo>
                    <a:pt x="108" y="295"/>
                  </a:lnTo>
                  <a:lnTo>
                    <a:pt x="132" y="301"/>
                  </a:lnTo>
                  <a:lnTo>
                    <a:pt x="158" y="306"/>
                  </a:lnTo>
                  <a:lnTo>
                    <a:pt x="187" y="310"/>
                  </a:lnTo>
                  <a:lnTo>
                    <a:pt x="248" y="313"/>
                  </a:lnTo>
                  <a:lnTo>
                    <a:pt x="281" y="312"/>
                  </a:lnTo>
                  <a:lnTo>
                    <a:pt x="314" y="310"/>
                  </a:lnTo>
                  <a:lnTo>
                    <a:pt x="331" y="307"/>
                  </a:lnTo>
                  <a:lnTo>
                    <a:pt x="348" y="305"/>
                  </a:lnTo>
                  <a:lnTo>
                    <a:pt x="380" y="300"/>
                  </a:lnTo>
                  <a:lnTo>
                    <a:pt x="412" y="293"/>
                  </a:lnTo>
                  <a:lnTo>
                    <a:pt x="444" y="284"/>
                  </a:lnTo>
                  <a:lnTo>
                    <a:pt x="471" y="275"/>
                  </a:lnTo>
                  <a:lnTo>
                    <a:pt x="499" y="265"/>
                  </a:lnTo>
                  <a:lnTo>
                    <a:pt x="525" y="253"/>
                  </a:lnTo>
                  <a:lnTo>
                    <a:pt x="550" y="241"/>
                  </a:lnTo>
                  <a:lnTo>
                    <a:pt x="572" y="228"/>
                  </a:lnTo>
                  <a:lnTo>
                    <a:pt x="592" y="215"/>
                  </a:lnTo>
                  <a:lnTo>
                    <a:pt x="610" y="201"/>
                  </a:lnTo>
                  <a:lnTo>
                    <a:pt x="619" y="193"/>
                  </a:lnTo>
                  <a:lnTo>
                    <a:pt x="626" y="186"/>
                  </a:lnTo>
                  <a:lnTo>
                    <a:pt x="638" y="171"/>
                  </a:lnTo>
                  <a:lnTo>
                    <a:pt x="647" y="155"/>
                  </a:lnTo>
                  <a:lnTo>
                    <a:pt x="655" y="139"/>
                  </a:lnTo>
                  <a:lnTo>
                    <a:pt x="657" y="124"/>
                  </a:lnTo>
                  <a:lnTo>
                    <a:pt x="657" y="108"/>
                  </a:lnTo>
                  <a:lnTo>
                    <a:pt x="656" y="101"/>
                  </a:lnTo>
                  <a:lnTo>
                    <a:pt x="653" y="94"/>
                  </a:lnTo>
                  <a:lnTo>
                    <a:pt x="651" y="87"/>
                  </a:lnTo>
                  <a:lnTo>
                    <a:pt x="647" y="81"/>
                  </a:lnTo>
                  <a:lnTo>
                    <a:pt x="638" y="68"/>
                  </a:lnTo>
                  <a:lnTo>
                    <a:pt x="625" y="56"/>
                  </a:lnTo>
                  <a:lnTo>
                    <a:pt x="609" y="45"/>
                  </a:lnTo>
                  <a:lnTo>
                    <a:pt x="592" y="34"/>
                  </a:lnTo>
                  <a:lnTo>
                    <a:pt x="572" y="26"/>
                  </a:lnTo>
                  <a:lnTo>
                    <a:pt x="549" y="18"/>
                  </a:lnTo>
                  <a:lnTo>
                    <a:pt x="525" y="11"/>
                  </a:lnTo>
                  <a:lnTo>
                    <a:pt x="499" y="6"/>
                  </a:lnTo>
                  <a:lnTo>
                    <a:pt x="470" y="3"/>
                  </a:lnTo>
                  <a:lnTo>
                    <a:pt x="411" y="0"/>
                  </a:lnTo>
                  <a:lnTo>
                    <a:pt x="379" y="2"/>
                  </a:lnTo>
                  <a:lnTo>
                    <a:pt x="345" y="4"/>
                  </a:lnTo>
                  <a:lnTo>
                    <a:pt x="312" y="8"/>
                  </a:lnTo>
                  <a:lnTo>
                    <a:pt x="278" y="14"/>
                  </a:lnTo>
                  <a:lnTo>
                    <a:pt x="246" y="21"/>
                  </a:lnTo>
                  <a:lnTo>
                    <a:pt x="216" y="28"/>
                  </a:lnTo>
                  <a:lnTo>
                    <a:pt x="186" y="38"/>
                  </a:lnTo>
                  <a:lnTo>
                    <a:pt x="158" y="48"/>
                  </a:lnTo>
                  <a:lnTo>
                    <a:pt x="132" y="59"/>
                  </a:lnTo>
                  <a:lnTo>
                    <a:pt x="107" y="71"/>
                  </a:lnTo>
                  <a:lnTo>
                    <a:pt x="85" y="84"/>
                  </a:lnTo>
                  <a:lnTo>
                    <a:pt x="65" y="99"/>
                  </a:lnTo>
                  <a:lnTo>
                    <a:pt x="47" y="113"/>
                  </a:lnTo>
                  <a:lnTo>
                    <a:pt x="39" y="120"/>
                  </a:lnTo>
                  <a:lnTo>
                    <a:pt x="31" y="126"/>
                  </a:lnTo>
                  <a:lnTo>
                    <a:pt x="19" y="142"/>
                  </a:lnTo>
                  <a:lnTo>
                    <a:pt x="10" y="157"/>
                  </a:lnTo>
                  <a:lnTo>
                    <a:pt x="3" y="173"/>
                  </a:lnTo>
                  <a:lnTo>
                    <a:pt x="0" y="189"/>
                  </a:lnTo>
                  <a:close/>
                </a:path>
              </a:pathLst>
            </a:custGeom>
            <a:solidFill>
              <a:srgbClr val="FFFFFF"/>
            </a:solidFill>
            <a:ln w="14288">
              <a:solidFill>
                <a:srgbClr val="000000"/>
              </a:solidFill>
              <a:prstDash val="solid"/>
              <a:round/>
              <a:headEnd/>
              <a:tailEnd/>
            </a:ln>
          </p:spPr>
          <p:txBody>
            <a:bodyPr/>
            <a:lstStyle/>
            <a:p>
              <a:endParaRPr lang="en-IN"/>
            </a:p>
          </p:txBody>
        </p:sp>
        <p:sp>
          <p:nvSpPr>
            <p:cNvPr id="121924" name="Freeform 68"/>
            <p:cNvSpPr>
              <a:spLocks/>
            </p:cNvSpPr>
            <p:nvPr/>
          </p:nvSpPr>
          <p:spPr bwMode="auto">
            <a:xfrm flipV="1">
              <a:off x="3307" y="786"/>
              <a:ext cx="230" cy="93"/>
            </a:xfrm>
            <a:custGeom>
              <a:avLst/>
              <a:gdLst/>
              <a:ahLst/>
              <a:cxnLst>
                <a:cxn ang="0">
                  <a:pos x="1" y="139"/>
                </a:cxn>
                <a:cxn ang="0">
                  <a:pos x="1" y="159"/>
                </a:cxn>
                <a:cxn ang="0">
                  <a:pos x="8" y="180"/>
                </a:cxn>
                <a:cxn ang="0">
                  <a:pos x="29" y="205"/>
                </a:cxn>
                <a:cxn ang="0">
                  <a:pos x="61" y="227"/>
                </a:cxn>
                <a:cxn ang="0">
                  <a:pos x="156" y="261"/>
                </a:cxn>
                <a:cxn ang="0">
                  <a:pos x="217" y="272"/>
                </a:cxn>
                <a:cxn ang="0">
                  <a:pos x="284" y="278"/>
                </a:cxn>
                <a:cxn ang="0">
                  <a:pos x="387" y="277"/>
                </a:cxn>
                <a:cxn ang="0">
                  <a:pos x="453" y="268"/>
                </a:cxn>
                <a:cxn ang="0">
                  <a:pos x="484" y="263"/>
                </a:cxn>
                <a:cxn ang="0">
                  <a:pos x="541" y="248"/>
                </a:cxn>
                <a:cxn ang="0">
                  <a:pos x="568" y="240"/>
                </a:cxn>
                <a:cxn ang="0">
                  <a:pos x="613" y="219"/>
                </a:cxn>
                <a:cxn ang="0">
                  <a:pos x="650" y="195"/>
                </a:cxn>
                <a:cxn ang="0">
                  <a:pos x="677" y="169"/>
                </a:cxn>
                <a:cxn ang="0">
                  <a:pos x="689" y="140"/>
                </a:cxn>
                <a:cxn ang="0">
                  <a:pos x="689" y="119"/>
                </a:cxn>
                <a:cxn ang="0">
                  <a:pos x="685" y="106"/>
                </a:cxn>
                <a:cxn ang="0">
                  <a:pos x="678" y="92"/>
                </a:cxn>
                <a:cxn ang="0">
                  <a:pos x="661" y="73"/>
                </a:cxn>
                <a:cxn ang="0">
                  <a:pos x="629" y="52"/>
                </a:cxn>
                <a:cxn ang="0">
                  <a:pos x="535" y="17"/>
                </a:cxn>
                <a:cxn ang="0">
                  <a:pos x="474" y="6"/>
                </a:cxn>
                <a:cxn ang="0">
                  <a:pos x="338" y="0"/>
                </a:cxn>
                <a:cxn ang="0">
                  <a:pos x="271" y="5"/>
                </a:cxn>
                <a:cxn ang="0">
                  <a:pos x="207" y="16"/>
                </a:cxn>
                <a:cxn ang="0">
                  <a:pos x="177" y="22"/>
                </a:cxn>
                <a:cxn ang="0">
                  <a:pos x="123" y="38"/>
                </a:cxn>
                <a:cxn ang="0">
                  <a:pos x="76" y="60"/>
                </a:cxn>
                <a:cxn ang="0">
                  <a:pos x="39" y="84"/>
                </a:cxn>
                <a:cxn ang="0">
                  <a:pos x="14" y="110"/>
                </a:cxn>
              </a:cxnLst>
              <a:rect l="0" t="0" r="r" b="b"/>
              <a:pathLst>
                <a:path w="690" h="278">
                  <a:moveTo>
                    <a:pt x="6" y="125"/>
                  </a:moveTo>
                  <a:lnTo>
                    <a:pt x="1" y="139"/>
                  </a:lnTo>
                  <a:lnTo>
                    <a:pt x="0" y="152"/>
                  </a:lnTo>
                  <a:lnTo>
                    <a:pt x="1" y="159"/>
                  </a:lnTo>
                  <a:lnTo>
                    <a:pt x="2" y="167"/>
                  </a:lnTo>
                  <a:lnTo>
                    <a:pt x="8" y="180"/>
                  </a:lnTo>
                  <a:lnTo>
                    <a:pt x="18" y="193"/>
                  </a:lnTo>
                  <a:lnTo>
                    <a:pt x="29" y="205"/>
                  </a:lnTo>
                  <a:lnTo>
                    <a:pt x="44" y="216"/>
                  </a:lnTo>
                  <a:lnTo>
                    <a:pt x="61" y="227"/>
                  </a:lnTo>
                  <a:lnTo>
                    <a:pt x="104" y="246"/>
                  </a:lnTo>
                  <a:lnTo>
                    <a:pt x="156" y="261"/>
                  </a:lnTo>
                  <a:lnTo>
                    <a:pt x="186" y="267"/>
                  </a:lnTo>
                  <a:lnTo>
                    <a:pt x="217" y="272"/>
                  </a:lnTo>
                  <a:lnTo>
                    <a:pt x="249" y="276"/>
                  </a:lnTo>
                  <a:lnTo>
                    <a:pt x="284" y="278"/>
                  </a:lnTo>
                  <a:lnTo>
                    <a:pt x="353" y="278"/>
                  </a:lnTo>
                  <a:lnTo>
                    <a:pt x="387" y="277"/>
                  </a:lnTo>
                  <a:lnTo>
                    <a:pt x="420" y="273"/>
                  </a:lnTo>
                  <a:lnTo>
                    <a:pt x="453" y="268"/>
                  </a:lnTo>
                  <a:lnTo>
                    <a:pt x="468" y="266"/>
                  </a:lnTo>
                  <a:lnTo>
                    <a:pt x="484" y="263"/>
                  </a:lnTo>
                  <a:lnTo>
                    <a:pt x="514" y="257"/>
                  </a:lnTo>
                  <a:lnTo>
                    <a:pt x="541" y="248"/>
                  </a:lnTo>
                  <a:lnTo>
                    <a:pt x="555" y="245"/>
                  </a:lnTo>
                  <a:lnTo>
                    <a:pt x="568" y="240"/>
                  </a:lnTo>
                  <a:lnTo>
                    <a:pt x="592" y="229"/>
                  </a:lnTo>
                  <a:lnTo>
                    <a:pt x="613" y="219"/>
                  </a:lnTo>
                  <a:lnTo>
                    <a:pt x="634" y="207"/>
                  </a:lnTo>
                  <a:lnTo>
                    <a:pt x="650" y="195"/>
                  </a:lnTo>
                  <a:lnTo>
                    <a:pt x="665" y="182"/>
                  </a:lnTo>
                  <a:lnTo>
                    <a:pt x="677" y="169"/>
                  </a:lnTo>
                  <a:lnTo>
                    <a:pt x="684" y="155"/>
                  </a:lnTo>
                  <a:lnTo>
                    <a:pt x="689" y="140"/>
                  </a:lnTo>
                  <a:lnTo>
                    <a:pt x="690" y="126"/>
                  </a:lnTo>
                  <a:lnTo>
                    <a:pt x="689" y="119"/>
                  </a:lnTo>
                  <a:lnTo>
                    <a:pt x="688" y="112"/>
                  </a:lnTo>
                  <a:lnTo>
                    <a:pt x="685" y="106"/>
                  </a:lnTo>
                  <a:lnTo>
                    <a:pt x="682" y="98"/>
                  </a:lnTo>
                  <a:lnTo>
                    <a:pt x="678" y="92"/>
                  </a:lnTo>
                  <a:lnTo>
                    <a:pt x="673" y="86"/>
                  </a:lnTo>
                  <a:lnTo>
                    <a:pt x="661" y="73"/>
                  </a:lnTo>
                  <a:lnTo>
                    <a:pt x="647" y="62"/>
                  </a:lnTo>
                  <a:lnTo>
                    <a:pt x="629" y="52"/>
                  </a:lnTo>
                  <a:lnTo>
                    <a:pt x="586" y="32"/>
                  </a:lnTo>
                  <a:lnTo>
                    <a:pt x="535" y="17"/>
                  </a:lnTo>
                  <a:lnTo>
                    <a:pt x="505" y="11"/>
                  </a:lnTo>
                  <a:lnTo>
                    <a:pt x="474" y="6"/>
                  </a:lnTo>
                  <a:lnTo>
                    <a:pt x="407" y="0"/>
                  </a:lnTo>
                  <a:lnTo>
                    <a:pt x="338" y="0"/>
                  </a:lnTo>
                  <a:lnTo>
                    <a:pt x="304" y="1"/>
                  </a:lnTo>
                  <a:lnTo>
                    <a:pt x="271" y="5"/>
                  </a:lnTo>
                  <a:lnTo>
                    <a:pt x="238" y="10"/>
                  </a:lnTo>
                  <a:lnTo>
                    <a:pt x="207" y="16"/>
                  </a:lnTo>
                  <a:lnTo>
                    <a:pt x="193" y="18"/>
                  </a:lnTo>
                  <a:lnTo>
                    <a:pt x="177" y="22"/>
                  </a:lnTo>
                  <a:lnTo>
                    <a:pt x="150" y="30"/>
                  </a:lnTo>
                  <a:lnTo>
                    <a:pt x="123" y="38"/>
                  </a:lnTo>
                  <a:lnTo>
                    <a:pt x="99" y="49"/>
                  </a:lnTo>
                  <a:lnTo>
                    <a:pt x="76" y="60"/>
                  </a:lnTo>
                  <a:lnTo>
                    <a:pt x="57" y="71"/>
                  </a:lnTo>
                  <a:lnTo>
                    <a:pt x="39" y="84"/>
                  </a:lnTo>
                  <a:lnTo>
                    <a:pt x="25" y="96"/>
                  </a:lnTo>
                  <a:lnTo>
                    <a:pt x="14" y="110"/>
                  </a:lnTo>
                  <a:lnTo>
                    <a:pt x="6" y="125"/>
                  </a:lnTo>
                  <a:close/>
                </a:path>
              </a:pathLst>
            </a:custGeom>
            <a:solidFill>
              <a:srgbClr val="FFFFFF"/>
            </a:solidFill>
            <a:ln w="14288">
              <a:solidFill>
                <a:srgbClr val="000000"/>
              </a:solidFill>
              <a:prstDash val="solid"/>
              <a:round/>
              <a:headEnd/>
              <a:tailEnd/>
            </a:ln>
          </p:spPr>
          <p:txBody>
            <a:bodyPr/>
            <a:lstStyle/>
            <a:p>
              <a:endParaRPr lang="en-IN"/>
            </a:p>
          </p:txBody>
        </p:sp>
        <p:sp>
          <p:nvSpPr>
            <p:cNvPr id="121925" name="Freeform 69"/>
            <p:cNvSpPr>
              <a:spLocks/>
            </p:cNvSpPr>
            <p:nvPr/>
          </p:nvSpPr>
          <p:spPr bwMode="auto">
            <a:xfrm flipV="1">
              <a:off x="3090" y="780"/>
              <a:ext cx="212" cy="93"/>
            </a:xfrm>
            <a:custGeom>
              <a:avLst/>
              <a:gdLst/>
              <a:ahLst/>
              <a:cxnLst>
                <a:cxn ang="0">
                  <a:pos x="1" y="138"/>
                </a:cxn>
                <a:cxn ang="0">
                  <a:pos x="1" y="159"/>
                </a:cxn>
                <a:cxn ang="0">
                  <a:pos x="8" y="180"/>
                </a:cxn>
                <a:cxn ang="0">
                  <a:pos x="27" y="205"/>
                </a:cxn>
                <a:cxn ang="0">
                  <a:pos x="56" y="227"/>
                </a:cxn>
                <a:cxn ang="0">
                  <a:pos x="118" y="254"/>
                </a:cxn>
                <a:cxn ang="0">
                  <a:pos x="171" y="267"/>
                </a:cxn>
                <a:cxn ang="0">
                  <a:pos x="230" y="276"/>
                </a:cxn>
                <a:cxn ang="0">
                  <a:pos x="326" y="278"/>
                </a:cxn>
                <a:cxn ang="0">
                  <a:pos x="388" y="273"/>
                </a:cxn>
                <a:cxn ang="0">
                  <a:pos x="447" y="262"/>
                </a:cxn>
                <a:cxn ang="0">
                  <a:pos x="474" y="256"/>
                </a:cxn>
                <a:cxn ang="0">
                  <a:pos x="525" y="240"/>
                </a:cxn>
                <a:cxn ang="0">
                  <a:pos x="568" y="218"/>
                </a:cxn>
                <a:cxn ang="0">
                  <a:pos x="601" y="194"/>
                </a:cxn>
                <a:cxn ang="0">
                  <a:pos x="625" y="168"/>
                </a:cxn>
                <a:cxn ang="0">
                  <a:pos x="636" y="139"/>
                </a:cxn>
                <a:cxn ang="0">
                  <a:pos x="636" y="119"/>
                </a:cxn>
                <a:cxn ang="0">
                  <a:pos x="630" y="98"/>
                </a:cxn>
                <a:cxn ang="0">
                  <a:pos x="611" y="73"/>
                </a:cxn>
                <a:cxn ang="0">
                  <a:pos x="581" y="52"/>
                </a:cxn>
                <a:cxn ang="0">
                  <a:pos x="519" y="24"/>
                </a:cxn>
                <a:cxn ang="0">
                  <a:pos x="467" y="11"/>
                </a:cxn>
                <a:cxn ang="0">
                  <a:pos x="376" y="0"/>
                </a:cxn>
                <a:cxn ang="0">
                  <a:pos x="280" y="1"/>
                </a:cxn>
                <a:cxn ang="0">
                  <a:pos x="220" y="10"/>
                </a:cxn>
                <a:cxn ang="0">
                  <a:pos x="177" y="18"/>
                </a:cxn>
                <a:cxn ang="0">
                  <a:pos x="164" y="22"/>
                </a:cxn>
                <a:cxn ang="0">
                  <a:pos x="126" y="34"/>
                </a:cxn>
                <a:cxn ang="0">
                  <a:pos x="91" y="49"/>
                </a:cxn>
                <a:cxn ang="0">
                  <a:pos x="53" y="71"/>
                </a:cxn>
                <a:cxn ang="0">
                  <a:pos x="24" y="96"/>
                </a:cxn>
                <a:cxn ang="0">
                  <a:pos x="6" y="123"/>
                </a:cxn>
              </a:cxnLst>
              <a:rect l="0" t="0" r="r" b="b"/>
              <a:pathLst>
                <a:path w="637" h="278">
                  <a:moveTo>
                    <a:pt x="6" y="123"/>
                  </a:moveTo>
                  <a:lnTo>
                    <a:pt x="1" y="138"/>
                  </a:lnTo>
                  <a:lnTo>
                    <a:pt x="0" y="152"/>
                  </a:lnTo>
                  <a:lnTo>
                    <a:pt x="1" y="159"/>
                  </a:lnTo>
                  <a:lnTo>
                    <a:pt x="2" y="167"/>
                  </a:lnTo>
                  <a:lnTo>
                    <a:pt x="8" y="180"/>
                  </a:lnTo>
                  <a:lnTo>
                    <a:pt x="17" y="192"/>
                  </a:lnTo>
                  <a:lnTo>
                    <a:pt x="27" y="205"/>
                  </a:lnTo>
                  <a:lnTo>
                    <a:pt x="41" y="216"/>
                  </a:lnTo>
                  <a:lnTo>
                    <a:pt x="56" y="227"/>
                  </a:lnTo>
                  <a:lnTo>
                    <a:pt x="96" y="246"/>
                  </a:lnTo>
                  <a:lnTo>
                    <a:pt x="118" y="254"/>
                  </a:lnTo>
                  <a:lnTo>
                    <a:pt x="144" y="261"/>
                  </a:lnTo>
                  <a:lnTo>
                    <a:pt x="171" y="267"/>
                  </a:lnTo>
                  <a:lnTo>
                    <a:pt x="199" y="272"/>
                  </a:lnTo>
                  <a:lnTo>
                    <a:pt x="230" y="276"/>
                  </a:lnTo>
                  <a:lnTo>
                    <a:pt x="261" y="278"/>
                  </a:lnTo>
                  <a:lnTo>
                    <a:pt x="326" y="278"/>
                  </a:lnTo>
                  <a:lnTo>
                    <a:pt x="357" y="277"/>
                  </a:lnTo>
                  <a:lnTo>
                    <a:pt x="388" y="273"/>
                  </a:lnTo>
                  <a:lnTo>
                    <a:pt x="418" y="268"/>
                  </a:lnTo>
                  <a:lnTo>
                    <a:pt x="447" y="262"/>
                  </a:lnTo>
                  <a:lnTo>
                    <a:pt x="460" y="260"/>
                  </a:lnTo>
                  <a:lnTo>
                    <a:pt x="474" y="256"/>
                  </a:lnTo>
                  <a:lnTo>
                    <a:pt x="501" y="248"/>
                  </a:lnTo>
                  <a:lnTo>
                    <a:pt x="525" y="240"/>
                  </a:lnTo>
                  <a:lnTo>
                    <a:pt x="548" y="229"/>
                  </a:lnTo>
                  <a:lnTo>
                    <a:pt x="568" y="218"/>
                  </a:lnTo>
                  <a:lnTo>
                    <a:pt x="586" y="207"/>
                  </a:lnTo>
                  <a:lnTo>
                    <a:pt x="601" y="194"/>
                  </a:lnTo>
                  <a:lnTo>
                    <a:pt x="615" y="182"/>
                  </a:lnTo>
                  <a:lnTo>
                    <a:pt x="625" y="168"/>
                  </a:lnTo>
                  <a:lnTo>
                    <a:pt x="633" y="153"/>
                  </a:lnTo>
                  <a:lnTo>
                    <a:pt x="636" y="139"/>
                  </a:lnTo>
                  <a:lnTo>
                    <a:pt x="637" y="126"/>
                  </a:lnTo>
                  <a:lnTo>
                    <a:pt x="636" y="119"/>
                  </a:lnTo>
                  <a:lnTo>
                    <a:pt x="635" y="111"/>
                  </a:lnTo>
                  <a:lnTo>
                    <a:pt x="630" y="98"/>
                  </a:lnTo>
                  <a:lnTo>
                    <a:pt x="622" y="85"/>
                  </a:lnTo>
                  <a:lnTo>
                    <a:pt x="611" y="73"/>
                  </a:lnTo>
                  <a:lnTo>
                    <a:pt x="598" y="62"/>
                  </a:lnTo>
                  <a:lnTo>
                    <a:pt x="581" y="52"/>
                  </a:lnTo>
                  <a:lnTo>
                    <a:pt x="542" y="32"/>
                  </a:lnTo>
                  <a:lnTo>
                    <a:pt x="519" y="24"/>
                  </a:lnTo>
                  <a:lnTo>
                    <a:pt x="494" y="17"/>
                  </a:lnTo>
                  <a:lnTo>
                    <a:pt x="467" y="11"/>
                  </a:lnTo>
                  <a:lnTo>
                    <a:pt x="438" y="6"/>
                  </a:lnTo>
                  <a:lnTo>
                    <a:pt x="376" y="0"/>
                  </a:lnTo>
                  <a:lnTo>
                    <a:pt x="313" y="0"/>
                  </a:lnTo>
                  <a:lnTo>
                    <a:pt x="280" y="1"/>
                  </a:lnTo>
                  <a:lnTo>
                    <a:pt x="250" y="5"/>
                  </a:lnTo>
                  <a:lnTo>
                    <a:pt x="220" y="10"/>
                  </a:lnTo>
                  <a:lnTo>
                    <a:pt x="192" y="16"/>
                  </a:lnTo>
                  <a:lnTo>
                    <a:pt x="177" y="18"/>
                  </a:lnTo>
                  <a:lnTo>
                    <a:pt x="170" y="20"/>
                  </a:lnTo>
                  <a:lnTo>
                    <a:pt x="164" y="22"/>
                  </a:lnTo>
                  <a:lnTo>
                    <a:pt x="138" y="30"/>
                  </a:lnTo>
                  <a:lnTo>
                    <a:pt x="126" y="34"/>
                  </a:lnTo>
                  <a:lnTo>
                    <a:pt x="114" y="38"/>
                  </a:lnTo>
                  <a:lnTo>
                    <a:pt x="91" y="49"/>
                  </a:lnTo>
                  <a:lnTo>
                    <a:pt x="71" y="59"/>
                  </a:lnTo>
                  <a:lnTo>
                    <a:pt x="53" y="71"/>
                  </a:lnTo>
                  <a:lnTo>
                    <a:pt x="36" y="83"/>
                  </a:lnTo>
                  <a:lnTo>
                    <a:pt x="24" y="96"/>
                  </a:lnTo>
                  <a:lnTo>
                    <a:pt x="13" y="109"/>
                  </a:lnTo>
                  <a:lnTo>
                    <a:pt x="6" y="123"/>
                  </a:lnTo>
                  <a:close/>
                </a:path>
              </a:pathLst>
            </a:custGeom>
            <a:solidFill>
              <a:srgbClr val="FFFFFF"/>
            </a:solidFill>
            <a:ln w="14288">
              <a:solidFill>
                <a:srgbClr val="000000"/>
              </a:solidFill>
              <a:prstDash val="solid"/>
              <a:round/>
              <a:headEnd/>
              <a:tailEnd/>
            </a:ln>
          </p:spPr>
          <p:txBody>
            <a:bodyPr/>
            <a:lstStyle/>
            <a:p>
              <a:endParaRPr lang="en-IN"/>
            </a:p>
          </p:txBody>
        </p:sp>
        <p:sp>
          <p:nvSpPr>
            <p:cNvPr id="121926" name="Freeform 70"/>
            <p:cNvSpPr>
              <a:spLocks/>
            </p:cNvSpPr>
            <p:nvPr/>
          </p:nvSpPr>
          <p:spPr bwMode="auto">
            <a:xfrm flipV="1">
              <a:off x="2885" y="816"/>
              <a:ext cx="203" cy="96"/>
            </a:xfrm>
            <a:custGeom>
              <a:avLst/>
              <a:gdLst/>
              <a:ahLst/>
              <a:cxnLst>
                <a:cxn ang="0">
                  <a:pos x="34" y="42"/>
                </a:cxn>
                <a:cxn ang="0">
                  <a:pos x="12" y="63"/>
                </a:cxn>
                <a:cxn ang="0">
                  <a:pos x="1" y="87"/>
                </a:cxn>
                <a:cxn ang="0">
                  <a:pos x="1" y="108"/>
                </a:cxn>
                <a:cxn ang="0">
                  <a:pos x="5" y="121"/>
                </a:cxn>
                <a:cxn ang="0">
                  <a:pos x="11" y="134"/>
                </a:cxn>
                <a:cxn ang="0">
                  <a:pos x="25" y="156"/>
                </a:cxn>
                <a:cxn ang="0">
                  <a:pos x="53" y="182"/>
                </a:cxn>
                <a:cxn ang="0">
                  <a:pos x="90" y="208"/>
                </a:cxn>
                <a:cxn ang="0">
                  <a:pos x="138" y="232"/>
                </a:cxn>
                <a:cxn ang="0">
                  <a:pos x="193" y="254"/>
                </a:cxn>
                <a:cxn ang="0">
                  <a:pos x="279" y="275"/>
                </a:cxn>
                <a:cxn ang="0">
                  <a:pos x="367" y="285"/>
                </a:cxn>
                <a:cxn ang="0">
                  <a:pos x="423" y="285"/>
                </a:cxn>
                <a:cxn ang="0">
                  <a:pos x="450" y="284"/>
                </a:cxn>
                <a:cxn ang="0">
                  <a:pos x="499" y="275"/>
                </a:cxn>
                <a:cxn ang="0">
                  <a:pos x="525" y="268"/>
                </a:cxn>
                <a:cxn ang="0">
                  <a:pos x="531" y="266"/>
                </a:cxn>
                <a:cxn ang="0">
                  <a:pos x="550" y="259"/>
                </a:cxn>
                <a:cxn ang="0">
                  <a:pos x="567" y="249"/>
                </a:cxn>
                <a:cxn ang="0">
                  <a:pos x="587" y="233"/>
                </a:cxn>
                <a:cxn ang="0">
                  <a:pos x="603" y="210"/>
                </a:cxn>
                <a:cxn ang="0">
                  <a:pos x="608" y="183"/>
                </a:cxn>
                <a:cxn ang="0">
                  <a:pos x="601" y="157"/>
                </a:cxn>
                <a:cxn ang="0">
                  <a:pos x="589" y="136"/>
                </a:cxn>
                <a:cxn ang="0">
                  <a:pos x="571" y="115"/>
                </a:cxn>
                <a:cxn ang="0">
                  <a:pos x="537" y="88"/>
                </a:cxn>
                <a:cxn ang="0">
                  <a:pos x="469" y="51"/>
                </a:cxn>
                <a:cxn ang="0">
                  <a:pos x="357" y="15"/>
                </a:cxn>
                <a:cxn ang="0">
                  <a:pos x="240" y="0"/>
                </a:cxn>
                <a:cxn ang="0">
                  <a:pos x="158" y="1"/>
                </a:cxn>
                <a:cxn ang="0">
                  <a:pos x="109" y="9"/>
                </a:cxn>
                <a:cxn ang="0">
                  <a:pos x="77" y="19"/>
                </a:cxn>
                <a:cxn ang="0">
                  <a:pos x="58" y="26"/>
                </a:cxn>
              </a:cxnLst>
              <a:rect l="0" t="0" r="r" b="b"/>
              <a:pathLst>
                <a:path w="608" h="286">
                  <a:moveTo>
                    <a:pt x="49" y="31"/>
                  </a:moveTo>
                  <a:lnTo>
                    <a:pt x="34" y="42"/>
                  </a:lnTo>
                  <a:lnTo>
                    <a:pt x="22" y="51"/>
                  </a:lnTo>
                  <a:lnTo>
                    <a:pt x="12" y="63"/>
                  </a:lnTo>
                  <a:lnTo>
                    <a:pt x="5" y="75"/>
                  </a:lnTo>
                  <a:lnTo>
                    <a:pt x="1" y="87"/>
                  </a:lnTo>
                  <a:lnTo>
                    <a:pt x="0" y="100"/>
                  </a:lnTo>
                  <a:lnTo>
                    <a:pt x="1" y="108"/>
                  </a:lnTo>
                  <a:lnTo>
                    <a:pt x="3" y="114"/>
                  </a:lnTo>
                  <a:lnTo>
                    <a:pt x="5" y="121"/>
                  </a:lnTo>
                  <a:lnTo>
                    <a:pt x="7" y="128"/>
                  </a:lnTo>
                  <a:lnTo>
                    <a:pt x="11" y="134"/>
                  </a:lnTo>
                  <a:lnTo>
                    <a:pt x="15" y="141"/>
                  </a:lnTo>
                  <a:lnTo>
                    <a:pt x="25" y="156"/>
                  </a:lnTo>
                  <a:lnTo>
                    <a:pt x="37" y="169"/>
                  </a:lnTo>
                  <a:lnTo>
                    <a:pt x="53" y="182"/>
                  </a:lnTo>
                  <a:lnTo>
                    <a:pt x="70" y="195"/>
                  </a:lnTo>
                  <a:lnTo>
                    <a:pt x="90" y="208"/>
                  </a:lnTo>
                  <a:lnTo>
                    <a:pt x="113" y="220"/>
                  </a:lnTo>
                  <a:lnTo>
                    <a:pt x="138" y="232"/>
                  </a:lnTo>
                  <a:lnTo>
                    <a:pt x="166" y="243"/>
                  </a:lnTo>
                  <a:lnTo>
                    <a:pt x="193" y="254"/>
                  </a:lnTo>
                  <a:lnTo>
                    <a:pt x="251" y="269"/>
                  </a:lnTo>
                  <a:lnTo>
                    <a:pt x="279" y="275"/>
                  </a:lnTo>
                  <a:lnTo>
                    <a:pt x="309" y="279"/>
                  </a:lnTo>
                  <a:lnTo>
                    <a:pt x="367" y="285"/>
                  </a:lnTo>
                  <a:lnTo>
                    <a:pt x="396" y="286"/>
                  </a:lnTo>
                  <a:lnTo>
                    <a:pt x="423" y="285"/>
                  </a:lnTo>
                  <a:lnTo>
                    <a:pt x="436" y="285"/>
                  </a:lnTo>
                  <a:lnTo>
                    <a:pt x="450" y="284"/>
                  </a:lnTo>
                  <a:lnTo>
                    <a:pt x="475" y="280"/>
                  </a:lnTo>
                  <a:lnTo>
                    <a:pt x="499" y="275"/>
                  </a:lnTo>
                  <a:lnTo>
                    <a:pt x="520" y="269"/>
                  </a:lnTo>
                  <a:lnTo>
                    <a:pt x="525" y="268"/>
                  </a:lnTo>
                  <a:lnTo>
                    <a:pt x="529" y="267"/>
                  </a:lnTo>
                  <a:lnTo>
                    <a:pt x="531" y="266"/>
                  </a:lnTo>
                  <a:lnTo>
                    <a:pt x="541" y="262"/>
                  </a:lnTo>
                  <a:lnTo>
                    <a:pt x="550" y="259"/>
                  </a:lnTo>
                  <a:lnTo>
                    <a:pt x="559" y="254"/>
                  </a:lnTo>
                  <a:lnTo>
                    <a:pt x="567" y="249"/>
                  </a:lnTo>
                  <a:lnTo>
                    <a:pt x="574" y="243"/>
                  </a:lnTo>
                  <a:lnTo>
                    <a:pt x="587" y="233"/>
                  </a:lnTo>
                  <a:lnTo>
                    <a:pt x="597" y="221"/>
                  </a:lnTo>
                  <a:lnTo>
                    <a:pt x="603" y="210"/>
                  </a:lnTo>
                  <a:lnTo>
                    <a:pt x="607" y="196"/>
                  </a:lnTo>
                  <a:lnTo>
                    <a:pt x="608" y="183"/>
                  </a:lnTo>
                  <a:lnTo>
                    <a:pt x="605" y="170"/>
                  </a:lnTo>
                  <a:lnTo>
                    <a:pt x="601" y="157"/>
                  </a:lnTo>
                  <a:lnTo>
                    <a:pt x="593" y="142"/>
                  </a:lnTo>
                  <a:lnTo>
                    <a:pt x="589" y="136"/>
                  </a:lnTo>
                  <a:lnTo>
                    <a:pt x="584" y="129"/>
                  </a:lnTo>
                  <a:lnTo>
                    <a:pt x="571" y="115"/>
                  </a:lnTo>
                  <a:lnTo>
                    <a:pt x="555" y="102"/>
                  </a:lnTo>
                  <a:lnTo>
                    <a:pt x="537" y="88"/>
                  </a:lnTo>
                  <a:lnTo>
                    <a:pt x="517" y="75"/>
                  </a:lnTo>
                  <a:lnTo>
                    <a:pt x="469" y="51"/>
                  </a:lnTo>
                  <a:lnTo>
                    <a:pt x="415" y="31"/>
                  </a:lnTo>
                  <a:lnTo>
                    <a:pt x="357" y="15"/>
                  </a:lnTo>
                  <a:lnTo>
                    <a:pt x="299" y="5"/>
                  </a:lnTo>
                  <a:lnTo>
                    <a:pt x="240" y="0"/>
                  </a:lnTo>
                  <a:lnTo>
                    <a:pt x="185" y="0"/>
                  </a:lnTo>
                  <a:lnTo>
                    <a:pt x="158" y="1"/>
                  </a:lnTo>
                  <a:lnTo>
                    <a:pt x="133" y="5"/>
                  </a:lnTo>
                  <a:lnTo>
                    <a:pt x="109" y="9"/>
                  </a:lnTo>
                  <a:lnTo>
                    <a:pt x="88" y="15"/>
                  </a:lnTo>
                  <a:lnTo>
                    <a:pt x="77" y="19"/>
                  </a:lnTo>
                  <a:lnTo>
                    <a:pt x="67" y="23"/>
                  </a:lnTo>
                  <a:lnTo>
                    <a:pt x="58" y="26"/>
                  </a:lnTo>
                  <a:lnTo>
                    <a:pt x="49" y="31"/>
                  </a:lnTo>
                  <a:close/>
                </a:path>
              </a:pathLst>
            </a:custGeom>
            <a:solidFill>
              <a:srgbClr val="FFFFFF"/>
            </a:solidFill>
            <a:ln w="14288">
              <a:solidFill>
                <a:srgbClr val="000000"/>
              </a:solidFill>
              <a:prstDash val="solid"/>
              <a:round/>
              <a:headEnd/>
              <a:tailEnd/>
            </a:ln>
          </p:spPr>
          <p:txBody>
            <a:bodyPr/>
            <a:lstStyle/>
            <a:p>
              <a:endParaRPr lang="en-IN"/>
            </a:p>
          </p:txBody>
        </p:sp>
        <p:sp>
          <p:nvSpPr>
            <p:cNvPr id="121927" name="Freeform 71"/>
            <p:cNvSpPr>
              <a:spLocks/>
            </p:cNvSpPr>
            <p:nvPr/>
          </p:nvSpPr>
          <p:spPr bwMode="auto">
            <a:xfrm flipV="1">
              <a:off x="3895" y="1008"/>
              <a:ext cx="252" cy="218"/>
            </a:xfrm>
            <a:custGeom>
              <a:avLst/>
              <a:gdLst/>
              <a:ahLst/>
              <a:cxnLst>
                <a:cxn ang="0">
                  <a:pos x="117" y="144"/>
                </a:cxn>
                <a:cxn ang="0">
                  <a:pos x="79" y="187"/>
                </a:cxn>
                <a:cxn ang="0">
                  <a:pos x="39" y="247"/>
                </a:cxn>
                <a:cxn ang="0">
                  <a:pos x="13" y="310"/>
                </a:cxn>
                <a:cxn ang="0">
                  <a:pos x="1" y="373"/>
                </a:cxn>
                <a:cxn ang="0">
                  <a:pos x="1" y="419"/>
                </a:cxn>
                <a:cxn ang="0">
                  <a:pos x="9" y="464"/>
                </a:cxn>
                <a:cxn ang="0">
                  <a:pos x="32" y="519"/>
                </a:cxn>
                <a:cxn ang="0">
                  <a:pos x="49" y="544"/>
                </a:cxn>
                <a:cxn ang="0">
                  <a:pos x="68" y="568"/>
                </a:cxn>
                <a:cxn ang="0">
                  <a:pos x="92" y="588"/>
                </a:cxn>
                <a:cxn ang="0">
                  <a:pos x="148" y="623"/>
                </a:cxn>
                <a:cxn ang="0">
                  <a:pos x="212" y="645"/>
                </a:cxn>
                <a:cxn ang="0">
                  <a:pos x="280" y="654"/>
                </a:cxn>
                <a:cxn ang="0">
                  <a:pos x="334" y="653"/>
                </a:cxn>
                <a:cxn ang="0">
                  <a:pos x="370" y="648"/>
                </a:cxn>
                <a:cxn ang="0">
                  <a:pos x="424" y="636"/>
                </a:cxn>
                <a:cxn ang="0">
                  <a:pos x="478" y="618"/>
                </a:cxn>
                <a:cxn ang="0">
                  <a:pos x="530" y="593"/>
                </a:cxn>
                <a:cxn ang="0">
                  <a:pos x="580" y="562"/>
                </a:cxn>
                <a:cxn ang="0">
                  <a:pos x="611" y="538"/>
                </a:cxn>
                <a:cxn ang="0">
                  <a:pos x="641" y="510"/>
                </a:cxn>
                <a:cxn ang="0">
                  <a:pos x="667" y="482"/>
                </a:cxn>
                <a:cxn ang="0">
                  <a:pos x="701" y="437"/>
                </a:cxn>
                <a:cxn ang="0">
                  <a:pos x="733" y="375"/>
                </a:cxn>
                <a:cxn ang="0">
                  <a:pos x="752" y="313"/>
                </a:cxn>
                <a:cxn ang="0">
                  <a:pos x="757" y="250"/>
                </a:cxn>
                <a:cxn ang="0">
                  <a:pos x="755" y="219"/>
                </a:cxn>
                <a:cxn ang="0">
                  <a:pos x="739" y="162"/>
                </a:cxn>
                <a:cxn ang="0">
                  <a:pos x="717" y="122"/>
                </a:cxn>
                <a:cxn ang="0">
                  <a:pos x="699" y="98"/>
                </a:cxn>
                <a:cxn ang="0">
                  <a:pos x="665" y="65"/>
                </a:cxn>
                <a:cxn ang="0">
                  <a:pos x="610" y="31"/>
                </a:cxn>
                <a:cxn ang="0">
                  <a:pos x="547" y="8"/>
                </a:cxn>
                <a:cxn ang="0">
                  <a:pos x="478" y="0"/>
                </a:cxn>
                <a:cxn ang="0">
                  <a:pos x="407" y="2"/>
                </a:cxn>
                <a:cxn ang="0">
                  <a:pos x="370" y="8"/>
                </a:cxn>
                <a:cxn ang="0">
                  <a:pos x="316" y="23"/>
                </a:cxn>
                <a:cxn ang="0">
                  <a:pos x="262" y="43"/>
                </a:cxn>
                <a:cxn ang="0">
                  <a:pos x="227" y="61"/>
                </a:cxn>
                <a:cxn ang="0">
                  <a:pos x="194" y="81"/>
                </a:cxn>
                <a:cxn ang="0">
                  <a:pos x="131" y="130"/>
                </a:cxn>
              </a:cxnLst>
              <a:rect l="0" t="0" r="r" b="b"/>
              <a:pathLst>
                <a:path w="757" h="654">
                  <a:moveTo>
                    <a:pt x="131" y="130"/>
                  </a:moveTo>
                  <a:lnTo>
                    <a:pt x="117" y="144"/>
                  </a:lnTo>
                  <a:lnTo>
                    <a:pt x="103" y="157"/>
                  </a:lnTo>
                  <a:lnTo>
                    <a:pt x="79" y="187"/>
                  </a:lnTo>
                  <a:lnTo>
                    <a:pt x="57" y="217"/>
                  </a:lnTo>
                  <a:lnTo>
                    <a:pt x="39" y="247"/>
                  </a:lnTo>
                  <a:lnTo>
                    <a:pt x="25" y="278"/>
                  </a:lnTo>
                  <a:lnTo>
                    <a:pt x="13" y="310"/>
                  </a:lnTo>
                  <a:lnTo>
                    <a:pt x="6" y="341"/>
                  </a:lnTo>
                  <a:lnTo>
                    <a:pt x="1" y="373"/>
                  </a:lnTo>
                  <a:lnTo>
                    <a:pt x="0" y="404"/>
                  </a:lnTo>
                  <a:lnTo>
                    <a:pt x="1" y="419"/>
                  </a:lnTo>
                  <a:lnTo>
                    <a:pt x="3" y="434"/>
                  </a:lnTo>
                  <a:lnTo>
                    <a:pt x="9" y="464"/>
                  </a:lnTo>
                  <a:lnTo>
                    <a:pt x="19" y="491"/>
                  </a:lnTo>
                  <a:lnTo>
                    <a:pt x="32" y="519"/>
                  </a:lnTo>
                  <a:lnTo>
                    <a:pt x="39" y="532"/>
                  </a:lnTo>
                  <a:lnTo>
                    <a:pt x="49" y="544"/>
                  </a:lnTo>
                  <a:lnTo>
                    <a:pt x="58" y="556"/>
                  </a:lnTo>
                  <a:lnTo>
                    <a:pt x="68" y="568"/>
                  </a:lnTo>
                  <a:lnTo>
                    <a:pt x="80" y="577"/>
                  </a:lnTo>
                  <a:lnTo>
                    <a:pt x="92" y="588"/>
                  </a:lnTo>
                  <a:lnTo>
                    <a:pt x="119" y="607"/>
                  </a:lnTo>
                  <a:lnTo>
                    <a:pt x="148" y="623"/>
                  </a:lnTo>
                  <a:lnTo>
                    <a:pt x="179" y="635"/>
                  </a:lnTo>
                  <a:lnTo>
                    <a:pt x="212" y="645"/>
                  </a:lnTo>
                  <a:lnTo>
                    <a:pt x="245" y="651"/>
                  </a:lnTo>
                  <a:lnTo>
                    <a:pt x="280" y="654"/>
                  </a:lnTo>
                  <a:lnTo>
                    <a:pt x="316" y="654"/>
                  </a:lnTo>
                  <a:lnTo>
                    <a:pt x="334" y="653"/>
                  </a:lnTo>
                  <a:lnTo>
                    <a:pt x="352" y="652"/>
                  </a:lnTo>
                  <a:lnTo>
                    <a:pt x="370" y="648"/>
                  </a:lnTo>
                  <a:lnTo>
                    <a:pt x="388" y="646"/>
                  </a:lnTo>
                  <a:lnTo>
                    <a:pt x="424" y="636"/>
                  </a:lnTo>
                  <a:lnTo>
                    <a:pt x="460" y="624"/>
                  </a:lnTo>
                  <a:lnTo>
                    <a:pt x="478" y="618"/>
                  </a:lnTo>
                  <a:lnTo>
                    <a:pt x="496" y="610"/>
                  </a:lnTo>
                  <a:lnTo>
                    <a:pt x="530" y="593"/>
                  </a:lnTo>
                  <a:lnTo>
                    <a:pt x="564" y="573"/>
                  </a:lnTo>
                  <a:lnTo>
                    <a:pt x="580" y="562"/>
                  </a:lnTo>
                  <a:lnTo>
                    <a:pt x="595" y="550"/>
                  </a:lnTo>
                  <a:lnTo>
                    <a:pt x="611" y="538"/>
                  </a:lnTo>
                  <a:lnTo>
                    <a:pt x="626" y="525"/>
                  </a:lnTo>
                  <a:lnTo>
                    <a:pt x="641" y="510"/>
                  </a:lnTo>
                  <a:lnTo>
                    <a:pt x="654" y="496"/>
                  </a:lnTo>
                  <a:lnTo>
                    <a:pt x="667" y="482"/>
                  </a:lnTo>
                  <a:lnTo>
                    <a:pt x="679" y="467"/>
                  </a:lnTo>
                  <a:lnTo>
                    <a:pt x="701" y="437"/>
                  </a:lnTo>
                  <a:lnTo>
                    <a:pt x="719" y="406"/>
                  </a:lnTo>
                  <a:lnTo>
                    <a:pt x="733" y="375"/>
                  </a:lnTo>
                  <a:lnTo>
                    <a:pt x="744" y="344"/>
                  </a:lnTo>
                  <a:lnTo>
                    <a:pt x="752" y="313"/>
                  </a:lnTo>
                  <a:lnTo>
                    <a:pt x="756" y="280"/>
                  </a:lnTo>
                  <a:lnTo>
                    <a:pt x="757" y="250"/>
                  </a:lnTo>
                  <a:lnTo>
                    <a:pt x="756" y="235"/>
                  </a:lnTo>
                  <a:lnTo>
                    <a:pt x="755" y="219"/>
                  </a:lnTo>
                  <a:lnTo>
                    <a:pt x="749" y="190"/>
                  </a:lnTo>
                  <a:lnTo>
                    <a:pt x="739" y="162"/>
                  </a:lnTo>
                  <a:lnTo>
                    <a:pt x="726" y="135"/>
                  </a:lnTo>
                  <a:lnTo>
                    <a:pt x="717" y="122"/>
                  </a:lnTo>
                  <a:lnTo>
                    <a:pt x="709" y="110"/>
                  </a:lnTo>
                  <a:lnTo>
                    <a:pt x="699" y="98"/>
                  </a:lnTo>
                  <a:lnTo>
                    <a:pt x="689" y="86"/>
                  </a:lnTo>
                  <a:lnTo>
                    <a:pt x="665" y="65"/>
                  </a:lnTo>
                  <a:lnTo>
                    <a:pt x="638" y="47"/>
                  </a:lnTo>
                  <a:lnTo>
                    <a:pt x="610" y="31"/>
                  </a:lnTo>
                  <a:lnTo>
                    <a:pt x="580" y="18"/>
                  </a:lnTo>
                  <a:lnTo>
                    <a:pt x="547" y="8"/>
                  </a:lnTo>
                  <a:lnTo>
                    <a:pt x="513" y="2"/>
                  </a:lnTo>
                  <a:lnTo>
                    <a:pt x="478" y="0"/>
                  </a:lnTo>
                  <a:lnTo>
                    <a:pt x="443" y="0"/>
                  </a:lnTo>
                  <a:lnTo>
                    <a:pt x="407" y="2"/>
                  </a:lnTo>
                  <a:lnTo>
                    <a:pt x="388" y="5"/>
                  </a:lnTo>
                  <a:lnTo>
                    <a:pt x="370" y="8"/>
                  </a:lnTo>
                  <a:lnTo>
                    <a:pt x="334" y="17"/>
                  </a:lnTo>
                  <a:lnTo>
                    <a:pt x="316" y="23"/>
                  </a:lnTo>
                  <a:lnTo>
                    <a:pt x="298" y="29"/>
                  </a:lnTo>
                  <a:lnTo>
                    <a:pt x="262" y="43"/>
                  </a:lnTo>
                  <a:lnTo>
                    <a:pt x="245" y="51"/>
                  </a:lnTo>
                  <a:lnTo>
                    <a:pt x="227" y="61"/>
                  </a:lnTo>
                  <a:lnTo>
                    <a:pt x="211" y="71"/>
                  </a:lnTo>
                  <a:lnTo>
                    <a:pt x="194" y="81"/>
                  </a:lnTo>
                  <a:lnTo>
                    <a:pt x="161" y="104"/>
                  </a:lnTo>
                  <a:lnTo>
                    <a:pt x="131" y="130"/>
                  </a:lnTo>
                  <a:close/>
                </a:path>
              </a:pathLst>
            </a:custGeom>
            <a:solidFill>
              <a:srgbClr val="FFFFFF"/>
            </a:solidFill>
            <a:ln w="14288">
              <a:solidFill>
                <a:srgbClr val="000000"/>
              </a:solidFill>
              <a:prstDash val="solid"/>
              <a:round/>
              <a:headEnd/>
              <a:tailEnd/>
            </a:ln>
          </p:spPr>
          <p:txBody>
            <a:bodyPr/>
            <a:lstStyle/>
            <a:p>
              <a:endParaRPr lang="en-IN"/>
            </a:p>
          </p:txBody>
        </p:sp>
        <p:sp>
          <p:nvSpPr>
            <p:cNvPr id="121928" name="Freeform 72"/>
            <p:cNvSpPr>
              <a:spLocks/>
            </p:cNvSpPr>
            <p:nvPr/>
          </p:nvSpPr>
          <p:spPr bwMode="auto">
            <a:xfrm flipV="1">
              <a:off x="2553" y="1016"/>
              <a:ext cx="264" cy="220"/>
            </a:xfrm>
            <a:custGeom>
              <a:avLst/>
              <a:gdLst/>
              <a:ahLst/>
              <a:cxnLst>
                <a:cxn ang="0">
                  <a:pos x="67" y="469"/>
                </a:cxn>
                <a:cxn ang="0">
                  <a:pos x="104" y="512"/>
                </a:cxn>
                <a:cxn ang="0">
                  <a:pos x="163" y="564"/>
                </a:cxn>
                <a:cxn ang="0">
                  <a:pos x="229" y="605"/>
                </a:cxn>
                <a:cxn ang="0">
                  <a:pos x="301" y="635"/>
                </a:cxn>
                <a:cxn ang="0">
                  <a:pos x="377" y="655"/>
                </a:cxn>
                <a:cxn ang="0">
                  <a:pos x="453" y="662"/>
                </a:cxn>
                <a:cxn ang="0">
                  <a:pos x="490" y="661"/>
                </a:cxn>
                <a:cxn ang="0">
                  <a:pos x="537" y="656"/>
                </a:cxn>
                <a:cxn ang="0">
                  <a:pos x="565" y="650"/>
                </a:cxn>
                <a:cxn ang="0">
                  <a:pos x="601" y="639"/>
                </a:cxn>
                <a:cxn ang="0">
                  <a:pos x="634" y="625"/>
                </a:cxn>
                <a:cxn ang="0">
                  <a:pos x="664" y="608"/>
                </a:cxn>
                <a:cxn ang="0">
                  <a:pos x="717" y="568"/>
                </a:cxn>
                <a:cxn ang="0">
                  <a:pos x="737" y="545"/>
                </a:cxn>
                <a:cxn ang="0">
                  <a:pos x="770" y="492"/>
                </a:cxn>
                <a:cxn ang="0">
                  <a:pos x="788" y="433"/>
                </a:cxn>
                <a:cxn ang="0">
                  <a:pos x="792" y="371"/>
                </a:cxn>
                <a:cxn ang="0">
                  <a:pos x="789" y="339"/>
                </a:cxn>
                <a:cxn ang="0">
                  <a:pos x="770" y="274"/>
                </a:cxn>
                <a:cxn ang="0">
                  <a:pos x="755" y="242"/>
                </a:cxn>
                <a:cxn ang="0">
                  <a:pos x="736" y="209"/>
                </a:cxn>
                <a:cxn ang="0">
                  <a:pos x="688" y="150"/>
                </a:cxn>
                <a:cxn ang="0">
                  <a:pos x="629" y="99"/>
                </a:cxn>
                <a:cxn ang="0">
                  <a:pos x="563" y="58"/>
                </a:cxn>
                <a:cxn ang="0">
                  <a:pos x="492" y="27"/>
                </a:cxn>
                <a:cxn ang="0">
                  <a:pos x="417" y="8"/>
                </a:cxn>
                <a:cxn ang="0">
                  <a:pos x="341" y="0"/>
                </a:cxn>
                <a:cxn ang="0">
                  <a:pos x="302" y="1"/>
                </a:cxn>
                <a:cxn ang="0">
                  <a:pos x="255" y="7"/>
                </a:cxn>
                <a:cxn ang="0">
                  <a:pos x="228" y="13"/>
                </a:cxn>
                <a:cxn ang="0">
                  <a:pos x="192" y="23"/>
                </a:cxn>
                <a:cxn ang="0">
                  <a:pos x="158" y="38"/>
                </a:cxn>
                <a:cxn ang="0">
                  <a:pos x="128" y="55"/>
                </a:cxn>
                <a:cxn ang="0">
                  <a:pos x="76" y="95"/>
                </a:cxn>
                <a:cxn ang="0">
                  <a:pos x="55" y="118"/>
                </a:cxn>
                <a:cxn ang="0">
                  <a:pos x="23" y="171"/>
                </a:cxn>
                <a:cxn ang="0">
                  <a:pos x="5" y="230"/>
                </a:cxn>
                <a:cxn ang="0">
                  <a:pos x="0" y="292"/>
                </a:cxn>
                <a:cxn ang="0">
                  <a:pos x="4" y="323"/>
                </a:cxn>
                <a:cxn ang="0">
                  <a:pos x="23" y="389"/>
                </a:cxn>
                <a:cxn ang="0">
                  <a:pos x="37" y="421"/>
                </a:cxn>
                <a:cxn ang="0">
                  <a:pos x="57" y="454"/>
                </a:cxn>
              </a:cxnLst>
              <a:rect l="0" t="0" r="r" b="b"/>
              <a:pathLst>
                <a:path w="792" h="662">
                  <a:moveTo>
                    <a:pt x="57" y="454"/>
                  </a:moveTo>
                  <a:lnTo>
                    <a:pt x="67" y="469"/>
                  </a:lnTo>
                  <a:lnTo>
                    <a:pt x="79" y="485"/>
                  </a:lnTo>
                  <a:lnTo>
                    <a:pt x="104" y="512"/>
                  </a:lnTo>
                  <a:lnTo>
                    <a:pt x="133" y="540"/>
                  </a:lnTo>
                  <a:lnTo>
                    <a:pt x="163" y="564"/>
                  </a:lnTo>
                  <a:lnTo>
                    <a:pt x="196" y="586"/>
                  </a:lnTo>
                  <a:lnTo>
                    <a:pt x="229" y="605"/>
                  </a:lnTo>
                  <a:lnTo>
                    <a:pt x="264" y="621"/>
                  </a:lnTo>
                  <a:lnTo>
                    <a:pt x="301" y="635"/>
                  </a:lnTo>
                  <a:lnTo>
                    <a:pt x="338" y="647"/>
                  </a:lnTo>
                  <a:lnTo>
                    <a:pt x="377" y="655"/>
                  </a:lnTo>
                  <a:lnTo>
                    <a:pt x="415" y="660"/>
                  </a:lnTo>
                  <a:lnTo>
                    <a:pt x="453" y="662"/>
                  </a:lnTo>
                  <a:lnTo>
                    <a:pt x="471" y="662"/>
                  </a:lnTo>
                  <a:lnTo>
                    <a:pt x="490" y="661"/>
                  </a:lnTo>
                  <a:lnTo>
                    <a:pt x="528" y="657"/>
                  </a:lnTo>
                  <a:lnTo>
                    <a:pt x="537" y="656"/>
                  </a:lnTo>
                  <a:lnTo>
                    <a:pt x="547" y="654"/>
                  </a:lnTo>
                  <a:lnTo>
                    <a:pt x="565" y="650"/>
                  </a:lnTo>
                  <a:lnTo>
                    <a:pt x="583" y="645"/>
                  </a:lnTo>
                  <a:lnTo>
                    <a:pt x="601" y="639"/>
                  </a:lnTo>
                  <a:lnTo>
                    <a:pt x="617" y="632"/>
                  </a:lnTo>
                  <a:lnTo>
                    <a:pt x="634" y="625"/>
                  </a:lnTo>
                  <a:lnTo>
                    <a:pt x="650" y="617"/>
                  </a:lnTo>
                  <a:lnTo>
                    <a:pt x="664" y="608"/>
                  </a:lnTo>
                  <a:lnTo>
                    <a:pt x="692" y="589"/>
                  </a:lnTo>
                  <a:lnTo>
                    <a:pt x="717" y="568"/>
                  </a:lnTo>
                  <a:lnTo>
                    <a:pt x="728" y="557"/>
                  </a:lnTo>
                  <a:lnTo>
                    <a:pt x="737" y="545"/>
                  </a:lnTo>
                  <a:lnTo>
                    <a:pt x="755" y="518"/>
                  </a:lnTo>
                  <a:lnTo>
                    <a:pt x="770" y="492"/>
                  </a:lnTo>
                  <a:lnTo>
                    <a:pt x="780" y="463"/>
                  </a:lnTo>
                  <a:lnTo>
                    <a:pt x="788" y="433"/>
                  </a:lnTo>
                  <a:lnTo>
                    <a:pt x="792" y="402"/>
                  </a:lnTo>
                  <a:lnTo>
                    <a:pt x="792" y="371"/>
                  </a:lnTo>
                  <a:lnTo>
                    <a:pt x="791" y="355"/>
                  </a:lnTo>
                  <a:lnTo>
                    <a:pt x="789" y="339"/>
                  </a:lnTo>
                  <a:lnTo>
                    <a:pt x="782" y="306"/>
                  </a:lnTo>
                  <a:lnTo>
                    <a:pt x="770" y="274"/>
                  </a:lnTo>
                  <a:lnTo>
                    <a:pt x="762" y="257"/>
                  </a:lnTo>
                  <a:lnTo>
                    <a:pt x="755" y="242"/>
                  </a:lnTo>
                  <a:lnTo>
                    <a:pt x="746" y="225"/>
                  </a:lnTo>
                  <a:lnTo>
                    <a:pt x="736" y="209"/>
                  </a:lnTo>
                  <a:lnTo>
                    <a:pt x="713" y="178"/>
                  </a:lnTo>
                  <a:lnTo>
                    <a:pt x="688" y="150"/>
                  </a:lnTo>
                  <a:lnTo>
                    <a:pt x="659" y="123"/>
                  </a:lnTo>
                  <a:lnTo>
                    <a:pt x="629" y="99"/>
                  </a:lnTo>
                  <a:lnTo>
                    <a:pt x="597" y="77"/>
                  </a:lnTo>
                  <a:lnTo>
                    <a:pt x="563" y="58"/>
                  </a:lnTo>
                  <a:lnTo>
                    <a:pt x="529" y="41"/>
                  </a:lnTo>
                  <a:lnTo>
                    <a:pt x="492" y="27"/>
                  </a:lnTo>
                  <a:lnTo>
                    <a:pt x="456" y="16"/>
                  </a:lnTo>
                  <a:lnTo>
                    <a:pt x="417" y="8"/>
                  </a:lnTo>
                  <a:lnTo>
                    <a:pt x="379" y="2"/>
                  </a:lnTo>
                  <a:lnTo>
                    <a:pt x="341" y="0"/>
                  </a:lnTo>
                  <a:lnTo>
                    <a:pt x="321" y="0"/>
                  </a:lnTo>
                  <a:lnTo>
                    <a:pt x="302" y="1"/>
                  </a:lnTo>
                  <a:lnTo>
                    <a:pt x="265" y="5"/>
                  </a:lnTo>
                  <a:lnTo>
                    <a:pt x="255" y="7"/>
                  </a:lnTo>
                  <a:lnTo>
                    <a:pt x="246" y="8"/>
                  </a:lnTo>
                  <a:lnTo>
                    <a:pt x="228" y="13"/>
                  </a:lnTo>
                  <a:lnTo>
                    <a:pt x="210" y="17"/>
                  </a:lnTo>
                  <a:lnTo>
                    <a:pt x="192" y="23"/>
                  </a:lnTo>
                  <a:lnTo>
                    <a:pt x="175" y="29"/>
                  </a:lnTo>
                  <a:lnTo>
                    <a:pt x="158" y="38"/>
                  </a:lnTo>
                  <a:lnTo>
                    <a:pt x="143" y="45"/>
                  </a:lnTo>
                  <a:lnTo>
                    <a:pt x="128" y="55"/>
                  </a:lnTo>
                  <a:lnTo>
                    <a:pt x="101" y="74"/>
                  </a:lnTo>
                  <a:lnTo>
                    <a:pt x="76" y="95"/>
                  </a:lnTo>
                  <a:lnTo>
                    <a:pt x="65" y="106"/>
                  </a:lnTo>
                  <a:lnTo>
                    <a:pt x="55" y="118"/>
                  </a:lnTo>
                  <a:lnTo>
                    <a:pt x="37" y="145"/>
                  </a:lnTo>
                  <a:lnTo>
                    <a:pt x="23" y="171"/>
                  </a:lnTo>
                  <a:lnTo>
                    <a:pt x="12" y="200"/>
                  </a:lnTo>
                  <a:lnTo>
                    <a:pt x="5" y="230"/>
                  </a:lnTo>
                  <a:lnTo>
                    <a:pt x="0" y="260"/>
                  </a:lnTo>
                  <a:lnTo>
                    <a:pt x="0" y="292"/>
                  </a:lnTo>
                  <a:lnTo>
                    <a:pt x="1" y="307"/>
                  </a:lnTo>
                  <a:lnTo>
                    <a:pt x="4" y="323"/>
                  </a:lnTo>
                  <a:lnTo>
                    <a:pt x="11" y="355"/>
                  </a:lnTo>
                  <a:lnTo>
                    <a:pt x="23" y="389"/>
                  </a:lnTo>
                  <a:lnTo>
                    <a:pt x="30" y="405"/>
                  </a:lnTo>
                  <a:lnTo>
                    <a:pt x="37" y="421"/>
                  </a:lnTo>
                  <a:lnTo>
                    <a:pt x="47" y="437"/>
                  </a:lnTo>
                  <a:lnTo>
                    <a:pt x="57" y="454"/>
                  </a:lnTo>
                  <a:close/>
                </a:path>
              </a:pathLst>
            </a:custGeom>
            <a:solidFill>
              <a:srgbClr val="FFFFFF"/>
            </a:solidFill>
            <a:ln w="14288">
              <a:solidFill>
                <a:srgbClr val="000000"/>
              </a:solidFill>
              <a:prstDash val="solid"/>
              <a:round/>
              <a:headEnd/>
              <a:tailEnd/>
            </a:ln>
          </p:spPr>
          <p:txBody>
            <a:bodyPr/>
            <a:lstStyle/>
            <a:p>
              <a:endParaRPr lang="en-IN"/>
            </a:p>
          </p:txBody>
        </p:sp>
        <p:sp>
          <p:nvSpPr>
            <p:cNvPr id="121929" name="Line 73"/>
            <p:cNvSpPr>
              <a:spLocks noChangeShapeType="1"/>
            </p:cNvSpPr>
            <p:nvPr/>
          </p:nvSpPr>
          <p:spPr bwMode="auto">
            <a:xfrm flipH="1">
              <a:off x="2673" y="1152"/>
              <a:ext cx="2" cy="19"/>
            </a:xfrm>
            <a:prstGeom prst="line">
              <a:avLst/>
            </a:prstGeom>
            <a:noFill/>
            <a:ln w="14288">
              <a:solidFill>
                <a:srgbClr val="000000"/>
              </a:solidFill>
              <a:round/>
              <a:headEnd/>
              <a:tailEnd/>
            </a:ln>
          </p:spPr>
          <p:txBody>
            <a:bodyPr/>
            <a:lstStyle/>
            <a:p>
              <a:endParaRPr lang="en-IN"/>
            </a:p>
          </p:txBody>
        </p:sp>
        <p:sp>
          <p:nvSpPr>
            <p:cNvPr id="121930" name="Line 74"/>
            <p:cNvSpPr>
              <a:spLocks noChangeShapeType="1"/>
            </p:cNvSpPr>
            <p:nvPr/>
          </p:nvSpPr>
          <p:spPr bwMode="auto">
            <a:xfrm flipH="1" flipV="1">
              <a:off x="2649" y="1151"/>
              <a:ext cx="26" cy="1"/>
            </a:xfrm>
            <a:prstGeom prst="line">
              <a:avLst/>
            </a:prstGeom>
            <a:noFill/>
            <a:ln w="14288">
              <a:solidFill>
                <a:srgbClr val="000000"/>
              </a:solidFill>
              <a:round/>
              <a:headEnd/>
              <a:tailEnd/>
            </a:ln>
          </p:spPr>
          <p:txBody>
            <a:bodyPr/>
            <a:lstStyle/>
            <a:p>
              <a:endParaRPr lang="en-IN"/>
            </a:p>
          </p:txBody>
        </p:sp>
        <p:sp>
          <p:nvSpPr>
            <p:cNvPr id="121931" name="Line 75"/>
            <p:cNvSpPr>
              <a:spLocks noChangeShapeType="1"/>
            </p:cNvSpPr>
            <p:nvPr/>
          </p:nvSpPr>
          <p:spPr bwMode="auto">
            <a:xfrm flipV="1">
              <a:off x="2675" y="1096"/>
              <a:ext cx="32" cy="56"/>
            </a:xfrm>
            <a:prstGeom prst="line">
              <a:avLst/>
            </a:prstGeom>
            <a:noFill/>
            <a:ln w="14288">
              <a:solidFill>
                <a:srgbClr val="000000"/>
              </a:solidFill>
              <a:round/>
              <a:headEnd/>
              <a:tailEnd/>
            </a:ln>
          </p:spPr>
          <p:txBody>
            <a:bodyPr/>
            <a:lstStyle/>
            <a:p>
              <a:endParaRPr lang="en-IN"/>
            </a:p>
          </p:txBody>
        </p:sp>
        <p:sp>
          <p:nvSpPr>
            <p:cNvPr id="121932" name="Line 76"/>
            <p:cNvSpPr>
              <a:spLocks noChangeShapeType="1"/>
            </p:cNvSpPr>
            <p:nvPr/>
          </p:nvSpPr>
          <p:spPr bwMode="auto">
            <a:xfrm>
              <a:off x="2707" y="1096"/>
              <a:ext cx="26" cy="1"/>
            </a:xfrm>
            <a:prstGeom prst="line">
              <a:avLst/>
            </a:prstGeom>
            <a:noFill/>
            <a:ln w="14288">
              <a:solidFill>
                <a:srgbClr val="000000"/>
              </a:solidFill>
              <a:round/>
              <a:headEnd/>
              <a:tailEnd/>
            </a:ln>
          </p:spPr>
          <p:txBody>
            <a:bodyPr/>
            <a:lstStyle/>
            <a:p>
              <a:endParaRPr lang="en-IN"/>
            </a:p>
          </p:txBody>
        </p:sp>
        <p:sp>
          <p:nvSpPr>
            <p:cNvPr id="121933" name="Line 77"/>
            <p:cNvSpPr>
              <a:spLocks noChangeShapeType="1"/>
            </p:cNvSpPr>
            <p:nvPr/>
          </p:nvSpPr>
          <p:spPr bwMode="auto">
            <a:xfrm flipV="1">
              <a:off x="2707" y="1077"/>
              <a:ext cx="2" cy="19"/>
            </a:xfrm>
            <a:prstGeom prst="line">
              <a:avLst/>
            </a:prstGeom>
            <a:noFill/>
            <a:ln w="14288">
              <a:solidFill>
                <a:srgbClr val="000000"/>
              </a:solidFill>
              <a:round/>
              <a:headEnd/>
              <a:tailEnd/>
            </a:ln>
          </p:spPr>
          <p:txBody>
            <a:bodyPr/>
            <a:lstStyle/>
            <a:p>
              <a:endParaRPr lang="en-IN"/>
            </a:p>
          </p:txBody>
        </p:sp>
        <p:sp>
          <p:nvSpPr>
            <p:cNvPr id="121934" name="Line 78"/>
            <p:cNvSpPr>
              <a:spLocks noChangeShapeType="1"/>
            </p:cNvSpPr>
            <p:nvPr/>
          </p:nvSpPr>
          <p:spPr bwMode="auto">
            <a:xfrm flipV="1">
              <a:off x="4049" y="1136"/>
              <a:ext cx="30" cy="1"/>
            </a:xfrm>
            <a:prstGeom prst="line">
              <a:avLst/>
            </a:prstGeom>
            <a:noFill/>
            <a:ln w="14288">
              <a:solidFill>
                <a:srgbClr val="000000"/>
              </a:solidFill>
              <a:round/>
              <a:headEnd/>
              <a:tailEnd/>
            </a:ln>
          </p:spPr>
          <p:txBody>
            <a:bodyPr/>
            <a:lstStyle/>
            <a:p>
              <a:endParaRPr lang="en-IN"/>
            </a:p>
          </p:txBody>
        </p:sp>
        <p:sp>
          <p:nvSpPr>
            <p:cNvPr id="121935" name="Line 79"/>
            <p:cNvSpPr>
              <a:spLocks noChangeShapeType="1"/>
            </p:cNvSpPr>
            <p:nvPr/>
          </p:nvSpPr>
          <p:spPr bwMode="auto">
            <a:xfrm>
              <a:off x="4049" y="1137"/>
              <a:ext cx="1" cy="23"/>
            </a:xfrm>
            <a:prstGeom prst="line">
              <a:avLst/>
            </a:prstGeom>
            <a:noFill/>
            <a:ln w="14288">
              <a:solidFill>
                <a:srgbClr val="000000"/>
              </a:solidFill>
              <a:round/>
              <a:headEnd/>
              <a:tailEnd/>
            </a:ln>
          </p:spPr>
          <p:txBody>
            <a:bodyPr/>
            <a:lstStyle/>
            <a:p>
              <a:endParaRPr lang="en-IN"/>
            </a:p>
          </p:txBody>
        </p:sp>
        <p:sp>
          <p:nvSpPr>
            <p:cNvPr id="121936" name="Line 80"/>
            <p:cNvSpPr>
              <a:spLocks noChangeShapeType="1"/>
            </p:cNvSpPr>
            <p:nvPr/>
          </p:nvSpPr>
          <p:spPr bwMode="auto">
            <a:xfrm flipH="1" flipV="1">
              <a:off x="3989" y="1090"/>
              <a:ext cx="60" cy="47"/>
            </a:xfrm>
            <a:prstGeom prst="line">
              <a:avLst/>
            </a:prstGeom>
            <a:noFill/>
            <a:ln w="14288">
              <a:solidFill>
                <a:srgbClr val="000000"/>
              </a:solidFill>
              <a:round/>
              <a:headEnd/>
              <a:tailEnd/>
            </a:ln>
          </p:spPr>
          <p:txBody>
            <a:bodyPr/>
            <a:lstStyle/>
            <a:p>
              <a:endParaRPr lang="en-IN"/>
            </a:p>
          </p:txBody>
        </p:sp>
        <p:sp>
          <p:nvSpPr>
            <p:cNvPr id="121937" name="Freeform 81"/>
            <p:cNvSpPr>
              <a:spLocks/>
            </p:cNvSpPr>
            <p:nvPr/>
          </p:nvSpPr>
          <p:spPr bwMode="auto">
            <a:xfrm flipV="1">
              <a:off x="3958" y="1089"/>
              <a:ext cx="31" cy="1"/>
            </a:xfrm>
            <a:custGeom>
              <a:avLst/>
              <a:gdLst/>
              <a:ahLst/>
              <a:cxnLst>
                <a:cxn ang="0">
                  <a:pos x="76" y="0"/>
                </a:cxn>
                <a:cxn ang="0">
                  <a:pos x="76" y="0"/>
                </a:cxn>
                <a:cxn ang="0">
                  <a:pos x="0" y="0"/>
                </a:cxn>
              </a:cxnLst>
              <a:rect l="0" t="0" r="r" b="b"/>
              <a:pathLst>
                <a:path w="76">
                  <a:moveTo>
                    <a:pt x="76" y="0"/>
                  </a:moveTo>
                  <a:lnTo>
                    <a:pt x="76" y="0"/>
                  </a:lnTo>
                  <a:lnTo>
                    <a:pt x="0" y="0"/>
                  </a:lnTo>
                </a:path>
              </a:pathLst>
            </a:custGeom>
            <a:noFill/>
            <a:ln w="14288">
              <a:solidFill>
                <a:srgbClr val="000000"/>
              </a:solidFill>
              <a:prstDash val="solid"/>
              <a:round/>
              <a:headEnd/>
              <a:tailEnd/>
            </a:ln>
          </p:spPr>
          <p:txBody>
            <a:bodyPr/>
            <a:lstStyle/>
            <a:p>
              <a:endParaRPr lang="en-IN"/>
            </a:p>
          </p:txBody>
        </p:sp>
        <p:sp>
          <p:nvSpPr>
            <p:cNvPr id="121938" name="Line 82"/>
            <p:cNvSpPr>
              <a:spLocks noChangeShapeType="1"/>
            </p:cNvSpPr>
            <p:nvPr/>
          </p:nvSpPr>
          <p:spPr bwMode="auto">
            <a:xfrm flipV="1">
              <a:off x="3989" y="1067"/>
              <a:ext cx="1" cy="23"/>
            </a:xfrm>
            <a:prstGeom prst="line">
              <a:avLst/>
            </a:prstGeom>
            <a:noFill/>
            <a:ln w="14288">
              <a:solidFill>
                <a:srgbClr val="000000"/>
              </a:solidFill>
              <a:round/>
              <a:headEnd/>
              <a:tailEnd/>
            </a:ln>
          </p:spPr>
          <p:txBody>
            <a:bodyPr/>
            <a:lstStyle/>
            <a:p>
              <a:endParaRPr lang="en-IN"/>
            </a:p>
          </p:txBody>
        </p:sp>
        <p:sp>
          <p:nvSpPr>
            <p:cNvPr id="121939" name="Freeform 83"/>
            <p:cNvSpPr>
              <a:spLocks/>
            </p:cNvSpPr>
            <p:nvPr/>
          </p:nvSpPr>
          <p:spPr bwMode="auto">
            <a:xfrm flipV="1">
              <a:off x="3837" y="975"/>
              <a:ext cx="67" cy="1"/>
            </a:xfrm>
            <a:custGeom>
              <a:avLst/>
              <a:gdLst/>
              <a:ahLst/>
              <a:cxnLst>
                <a:cxn ang="0">
                  <a:pos x="167" y="0"/>
                </a:cxn>
                <a:cxn ang="0">
                  <a:pos x="0" y="0"/>
                </a:cxn>
                <a:cxn ang="0">
                  <a:pos x="0" y="0"/>
                </a:cxn>
              </a:cxnLst>
              <a:rect l="0" t="0" r="r" b="b"/>
              <a:pathLst>
                <a:path w="167">
                  <a:moveTo>
                    <a:pt x="167" y="0"/>
                  </a:moveTo>
                  <a:lnTo>
                    <a:pt x="0" y="0"/>
                  </a:lnTo>
                  <a:lnTo>
                    <a:pt x="0" y="0"/>
                  </a:lnTo>
                </a:path>
              </a:pathLst>
            </a:custGeom>
            <a:noFill/>
            <a:ln w="14288">
              <a:solidFill>
                <a:srgbClr val="000000"/>
              </a:solidFill>
              <a:prstDash val="solid"/>
              <a:round/>
              <a:headEnd/>
              <a:tailEnd/>
            </a:ln>
          </p:spPr>
          <p:txBody>
            <a:bodyPr/>
            <a:lstStyle/>
            <a:p>
              <a:endParaRPr lang="en-IN"/>
            </a:p>
          </p:txBody>
        </p:sp>
        <p:sp>
          <p:nvSpPr>
            <p:cNvPr id="121940" name="Line 84"/>
            <p:cNvSpPr>
              <a:spLocks noChangeShapeType="1"/>
            </p:cNvSpPr>
            <p:nvPr/>
          </p:nvSpPr>
          <p:spPr bwMode="auto">
            <a:xfrm flipV="1">
              <a:off x="3824" y="914"/>
              <a:ext cx="1" cy="64"/>
            </a:xfrm>
            <a:prstGeom prst="line">
              <a:avLst/>
            </a:prstGeom>
            <a:noFill/>
            <a:ln w="14288">
              <a:solidFill>
                <a:srgbClr val="000000"/>
              </a:solidFill>
              <a:round/>
              <a:headEnd/>
              <a:tailEnd/>
            </a:ln>
          </p:spPr>
          <p:txBody>
            <a:bodyPr/>
            <a:lstStyle/>
            <a:p>
              <a:endParaRPr lang="en-IN"/>
            </a:p>
          </p:txBody>
        </p:sp>
        <p:sp>
          <p:nvSpPr>
            <p:cNvPr id="121941" name="Line 85"/>
            <p:cNvSpPr>
              <a:spLocks noChangeShapeType="1"/>
            </p:cNvSpPr>
            <p:nvPr/>
          </p:nvSpPr>
          <p:spPr bwMode="auto">
            <a:xfrm flipV="1">
              <a:off x="2840" y="933"/>
              <a:ext cx="1" cy="58"/>
            </a:xfrm>
            <a:prstGeom prst="line">
              <a:avLst/>
            </a:prstGeom>
            <a:noFill/>
            <a:ln w="14288">
              <a:solidFill>
                <a:srgbClr val="000000"/>
              </a:solidFill>
              <a:round/>
              <a:headEnd/>
              <a:tailEnd/>
            </a:ln>
          </p:spPr>
          <p:txBody>
            <a:bodyPr/>
            <a:lstStyle/>
            <a:p>
              <a:endParaRPr lang="en-IN"/>
            </a:p>
          </p:txBody>
        </p:sp>
        <p:sp>
          <p:nvSpPr>
            <p:cNvPr id="121942" name="Line 86"/>
            <p:cNvSpPr>
              <a:spLocks noChangeShapeType="1"/>
            </p:cNvSpPr>
            <p:nvPr/>
          </p:nvSpPr>
          <p:spPr bwMode="auto">
            <a:xfrm flipH="1" flipV="1">
              <a:off x="2772" y="990"/>
              <a:ext cx="68" cy="1"/>
            </a:xfrm>
            <a:prstGeom prst="line">
              <a:avLst/>
            </a:prstGeom>
            <a:noFill/>
            <a:ln w="14288">
              <a:solidFill>
                <a:srgbClr val="000000"/>
              </a:solidFill>
              <a:round/>
              <a:headEnd/>
              <a:tailEnd/>
            </a:ln>
          </p:spPr>
          <p:txBody>
            <a:bodyPr/>
            <a:lstStyle/>
            <a:p>
              <a:endParaRPr lang="en-IN"/>
            </a:p>
          </p:txBody>
        </p:sp>
      </p:grpSp>
      <p:sp>
        <p:nvSpPr>
          <p:cNvPr id="121943" name="Oval 87"/>
          <p:cNvSpPr>
            <a:spLocks noChangeArrowheads="1"/>
          </p:cNvSpPr>
          <p:nvPr/>
        </p:nvSpPr>
        <p:spPr bwMode="auto">
          <a:xfrm flipV="1">
            <a:off x="4267200" y="4257675"/>
            <a:ext cx="114300" cy="120650"/>
          </a:xfrm>
          <a:prstGeom prst="ellipse">
            <a:avLst/>
          </a:prstGeom>
          <a:solidFill>
            <a:srgbClr val="FF0000"/>
          </a:solidFill>
          <a:ln w="77788">
            <a:solidFill>
              <a:srgbClr val="FF0000"/>
            </a:solidFill>
            <a:round/>
            <a:headEnd/>
            <a:tailEnd/>
          </a:ln>
        </p:spPr>
        <p:txBody>
          <a:bodyPr/>
          <a:lstStyle/>
          <a:p>
            <a:endParaRPr lang="en-IN"/>
          </a:p>
        </p:txBody>
      </p:sp>
      <p:sp>
        <p:nvSpPr>
          <p:cNvPr id="121944" name="Oval 88"/>
          <p:cNvSpPr>
            <a:spLocks noChangeArrowheads="1"/>
          </p:cNvSpPr>
          <p:nvPr/>
        </p:nvSpPr>
        <p:spPr bwMode="auto">
          <a:xfrm flipV="1">
            <a:off x="4114800" y="4562475"/>
            <a:ext cx="114300" cy="120650"/>
          </a:xfrm>
          <a:prstGeom prst="ellipse">
            <a:avLst/>
          </a:prstGeom>
          <a:solidFill>
            <a:srgbClr val="FF0000"/>
          </a:solidFill>
          <a:ln w="77788">
            <a:solidFill>
              <a:srgbClr val="FF0000"/>
            </a:solidFill>
            <a:round/>
            <a:headEnd/>
            <a:tailEnd/>
          </a:ln>
        </p:spPr>
        <p:txBody>
          <a:bodyPr/>
          <a:lstStyle/>
          <a:p>
            <a:endParaRPr lang="en-IN"/>
          </a:p>
        </p:txBody>
      </p:sp>
      <p:sp>
        <p:nvSpPr>
          <p:cNvPr id="121945" name="Oval 89"/>
          <p:cNvSpPr>
            <a:spLocks noChangeArrowheads="1"/>
          </p:cNvSpPr>
          <p:nvPr/>
        </p:nvSpPr>
        <p:spPr bwMode="auto">
          <a:xfrm flipV="1">
            <a:off x="4724400" y="3917950"/>
            <a:ext cx="114300" cy="120650"/>
          </a:xfrm>
          <a:prstGeom prst="ellipse">
            <a:avLst/>
          </a:prstGeom>
          <a:solidFill>
            <a:srgbClr val="FF0000"/>
          </a:solidFill>
          <a:ln w="77788">
            <a:solidFill>
              <a:srgbClr val="FF0000"/>
            </a:solidFill>
            <a:round/>
            <a:headEnd/>
            <a:tailEnd/>
          </a:ln>
        </p:spPr>
        <p:txBody>
          <a:bodyPr/>
          <a:lstStyle/>
          <a:p>
            <a:endParaRPr lang="en-IN"/>
          </a:p>
        </p:txBody>
      </p:sp>
      <p:sp>
        <p:nvSpPr>
          <p:cNvPr id="121946" name="Oval 90"/>
          <p:cNvSpPr>
            <a:spLocks noChangeArrowheads="1"/>
          </p:cNvSpPr>
          <p:nvPr/>
        </p:nvSpPr>
        <p:spPr bwMode="auto">
          <a:xfrm flipV="1">
            <a:off x="4914900" y="4289425"/>
            <a:ext cx="114300" cy="120650"/>
          </a:xfrm>
          <a:prstGeom prst="ellipse">
            <a:avLst/>
          </a:prstGeom>
          <a:solidFill>
            <a:srgbClr val="FF0000"/>
          </a:solidFill>
          <a:ln w="77788">
            <a:solidFill>
              <a:srgbClr val="FF0000"/>
            </a:solidFill>
            <a:round/>
            <a:headEnd/>
            <a:tailEnd/>
          </a:ln>
        </p:spPr>
        <p:txBody>
          <a:bodyPr/>
          <a:lstStyle/>
          <a:p>
            <a:endParaRPr lang="en-IN"/>
          </a:p>
        </p:txBody>
      </p:sp>
      <p:sp>
        <p:nvSpPr>
          <p:cNvPr id="121947" name="Oval 91"/>
          <p:cNvSpPr>
            <a:spLocks noChangeArrowheads="1"/>
          </p:cNvSpPr>
          <p:nvPr/>
        </p:nvSpPr>
        <p:spPr bwMode="auto">
          <a:xfrm flipV="1">
            <a:off x="5105400" y="4594225"/>
            <a:ext cx="114300" cy="120650"/>
          </a:xfrm>
          <a:prstGeom prst="ellipse">
            <a:avLst/>
          </a:prstGeom>
          <a:solidFill>
            <a:srgbClr val="FF0000"/>
          </a:solidFill>
          <a:ln w="77788">
            <a:solidFill>
              <a:srgbClr val="FF0000"/>
            </a:solidFill>
            <a:round/>
            <a:headEnd/>
            <a:tailEnd/>
          </a:ln>
        </p:spPr>
        <p:txBody>
          <a:bodyPr/>
          <a:lstStyle/>
          <a:p>
            <a:endParaRPr lang="en-IN"/>
          </a:p>
        </p:txBody>
      </p:sp>
      <p:sp>
        <p:nvSpPr>
          <p:cNvPr id="121948" name="Oval 92"/>
          <p:cNvSpPr>
            <a:spLocks noChangeArrowheads="1"/>
          </p:cNvSpPr>
          <p:nvPr/>
        </p:nvSpPr>
        <p:spPr bwMode="auto">
          <a:xfrm flipV="1">
            <a:off x="4495800" y="3917950"/>
            <a:ext cx="114300" cy="120650"/>
          </a:xfrm>
          <a:prstGeom prst="ellipse">
            <a:avLst/>
          </a:prstGeom>
          <a:solidFill>
            <a:srgbClr val="FF0000"/>
          </a:solidFill>
          <a:ln w="77788">
            <a:solidFill>
              <a:srgbClr val="FF0000"/>
            </a:solidFill>
            <a:round/>
            <a:headEnd/>
            <a:tailEnd/>
          </a:ln>
        </p:spPr>
        <p:txBody>
          <a:bodyPr/>
          <a:lstStyle/>
          <a:p>
            <a:endParaRPr lang="en-IN"/>
          </a:p>
        </p:txBody>
      </p:sp>
      <p:sp>
        <p:nvSpPr>
          <p:cNvPr id="121949" name="Oval 93"/>
          <p:cNvSpPr>
            <a:spLocks noChangeArrowheads="1"/>
          </p:cNvSpPr>
          <p:nvPr/>
        </p:nvSpPr>
        <p:spPr bwMode="auto">
          <a:xfrm flipV="1">
            <a:off x="4648200" y="3495675"/>
            <a:ext cx="114300" cy="120650"/>
          </a:xfrm>
          <a:prstGeom prst="ellipse">
            <a:avLst/>
          </a:prstGeom>
          <a:solidFill>
            <a:srgbClr val="FF0000"/>
          </a:solidFill>
          <a:ln w="77788">
            <a:solidFill>
              <a:srgbClr val="FF0000"/>
            </a:solidFill>
            <a:round/>
            <a:headEnd/>
            <a:tailEnd/>
          </a:ln>
        </p:spPr>
        <p:txBody>
          <a:bodyPr/>
          <a:lstStyle/>
          <a:p>
            <a:endParaRPr lang="en-IN"/>
          </a:p>
        </p:txBody>
      </p:sp>
      <p:sp>
        <p:nvSpPr>
          <p:cNvPr id="121950" name="Freeform 94"/>
          <p:cNvSpPr>
            <a:spLocks/>
          </p:cNvSpPr>
          <p:nvPr/>
        </p:nvSpPr>
        <p:spPr bwMode="auto">
          <a:xfrm>
            <a:off x="2890838" y="2670175"/>
            <a:ext cx="3446462" cy="2636838"/>
          </a:xfrm>
          <a:custGeom>
            <a:avLst/>
            <a:gdLst/>
            <a:ahLst/>
            <a:cxnLst>
              <a:cxn ang="0">
                <a:pos x="0" y="1661"/>
              </a:cxn>
              <a:cxn ang="0">
                <a:pos x="2171" y="0"/>
              </a:cxn>
            </a:cxnLst>
            <a:rect l="0" t="0" r="r" b="b"/>
            <a:pathLst>
              <a:path w="2171" h="1661">
                <a:moveTo>
                  <a:pt x="0" y="1661"/>
                </a:moveTo>
                <a:lnTo>
                  <a:pt x="2171" y="0"/>
                </a:lnTo>
              </a:path>
            </a:pathLst>
          </a:custGeom>
          <a:noFill/>
          <a:ln w="19050" cap="flat" cmpd="sng">
            <a:solidFill>
              <a:srgbClr val="FFFF00"/>
            </a:solidFill>
            <a:prstDash val="sysDot"/>
            <a:round/>
            <a:headEnd type="none" w="med" len="med"/>
            <a:tailEnd type="none" w="med" len="med"/>
          </a:ln>
          <a:effectLst/>
        </p:spPr>
        <p:txBody>
          <a:bodyPr/>
          <a:lstStyle/>
          <a:p>
            <a:endParaRPr lang="en-IN"/>
          </a:p>
        </p:txBody>
      </p:sp>
      <p:sp>
        <p:nvSpPr>
          <p:cNvPr id="121951" name="Freeform 95"/>
          <p:cNvSpPr>
            <a:spLocks/>
          </p:cNvSpPr>
          <p:nvPr/>
        </p:nvSpPr>
        <p:spPr bwMode="auto">
          <a:xfrm>
            <a:off x="2743200" y="3463925"/>
            <a:ext cx="3922713" cy="1601788"/>
          </a:xfrm>
          <a:custGeom>
            <a:avLst/>
            <a:gdLst/>
            <a:ahLst/>
            <a:cxnLst>
              <a:cxn ang="0">
                <a:pos x="0" y="1009"/>
              </a:cxn>
              <a:cxn ang="0">
                <a:pos x="2471" y="0"/>
              </a:cxn>
            </a:cxnLst>
            <a:rect l="0" t="0" r="r" b="b"/>
            <a:pathLst>
              <a:path w="2471" h="1009">
                <a:moveTo>
                  <a:pt x="0" y="1009"/>
                </a:moveTo>
                <a:lnTo>
                  <a:pt x="2471" y="0"/>
                </a:lnTo>
              </a:path>
            </a:pathLst>
          </a:custGeom>
          <a:noFill/>
          <a:ln w="19050" cap="flat" cmpd="sng">
            <a:solidFill>
              <a:srgbClr val="FFFF00"/>
            </a:solidFill>
            <a:prstDash val="sysDot"/>
            <a:round/>
            <a:headEnd type="none" w="med" len="med"/>
            <a:tailEnd type="none" w="med" len="med"/>
          </a:ln>
          <a:effectLst/>
        </p:spPr>
        <p:txBody>
          <a:bodyPr/>
          <a:lstStyle/>
          <a:p>
            <a:endParaRPr lang="en-IN"/>
          </a:p>
        </p:txBody>
      </p:sp>
      <p:sp>
        <p:nvSpPr>
          <p:cNvPr id="121952" name="Freeform 96"/>
          <p:cNvSpPr>
            <a:spLocks/>
          </p:cNvSpPr>
          <p:nvPr/>
        </p:nvSpPr>
        <p:spPr bwMode="auto">
          <a:xfrm>
            <a:off x="2417763" y="4351338"/>
            <a:ext cx="4424362" cy="925512"/>
          </a:xfrm>
          <a:custGeom>
            <a:avLst/>
            <a:gdLst/>
            <a:ahLst/>
            <a:cxnLst>
              <a:cxn ang="0">
                <a:pos x="0" y="0"/>
              </a:cxn>
              <a:cxn ang="0">
                <a:pos x="2787" y="583"/>
              </a:cxn>
            </a:cxnLst>
            <a:rect l="0" t="0" r="r" b="b"/>
            <a:pathLst>
              <a:path w="2787" h="583">
                <a:moveTo>
                  <a:pt x="0" y="0"/>
                </a:moveTo>
                <a:lnTo>
                  <a:pt x="2787" y="583"/>
                </a:lnTo>
              </a:path>
            </a:pathLst>
          </a:custGeom>
          <a:noFill/>
          <a:ln w="19050" cap="flat" cmpd="sng">
            <a:solidFill>
              <a:srgbClr val="FFFF00"/>
            </a:solidFill>
            <a:prstDash val="sysDot"/>
            <a:round/>
            <a:headEnd type="none" w="med" len="med"/>
            <a:tailEnd type="none" w="med" len="med"/>
          </a:ln>
          <a:effectLst/>
        </p:spPr>
        <p:txBody>
          <a:bodyPr/>
          <a:lstStyle/>
          <a:p>
            <a:endParaRPr lang="en-IN"/>
          </a:p>
        </p:txBody>
      </p:sp>
      <p:sp>
        <p:nvSpPr>
          <p:cNvPr id="121953" name="Freeform 97"/>
          <p:cNvSpPr>
            <a:spLocks/>
          </p:cNvSpPr>
          <p:nvPr/>
        </p:nvSpPr>
        <p:spPr bwMode="auto">
          <a:xfrm>
            <a:off x="2312988" y="4383088"/>
            <a:ext cx="4624387" cy="261937"/>
          </a:xfrm>
          <a:custGeom>
            <a:avLst/>
            <a:gdLst/>
            <a:ahLst/>
            <a:cxnLst>
              <a:cxn ang="0">
                <a:pos x="0" y="165"/>
              </a:cxn>
              <a:cxn ang="0">
                <a:pos x="2913" y="0"/>
              </a:cxn>
            </a:cxnLst>
            <a:rect l="0" t="0" r="r" b="b"/>
            <a:pathLst>
              <a:path w="2913" h="165">
                <a:moveTo>
                  <a:pt x="0" y="165"/>
                </a:moveTo>
                <a:lnTo>
                  <a:pt x="2913" y="0"/>
                </a:lnTo>
              </a:path>
            </a:pathLst>
          </a:custGeom>
          <a:noFill/>
          <a:ln w="19050" cap="flat" cmpd="sng">
            <a:solidFill>
              <a:srgbClr val="FFFF00"/>
            </a:solidFill>
            <a:prstDash val="sysDot"/>
            <a:round/>
            <a:headEnd type="none" w="med" len="med"/>
            <a:tailEnd type="none" w="med" len="med"/>
          </a:ln>
          <a:effectLst/>
        </p:spPr>
        <p:txBody>
          <a:bodyPr/>
          <a:lstStyle/>
          <a:p>
            <a:endParaRPr lang="en-IN"/>
          </a:p>
        </p:txBody>
      </p:sp>
      <p:pic>
        <p:nvPicPr>
          <p:cNvPr id="121959" name="Picture 103" descr="pan-section3"/>
          <p:cNvPicPr>
            <a:picLocks noChangeAspect="1" noChangeArrowheads="1"/>
          </p:cNvPicPr>
          <p:nvPr/>
        </p:nvPicPr>
        <p:blipFill>
          <a:blip r:embed="rId5" cstate="print">
            <a:lum bright="-18000" contrast="18000"/>
            <a:grayscl/>
          </a:blip>
          <a:srcRect/>
          <a:stretch>
            <a:fillRect/>
          </a:stretch>
        </p:blipFill>
        <p:spPr bwMode="auto">
          <a:xfrm>
            <a:off x="3467100" y="990600"/>
            <a:ext cx="647700" cy="2190750"/>
          </a:xfrm>
          <a:prstGeom prst="rect">
            <a:avLst/>
          </a:prstGeom>
          <a:noFill/>
        </p:spPr>
      </p:pic>
      <p:pic>
        <p:nvPicPr>
          <p:cNvPr id="121960" name="Picture 104" descr="pan-section4"/>
          <p:cNvPicPr>
            <a:picLocks noChangeAspect="1" noChangeArrowheads="1"/>
          </p:cNvPicPr>
          <p:nvPr/>
        </p:nvPicPr>
        <p:blipFill>
          <a:blip r:embed="rId6" cstate="print">
            <a:lum bright="-18000" contrast="18000"/>
            <a:grayscl/>
          </a:blip>
          <a:srcRect/>
          <a:stretch>
            <a:fillRect/>
          </a:stretch>
        </p:blipFill>
        <p:spPr bwMode="auto">
          <a:xfrm>
            <a:off x="4379913" y="685800"/>
            <a:ext cx="649287" cy="2209800"/>
          </a:xfrm>
          <a:prstGeom prst="rect">
            <a:avLst/>
          </a:prstGeom>
          <a:noFill/>
        </p:spPr>
      </p:pic>
      <p:pic>
        <p:nvPicPr>
          <p:cNvPr id="121961" name="Picture 105" descr="pan-section5"/>
          <p:cNvPicPr>
            <a:picLocks noChangeAspect="1" noChangeArrowheads="1"/>
          </p:cNvPicPr>
          <p:nvPr/>
        </p:nvPicPr>
        <p:blipFill>
          <a:blip r:embed="rId7" cstate="print">
            <a:lum bright="-18000" contrast="18000"/>
            <a:grayscl/>
          </a:blip>
          <a:srcRect/>
          <a:stretch>
            <a:fillRect/>
          </a:stretch>
        </p:blipFill>
        <p:spPr bwMode="auto">
          <a:xfrm>
            <a:off x="5257800" y="990600"/>
            <a:ext cx="654050" cy="2228850"/>
          </a:xfrm>
          <a:prstGeom prst="rect">
            <a:avLst/>
          </a:prstGeom>
          <a:noFill/>
        </p:spPr>
      </p:pic>
      <p:sp>
        <p:nvSpPr>
          <p:cNvPr id="121962" name="FlagCount" hidden="1">
            <a:hlinkClick r:id="rId8"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00"/>
            </a:schemeClr>
          </a:solidFill>
          <a:ln w="19050">
            <a:solidFill>
              <a:schemeClr val="tx1"/>
            </a:solidFill>
            <a:miter lim="800000"/>
            <a:headEnd/>
            <a:tailEnd/>
          </a:ln>
          <a:effectLst/>
        </p:spPr>
        <p:txBody>
          <a:bodyPr wrap="none" anchor="ctr"/>
          <a:lstStyle/>
          <a:p>
            <a:pPr algn="ctr"/>
            <a:r>
              <a:rPr lang="en-US" sz="1400">
                <a:solidFill>
                  <a:schemeClr val="tx1"/>
                </a:solidFill>
                <a:latin typeface="Tahoma" pitchFamily="34" charset="0"/>
              </a:rPr>
              <a:t>0</a:t>
            </a:r>
          </a:p>
        </p:txBody>
      </p:sp>
      <p:sp>
        <p:nvSpPr>
          <p:cNvPr id="121966" name="Freeform 110"/>
          <p:cNvSpPr>
            <a:spLocks/>
          </p:cNvSpPr>
          <p:nvPr/>
        </p:nvSpPr>
        <p:spPr bwMode="auto">
          <a:xfrm>
            <a:off x="4343400" y="5638800"/>
            <a:ext cx="762000" cy="304800"/>
          </a:xfrm>
          <a:custGeom>
            <a:avLst/>
            <a:gdLst/>
            <a:ahLst/>
            <a:cxnLst>
              <a:cxn ang="0">
                <a:pos x="0" y="288"/>
              </a:cxn>
              <a:cxn ang="0">
                <a:pos x="0" y="96"/>
              </a:cxn>
              <a:cxn ang="0">
                <a:pos x="96" y="96"/>
              </a:cxn>
              <a:cxn ang="0">
                <a:pos x="96" y="0"/>
              </a:cxn>
              <a:cxn ang="0">
                <a:pos x="480" y="0"/>
              </a:cxn>
              <a:cxn ang="0">
                <a:pos x="480" y="96"/>
              </a:cxn>
              <a:cxn ang="0">
                <a:pos x="576" y="96"/>
              </a:cxn>
              <a:cxn ang="0">
                <a:pos x="576" y="288"/>
              </a:cxn>
              <a:cxn ang="0">
                <a:pos x="0" y="288"/>
              </a:cxn>
            </a:cxnLst>
            <a:rect l="0" t="0" r="r" b="b"/>
            <a:pathLst>
              <a:path w="576" h="288">
                <a:moveTo>
                  <a:pt x="0" y="288"/>
                </a:moveTo>
                <a:lnTo>
                  <a:pt x="0" y="96"/>
                </a:lnTo>
                <a:lnTo>
                  <a:pt x="96" y="96"/>
                </a:lnTo>
                <a:lnTo>
                  <a:pt x="96" y="0"/>
                </a:lnTo>
                <a:lnTo>
                  <a:pt x="480" y="0"/>
                </a:lnTo>
                <a:lnTo>
                  <a:pt x="480" y="96"/>
                </a:lnTo>
                <a:lnTo>
                  <a:pt x="576" y="96"/>
                </a:lnTo>
                <a:lnTo>
                  <a:pt x="576" y="288"/>
                </a:lnTo>
                <a:lnTo>
                  <a:pt x="0" y="288"/>
                </a:lnTo>
                <a:close/>
              </a:path>
            </a:pathLst>
          </a:custGeom>
          <a:solidFill>
            <a:srgbClr val="FF3300"/>
          </a:solidFill>
          <a:ln w="9525">
            <a:solidFill>
              <a:srgbClr val="FF3300"/>
            </a:solidFill>
            <a:round/>
            <a:headEnd/>
            <a:tailEnd/>
          </a:ln>
          <a:effectLst/>
        </p:spPr>
        <p:txBody>
          <a:bodyPr/>
          <a:lstStyle/>
          <a:p>
            <a:endParaRPr lang="en-IN"/>
          </a:p>
        </p:txBody>
      </p:sp>
      <p:sp>
        <p:nvSpPr>
          <p:cNvPr id="121967" name="Freeform 111"/>
          <p:cNvSpPr>
            <a:spLocks/>
          </p:cNvSpPr>
          <p:nvPr/>
        </p:nvSpPr>
        <p:spPr bwMode="auto">
          <a:xfrm rot="3431161">
            <a:off x="2362200" y="5105400"/>
            <a:ext cx="762000" cy="304800"/>
          </a:xfrm>
          <a:custGeom>
            <a:avLst/>
            <a:gdLst/>
            <a:ahLst/>
            <a:cxnLst>
              <a:cxn ang="0">
                <a:pos x="0" y="288"/>
              </a:cxn>
              <a:cxn ang="0">
                <a:pos x="0" y="96"/>
              </a:cxn>
              <a:cxn ang="0">
                <a:pos x="96" y="96"/>
              </a:cxn>
              <a:cxn ang="0">
                <a:pos x="96" y="0"/>
              </a:cxn>
              <a:cxn ang="0">
                <a:pos x="480" y="0"/>
              </a:cxn>
              <a:cxn ang="0">
                <a:pos x="480" y="96"/>
              </a:cxn>
              <a:cxn ang="0">
                <a:pos x="576" y="96"/>
              </a:cxn>
              <a:cxn ang="0">
                <a:pos x="576" y="288"/>
              </a:cxn>
              <a:cxn ang="0">
                <a:pos x="0" y="288"/>
              </a:cxn>
            </a:cxnLst>
            <a:rect l="0" t="0" r="r" b="b"/>
            <a:pathLst>
              <a:path w="576" h="288">
                <a:moveTo>
                  <a:pt x="0" y="288"/>
                </a:moveTo>
                <a:lnTo>
                  <a:pt x="0" y="96"/>
                </a:lnTo>
                <a:lnTo>
                  <a:pt x="96" y="96"/>
                </a:lnTo>
                <a:lnTo>
                  <a:pt x="96" y="0"/>
                </a:lnTo>
                <a:lnTo>
                  <a:pt x="480" y="0"/>
                </a:lnTo>
                <a:lnTo>
                  <a:pt x="480" y="96"/>
                </a:lnTo>
                <a:lnTo>
                  <a:pt x="576" y="96"/>
                </a:lnTo>
                <a:lnTo>
                  <a:pt x="576" y="288"/>
                </a:lnTo>
                <a:lnTo>
                  <a:pt x="0" y="288"/>
                </a:lnTo>
                <a:close/>
              </a:path>
            </a:pathLst>
          </a:custGeom>
          <a:solidFill>
            <a:srgbClr val="FF3300"/>
          </a:solidFill>
          <a:ln w="9525">
            <a:solidFill>
              <a:srgbClr val="FF3300"/>
            </a:solidFill>
            <a:round/>
            <a:headEnd/>
            <a:tailEnd/>
          </a:ln>
          <a:effectLst/>
        </p:spPr>
        <p:txBody>
          <a:bodyPr/>
          <a:lstStyle/>
          <a:p>
            <a:endParaRPr lang="en-IN"/>
          </a:p>
        </p:txBody>
      </p:sp>
      <p:sp>
        <p:nvSpPr>
          <p:cNvPr id="121968" name="Freeform 112"/>
          <p:cNvSpPr>
            <a:spLocks/>
          </p:cNvSpPr>
          <p:nvPr/>
        </p:nvSpPr>
        <p:spPr bwMode="auto">
          <a:xfrm rot="5979594">
            <a:off x="1981200" y="4343400"/>
            <a:ext cx="762000" cy="304800"/>
          </a:xfrm>
          <a:custGeom>
            <a:avLst/>
            <a:gdLst/>
            <a:ahLst/>
            <a:cxnLst>
              <a:cxn ang="0">
                <a:pos x="0" y="288"/>
              </a:cxn>
              <a:cxn ang="0">
                <a:pos x="0" y="96"/>
              </a:cxn>
              <a:cxn ang="0">
                <a:pos x="96" y="96"/>
              </a:cxn>
              <a:cxn ang="0">
                <a:pos x="96" y="0"/>
              </a:cxn>
              <a:cxn ang="0">
                <a:pos x="480" y="0"/>
              </a:cxn>
              <a:cxn ang="0">
                <a:pos x="480" y="96"/>
              </a:cxn>
              <a:cxn ang="0">
                <a:pos x="576" y="96"/>
              </a:cxn>
              <a:cxn ang="0">
                <a:pos x="576" y="288"/>
              </a:cxn>
              <a:cxn ang="0">
                <a:pos x="0" y="288"/>
              </a:cxn>
            </a:cxnLst>
            <a:rect l="0" t="0" r="r" b="b"/>
            <a:pathLst>
              <a:path w="576" h="288">
                <a:moveTo>
                  <a:pt x="0" y="288"/>
                </a:moveTo>
                <a:lnTo>
                  <a:pt x="0" y="96"/>
                </a:lnTo>
                <a:lnTo>
                  <a:pt x="96" y="96"/>
                </a:lnTo>
                <a:lnTo>
                  <a:pt x="96" y="0"/>
                </a:lnTo>
                <a:lnTo>
                  <a:pt x="480" y="0"/>
                </a:lnTo>
                <a:lnTo>
                  <a:pt x="480" y="96"/>
                </a:lnTo>
                <a:lnTo>
                  <a:pt x="576" y="96"/>
                </a:lnTo>
                <a:lnTo>
                  <a:pt x="576" y="288"/>
                </a:lnTo>
                <a:lnTo>
                  <a:pt x="0" y="288"/>
                </a:lnTo>
                <a:close/>
              </a:path>
            </a:pathLst>
          </a:custGeom>
          <a:solidFill>
            <a:srgbClr val="FF3300"/>
          </a:solidFill>
          <a:ln w="9525">
            <a:solidFill>
              <a:srgbClr val="FF3300"/>
            </a:solidFill>
            <a:round/>
            <a:headEnd/>
            <a:tailEnd/>
          </a:ln>
          <a:effectLst/>
        </p:spPr>
        <p:txBody>
          <a:bodyPr/>
          <a:lstStyle/>
          <a:p>
            <a:endParaRPr lang="en-IN"/>
          </a:p>
        </p:txBody>
      </p:sp>
      <p:sp>
        <p:nvSpPr>
          <p:cNvPr id="121970" name="Freeform 114"/>
          <p:cNvSpPr>
            <a:spLocks/>
          </p:cNvSpPr>
          <p:nvPr/>
        </p:nvSpPr>
        <p:spPr bwMode="auto">
          <a:xfrm>
            <a:off x="4572000" y="2228850"/>
            <a:ext cx="357188" cy="3409950"/>
          </a:xfrm>
          <a:custGeom>
            <a:avLst/>
            <a:gdLst/>
            <a:ahLst/>
            <a:cxnLst>
              <a:cxn ang="0">
                <a:pos x="0" y="2148"/>
              </a:cxn>
              <a:cxn ang="0">
                <a:pos x="225" y="0"/>
              </a:cxn>
            </a:cxnLst>
            <a:rect l="0" t="0" r="r" b="b"/>
            <a:pathLst>
              <a:path w="225" h="2148">
                <a:moveTo>
                  <a:pt x="0" y="2148"/>
                </a:moveTo>
                <a:lnTo>
                  <a:pt x="225" y="0"/>
                </a:lnTo>
              </a:path>
            </a:pathLst>
          </a:custGeom>
          <a:noFill/>
          <a:ln w="19050" cap="flat" cmpd="sng">
            <a:solidFill>
              <a:srgbClr val="FFFF00"/>
            </a:solidFill>
            <a:prstDash val="sysDot"/>
            <a:round/>
            <a:headEnd type="none" w="med" len="med"/>
            <a:tailEnd type="none" w="med" len="med"/>
          </a:ln>
          <a:effectLst/>
        </p:spPr>
        <p:txBody>
          <a:bodyPr/>
          <a:lstStyle/>
          <a:p>
            <a:endParaRPr lang="en-IN"/>
          </a:p>
        </p:txBody>
      </p:sp>
      <p:sp>
        <p:nvSpPr>
          <p:cNvPr id="121971" name="Freeform 115"/>
          <p:cNvSpPr>
            <a:spLocks/>
          </p:cNvSpPr>
          <p:nvPr/>
        </p:nvSpPr>
        <p:spPr bwMode="auto">
          <a:xfrm>
            <a:off x="4467225" y="2206625"/>
            <a:ext cx="409575" cy="3432175"/>
          </a:xfrm>
          <a:custGeom>
            <a:avLst/>
            <a:gdLst/>
            <a:ahLst/>
            <a:cxnLst>
              <a:cxn ang="0">
                <a:pos x="258" y="2162"/>
              </a:cxn>
              <a:cxn ang="0">
                <a:pos x="0" y="0"/>
              </a:cxn>
            </a:cxnLst>
            <a:rect l="0" t="0" r="r" b="b"/>
            <a:pathLst>
              <a:path w="258" h="2162">
                <a:moveTo>
                  <a:pt x="258" y="2162"/>
                </a:moveTo>
                <a:lnTo>
                  <a:pt x="0" y="0"/>
                </a:lnTo>
              </a:path>
            </a:pathLst>
          </a:custGeom>
          <a:noFill/>
          <a:ln w="19050" cap="flat" cmpd="sng">
            <a:solidFill>
              <a:srgbClr val="FFFF00"/>
            </a:solidFill>
            <a:prstDash val="sysDot"/>
            <a:round/>
            <a:headEnd type="none" w="med" len="med"/>
            <a:tailEnd type="none" w="med" len="med"/>
          </a:ln>
          <a:effectLst/>
        </p:spPr>
        <p:txBody>
          <a:bodyPr/>
          <a:lstStyle/>
          <a:p>
            <a:endParaRPr lang="en-IN"/>
          </a:p>
        </p:txBody>
      </p:sp>
      <p:sp>
        <p:nvSpPr>
          <p:cNvPr id="121972" name="Freeform 116"/>
          <p:cNvSpPr>
            <a:spLocks/>
          </p:cNvSpPr>
          <p:nvPr/>
        </p:nvSpPr>
        <p:spPr bwMode="auto">
          <a:xfrm>
            <a:off x="3973513" y="1703388"/>
            <a:ext cx="1554162" cy="3908425"/>
          </a:xfrm>
          <a:custGeom>
            <a:avLst/>
            <a:gdLst/>
            <a:ahLst/>
            <a:cxnLst>
              <a:cxn ang="0">
                <a:pos x="979" y="2462"/>
              </a:cxn>
              <a:cxn ang="0">
                <a:pos x="0" y="0"/>
              </a:cxn>
            </a:cxnLst>
            <a:rect l="0" t="0" r="r" b="b"/>
            <a:pathLst>
              <a:path w="979" h="2462">
                <a:moveTo>
                  <a:pt x="979" y="2462"/>
                </a:moveTo>
                <a:lnTo>
                  <a:pt x="0" y="0"/>
                </a:lnTo>
              </a:path>
            </a:pathLst>
          </a:custGeom>
          <a:noFill/>
          <a:ln w="19050" cap="flat" cmpd="sng">
            <a:solidFill>
              <a:srgbClr val="FFFF00"/>
            </a:solidFill>
            <a:prstDash val="sysDot"/>
            <a:round/>
            <a:headEnd type="none" w="med" len="med"/>
            <a:tailEnd type="none" w="med" len="med"/>
          </a:ln>
          <a:effectLst/>
        </p:spPr>
        <p:txBody>
          <a:bodyPr/>
          <a:lstStyle/>
          <a:p>
            <a:endParaRPr lang="en-IN"/>
          </a:p>
        </p:txBody>
      </p:sp>
      <p:sp>
        <p:nvSpPr>
          <p:cNvPr id="121973" name="Freeform 117"/>
          <p:cNvSpPr>
            <a:spLocks/>
          </p:cNvSpPr>
          <p:nvPr/>
        </p:nvSpPr>
        <p:spPr bwMode="auto">
          <a:xfrm>
            <a:off x="3668713" y="2533650"/>
            <a:ext cx="2101850" cy="2911475"/>
          </a:xfrm>
          <a:custGeom>
            <a:avLst/>
            <a:gdLst/>
            <a:ahLst/>
            <a:cxnLst>
              <a:cxn ang="0">
                <a:pos x="1324" y="1834"/>
              </a:cxn>
              <a:cxn ang="0">
                <a:pos x="0" y="0"/>
              </a:cxn>
            </a:cxnLst>
            <a:rect l="0" t="0" r="r" b="b"/>
            <a:pathLst>
              <a:path w="1324" h="1834">
                <a:moveTo>
                  <a:pt x="1324" y="1834"/>
                </a:moveTo>
                <a:lnTo>
                  <a:pt x="0" y="0"/>
                </a:lnTo>
              </a:path>
            </a:pathLst>
          </a:custGeom>
          <a:noFill/>
          <a:ln w="19050" cap="flat" cmpd="sng">
            <a:solidFill>
              <a:srgbClr val="FFFF00"/>
            </a:solidFill>
            <a:prstDash val="sysDot"/>
            <a:round/>
            <a:headEnd type="none" w="med" len="med"/>
            <a:tailEnd type="none" w="med" len="med"/>
          </a:ln>
          <a:effectLst/>
        </p:spPr>
        <p:txBody>
          <a:bodyPr/>
          <a:lstStyle/>
          <a:p>
            <a:endParaRPr lang="en-IN"/>
          </a:p>
        </p:txBody>
      </p:sp>
      <p:sp>
        <p:nvSpPr>
          <p:cNvPr id="121974" name="Freeform 118"/>
          <p:cNvSpPr>
            <a:spLocks/>
          </p:cNvSpPr>
          <p:nvPr/>
        </p:nvSpPr>
        <p:spPr bwMode="auto">
          <a:xfrm>
            <a:off x="3910013" y="1587500"/>
            <a:ext cx="1408112" cy="4014788"/>
          </a:xfrm>
          <a:custGeom>
            <a:avLst/>
            <a:gdLst/>
            <a:ahLst/>
            <a:cxnLst>
              <a:cxn ang="0">
                <a:pos x="0" y="2529"/>
              </a:cxn>
              <a:cxn ang="0">
                <a:pos x="887" y="0"/>
              </a:cxn>
            </a:cxnLst>
            <a:rect l="0" t="0" r="r" b="b"/>
            <a:pathLst>
              <a:path w="887" h="2529">
                <a:moveTo>
                  <a:pt x="0" y="2529"/>
                </a:moveTo>
                <a:lnTo>
                  <a:pt x="887" y="0"/>
                </a:lnTo>
              </a:path>
            </a:pathLst>
          </a:custGeom>
          <a:noFill/>
          <a:ln w="19050" cap="flat" cmpd="sng">
            <a:solidFill>
              <a:srgbClr val="FFFF00"/>
            </a:solidFill>
            <a:prstDash val="sysDot"/>
            <a:round/>
            <a:headEnd type="none" w="med" len="med"/>
            <a:tailEnd type="none" w="med" len="med"/>
          </a:ln>
          <a:effectLst/>
        </p:spPr>
        <p:txBody>
          <a:bodyPr/>
          <a:lstStyle/>
          <a:p>
            <a:endParaRPr lang="en-IN"/>
          </a:p>
        </p:txBody>
      </p:sp>
      <p:sp>
        <p:nvSpPr>
          <p:cNvPr id="121975" name="Freeform 119"/>
          <p:cNvSpPr>
            <a:spLocks/>
          </p:cNvSpPr>
          <p:nvPr/>
        </p:nvSpPr>
        <p:spPr bwMode="auto">
          <a:xfrm>
            <a:off x="3668713" y="2322513"/>
            <a:ext cx="1974850" cy="3143250"/>
          </a:xfrm>
          <a:custGeom>
            <a:avLst/>
            <a:gdLst/>
            <a:ahLst/>
            <a:cxnLst>
              <a:cxn ang="0">
                <a:pos x="0" y="1980"/>
              </a:cxn>
              <a:cxn ang="0">
                <a:pos x="1244" y="0"/>
              </a:cxn>
            </a:cxnLst>
            <a:rect l="0" t="0" r="r" b="b"/>
            <a:pathLst>
              <a:path w="1244" h="1980">
                <a:moveTo>
                  <a:pt x="0" y="1980"/>
                </a:moveTo>
                <a:lnTo>
                  <a:pt x="1244" y="0"/>
                </a:lnTo>
              </a:path>
            </a:pathLst>
          </a:custGeom>
          <a:noFill/>
          <a:ln w="19050" cap="flat" cmpd="sng">
            <a:solidFill>
              <a:srgbClr val="FFFF00"/>
            </a:solidFill>
            <a:prstDash val="sysDot"/>
            <a:round/>
            <a:headEnd type="none" w="med" len="med"/>
            <a:tailEnd type="none" w="med" len="med"/>
          </a:ln>
          <a:effectLst/>
        </p:spPr>
        <p:txBody>
          <a:bodyPr/>
          <a:lstStyle/>
          <a:p>
            <a:endParaRPr lang="en-IN"/>
          </a:p>
        </p:txBody>
      </p:sp>
      <p:sp>
        <p:nvSpPr>
          <p:cNvPr id="121976" name="Freeform 120"/>
          <p:cNvSpPr>
            <a:spLocks/>
          </p:cNvSpPr>
          <p:nvPr/>
        </p:nvSpPr>
        <p:spPr bwMode="auto">
          <a:xfrm rot="-1968839">
            <a:off x="5334000" y="5486400"/>
            <a:ext cx="762000" cy="304800"/>
          </a:xfrm>
          <a:custGeom>
            <a:avLst/>
            <a:gdLst/>
            <a:ahLst/>
            <a:cxnLst>
              <a:cxn ang="0">
                <a:pos x="0" y="288"/>
              </a:cxn>
              <a:cxn ang="0">
                <a:pos x="0" y="96"/>
              </a:cxn>
              <a:cxn ang="0">
                <a:pos x="96" y="96"/>
              </a:cxn>
              <a:cxn ang="0">
                <a:pos x="96" y="0"/>
              </a:cxn>
              <a:cxn ang="0">
                <a:pos x="480" y="0"/>
              </a:cxn>
              <a:cxn ang="0">
                <a:pos x="480" y="96"/>
              </a:cxn>
              <a:cxn ang="0">
                <a:pos x="576" y="96"/>
              </a:cxn>
              <a:cxn ang="0">
                <a:pos x="576" y="288"/>
              </a:cxn>
              <a:cxn ang="0">
                <a:pos x="0" y="288"/>
              </a:cxn>
            </a:cxnLst>
            <a:rect l="0" t="0" r="r" b="b"/>
            <a:pathLst>
              <a:path w="576" h="288">
                <a:moveTo>
                  <a:pt x="0" y="288"/>
                </a:moveTo>
                <a:lnTo>
                  <a:pt x="0" y="96"/>
                </a:lnTo>
                <a:lnTo>
                  <a:pt x="96" y="96"/>
                </a:lnTo>
                <a:lnTo>
                  <a:pt x="96" y="0"/>
                </a:lnTo>
                <a:lnTo>
                  <a:pt x="480" y="0"/>
                </a:lnTo>
                <a:lnTo>
                  <a:pt x="480" y="96"/>
                </a:lnTo>
                <a:lnTo>
                  <a:pt x="576" y="96"/>
                </a:lnTo>
                <a:lnTo>
                  <a:pt x="576" y="288"/>
                </a:lnTo>
                <a:lnTo>
                  <a:pt x="0" y="288"/>
                </a:lnTo>
                <a:close/>
              </a:path>
            </a:pathLst>
          </a:custGeom>
          <a:solidFill>
            <a:srgbClr val="FF3300"/>
          </a:solidFill>
          <a:ln w="9525">
            <a:solidFill>
              <a:srgbClr val="FF3300"/>
            </a:solidFill>
            <a:round/>
            <a:headEnd/>
            <a:tailEnd/>
          </a:ln>
          <a:effectLst/>
        </p:spPr>
        <p:txBody>
          <a:bodyPr/>
          <a:lstStyle/>
          <a:p>
            <a:endParaRPr lang="en-IN"/>
          </a:p>
        </p:txBody>
      </p:sp>
      <p:sp>
        <p:nvSpPr>
          <p:cNvPr id="121977" name="Freeform 121"/>
          <p:cNvSpPr>
            <a:spLocks/>
          </p:cNvSpPr>
          <p:nvPr/>
        </p:nvSpPr>
        <p:spPr bwMode="auto">
          <a:xfrm rot="1750632">
            <a:off x="3352800" y="5486400"/>
            <a:ext cx="762000" cy="304800"/>
          </a:xfrm>
          <a:custGeom>
            <a:avLst/>
            <a:gdLst/>
            <a:ahLst/>
            <a:cxnLst>
              <a:cxn ang="0">
                <a:pos x="0" y="288"/>
              </a:cxn>
              <a:cxn ang="0">
                <a:pos x="0" y="96"/>
              </a:cxn>
              <a:cxn ang="0">
                <a:pos x="96" y="96"/>
              </a:cxn>
              <a:cxn ang="0">
                <a:pos x="96" y="0"/>
              </a:cxn>
              <a:cxn ang="0">
                <a:pos x="480" y="0"/>
              </a:cxn>
              <a:cxn ang="0">
                <a:pos x="480" y="96"/>
              </a:cxn>
              <a:cxn ang="0">
                <a:pos x="576" y="96"/>
              </a:cxn>
              <a:cxn ang="0">
                <a:pos x="576" y="288"/>
              </a:cxn>
              <a:cxn ang="0">
                <a:pos x="0" y="288"/>
              </a:cxn>
            </a:cxnLst>
            <a:rect l="0" t="0" r="r" b="b"/>
            <a:pathLst>
              <a:path w="576" h="288">
                <a:moveTo>
                  <a:pt x="0" y="288"/>
                </a:moveTo>
                <a:lnTo>
                  <a:pt x="0" y="96"/>
                </a:lnTo>
                <a:lnTo>
                  <a:pt x="96" y="96"/>
                </a:lnTo>
                <a:lnTo>
                  <a:pt x="96" y="0"/>
                </a:lnTo>
                <a:lnTo>
                  <a:pt x="480" y="0"/>
                </a:lnTo>
                <a:lnTo>
                  <a:pt x="480" y="96"/>
                </a:lnTo>
                <a:lnTo>
                  <a:pt x="576" y="96"/>
                </a:lnTo>
                <a:lnTo>
                  <a:pt x="576" y="288"/>
                </a:lnTo>
                <a:lnTo>
                  <a:pt x="0" y="288"/>
                </a:lnTo>
                <a:close/>
              </a:path>
            </a:pathLst>
          </a:custGeom>
          <a:solidFill>
            <a:srgbClr val="FF3300"/>
          </a:solidFill>
          <a:ln w="9525">
            <a:solidFill>
              <a:srgbClr val="FF3300"/>
            </a:solidFill>
            <a:round/>
            <a:headEnd/>
            <a:tailEnd/>
          </a:ln>
          <a:effectLst/>
        </p:spPr>
        <p:txBody>
          <a:bodyPr/>
          <a:lstStyle/>
          <a:p>
            <a:endParaRPr lang="en-IN"/>
          </a:p>
        </p:txBody>
      </p:sp>
      <p:sp>
        <p:nvSpPr>
          <p:cNvPr id="121978" name="Line 122"/>
          <p:cNvSpPr>
            <a:spLocks noChangeShapeType="1"/>
          </p:cNvSpPr>
          <p:nvPr/>
        </p:nvSpPr>
        <p:spPr bwMode="auto">
          <a:xfrm flipH="1" flipV="1">
            <a:off x="3200400" y="3124200"/>
            <a:ext cx="3276600" cy="2057400"/>
          </a:xfrm>
          <a:prstGeom prst="line">
            <a:avLst/>
          </a:prstGeom>
          <a:noFill/>
          <a:ln w="19050">
            <a:solidFill>
              <a:srgbClr val="FFFF00"/>
            </a:solidFill>
            <a:prstDash val="sysDot"/>
            <a:round/>
            <a:headEnd/>
            <a:tailEnd/>
          </a:ln>
          <a:effectLst/>
        </p:spPr>
        <p:txBody>
          <a:bodyPr/>
          <a:lstStyle/>
          <a:p>
            <a:endParaRPr lang="en-IN"/>
          </a:p>
        </p:txBody>
      </p:sp>
      <p:sp>
        <p:nvSpPr>
          <p:cNvPr id="121979" name="Line 123"/>
          <p:cNvSpPr>
            <a:spLocks noChangeShapeType="1"/>
          </p:cNvSpPr>
          <p:nvPr/>
        </p:nvSpPr>
        <p:spPr bwMode="auto">
          <a:xfrm flipH="1" flipV="1">
            <a:off x="3048000" y="3733800"/>
            <a:ext cx="3505200" cy="1295400"/>
          </a:xfrm>
          <a:prstGeom prst="line">
            <a:avLst/>
          </a:prstGeom>
          <a:noFill/>
          <a:ln w="19050">
            <a:solidFill>
              <a:srgbClr val="FFFF00"/>
            </a:solidFill>
            <a:prstDash val="sysDot"/>
            <a:round/>
            <a:headEnd/>
            <a:tailEnd/>
          </a:ln>
          <a:effectLst/>
        </p:spPr>
        <p:txBody>
          <a:bodyPr/>
          <a:lstStyle/>
          <a:p>
            <a:endParaRPr lang="en-IN"/>
          </a:p>
        </p:txBody>
      </p:sp>
      <p:sp>
        <p:nvSpPr>
          <p:cNvPr id="121981" name="Line 125"/>
          <p:cNvSpPr>
            <a:spLocks noChangeShapeType="1"/>
          </p:cNvSpPr>
          <p:nvPr/>
        </p:nvSpPr>
        <p:spPr bwMode="auto">
          <a:xfrm flipH="1">
            <a:off x="2286000" y="4572000"/>
            <a:ext cx="4648200" cy="0"/>
          </a:xfrm>
          <a:prstGeom prst="line">
            <a:avLst/>
          </a:prstGeom>
          <a:noFill/>
          <a:ln w="19050">
            <a:solidFill>
              <a:srgbClr val="FFFF00"/>
            </a:solidFill>
            <a:prstDash val="sysDot"/>
            <a:round/>
            <a:headEnd/>
            <a:tailEnd/>
          </a:ln>
          <a:effectLst/>
        </p:spPr>
        <p:txBody>
          <a:bodyPr/>
          <a:lstStyle/>
          <a:p>
            <a:endParaRPr lang="en-IN"/>
          </a:p>
        </p:txBody>
      </p:sp>
      <p:sp>
        <p:nvSpPr>
          <p:cNvPr id="121983" name="Rectangle 127"/>
          <p:cNvSpPr>
            <a:spLocks noChangeArrowheads="1"/>
          </p:cNvSpPr>
          <p:nvPr/>
        </p:nvSpPr>
        <p:spPr bwMode="auto">
          <a:xfrm>
            <a:off x="685800" y="228600"/>
            <a:ext cx="7848600" cy="2590800"/>
          </a:xfrm>
          <a:prstGeom prst="rect">
            <a:avLst/>
          </a:prstGeom>
          <a:solidFill>
            <a:schemeClr val="tx1"/>
          </a:solidFill>
          <a:ln w="9525">
            <a:solidFill>
              <a:schemeClr val="tx1"/>
            </a:solidFill>
            <a:miter lim="800000"/>
            <a:headEnd/>
            <a:tailEnd/>
          </a:ln>
          <a:effectLst/>
        </p:spPr>
        <p:txBody>
          <a:bodyPr wrap="none" anchor="ctr"/>
          <a:lstStyle/>
          <a:p>
            <a:endParaRPr lang="en-IN"/>
          </a:p>
        </p:txBody>
      </p:sp>
      <p:sp>
        <p:nvSpPr>
          <p:cNvPr id="121995" name="Rectangle 139"/>
          <p:cNvSpPr>
            <a:spLocks noChangeArrowheads="1"/>
          </p:cNvSpPr>
          <p:nvPr/>
        </p:nvSpPr>
        <p:spPr bwMode="auto">
          <a:xfrm>
            <a:off x="838200" y="304800"/>
            <a:ext cx="7620000" cy="152400"/>
          </a:xfrm>
          <a:prstGeom prst="rect">
            <a:avLst/>
          </a:prstGeom>
          <a:solidFill>
            <a:schemeClr val="tx1"/>
          </a:solidFill>
          <a:ln w="9525">
            <a:solidFill>
              <a:schemeClr val="tx1"/>
            </a:solidFill>
            <a:miter lim="800000"/>
            <a:headEnd/>
            <a:tailEnd/>
          </a:ln>
          <a:effectLst/>
        </p:spPr>
        <p:txBody>
          <a:bodyPr wrap="none" anchor="ctr"/>
          <a:lstStyle/>
          <a:p>
            <a:endParaRPr lang="en-IN"/>
          </a:p>
        </p:txBody>
      </p:sp>
      <p:sp>
        <p:nvSpPr>
          <p:cNvPr id="121996" name="Rectangle 140"/>
          <p:cNvSpPr>
            <a:spLocks noChangeArrowheads="1"/>
          </p:cNvSpPr>
          <p:nvPr/>
        </p:nvSpPr>
        <p:spPr bwMode="auto">
          <a:xfrm>
            <a:off x="838200" y="2590800"/>
            <a:ext cx="7620000" cy="228600"/>
          </a:xfrm>
          <a:prstGeom prst="rect">
            <a:avLst/>
          </a:prstGeom>
          <a:solidFill>
            <a:schemeClr val="tx1"/>
          </a:solidFill>
          <a:ln w="9525">
            <a:solidFill>
              <a:schemeClr val="tx1"/>
            </a:solidFill>
            <a:miter lim="800000"/>
            <a:headEnd/>
            <a:tailEnd/>
          </a:ln>
          <a:effectLst/>
        </p:spPr>
        <p:txBody>
          <a:bodyPr wrap="none" anchor="ctr"/>
          <a:lstStyle/>
          <a:p>
            <a:endParaRPr lang="en-IN"/>
          </a:p>
        </p:txBody>
      </p:sp>
      <p:grpSp>
        <p:nvGrpSpPr>
          <p:cNvPr id="5" name="Group 142"/>
          <p:cNvGrpSpPr>
            <a:grpSpLocks/>
          </p:cNvGrpSpPr>
          <p:nvPr/>
        </p:nvGrpSpPr>
        <p:grpSpPr bwMode="auto">
          <a:xfrm>
            <a:off x="838200" y="3581400"/>
            <a:ext cx="533400" cy="457200"/>
            <a:chOff x="4848" y="2400"/>
            <a:chExt cx="432" cy="384"/>
          </a:xfrm>
        </p:grpSpPr>
        <p:sp>
          <p:nvSpPr>
            <p:cNvPr id="121999" name="Freeform 143"/>
            <p:cNvSpPr>
              <a:spLocks/>
            </p:cNvSpPr>
            <p:nvPr/>
          </p:nvSpPr>
          <p:spPr bwMode="auto">
            <a:xfrm>
              <a:off x="5116" y="2602"/>
              <a:ext cx="72" cy="69"/>
            </a:xfrm>
            <a:custGeom>
              <a:avLst/>
              <a:gdLst/>
              <a:ahLst/>
              <a:cxnLst>
                <a:cxn ang="0">
                  <a:pos x="4421" y="7829"/>
                </a:cxn>
                <a:cxn ang="0">
                  <a:pos x="4548" y="7821"/>
                </a:cxn>
                <a:cxn ang="0">
                  <a:pos x="4670" y="7803"/>
                </a:cxn>
                <a:cxn ang="0">
                  <a:pos x="4793" y="7775"/>
                </a:cxn>
                <a:cxn ang="0">
                  <a:pos x="4987" y="7710"/>
                </a:cxn>
                <a:cxn ang="0">
                  <a:pos x="5099" y="7660"/>
                </a:cxn>
                <a:cxn ang="0">
                  <a:pos x="5207" y="7601"/>
                </a:cxn>
                <a:cxn ang="0">
                  <a:pos x="5308" y="7535"/>
                </a:cxn>
                <a:cxn ang="0">
                  <a:pos x="5405" y="7462"/>
                </a:cxn>
                <a:cxn ang="0">
                  <a:pos x="5555" y="7325"/>
                </a:cxn>
                <a:cxn ang="0">
                  <a:pos x="5712" y="7137"/>
                </a:cxn>
                <a:cxn ang="0">
                  <a:pos x="5842" y="6927"/>
                </a:cxn>
                <a:cxn ang="0">
                  <a:pos x="5942" y="6697"/>
                </a:cxn>
                <a:cxn ang="0">
                  <a:pos x="6010" y="6453"/>
                </a:cxn>
                <a:cxn ang="0">
                  <a:pos x="6041" y="6192"/>
                </a:cxn>
                <a:cxn ang="0">
                  <a:pos x="6043" y="1682"/>
                </a:cxn>
                <a:cxn ang="0">
                  <a:pos x="6037" y="1583"/>
                </a:cxn>
                <a:cxn ang="0">
                  <a:pos x="6030" y="1507"/>
                </a:cxn>
                <a:cxn ang="0">
                  <a:pos x="6010" y="1379"/>
                </a:cxn>
                <a:cxn ang="0">
                  <a:pos x="5980" y="1254"/>
                </a:cxn>
                <a:cxn ang="0">
                  <a:pos x="5956" y="1174"/>
                </a:cxn>
                <a:cxn ang="0">
                  <a:pos x="5896" y="1016"/>
                </a:cxn>
                <a:cxn ang="0">
                  <a:pos x="5842" y="904"/>
                </a:cxn>
                <a:cxn ang="0">
                  <a:pos x="5782" y="797"/>
                </a:cxn>
                <a:cxn ang="0">
                  <a:pos x="5712" y="694"/>
                </a:cxn>
                <a:cxn ang="0">
                  <a:pos x="5610" y="566"/>
                </a:cxn>
                <a:cxn ang="0">
                  <a:pos x="5436" y="395"/>
                </a:cxn>
                <a:cxn ang="0">
                  <a:pos x="5308" y="295"/>
                </a:cxn>
                <a:cxn ang="0">
                  <a:pos x="5099" y="170"/>
                </a:cxn>
                <a:cxn ang="0">
                  <a:pos x="4949" y="106"/>
                </a:cxn>
                <a:cxn ang="0">
                  <a:pos x="4712" y="36"/>
                </a:cxn>
                <a:cxn ang="0">
                  <a:pos x="4463" y="2"/>
                </a:cxn>
                <a:cxn ang="0">
                  <a:pos x="1625" y="1"/>
                </a:cxn>
                <a:cxn ang="0">
                  <a:pos x="1497" y="10"/>
                </a:cxn>
                <a:cxn ang="0">
                  <a:pos x="1373" y="28"/>
                </a:cxn>
                <a:cxn ang="0">
                  <a:pos x="1250" y="55"/>
                </a:cxn>
                <a:cxn ang="0">
                  <a:pos x="1133" y="91"/>
                </a:cxn>
                <a:cxn ang="0">
                  <a:pos x="1019" y="136"/>
                </a:cxn>
                <a:cxn ang="0">
                  <a:pos x="908" y="190"/>
                </a:cxn>
                <a:cxn ang="0">
                  <a:pos x="803" y="251"/>
                </a:cxn>
                <a:cxn ang="0">
                  <a:pos x="702" y="319"/>
                </a:cxn>
                <a:cxn ang="0">
                  <a:pos x="546" y="449"/>
                </a:cxn>
                <a:cxn ang="0">
                  <a:pos x="381" y="629"/>
                </a:cxn>
                <a:cxn ang="0">
                  <a:pos x="241" y="832"/>
                </a:cxn>
                <a:cxn ang="0">
                  <a:pos x="131" y="1055"/>
                </a:cxn>
                <a:cxn ang="0">
                  <a:pos x="53" y="1295"/>
                </a:cxn>
                <a:cxn ang="0">
                  <a:pos x="8" y="1550"/>
                </a:cxn>
                <a:cxn ang="0">
                  <a:pos x="0" y="6103"/>
                </a:cxn>
                <a:cxn ang="0">
                  <a:pos x="5" y="6237"/>
                </a:cxn>
                <a:cxn ang="0">
                  <a:pos x="8" y="6281"/>
                </a:cxn>
                <a:cxn ang="0">
                  <a:pos x="25" y="6409"/>
                </a:cxn>
                <a:cxn ang="0">
                  <a:pos x="53" y="6535"/>
                </a:cxn>
                <a:cxn ang="0">
                  <a:pos x="80" y="6637"/>
                </a:cxn>
                <a:cxn ang="0">
                  <a:pos x="131" y="6775"/>
                </a:cxn>
                <a:cxn ang="0">
                  <a:pos x="182" y="6889"/>
                </a:cxn>
                <a:cxn ang="0">
                  <a:pos x="263" y="7033"/>
                </a:cxn>
                <a:cxn ang="0">
                  <a:pos x="381" y="7201"/>
                </a:cxn>
                <a:cxn ang="0">
                  <a:pos x="488" y="7325"/>
                </a:cxn>
                <a:cxn ang="0">
                  <a:pos x="607" y="7435"/>
                </a:cxn>
                <a:cxn ang="0">
                  <a:pos x="803" y="7579"/>
                </a:cxn>
                <a:cxn ang="0">
                  <a:pos x="1019" y="7695"/>
                </a:cxn>
                <a:cxn ang="0">
                  <a:pos x="1250" y="7775"/>
                </a:cxn>
                <a:cxn ang="0">
                  <a:pos x="1497" y="7821"/>
                </a:cxn>
              </a:cxnLst>
              <a:rect l="0" t="0" r="r" b="b"/>
              <a:pathLst>
                <a:path w="6043" h="7829">
                  <a:moveTo>
                    <a:pt x="1668" y="7829"/>
                  </a:moveTo>
                  <a:lnTo>
                    <a:pt x="4377" y="7829"/>
                  </a:lnTo>
                  <a:lnTo>
                    <a:pt x="4421" y="7829"/>
                  </a:lnTo>
                  <a:lnTo>
                    <a:pt x="4463" y="7827"/>
                  </a:lnTo>
                  <a:lnTo>
                    <a:pt x="4506" y="7824"/>
                  </a:lnTo>
                  <a:lnTo>
                    <a:pt x="4548" y="7821"/>
                  </a:lnTo>
                  <a:lnTo>
                    <a:pt x="4590" y="7816"/>
                  </a:lnTo>
                  <a:lnTo>
                    <a:pt x="4632" y="7810"/>
                  </a:lnTo>
                  <a:lnTo>
                    <a:pt x="4670" y="7803"/>
                  </a:lnTo>
                  <a:lnTo>
                    <a:pt x="4712" y="7794"/>
                  </a:lnTo>
                  <a:lnTo>
                    <a:pt x="4752" y="7785"/>
                  </a:lnTo>
                  <a:lnTo>
                    <a:pt x="4793" y="7775"/>
                  </a:lnTo>
                  <a:lnTo>
                    <a:pt x="4872" y="7752"/>
                  </a:lnTo>
                  <a:lnTo>
                    <a:pt x="4949" y="7725"/>
                  </a:lnTo>
                  <a:lnTo>
                    <a:pt x="4987" y="7710"/>
                  </a:lnTo>
                  <a:lnTo>
                    <a:pt x="5026" y="7695"/>
                  </a:lnTo>
                  <a:lnTo>
                    <a:pt x="5063" y="7678"/>
                  </a:lnTo>
                  <a:lnTo>
                    <a:pt x="5099" y="7660"/>
                  </a:lnTo>
                  <a:lnTo>
                    <a:pt x="5135" y="7641"/>
                  </a:lnTo>
                  <a:lnTo>
                    <a:pt x="5171" y="7621"/>
                  </a:lnTo>
                  <a:lnTo>
                    <a:pt x="5207" y="7601"/>
                  </a:lnTo>
                  <a:lnTo>
                    <a:pt x="5240" y="7579"/>
                  </a:lnTo>
                  <a:lnTo>
                    <a:pt x="5274" y="7558"/>
                  </a:lnTo>
                  <a:lnTo>
                    <a:pt x="5308" y="7535"/>
                  </a:lnTo>
                  <a:lnTo>
                    <a:pt x="5341" y="7511"/>
                  </a:lnTo>
                  <a:lnTo>
                    <a:pt x="5374" y="7487"/>
                  </a:lnTo>
                  <a:lnTo>
                    <a:pt x="5405" y="7462"/>
                  </a:lnTo>
                  <a:lnTo>
                    <a:pt x="5436" y="7435"/>
                  </a:lnTo>
                  <a:lnTo>
                    <a:pt x="5497" y="7381"/>
                  </a:lnTo>
                  <a:lnTo>
                    <a:pt x="5555" y="7325"/>
                  </a:lnTo>
                  <a:lnTo>
                    <a:pt x="5610" y="7265"/>
                  </a:lnTo>
                  <a:lnTo>
                    <a:pt x="5663" y="7201"/>
                  </a:lnTo>
                  <a:lnTo>
                    <a:pt x="5712" y="7137"/>
                  </a:lnTo>
                  <a:lnTo>
                    <a:pt x="5759" y="7068"/>
                  </a:lnTo>
                  <a:lnTo>
                    <a:pt x="5802" y="6999"/>
                  </a:lnTo>
                  <a:lnTo>
                    <a:pt x="5842" y="6927"/>
                  </a:lnTo>
                  <a:lnTo>
                    <a:pt x="5879" y="6852"/>
                  </a:lnTo>
                  <a:lnTo>
                    <a:pt x="5912" y="6775"/>
                  </a:lnTo>
                  <a:lnTo>
                    <a:pt x="5942" y="6697"/>
                  </a:lnTo>
                  <a:lnTo>
                    <a:pt x="5969" y="6617"/>
                  </a:lnTo>
                  <a:lnTo>
                    <a:pt x="5990" y="6535"/>
                  </a:lnTo>
                  <a:lnTo>
                    <a:pt x="6010" y="6453"/>
                  </a:lnTo>
                  <a:lnTo>
                    <a:pt x="6024" y="6367"/>
                  </a:lnTo>
                  <a:lnTo>
                    <a:pt x="6035" y="6281"/>
                  </a:lnTo>
                  <a:lnTo>
                    <a:pt x="6041" y="6192"/>
                  </a:lnTo>
                  <a:lnTo>
                    <a:pt x="6043" y="6103"/>
                  </a:lnTo>
                  <a:lnTo>
                    <a:pt x="6043" y="1727"/>
                  </a:lnTo>
                  <a:lnTo>
                    <a:pt x="6043" y="1682"/>
                  </a:lnTo>
                  <a:lnTo>
                    <a:pt x="6041" y="1638"/>
                  </a:lnTo>
                  <a:lnTo>
                    <a:pt x="6038" y="1594"/>
                  </a:lnTo>
                  <a:lnTo>
                    <a:pt x="6037" y="1583"/>
                  </a:lnTo>
                  <a:lnTo>
                    <a:pt x="6037" y="1572"/>
                  </a:lnTo>
                  <a:lnTo>
                    <a:pt x="6035" y="1550"/>
                  </a:lnTo>
                  <a:lnTo>
                    <a:pt x="6030" y="1507"/>
                  </a:lnTo>
                  <a:lnTo>
                    <a:pt x="6024" y="1464"/>
                  </a:lnTo>
                  <a:lnTo>
                    <a:pt x="6018" y="1421"/>
                  </a:lnTo>
                  <a:lnTo>
                    <a:pt x="6010" y="1379"/>
                  </a:lnTo>
                  <a:lnTo>
                    <a:pt x="6001" y="1337"/>
                  </a:lnTo>
                  <a:lnTo>
                    <a:pt x="5990" y="1295"/>
                  </a:lnTo>
                  <a:lnTo>
                    <a:pt x="5980" y="1254"/>
                  </a:lnTo>
                  <a:lnTo>
                    <a:pt x="5969" y="1213"/>
                  </a:lnTo>
                  <a:lnTo>
                    <a:pt x="5963" y="1194"/>
                  </a:lnTo>
                  <a:lnTo>
                    <a:pt x="5956" y="1174"/>
                  </a:lnTo>
                  <a:lnTo>
                    <a:pt x="5942" y="1133"/>
                  </a:lnTo>
                  <a:lnTo>
                    <a:pt x="5912" y="1055"/>
                  </a:lnTo>
                  <a:lnTo>
                    <a:pt x="5896" y="1016"/>
                  </a:lnTo>
                  <a:lnTo>
                    <a:pt x="5879" y="978"/>
                  </a:lnTo>
                  <a:lnTo>
                    <a:pt x="5861" y="941"/>
                  </a:lnTo>
                  <a:lnTo>
                    <a:pt x="5842" y="904"/>
                  </a:lnTo>
                  <a:lnTo>
                    <a:pt x="5822" y="868"/>
                  </a:lnTo>
                  <a:lnTo>
                    <a:pt x="5802" y="832"/>
                  </a:lnTo>
                  <a:lnTo>
                    <a:pt x="5782" y="797"/>
                  </a:lnTo>
                  <a:lnTo>
                    <a:pt x="5759" y="762"/>
                  </a:lnTo>
                  <a:lnTo>
                    <a:pt x="5736" y="727"/>
                  </a:lnTo>
                  <a:lnTo>
                    <a:pt x="5712" y="694"/>
                  </a:lnTo>
                  <a:lnTo>
                    <a:pt x="5663" y="629"/>
                  </a:lnTo>
                  <a:lnTo>
                    <a:pt x="5636" y="598"/>
                  </a:lnTo>
                  <a:lnTo>
                    <a:pt x="5610" y="566"/>
                  </a:lnTo>
                  <a:lnTo>
                    <a:pt x="5555" y="506"/>
                  </a:lnTo>
                  <a:lnTo>
                    <a:pt x="5497" y="449"/>
                  </a:lnTo>
                  <a:lnTo>
                    <a:pt x="5436" y="395"/>
                  </a:lnTo>
                  <a:lnTo>
                    <a:pt x="5374" y="343"/>
                  </a:lnTo>
                  <a:lnTo>
                    <a:pt x="5341" y="319"/>
                  </a:lnTo>
                  <a:lnTo>
                    <a:pt x="5308" y="295"/>
                  </a:lnTo>
                  <a:lnTo>
                    <a:pt x="5240" y="251"/>
                  </a:lnTo>
                  <a:lnTo>
                    <a:pt x="5171" y="209"/>
                  </a:lnTo>
                  <a:lnTo>
                    <a:pt x="5099" y="170"/>
                  </a:lnTo>
                  <a:lnTo>
                    <a:pt x="5063" y="154"/>
                  </a:lnTo>
                  <a:lnTo>
                    <a:pt x="5026" y="136"/>
                  </a:lnTo>
                  <a:lnTo>
                    <a:pt x="4949" y="106"/>
                  </a:lnTo>
                  <a:lnTo>
                    <a:pt x="4872" y="78"/>
                  </a:lnTo>
                  <a:lnTo>
                    <a:pt x="4793" y="55"/>
                  </a:lnTo>
                  <a:lnTo>
                    <a:pt x="4712" y="36"/>
                  </a:lnTo>
                  <a:lnTo>
                    <a:pt x="4632" y="20"/>
                  </a:lnTo>
                  <a:lnTo>
                    <a:pt x="4548" y="10"/>
                  </a:lnTo>
                  <a:lnTo>
                    <a:pt x="4463" y="2"/>
                  </a:lnTo>
                  <a:lnTo>
                    <a:pt x="4377" y="0"/>
                  </a:lnTo>
                  <a:lnTo>
                    <a:pt x="1668" y="0"/>
                  </a:lnTo>
                  <a:lnTo>
                    <a:pt x="1625" y="1"/>
                  </a:lnTo>
                  <a:lnTo>
                    <a:pt x="1583" y="2"/>
                  </a:lnTo>
                  <a:lnTo>
                    <a:pt x="1539" y="5"/>
                  </a:lnTo>
                  <a:lnTo>
                    <a:pt x="1497" y="10"/>
                  </a:lnTo>
                  <a:lnTo>
                    <a:pt x="1455" y="14"/>
                  </a:lnTo>
                  <a:lnTo>
                    <a:pt x="1413" y="20"/>
                  </a:lnTo>
                  <a:lnTo>
                    <a:pt x="1373" y="28"/>
                  </a:lnTo>
                  <a:lnTo>
                    <a:pt x="1332" y="36"/>
                  </a:lnTo>
                  <a:lnTo>
                    <a:pt x="1291" y="44"/>
                  </a:lnTo>
                  <a:lnTo>
                    <a:pt x="1250" y="55"/>
                  </a:lnTo>
                  <a:lnTo>
                    <a:pt x="1211" y="66"/>
                  </a:lnTo>
                  <a:lnTo>
                    <a:pt x="1171" y="78"/>
                  </a:lnTo>
                  <a:lnTo>
                    <a:pt x="1133" y="91"/>
                  </a:lnTo>
                  <a:lnTo>
                    <a:pt x="1094" y="106"/>
                  </a:lnTo>
                  <a:lnTo>
                    <a:pt x="1057" y="120"/>
                  </a:lnTo>
                  <a:lnTo>
                    <a:pt x="1019" y="136"/>
                  </a:lnTo>
                  <a:lnTo>
                    <a:pt x="981" y="154"/>
                  </a:lnTo>
                  <a:lnTo>
                    <a:pt x="944" y="170"/>
                  </a:lnTo>
                  <a:lnTo>
                    <a:pt x="908" y="190"/>
                  </a:lnTo>
                  <a:lnTo>
                    <a:pt x="872" y="209"/>
                  </a:lnTo>
                  <a:lnTo>
                    <a:pt x="837" y="229"/>
                  </a:lnTo>
                  <a:lnTo>
                    <a:pt x="803" y="251"/>
                  </a:lnTo>
                  <a:lnTo>
                    <a:pt x="769" y="272"/>
                  </a:lnTo>
                  <a:lnTo>
                    <a:pt x="735" y="295"/>
                  </a:lnTo>
                  <a:lnTo>
                    <a:pt x="702" y="319"/>
                  </a:lnTo>
                  <a:lnTo>
                    <a:pt x="669" y="343"/>
                  </a:lnTo>
                  <a:lnTo>
                    <a:pt x="607" y="395"/>
                  </a:lnTo>
                  <a:lnTo>
                    <a:pt x="546" y="449"/>
                  </a:lnTo>
                  <a:lnTo>
                    <a:pt x="488" y="506"/>
                  </a:lnTo>
                  <a:lnTo>
                    <a:pt x="433" y="566"/>
                  </a:lnTo>
                  <a:lnTo>
                    <a:pt x="381" y="629"/>
                  </a:lnTo>
                  <a:lnTo>
                    <a:pt x="331" y="694"/>
                  </a:lnTo>
                  <a:lnTo>
                    <a:pt x="284" y="762"/>
                  </a:lnTo>
                  <a:lnTo>
                    <a:pt x="241" y="832"/>
                  </a:lnTo>
                  <a:lnTo>
                    <a:pt x="201" y="904"/>
                  </a:lnTo>
                  <a:lnTo>
                    <a:pt x="164" y="978"/>
                  </a:lnTo>
                  <a:lnTo>
                    <a:pt x="131" y="1055"/>
                  </a:lnTo>
                  <a:lnTo>
                    <a:pt x="101" y="1133"/>
                  </a:lnTo>
                  <a:lnTo>
                    <a:pt x="74" y="1213"/>
                  </a:lnTo>
                  <a:lnTo>
                    <a:pt x="53" y="1295"/>
                  </a:lnTo>
                  <a:lnTo>
                    <a:pt x="33" y="1379"/>
                  </a:lnTo>
                  <a:lnTo>
                    <a:pt x="19" y="1464"/>
                  </a:lnTo>
                  <a:lnTo>
                    <a:pt x="8" y="1550"/>
                  </a:lnTo>
                  <a:lnTo>
                    <a:pt x="2" y="1638"/>
                  </a:lnTo>
                  <a:lnTo>
                    <a:pt x="0" y="1727"/>
                  </a:lnTo>
                  <a:lnTo>
                    <a:pt x="0" y="6103"/>
                  </a:lnTo>
                  <a:lnTo>
                    <a:pt x="0" y="6148"/>
                  </a:lnTo>
                  <a:lnTo>
                    <a:pt x="2" y="6192"/>
                  </a:lnTo>
                  <a:lnTo>
                    <a:pt x="5" y="6237"/>
                  </a:lnTo>
                  <a:lnTo>
                    <a:pt x="6" y="6247"/>
                  </a:lnTo>
                  <a:lnTo>
                    <a:pt x="6" y="6258"/>
                  </a:lnTo>
                  <a:lnTo>
                    <a:pt x="8" y="6281"/>
                  </a:lnTo>
                  <a:lnTo>
                    <a:pt x="13" y="6324"/>
                  </a:lnTo>
                  <a:lnTo>
                    <a:pt x="19" y="6367"/>
                  </a:lnTo>
                  <a:lnTo>
                    <a:pt x="25" y="6409"/>
                  </a:lnTo>
                  <a:lnTo>
                    <a:pt x="33" y="6453"/>
                  </a:lnTo>
                  <a:lnTo>
                    <a:pt x="42" y="6493"/>
                  </a:lnTo>
                  <a:lnTo>
                    <a:pt x="53" y="6535"/>
                  </a:lnTo>
                  <a:lnTo>
                    <a:pt x="63" y="6576"/>
                  </a:lnTo>
                  <a:lnTo>
                    <a:pt x="74" y="6617"/>
                  </a:lnTo>
                  <a:lnTo>
                    <a:pt x="80" y="6637"/>
                  </a:lnTo>
                  <a:lnTo>
                    <a:pt x="87" y="6658"/>
                  </a:lnTo>
                  <a:lnTo>
                    <a:pt x="101" y="6697"/>
                  </a:lnTo>
                  <a:lnTo>
                    <a:pt x="131" y="6775"/>
                  </a:lnTo>
                  <a:lnTo>
                    <a:pt x="147" y="6814"/>
                  </a:lnTo>
                  <a:lnTo>
                    <a:pt x="164" y="6852"/>
                  </a:lnTo>
                  <a:lnTo>
                    <a:pt x="182" y="6889"/>
                  </a:lnTo>
                  <a:lnTo>
                    <a:pt x="201" y="6927"/>
                  </a:lnTo>
                  <a:lnTo>
                    <a:pt x="241" y="6999"/>
                  </a:lnTo>
                  <a:lnTo>
                    <a:pt x="263" y="7033"/>
                  </a:lnTo>
                  <a:lnTo>
                    <a:pt x="284" y="7068"/>
                  </a:lnTo>
                  <a:lnTo>
                    <a:pt x="331" y="7137"/>
                  </a:lnTo>
                  <a:lnTo>
                    <a:pt x="381" y="7201"/>
                  </a:lnTo>
                  <a:lnTo>
                    <a:pt x="433" y="7265"/>
                  </a:lnTo>
                  <a:lnTo>
                    <a:pt x="461" y="7295"/>
                  </a:lnTo>
                  <a:lnTo>
                    <a:pt x="488" y="7325"/>
                  </a:lnTo>
                  <a:lnTo>
                    <a:pt x="517" y="7353"/>
                  </a:lnTo>
                  <a:lnTo>
                    <a:pt x="546" y="7381"/>
                  </a:lnTo>
                  <a:lnTo>
                    <a:pt x="607" y="7435"/>
                  </a:lnTo>
                  <a:lnTo>
                    <a:pt x="669" y="7487"/>
                  </a:lnTo>
                  <a:lnTo>
                    <a:pt x="735" y="7535"/>
                  </a:lnTo>
                  <a:lnTo>
                    <a:pt x="803" y="7579"/>
                  </a:lnTo>
                  <a:lnTo>
                    <a:pt x="872" y="7621"/>
                  </a:lnTo>
                  <a:lnTo>
                    <a:pt x="944" y="7660"/>
                  </a:lnTo>
                  <a:lnTo>
                    <a:pt x="1019" y="7695"/>
                  </a:lnTo>
                  <a:lnTo>
                    <a:pt x="1094" y="7725"/>
                  </a:lnTo>
                  <a:lnTo>
                    <a:pt x="1171" y="7752"/>
                  </a:lnTo>
                  <a:lnTo>
                    <a:pt x="1250" y="7775"/>
                  </a:lnTo>
                  <a:lnTo>
                    <a:pt x="1332" y="7794"/>
                  </a:lnTo>
                  <a:lnTo>
                    <a:pt x="1413" y="7810"/>
                  </a:lnTo>
                  <a:lnTo>
                    <a:pt x="1497" y="7821"/>
                  </a:lnTo>
                  <a:lnTo>
                    <a:pt x="1583" y="7827"/>
                  </a:lnTo>
                  <a:lnTo>
                    <a:pt x="1668" y="7829"/>
                  </a:lnTo>
                  <a:close/>
                </a:path>
              </a:pathLst>
            </a:custGeom>
            <a:solidFill>
              <a:srgbClr val="DDDDDD"/>
            </a:solidFill>
            <a:ln w="14288">
              <a:solidFill>
                <a:schemeClr val="bg2"/>
              </a:solidFill>
              <a:prstDash val="solid"/>
              <a:round/>
              <a:headEnd/>
              <a:tailEnd/>
            </a:ln>
          </p:spPr>
          <p:txBody>
            <a:bodyPr/>
            <a:lstStyle/>
            <a:p>
              <a:endParaRPr lang="en-IN"/>
            </a:p>
          </p:txBody>
        </p:sp>
        <p:sp>
          <p:nvSpPr>
            <p:cNvPr id="122000" name="Line 144"/>
            <p:cNvSpPr>
              <a:spLocks noChangeShapeType="1"/>
            </p:cNvSpPr>
            <p:nvPr/>
          </p:nvSpPr>
          <p:spPr bwMode="auto">
            <a:xfrm>
              <a:off x="5188" y="2628"/>
              <a:ext cx="38" cy="0"/>
            </a:xfrm>
            <a:prstGeom prst="line">
              <a:avLst/>
            </a:prstGeom>
            <a:noFill/>
            <a:ln w="19050">
              <a:solidFill>
                <a:schemeClr val="bg1"/>
              </a:solidFill>
              <a:round/>
              <a:headEnd/>
              <a:tailEnd/>
            </a:ln>
          </p:spPr>
          <p:txBody>
            <a:bodyPr/>
            <a:lstStyle/>
            <a:p>
              <a:endParaRPr lang="en-IN"/>
            </a:p>
          </p:txBody>
        </p:sp>
        <p:sp>
          <p:nvSpPr>
            <p:cNvPr id="122001" name="Line 145"/>
            <p:cNvSpPr>
              <a:spLocks noChangeShapeType="1"/>
            </p:cNvSpPr>
            <p:nvPr/>
          </p:nvSpPr>
          <p:spPr bwMode="auto">
            <a:xfrm>
              <a:off x="5188" y="2644"/>
              <a:ext cx="38" cy="0"/>
            </a:xfrm>
            <a:prstGeom prst="line">
              <a:avLst/>
            </a:prstGeom>
            <a:noFill/>
            <a:ln w="19050">
              <a:solidFill>
                <a:schemeClr val="bg1"/>
              </a:solidFill>
              <a:round/>
              <a:headEnd/>
              <a:tailEnd/>
            </a:ln>
          </p:spPr>
          <p:txBody>
            <a:bodyPr/>
            <a:lstStyle/>
            <a:p>
              <a:endParaRPr lang="en-IN"/>
            </a:p>
          </p:txBody>
        </p:sp>
        <p:sp>
          <p:nvSpPr>
            <p:cNvPr id="122002" name="Line 146"/>
            <p:cNvSpPr>
              <a:spLocks noChangeShapeType="1"/>
            </p:cNvSpPr>
            <p:nvPr/>
          </p:nvSpPr>
          <p:spPr bwMode="auto">
            <a:xfrm>
              <a:off x="5226" y="2627"/>
              <a:ext cx="0" cy="17"/>
            </a:xfrm>
            <a:prstGeom prst="line">
              <a:avLst/>
            </a:prstGeom>
            <a:noFill/>
            <a:ln w="28575">
              <a:solidFill>
                <a:schemeClr val="bg1"/>
              </a:solidFill>
              <a:round/>
              <a:headEnd/>
              <a:tailEnd/>
            </a:ln>
          </p:spPr>
          <p:txBody>
            <a:bodyPr/>
            <a:lstStyle/>
            <a:p>
              <a:endParaRPr lang="en-IN"/>
            </a:p>
          </p:txBody>
        </p:sp>
        <p:sp>
          <p:nvSpPr>
            <p:cNvPr id="122003" name="Line 147"/>
            <p:cNvSpPr>
              <a:spLocks noChangeShapeType="1"/>
            </p:cNvSpPr>
            <p:nvPr/>
          </p:nvSpPr>
          <p:spPr bwMode="auto">
            <a:xfrm>
              <a:off x="5280" y="2657"/>
              <a:ext cx="0" cy="1"/>
            </a:xfrm>
            <a:prstGeom prst="line">
              <a:avLst/>
            </a:prstGeom>
            <a:noFill/>
            <a:ln w="14288">
              <a:solidFill>
                <a:srgbClr val="000000"/>
              </a:solidFill>
              <a:round/>
              <a:headEnd/>
              <a:tailEnd/>
            </a:ln>
          </p:spPr>
          <p:txBody>
            <a:bodyPr/>
            <a:lstStyle/>
            <a:p>
              <a:endParaRPr lang="en-IN"/>
            </a:p>
          </p:txBody>
        </p:sp>
        <p:sp>
          <p:nvSpPr>
            <p:cNvPr id="122004" name="Freeform 148"/>
            <p:cNvSpPr>
              <a:spLocks/>
            </p:cNvSpPr>
            <p:nvPr/>
          </p:nvSpPr>
          <p:spPr bwMode="auto">
            <a:xfrm>
              <a:off x="4848" y="2400"/>
              <a:ext cx="362" cy="384"/>
            </a:xfrm>
            <a:custGeom>
              <a:avLst/>
              <a:gdLst/>
              <a:ahLst/>
              <a:cxnLst>
                <a:cxn ang="0">
                  <a:pos x="341" y="1740"/>
                </a:cxn>
                <a:cxn ang="0">
                  <a:pos x="307" y="1580"/>
                </a:cxn>
                <a:cxn ang="0">
                  <a:pos x="319" y="1376"/>
                </a:cxn>
                <a:cxn ang="0">
                  <a:pos x="467" y="1204"/>
                </a:cxn>
                <a:cxn ang="0">
                  <a:pos x="637" y="1058"/>
                </a:cxn>
                <a:cxn ang="0">
                  <a:pos x="970" y="806"/>
                </a:cxn>
                <a:cxn ang="0">
                  <a:pos x="1175" y="661"/>
                </a:cxn>
                <a:cxn ang="0">
                  <a:pos x="1281" y="588"/>
                </a:cxn>
                <a:cxn ang="0">
                  <a:pos x="1168" y="336"/>
                </a:cxn>
                <a:cxn ang="0">
                  <a:pos x="1273" y="86"/>
                </a:cxn>
                <a:cxn ang="0">
                  <a:pos x="1375" y="26"/>
                </a:cxn>
                <a:cxn ang="0">
                  <a:pos x="1489" y="20"/>
                </a:cxn>
                <a:cxn ang="0">
                  <a:pos x="1837" y="146"/>
                </a:cxn>
                <a:cxn ang="0">
                  <a:pos x="1897" y="409"/>
                </a:cxn>
                <a:cxn ang="0">
                  <a:pos x="1969" y="495"/>
                </a:cxn>
                <a:cxn ang="0">
                  <a:pos x="2029" y="578"/>
                </a:cxn>
                <a:cxn ang="0">
                  <a:pos x="2208" y="681"/>
                </a:cxn>
                <a:cxn ang="0">
                  <a:pos x="2077" y="818"/>
                </a:cxn>
                <a:cxn ang="0">
                  <a:pos x="1916" y="886"/>
                </a:cxn>
                <a:cxn ang="0">
                  <a:pos x="1870" y="959"/>
                </a:cxn>
                <a:cxn ang="0">
                  <a:pos x="1741" y="962"/>
                </a:cxn>
                <a:cxn ang="0">
                  <a:pos x="1671" y="1012"/>
                </a:cxn>
                <a:cxn ang="0">
                  <a:pos x="1592" y="1084"/>
                </a:cxn>
                <a:cxn ang="0">
                  <a:pos x="1645" y="1154"/>
                </a:cxn>
                <a:cxn ang="0">
                  <a:pos x="1758" y="1164"/>
                </a:cxn>
                <a:cxn ang="0">
                  <a:pos x="1791" y="1250"/>
                </a:cxn>
                <a:cxn ang="0">
                  <a:pos x="1711" y="1336"/>
                </a:cxn>
                <a:cxn ang="0">
                  <a:pos x="1619" y="1250"/>
                </a:cxn>
                <a:cxn ang="0">
                  <a:pos x="1552" y="1197"/>
                </a:cxn>
                <a:cxn ang="0">
                  <a:pos x="1486" y="1197"/>
                </a:cxn>
                <a:cxn ang="0">
                  <a:pos x="1486" y="1349"/>
                </a:cxn>
                <a:cxn ang="0">
                  <a:pos x="1486" y="1495"/>
                </a:cxn>
                <a:cxn ang="0">
                  <a:pos x="1453" y="1641"/>
                </a:cxn>
                <a:cxn ang="0">
                  <a:pos x="1354" y="1733"/>
                </a:cxn>
                <a:cxn ang="0">
                  <a:pos x="1261" y="1813"/>
                </a:cxn>
                <a:cxn ang="0">
                  <a:pos x="1117" y="1874"/>
                </a:cxn>
                <a:cxn ang="0">
                  <a:pos x="1334" y="1899"/>
                </a:cxn>
                <a:cxn ang="0">
                  <a:pos x="1327" y="1992"/>
                </a:cxn>
                <a:cxn ang="0">
                  <a:pos x="1168" y="2011"/>
                </a:cxn>
                <a:cxn ang="0">
                  <a:pos x="1109" y="1965"/>
                </a:cxn>
                <a:cxn ang="0">
                  <a:pos x="1021" y="1970"/>
                </a:cxn>
                <a:cxn ang="0">
                  <a:pos x="781" y="1970"/>
                </a:cxn>
                <a:cxn ang="0">
                  <a:pos x="579" y="1952"/>
                </a:cxn>
                <a:cxn ang="0">
                  <a:pos x="445" y="1874"/>
                </a:cxn>
                <a:cxn ang="0">
                  <a:pos x="308" y="1852"/>
                </a:cxn>
                <a:cxn ang="0">
                  <a:pos x="188" y="1780"/>
                </a:cxn>
                <a:cxn ang="0">
                  <a:pos x="30" y="1528"/>
                </a:cxn>
                <a:cxn ang="0">
                  <a:pos x="10" y="1336"/>
                </a:cxn>
                <a:cxn ang="0">
                  <a:pos x="69" y="1124"/>
                </a:cxn>
                <a:cxn ang="0">
                  <a:pos x="188" y="998"/>
                </a:cxn>
                <a:cxn ang="0">
                  <a:pos x="321" y="899"/>
                </a:cxn>
                <a:cxn ang="0">
                  <a:pos x="480" y="853"/>
                </a:cxn>
                <a:cxn ang="0">
                  <a:pos x="625" y="840"/>
                </a:cxn>
                <a:cxn ang="0">
                  <a:pos x="718" y="866"/>
                </a:cxn>
                <a:cxn ang="0">
                  <a:pos x="745" y="912"/>
                </a:cxn>
                <a:cxn ang="0">
                  <a:pos x="619" y="912"/>
                </a:cxn>
                <a:cxn ang="0">
                  <a:pos x="349" y="962"/>
                </a:cxn>
                <a:cxn ang="0">
                  <a:pos x="157" y="1154"/>
                </a:cxn>
                <a:cxn ang="0">
                  <a:pos x="109" y="1394"/>
                </a:cxn>
                <a:cxn ang="0">
                  <a:pos x="205" y="1634"/>
                </a:cxn>
                <a:cxn ang="0">
                  <a:pos x="341" y="1740"/>
                </a:cxn>
              </a:cxnLst>
              <a:rect l="0" t="0" r="r" b="b"/>
              <a:pathLst>
                <a:path w="2216" h="2015">
                  <a:moveTo>
                    <a:pt x="341" y="1740"/>
                  </a:moveTo>
                  <a:cubicBezTo>
                    <a:pt x="358" y="1731"/>
                    <a:pt x="311" y="1641"/>
                    <a:pt x="307" y="1580"/>
                  </a:cubicBezTo>
                  <a:cubicBezTo>
                    <a:pt x="303" y="1519"/>
                    <a:pt x="292" y="1439"/>
                    <a:pt x="319" y="1376"/>
                  </a:cubicBezTo>
                  <a:cubicBezTo>
                    <a:pt x="346" y="1313"/>
                    <a:pt x="414" y="1257"/>
                    <a:pt x="467" y="1204"/>
                  </a:cubicBezTo>
                  <a:cubicBezTo>
                    <a:pt x="520" y="1151"/>
                    <a:pt x="553" y="1124"/>
                    <a:pt x="637" y="1058"/>
                  </a:cubicBezTo>
                  <a:cubicBezTo>
                    <a:pt x="721" y="992"/>
                    <a:pt x="880" y="872"/>
                    <a:pt x="970" y="806"/>
                  </a:cubicBezTo>
                  <a:cubicBezTo>
                    <a:pt x="1060" y="740"/>
                    <a:pt x="1123" y="697"/>
                    <a:pt x="1175" y="661"/>
                  </a:cubicBezTo>
                  <a:cubicBezTo>
                    <a:pt x="1227" y="625"/>
                    <a:pt x="1282" y="642"/>
                    <a:pt x="1281" y="588"/>
                  </a:cubicBezTo>
                  <a:cubicBezTo>
                    <a:pt x="1280" y="534"/>
                    <a:pt x="1169" y="420"/>
                    <a:pt x="1168" y="336"/>
                  </a:cubicBezTo>
                  <a:cubicBezTo>
                    <a:pt x="1167" y="252"/>
                    <a:pt x="1239" y="138"/>
                    <a:pt x="1273" y="86"/>
                  </a:cubicBezTo>
                  <a:cubicBezTo>
                    <a:pt x="1307" y="34"/>
                    <a:pt x="1339" y="37"/>
                    <a:pt x="1375" y="26"/>
                  </a:cubicBezTo>
                  <a:cubicBezTo>
                    <a:pt x="1411" y="15"/>
                    <a:pt x="1412" y="0"/>
                    <a:pt x="1489" y="20"/>
                  </a:cubicBezTo>
                  <a:cubicBezTo>
                    <a:pt x="1566" y="40"/>
                    <a:pt x="1769" y="81"/>
                    <a:pt x="1837" y="146"/>
                  </a:cubicBezTo>
                  <a:cubicBezTo>
                    <a:pt x="1905" y="211"/>
                    <a:pt x="1875" y="351"/>
                    <a:pt x="1897" y="409"/>
                  </a:cubicBezTo>
                  <a:cubicBezTo>
                    <a:pt x="1919" y="467"/>
                    <a:pt x="1947" y="467"/>
                    <a:pt x="1969" y="495"/>
                  </a:cubicBezTo>
                  <a:cubicBezTo>
                    <a:pt x="1991" y="523"/>
                    <a:pt x="1989" y="547"/>
                    <a:pt x="2029" y="578"/>
                  </a:cubicBezTo>
                  <a:cubicBezTo>
                    <a:pt x="2069" y="609"/>
                    <a:pt x="2200" y="641"/>
                    <a:pt x="2208" y="681"/>
                  </a:cubicBezTo>
                  <a:cubicBezTo>
                    <a:pt x="2216" y="721"/>
                    <a:pt x="2126" y="784"/>
                    <a:pt x="2077" y="818"/>
                  </a:cubicBezTo>
                  <a:cubicBezTo>
                    <a:pt x="2028" y="852"/>
                    <a:pt x="1950" y="863"/>
                    <a:pt x="1916" y="886"/>
                  </a:cubicBezTo>
                  <a:cubicBezTo>
                    <a:pt x="1882" y="909"/>
                    <a:pt x="1899" y="946"/>
                    <a:pt x="1870" y="959"/>
                  </a:cubicBezTo>
                  <a:cubicBezTo>
                    <a:pt x="1841" y="972"/>
                    <a:pt x="1774" y="953"/>
                    <a:pt x="1741" y="962"/>
                  </a:cubicBezTo>
                  <a:cubicBezTo>
                    <a:pt x="1708" y="971"/>
                    <a:pt x="1696" y="992"/>
                    <a:pt x="1671" y="1012"/>
                  </a:cubicBezTo>
                  <a:cubicBezTo>
                    <a:pt x="1646" y="1032"/>
                    <a:pt x="1596" y="1060"/>
                    <a:pt x="1592" y="1084"/>
                  </a:cubicBezTo>
                  <a:cubicBezTo>
                    <a:pt x="1588" y="1108"/>
                    <a:pt x="1617" y="1141"/>
                    <a:pt x="1645" y="1154"/>
                  </a:cubicBezTo>
                  <a:cubicBezTo>
                    <a:pt x="1673" y="1167"/>
                    <a:pt x="1734" y="1148"/>
                    <a:pt x="1758" y="1164"/>
                  </a:cubicBezTo>
                  <a:cubicBezTo>
                    <a:pt x="1782" y="1180"/>
                    <a:pt x="1799" y="1221"/>
                    <a:pt x="1791" y="1250"/>
                  </a:cubicBezTo>
                  <a:cubicBezTo>
                    <a:pt x="1783" y="1279"/>
                    <a:pt x="1740" y="1336"/>
                    <a:pt x="1711" y="1336"/>
                  </a:cubicBezTo>
                  <a:cubicBezTo>
                    <a:pt x="1682" y="1336"/>
                    <a:pt x="1645" y="1273"/>
                    <a:pt x="1619" y="1250"/>
                  </a:cubicBezTo>
                  <a:cubicBezTo>
                    <a:pt x="1593" y="1227"/>
                    <a:pt x="1574" y="1206"/>
                    <a:pt x="1552" y="1197"/>
                  </a:cubicBezTo>
                  <a:cubicBezTo>
                    <a:pt x="1530" y="1188"/>
                    <a:pt x="1497" y="1172"/>
                    <a:pt x="1486" y="1197"/>
                  </a:cubicBezTo>
                  <a:cubicBezTo>
                    <a:pt x="1475" y="1222"/>
                    <a:pt x="1486" y="1299"/>
                    <a:pt x="1486" y="1349"/>
                  </a:cubicBezTo>
                  <a:cubicBezTo>
                    <a:pt x="1486" y="1399"/>
                    <a:pt x="1492" y="1446"/>
                    <a:pt x="1486" y="1495"/>
                  </a:cubicBezTo>
                  <a:cubicBezTo>
                    <a:pt x="1480" y="1544"/>
                    <a:pt x="1475" y="1601"/>
                    <a:pt x="1453" y="1641"/>
                  </a:cubicBezTo>
                  <a:cubicBezTo>
                    <a:pt x="1431" y="1681"/>
                    <a:pt x="1386" y="1704"/>
                    <a:pt x="1354" y="1733"/>
                  </a:cubicBezTo>
                  <a:cubicBezTo>
                    <a:pt x="1322" y="1762"/>
                    <a:pt x="1301" y="1789"/>
                    <a:pt x="1261" y="1813"/>
                  </a:cubicBezTo>
                  <a:cubicBezTo>
                    <a:pt x="1221" y="1837"/>
                    <a:pt x="1105" y="1860"/>
                    <a:pt x="1117" y="1874"/>
                  </a:cubicBezTo>
                  <a:cubicBezTo>
                    <a:pt x="1129" y="1888"/>
                    <a:pt x="1299" y="1879"/>
                    <a:pt x="1334" y="1899"/>
                  </a:cubicBezTo>
                  <a:cubicBezTo>
                    <a:pt x="1369" y="1919"/>
                    <a:pt x="1355" y="1973"/>
                    <a:pt x="1327" y="1992"/>
                  </a:cubicBezTo>
                  <a:cubicBezTo>
                    <a:pt x="1299" y="2011"/>
                    <a:pt x="1204" y="2015"/>
                    <a:pt x="1168" y="2011"/>
                  </a:cubicBezTo>
                  <a:cubicBezTo>
                    <a:pt x="1132" y="2007"/>
                    <a:pt x="1133" y="1972"/>
                    <a:pt x="1109" y="1965"/>
                  </a:cubicBezTo>
                  <a:cubicBezTo>
                    <a:pt x="1085" y="1958"/>
                    <a:pt x="1076" y="1969"/>
                    <a:pt x="1021" y="1970"/>
                  </a:cubicBezTo>
                  <a:cubicBezTo>
                    <a:pt x="966" y="1971"/>
                    <a:pt x="855" y="1973"/>
                    <a:pt x="781" y="1970"/>
                  </a:cubicBezTo>
                  <a:cubicBezTo>
                    <a:pt x="707" y="1967"/>
                    <a:pt x="635" y="1968"/>
                    <a:pt x="579" y="1952"/>
                  </a:cubicBezTo>
                  <a:cubicBezTo>
                    <a:pt x="523" y="1936"/>
                    <a:pt x="490" y="1891"/>
                    <a:pt x="445" y="1874"/>
                  </a:cubicBezTo>
                  <a:cubicBezTo>
                    <a:pt x="400" y="1857"/>
                    <a:pt x="351" y="1868"/>
                    <a:pt x="308" y="1852"/>
                  </a:cubicBezTo>
                  <a:cubicBezTo>
                    <a:pt x="265" y="1836"/>
                    <a:pt x="234" y="1834"/>
                    <a:pt x="188" y="1780"/>
                  </a:cubicBezTo>
                  <a:cubicBezTo>
                    <a:pt x="142" y="1726"/>
                    <a:pt x="60" y="1602"/>
                    <a:pt x="30" y="1528"/>
                  </a:cubicBezTo>
                  <a:cubicBezTo>
                    <a:pt x="0" y="1454"/>
                    <a:pt x="3" y="1403"/>
                    <a:pt x="10" y="1336"/>
                  </a:cubicBezTo>
                  <a:cubicBezTo>
                    <a:pt x="17" y="1269"/>
                    <a:pt x="39" y="1180"/>
                    <a:pt x="69" y="1124"/>
                  </a:cubicBezTo>
                  <a:cubicBezTo>
                    <a:pt x="99" y="1068"/>
                    <a:pt x="146" y="1036"/>
                    <a:pt x="188" y="998"/>
                  </a:cubicBezTo>
                  <a:cubicBezTo>
                    <a:pt x="230" y="960"/>
                    <a:pt x="272" y="923"/>
                    <a:pt x="321" y="899"/>
                  </a:cubicBezTo>
                  <a:cubicBezTo>
                    <a:pt x="370" y="875"/>
                    <a:pt x="429" y="863"/>
                    <a:pt x="480" y="853"/>
                  </a:cubicBezTo>
                  <a:cubicBezTo>
                    <a:pt x="531" y="843"/>
                    <a:pt x="585" y="838"/>
                    <a:pt x="625" y="840"/>
                  </a:cubicBezTo>
                  <a:cubicBezTo>
                    <a:pt x="665" y="842"/>
                    <a:pt x="698" y="854"/>
                    <a:pt x="718" y="866"/>
                  </a:cubicBezTo>
                  <a:cubicBezTo>
                    <a:pt x="738" y="878"/>
                    <a:pt x="761" y="904"/>
                    <a:pt x="745" y="912"/>
                  </a:cubicBezTo>
                  <a:cubicBezTo>
                    <a:pt x="729" y="920"/>
                    <a:pt x="685" y="904"/>
                    <a:pt x="619" y="912"/>
                  </a:cubicBezTo>
                  <a:cubicBezTo>
                    <a:pt x="553" y="920"/>
                    <a:pt x="426" y="922"/>
                    <a:pt x="349" y="962"/>
                  </a:cubicBezTo>
                  <a:cubicBezTo>
                    <a:pt x="272" y="1002"/>
                    <a:pt x="197" y="1082"/>
                    <a:pt x="157" y="1154"/>
                  </a:cubicBezTo>
                  <a:cubicBezTo>
                    <a:pt x="117" y="1226"/>
                    <a:pt x="101" y="1314"/>
                    <a:pt x="109" y="1394"/>
                  </a:cubicBezTo>
                  <a:cubicBezTo>
                    <a:pt x="117" y="1474"/>
                    <a:pt x="166" y="1576"/>
                    <a:pt x="205" y="1634"/>
                  </a:cubicBezTo>
                  <a:cubicBezTo>
                    <a:pt x="244" y="1692"/>
                    <a:pt x="317" y="1748"/>
                    <a:pt x="341" y="1740"/>
                  </a:cubicBezTo>
                  <a:close/>
                </a:path>
              </a:pathLst>
            </a:custGeom>
            <a:solidFill>
              <a:srgbClr val="DDDDDD"/>
            </a:solidFill>
            <a:ln w="12700" cmpd="sng">
              <a:solidFill>
                <a:schemeClr val="bg2"/>
              </a:solidFill>
              <a:round/>
              <a:headEnd/>
              <a:tailEnd/>
            </a:ln>
            <a:effectLst/>
          </p:spPr>
          <p:txBody>
            <a:bodyPr/>
            <a:lstStyle/>
            <a:p>
              <a:endParaRPr lang="en-IN"/>
            </a:p>
          </p:txBody>
        </p:sp>
        <p:sp>
          <p:nvSpPr>
            <p:cNvPr id="122005" name="Freeform 149"/>
            <p:cNvSpPr>
              <a:spLocks/>
            </p:cNvSpPr>
            <p:nvPr/>
          </p:nvSpPr>
          <p:spPr bwMode="auto">
            <a:xfrm>
              <a:off x="5054" y="2401"/>
              <a:ext cx="86" cy="91"/>
            </a:xfrm>
            <a:custGeom>
              <a:avLst/>
              <a:gdLst/>
              <a:ahLst/>
              <a:cxnLst>
                <a:cxn ang="0">
                  <a:pos x="0" y="91"/>
                </a:cxn>
                <a:cxn ang="0">
                  <a:pos x="114" y="13"/>
                </a:cxn>
                <a:cxn ang="0">
                  <a:pos x="252" y="13"/>
                </a:cxn>
                <a:cxn ang="0">
                  <a:pos x="360" y="43"/>
                </a:cxn>
                <a:cxn ang="0">
                  <a:pos x="468" y="157"/>
                </a:cxn>
                <a:cxn ang="0">
                  <a:pos x="504" y="319"/>
                </a:cxn>
                <a:cxn ang="0">
                  <a:pos x="528" y="475"/>
                </a:cxn>
              </a:cxnLst>
              <a:rect l="0" t="0" r="r" b="b"/>
              <a:pathLst>
                <a:path w="528" h="475">
                  <a:moveTo>
                    <a:pt x="0" y="91"/>
                  </a:moveTo>
                  <a:cubicBezTo>
                    <a:pt x="19" y="78"/>
                    <a:pt x="72" y="26"/>
                    <a:pt x="114" y="13"/>
                  </a:cubicBezTo>
                  <a:cubicBezTo>
                    <a:pt x="156" y="0"/>
                    <a:pt x="211" y="8"/>
                    <a:pt x="252" y="13"/>
                  </a:cubicBezTo>
                  <a:cubicBezTo>
                    <a:pt x="293" y="18"/>
                    <a:pt x="324" y="19"/>
                    <a:pt x="360" y="43"/>
                  </a:cubicBezTo>
                  <a:cubicBezTo>
                    <a:pt x="396" y="67"/>
                    <a:pt x="444" y="111"/>
                    <a:pt x="468" y="157"/>
                  </a:cubicBezTo>
                  <a:cubicBezTo>
                    <a:pt x="492" y="203"/>
                    <a:pt x="494" y="266"/>
                    <a:pt x="504" y="319"/>
                  </a:cubicBezTo>
                  <a:cubicBezTo>
                    <a:pt x="514" y="372"/>
                    <a:pt x="523" y="443"/>
                    <a:pt x="528" y="475"/>
                  </a:cubicBezTo>
                </a:path>
              </a:pathLst>
            </a:custGeom>
            <a:solidFill>
              <a:srgbClr val="DDDDDD"/>
            </a:solidFill>
            <a:ln w="12700" cmpd="sng">
              <a:solidFill>
                <a:schemeClr val="bg2"/>
              </a:solidFill>
              <a:round/>
              <a:headEnd/>
              <a:tailEnd/>
            </a:ln>
            <a:effectLst/>
          </p:spPr>
          <p:txBody>
            <a:bodyPr/>
            <a:lstStyle/>
            <a:p>
              <a:endParaRPr lang="en-IN"/>
            </a:p>
          </p:txBody>
        </p:sp>
        <p:sp>
          <p:nvSpPr>
            <p:cNvPr id="122006" name="Freeform 150"/>
            <p:cNvSpPr>
              <a:spLocks/>
            </p:cNvSpPr>
            <p:nvPr/>
          </p:nvSpPr>
          <p:spPr bwMode="auto">
            <a:xfrm>
              <a:off x="5058" y="2510"/>
              <a:ext cx="58" cy="11"/>
            </a:xfrm>
            <a:custGeom>
              <a:avLst/>
              <a:gdLst/>
              <a:ahLst/>
              <a:cxnLst>
                <a:cxn ang="0">
                  <a:pos x="0" y="0"/>
                </a:cxn>
                <a:cxn ang="0">
                  <a:pos x="120" y="48"/>
                </a:cxn>
                <a:cxn ang="0">
                  <a:pos x="264" y="48"/>
                </a:cxn>
                <a:cxn ang="0">
                  <a:pos x="360" y="48"/>
                </a:cxn>
              </a:cxnLst>
              <a:rect l="0" t="0" r="r" b="b"/>
              <a:pathLst>
                <a:path w="360" h="56">
                  <a:moveTo>
                    <a:pt x="0" y="0"/>
                  </a:moveTo>
                  <a:cubicBezTo>
                    <a:pt x="19" y="8"/>
                    <a:pt x="76" y="40"/>
                    <a:pt x="120" y="48"/>
                  </a:cubicBezTo>
                  <a:cubicBezTo>
                    <a:pt x="164" y="56"/>
                    <a:pt x="224" y="48"/>
                    <a:pt x="264" y="48"/>
                  </a:cubicBezTo>
                  <a:cubicBezTo>
                    <a:pt x="304" y="48"/>
                    <a:pt x="332" y="48"/>
                    <a:pt x="360" y="48"/>
                  </a:cubicBezTo>
                </a:path>
              </a:pathLst>
            </a:custGeom>
            <a:solidFill>
              <a:srgbClr val="DDDDDD"/>
            </a:solidFill>
            <a:ln w="12700" cmpd="sng">
              <a:solidFill>
                <a:schemeClr val="bg2"/>
              </a:solidFill>
              <a:round/>
              <a:headEnd/>
              <a:tailEnd/>
            </a:ln>
            <a:effectLst/>
          </p:spPr>
          <p:txBody>
            <a:bodyPr/>
            <a:lstStyle/>
            <a:p>
              <a:endParaRPr lang="en-IN"/>
            </a:p>
          </p:txBody>
        </p:sp>
        <p:sp>
          <p:nvSpPr>
            <p:cNvPr id="122007" name="Oval 151"/>
            <p:cNvSpPr>
              <a:spLocks noChangeArrowheads="1"/>
            </p:cNvSpPr>
            <p:nvPr/>
          </p:nvSpPr>
          <p:spPr bwMode="auto">
            <a:xfrm>
              <a:off x="5140" y="2501"/>
              <a:ext cx="16" cy="18"/>
            </a:xfrm>
            <a:prstGeom prst="ellipse">
              <a:avLst/>
            </a:prstGeom>
            <a:solidFill>
              <a:srgbClr val="DDDDDD"/>
            </a:solidFill>
            <a:ln w="9525">
              <a:solidFill>
                <a:schemeClr val="tx1"/>
              </a:solidFill>
              <a:round/>
              <a:headEnd/>
              <a:tailEnd/>
            </a:ln>
            <a:effectLst/>
          </p:spPr>
          <p:txBody>
            <a:bodyPr wrap="none" anchor="ctr"/>
            <a:lstStyle/>
            <a:p>
              <a:endParaRPr lang="en-IN"/>
            </a:p>
          </p:txBody>
        </p:sp>
        <p:sp>
          <p:nvSpPr>
            <p:cNvPr id="122008" name="Freeform 152"/>
            <p:cNvSpPr>
              <a:spLocks/>
            </p:cNvSpPr>
            <p:nvPr/>
          </p:nvSpPr>
          <p:spPr bwMode="auto">
            <a:xfrm>
              <a:off x="5029" y="2574"/>
              <a:ext cx="64" cy="57"/>
            </a:xfrm>
            <a:custGeom>
              <a:avLst/>
              <a:gdLst/>
              <a:ahLst/>
              <a:cxnLst>
                <a:cxn ang="0">
                  <a:pos x="104" y="0"/>
                </a:cxn>
                <a:cxn ang="0">
                  <a:pos x="8" y="96"/>
                </a:cxn>
                <a:cxn ang="0">
                  <a:pos x="56" y="240"/>
                </a:cxn>
                <a:cxn ang="0">
                  <a:pos x="152" y="288"/>
                </a:cxn>
                <a:cxn ang="0">
                  <a:pos x="296" y="288"/>
                </a:cxn>
                <a:cxn ang="0">
                  <a:pos x="390" y="270"/>
                </a:cxn>
              </a:cxnLst>
              <a:rect l="0" t="0" r="r" b="b"/>
              <a:pathLst>
                <a:path w="390" h="296">
                  <a:moveTo>
                    <a:pt x="104" y="0"/>
                  </a:moveTo>
                  <a:cubicBezTo>
                    <a:pt x="60" y="28"/>
                    <a:pt x="16" y="56"/>
                    <a:pt x="8" y="96"/>
                  </a:cubicBezTo>
                  <a:cubicBezTo>
                    <a:pt x="0" y="136"/>
                    <a:pt x="32" y="208"/>
                    <a:pt x="56" y="240"/>
                  </a:cubicBezTo>
                  <a:cubicBezTo>
                    <a:pt x="80" y="272"/>
                    <a:pt x="112" y="280"/>
                    <a:pt x="152" y="288"/>
                  </a:cubicBezTo>
                  <a:cubicBezTo>
                    <a:pt x="192" y="296"/>
                    <a:pt x="256" y="291"/>
                    <a:pt x="296" y="288"/>
                  </a:cubicBezTo>
                  <a:cubicBezTo>
                    <a:pt x="336" y="285"/>
                    <a:pt x="371" y="274"/>
                    <a:pt x="390" y="270"/>
                  </a:cubicBezTo>
                </a:path>
              </a:pathLst>
            </a:custGeom>
            <a:solidFill>
              <a:srgbClr val="DDDDDD"/>
            </a:solidFill>
            <a:ln w="19050" cmpd="sng">
              <a:solidFill>
                <a:schemeClr val="bg2"/>
              </a:solidFill>
              <a:round/>
              <a:headEnd/>
              <a:tailEnd/>
            </a:ln>
            <a:effectLst/>
          </p:spPr>
          <p:txBody>
            <a:bodyPr/>
            <a:lstStyle/>
            <a:p>
              <a:endParaRPr lang="en-IN"/>
            </a:p>
          </p:txBody>
        </p:sp>
        <p:sp>
          <p:nvSpPr>
            <p:cNvPr id="122009" name="Freeform 153"/>
            <p:cNvSpPr>
              <a:spLocks/>
            </p:cNvSpPr>
            <p:nvPr/>
          </p:nvSpPr>
          <p:spPr bwMode="auto">
            <a:xfrm>
              <a:off x="4912" y="2646"/>
              <a:ext cx="121" cy="112"/>
            </a:xfrm>
            <a:custGeom>
              <a:avLst/>
              <a:gdLst/>
              <a:ahLst/>
              <a:cxnLst>
                <a:cxn ang="0">
                  <a:pos x="0" y="164"/>
                </a:cxn>
                <a:cxn ang="0">
                  <a:pos x="135" y="33"/>
                </a:cxn>
                <a:cxn ang="0">
                  <a:pos x="440" y="20"/>
                </a:cxn>
                <a:cxn ang="0">
                  <a:pos x="582" y="152"/>
                </a:cxn>
                <a:cxn ang="0">
                  <a:pos x="582" y="344"/>
                </a:cxn>
                <a:cxn ang="0">
                  <a:pos x="534" y="488"/>
                </a:cxn>
                <a:cxn ang="0">
                  <a:pos x="486" y="536"/>
                </a:cxn>
                <a:cxn ang="0">
                  <a:pos x="632" y="549"/>
                </a:cxn>
                <a:cxn ang="0">
                  <a:pos x="744" y="589"/>
                </a:cxn>
              </a:cxnLst>
              <a:rect l="0" t="0" r="r" b="b"/>
              <a:pathLst>
                <a:path w="744" h="589">
                  <a:moveTo>
                    <a:pt x="0" y="164"/>
                  </a:moveTo>
                  <a:cubicBezTo>
                    <a:pt x="22" y="143"/>
                    <a:pt x="62" y="57"/>
                    <a:pt x="135" y="33"/>
                  </a:cubicBezTo>
                  <a:cubicBezTo>
                    <a:pt x="208" y="9"/>
                    <a:pt x="366" y="0"/>
                    <a:pt x="440" y="20"/>
                  </a:cubicBezTo>
                  <a:cubicBezTo>
                    <a:pt x="514" y="40"/>
                    <a:pt x="558" y="98"/>
                    <a:pt x="582" y="152"/>
                  </a:cubicBezTo>
                  <a:cubicBezTo>
                    <a:pt x="606" y="206"/>
                    <a:pt x="590" y="288"/>
                    <a:pt x="582" y="344"/>
                  </a:cubicBezTo>
                  <a:cubicBezTo>
                    <a:pt x="574" y="400"/>
                    <a:pt x="550" y="456"/>
                    <a:pt x="534" y="488"/>
                  </a:cubicBezTo>
                  <a:cubicBezTo>
                    <a:pt x="518" y="520"/>
                    <a:pt x="470" y="526"/>
                    <a:pt x="486" y="536"/>
                  </a:cubicBezTo>
                  <a:cubicBezTo>
                    <a:pt x="502" y="546"/>
                    <a:pt x="589" y="540"/>
                    <a:pt x="632" y="549"/>
                  </a:cubicBezTo>
                  <a:cubicBezTo>
                    <a:pt x="675" y="558"/>
                    <a:pt x="721" y="581"/>
                    <a:pt x="744" y="589"/>
                  </a:cubicBezTo>
                </a:path>
              </a:pathLst>
            </a:custGeom>
            <a:solidFill>
              <a:srgbClr val="DDDDDD"/>
            </a:solidFill>
            <a:ln w="19050" cmpd="sng">
              <a:solidFill>
                <a:schemeClr val="bg2"/>
              </a:solidFill>
              <a:round/>
              <a:headEnd/>
              <a:tailEnd/>
            </a:ln>
            <a:effectLst/>
          </p:spPr>
          <p:txBody>
            <a:bodyPr/>
            <a:lstStyle/>
            <a:p>
              <a:endParaRPr lang="en-IN"/>
            </a:p>
          </p:txBody>
        </p:sp>
        <p:sp>
          <p:nvSpPr>
            <p:cNvPr id="122010" name="Freeform 154"/>
            <p:cNvSpPr>
              <a:spLocks/>
            </p:cNvSpPr>
            <p:nvPr/>
          </p:nvSpPr>
          <p:spPr bwMode="auto">
            <a:xfrm>
              <a:off x="5138" y="2477"/>
              <a:ext cx="21" cy="6"/>
            </a:xfrm>
            <a:custGeom>
              <a:avLst/>
              <a:gdLst/>
              <a:ahLst/>
              <a:cxnLst>
                <a:cxn ang="0">
                  <a:pos x="132" y="28"/>
                </a:cxn>
                <a:cxn ang="0">
                  <a:pos x="78" y="4"/>
                </a:cxn>
                <a:cxn ang="0">
                  <a:pos x="0" y="4"/>
                </a:cxn>
              </a:cxnLst>
              <a:rect l="0" t="0" r="r" b="b"/>
              <a:pathLst>
                <a:path w="132" h="28">
                  <a:moveTo>
                    <a:pt x="132" y="28"/>
                  </a:moveTo>
                  <a:cubicBezTo>
                    <a:pt x="122" y="24"/>
                    <a:pt x="100" y="8"/>
                    <a:pt x="78" y="4"/>
                  </a:cubicBezTo>
                  <a:cubicBezTo>
                    <a:pt x="56" y="0"/>
                    <a:pt x="16" y="4"/>
                    <a:pt x="0" y="4"/>
                  </a:cubicBezTo>
                </a:path>
              </a:pathLst>
            </a:custGeom>
            <a:solidFill>
              <a:srgbClr val="DDDDDD"/>
            </a:solidFill>
            <a:ln w="12700" cmpd="sng">
              <a:solidFill>
                <a:schemeClr val="bg2"/>
              </a:solidFill>
              <a:round/>
              <a:headEnd/>
              <a:tailEnd/>
            </a:ln>
            <a:effectLst/>
          </p:spPr>
          <p:txBody>
            <a:bodyPr/>
            <a:lstStyle/>
            <a:p>
              <a:endParaRPr lang="en-IN"/>
            </a:p>
          </p:txBody>
        </p:sp>
        <p:sp>
          <p:nvSpPr>
            <p:cNvPr id="122011" name="Freeform 155"/>
            <p:cNvSpPr>
              <a:spLocks/>
            </p:cNvSpPr>
            <p:nvPr/>
          </p:nvSpPr>
          <p:spPr bwMode="auto">
            <a:xfrm>
              <a:off x="5192" y="2519"/>
              <a:ext cx="20" cy="21"/>
            </a:xfrm>
            <a:custGeom>
              <a:avLst/>
              <a:gdLst/>
              <a:ahLst/>
              <a:cxnLst>
                <a:cxn ang="0">
                  <a:pos x="16" y="0"/>
                </a:cxn>
                <a:cxn ang="0">
                  <a:pos x="14" y="52"/>
                </a:cxn>
                <a:cxn ang="0">
                  <a:pos x="64" y="112"/>
                </a:cxn>
                <a:cxn ang="0">
                  <a:pos x="110" y="52"/>
                </a:cxn>
                <a:cxn ang="0">
                  <a:pos x="16" y="0"/>
                </a:cxn>
              </a:cxnLst>
              <a:rect l="0" t="0" r="r" b="b"/>
              <a:pathLst>
                <a:path w="118" h="112">
                  <a:moveTo>
                    <a:pt x="16" y="0"/>
                  </a:moveTo>
                  <a:cubicBezTo>
                    <a:pt x="0" y="0"/>
                    <a:pt x="6" y="33"/>
                    <a:pt x="14" y="52"/>
                  </a:cubicBezTo>
                  <a:cubicBezTo>
                    <a:pt x="22" y="70"/>
                    <a:pt x="48" y="112"/>
                    <a:pt x="64" y="112"/>
                  </a:cubicBezTo>
                  <a:cubicBezTo>
                    <a:pt x="80" y="112"/>
                    <a:pt x="118" y="71"/>
                    <a:pt x="110" y="52"/>
                  </a:cubicBezTo>
                  <a:cubicBezTo>
                    <a:pt x="102" y="33"/>
                    <a:pt x="32" y="0"/>
                    <a:pt x="16" y="0"/>
                  </a:cubicBezTo>
                  <a:close/>
                </a:path>
              </a:pathLst>
            </a:custGeom>
            <a:solidFill>
              <a:srgbClr val="DDDDDD"/>
            </a:solidFill>
            <a:ln w="9525">
              <a:solidFill>
                <a:schemeClr val="tx1"/>
              </a:solidFill>
              <a:round/>
              <a:headEnd/>
              <a:tailEnd/>
            </a:ln>
            <a:effectLst/>
          </p:spPr>
          <p:txBody>
            <a:bodyPr/>
            <a:lstStyle/>
            <a:p>
              <a:endParaRPr lang="en-IN"/>
            </a:p>
          </p:txBody>
        </p:sp>
        <p:sp>
          <p:nvSpPr>
            <p:cNvPr id="122012" name="Freeform 156"/>
            <p:cNvSpPr>
              <a:spLocks/>
            </p:cNvSpPr>
            <p:nvPr/>
          </p:nvSpPr>
          <p:spPr bwMode="auto">
            <a:xfrm>
              <a:off x="5136" y="2563"/>
              <a:ext cx="20" cy="11"/>
            </a:xfrm>
            <a:custGeom>
              <a:avLst/>
              <a:gdLst/>
              <a:ahLst/>
              <a:cxnLst>
                <a:cxn ang="0">
                  <a:pos x="120" y="60"/>
                </a:cxn>
                <a:cxn ang="0">
                  <a:pos x="54" y="42"/>
                </a:cxn>
                <a:cxn ang="0">
                  <a:pos x="0" y="0"/>
                </a:cxn>
              </a:cxnLst>
              <a:rect l="0" t="0" r="r" b="b"/>
              <a:pathLst>
                <a:path w="120" h="60">
                  <a:moveTo>
                    <a:pt x="120" y="60"/>
                  </a:moveTo>
                  <a:cubicBezTo>
                    <a:pt x="109" y="57"/>
                    <a:pt x="74" y="52"/>
                    <a:pt x="54" y="42"/>
                  </a:cubicBezTo>
                  <a:cubicBezTo>
                    <a:pt x="34" y="32"/>
                    <a:pt x="11" y="9"/>
                    <a:pt x="0" y="0"/>
                  </a:cubicBezTo>
                </a:path>
              </a:pathLst>
            </a:custGeom>
            <a:solidFill>
              <a:srgbClr val="DDDDDD"/>
            </a:solidFill>
            <a:ln w="28575" cmpd="sng">
              <a:solidFill>
                <a:srgbClr val="FF0000"/>
              </a:solidFill>
              <a:round/>
              <a:headEnd/>
              <a:tailEnd/>
            </a:ln>
            <a:effectLst/>
          </p:spPr>
          <p:txBody>
            <a:bodyPr/>
            <a:lstStyle/>
            <a:p>
              <a:endParaRPr lang="en-IN"/>
            </a:p>
          </p:txBody>
        </p:sp>
      </p:grpSp>
      <p:sp>
        <p:nvSpPr>
          <p:cNvPr id="122013" name="Text Box 157"/>
          <p:cNvSpPr txBox="1">
            <a:spLocks noChangeArrowheads="1"/>
          </p:cNvSpPr>
          <p:nvPr/>
        </p:nvSpPr>
        <p:spPr bwMode="auto">
          <a:xfrm>
            <a:off x="381000" y="5791200"/>
            <a:ext cx="8458200" cy="369332"/>
          </a:xfrm>
          <a:prstGeom prst="rect">
            <a:avLst/>
          </a:prstGeom>
          <a:noFill/>
          <a:ln w="9525">
            <a:noFill/>
            <a:miter lim="800000"/>
            <a:headEnd/>
            <a:tailEnd/>
          </a:ln>
          <a:effectLst/>
        </p:spPr>
        <p:txBody>
          <a:bodyPr>
            <a:spAutoFit/>
          </a:bodyPr>
          <a:lstStyle/>
          <a:p>
            <a:endParaRPr lang="en-US" dirty="0"/>
          </a:p>
        </p:txBody>
      </p:sp>
      <p:grpSp>
        <p:nvGrpSpPr>
          <p:cNvPr id="6" name="Group 158"/>
          <p:cNvGrpSpPr>
            <a:grpSpLocks/>
          </p:cNvGrpSpPr>
          <p:nvPr/>
        </p:nvGrpSpPr>
        <p:grpSpPr bwMode="auto">
          <a:xfrm>
            <a:off x="990600" y="3733800"/>
            <a:ext cx="533400" cy="457200"/>
            <a:chOff x="4848" y="2400"/>
            <a:chExt cx="432" cy="384"/>
          </a:xfrm>
        </p:grpSpPr>
        <p:sp>
          <p:nvSpPr>
            <p:cNvPr id="122015" name="Freeform 159"/>
            <p:cNvSpPr>
              <a:spLocks/>
            </p:cNvSpPr>
            <p:nvPr/>
          </p:nvSpPr>
          <p:spPr bwMode="auto">
            <a:xfrm>
              <a:off x="5116" y="2602"/>
              <a:ext cx="72" cy="69"/>
            </a:xfrm>
            <a:custGeom>
              <a:avLst/>
              <a:gdLst/>
              <a:ahLst/>
              <a:cxnLst>
                <a:cxn ang="0">
                  <a:pos x="4421" y="7829"/>
                </a:cxn>
                <a:cxn ang="0">
                  <a:pos x="4548" y="7821"/>
                </a:cxn>
                <a:cxn ang="0">
                  <a:pos x="4670" y="7803"/>
                </a:cxn>
                <a:cxn ang="0">
                  <a:pos x="4793" y="7775"/>
                </a:cxn>
                <a:cxn ang="0">
                  <a:pos x="4987" y="7710"/>
                </a:cxn>
                <a:cxn ang="0">
                  <a:pos x="5099" y="7660"/>
                </a:cxn>
                <a:cxn ang="0">
                  <a:pos x="5207" y="7601"/>
                </a:cxn>
                <a:cxn ang="0">
                  <a:pos x="5308" y="7535"/>
                </a:cxn>
                <a:cxn ang="0">
                  <a:pos x="5405" y="7462"/>
                </a:cxn>
                <a:cxn ang="0">
                  <a:pos x="5555" y="7325"/>
                </a:cxn>
                <a:cxn ang="0">
                  <a:pos x="5712" y="7137"/>
                </a:cxn>
                <a:cxn ang="0">
                  <a:pos x="5842" y="6927"/>
                </a:cxn>
                <a:cxn ang="0">
                  <a:pos x="5942" y="6697"/>
                </a:cxn>
                <a:cxn ang="0">
                  <a:pos x="6010" y="6453"/>
                </a:cxn>
                <a:cxn ang="0">
                  <a:pos x="6041" y="6192"/>
                </a:cxn>
                <a:cxn ang="0">
                  <a:pos x="6043" y="1682"/>
                </a:cxn>
                <a:cxn ang="0">
                  <a:pos x="6037" y="1583"/>
                </a:cxn>
                <a:cxn ang="0">
                  <a:pos x="6030" y="1507"/>
                </a:cxn>
                <a:cxn ang="0">
                  <a:pos x="6010" y="1379"/>
                </a:cxn>
                <a:cxn ang="0">
                  <a:pos x="5980" y="1254"/>
                </a:cxn>
                <a:cxn ang="0">
                  <a:pos x="5956" y="1174"/>
                </a:cxn>
                <a:cxn ang="0">
                  <a:pos x="5896" y="1016"/>
                </a:cxn>
                <a:cxn ang="0">
                  <a:pos x="5842" y="904"/>
                </a:cxn>
                <a:cxn ang="0">
                  <a:pos x="5782" y="797"/>
                </a:cxn>
                <a:cxn ang="0">
                  <a:pos x="5712" y="694"/>
                </a:cxn>
                <a:cxn ang="0">
                  <a:pos x="5610" y="566"/>
                </a:cxn>
                <a:cxn ang="0">
                  <a:pos x="5436" y="395"/>
                </a:cxn>
                <a:cxn ang="0">
                  <a:pos x="5308" y="295"/>
                </a:cxn>
                <a:cxn ang="0">
                  <a:pos x="5099" y="170"/>
                </a:cxn>
                <a:cxn ang="0">
                  <a:pos x="4949" y="106"/>
                </a:cxn>
                <a:cxn ang="0">
                  <a:pos x="4712" y="36"/>
                </a:cxn>
                <a:cxn ang="0">
                  <a:pos x="4463" y="2"/>
                </a:cxn>
                <a:cxn ang="0">
                  <a:pos x="1625" y="1"/>
                </a:cxn>
                <a:cxn ang="0">
                  <a:pos x="1497" y="10"/>
                </a:cxn>
                <a:cxn ang="0">
                  <a:pos x="1373" y="28"/>
                </a:cxn>
                <a:cxn ang="0">
                  <a:pos x="1250" y="55"/>
                </a:cxn>
                <a:cxn ang="0">
                  <a:pos x="1133" y="91"/>
                </a:cxn>
                <a:cxn ang="0">
                  <a:pos x="1019" y="136"/>
                </a:cxn>
                <a:cxn ang="0">
                  <a:pos x="908" y="190"/>
                </a:cxn>
                <a:cxn ang="0">
                  <a:pos x="803" y="251"/>
                </a:cxn>
                <a:cxn ang="0">
                  <a:pos x="702" y="319"/>
                </a:cxn>
                <a:cxn ang="0">
                  <a:pos x="546" y="449"/>
                </a:cxn>
                <a:cxn ang="0">
                  <a:pos x="381" y="629"/>
                </a:cxn>
                <a:cxn ang="0">
                  <a:pos x="241" y="832"/>
                </a:cxn>
                <a:cxn ang="0">
                  <a:pos x="131" y="1055"/>
                </a:cxn>
                <a:cxn ang="0">
                  <a:pos x="53" y="1295"/>
                </a:cxn>
                <a:cxn ang="0">
                  <a:pos x="8" y="1550"/>
                </a:cxn>
                <a:cxn ang="0">
                  <a:pos x="0" y="6103"/>
                </a:cxn>
                <a:cxn ang="0">
                  <a:pos x="5" y="6237"/>
                </a:cxn>
                <a:cxn ang="0">
                  <a:pos x="8" y="6281"/>
                </a:cxn>
                <a:cxn ang="0">
                  <a:pos x="25" y="6409"/>
                </a:cxn>
                <a:cxn ang="0">
                  <a:pos x="53" y="6535"/>
                </a:cxn>
                <a:cxn ang="0">
                  <a:pos x="80" y="6637"/>
                </a:cxn>
                <a:cxn ang="0">
                  <a:pos x="131" y="6775"/>
                </a:cxn>
                <a:cxn ang="0">
                  <a:pos x="182" y="6889"/>
                </a:cxn>
                <a:cxn ang="0">
                  <a:pos x="263" y="7033"/>
                </a:cxn>
                <a:cxn ang="0">
                  <a:pos x="381" y="7201"/>
                </a:cxn>
                <a:cxn ang="0">
                  <a:pos x="488" y="7325"/>
                </a:cxn>
                <a:cxn ang="0">
                  <a:pos x="607" y="7435"/>
                </a:cxn>
                <a:cxn ang="0">
                  <a:pos x="803" y="7579"/>
                </a:cxn>
                <a:cxn ang="0">
                  <a:pos x="1019" y="7695"/>
                </a:cxn>
                <a:cxn ang="0">
                  <a:pos x="1250" y="7775"/>
                </a:cxn>
                <a:cxn ang="0">
                  <a:pos x="1497" y="7821"/>
                </a:cxn>
              </a:cxnLst>
              <a:rect l="0" t="0" r="r" b="b"/>
              <a:pathLst>
                <a:path w="6043" h="7829">
                  <a:moveTo>
                    <a:pt x="1668" y="7829"/>
                  </a:moveTo>
                  <a:lnTo>
                    <a:pt x="4377" y="7829"/>
                  </a:lnTo>
                  <a:lnTo>
                    <a:pt x="4421" y="7829"/>
                  </a:lnTo>
                  <a:lnTo>
                    <a:pt x="4463" y="7827"/>
                  </a:lnTo>
                  <a:lnTo>
                    <a:pt x="4506" y="7824"/>
                  </a:lnTo>
                  <a:lnTo>
                    <a:pt x="4548" y="7821"/>
                  </a:lnTo>
                  <a:lnTo>
                    <a:pt x="4590" y="7816"/>
                  </a:lnTo>
                  <a:lnTo>
                    <a:pt x="4632" y="7810"/>
                  </a:lnTo>
                  <a:lnTo>
                    <a:pt x="4670" y="7803"/>
                  </a:lnTo>
                  <a:lnTo>
                    <a:pt x="4712" y="7794"/>
                  </a:lnTo>
                  <a:lnTo>
                    <a:pt x="4752" y="7785"/>
                  </a:lnTo>
                  <a:lnTo>
                    <a:pt x="4793" y="7775"/>
                  </a:lnTo>
                  <a:lnTo>
                    <a:pt x="4872" y="7752"/>
                  </a:lnTo>
                  <a:lnTo>
                    <a:pt x="4949" y="7725"/>
                  </a:lnTo>
                  <a:lnTo>
                    <a:pt x="4987" y="7710"/>
                  </a:lnTo>
                  <a:lnTo>
                    <a:pt x="5026" y="7695"/>
                  </a:lnTo>
                  <a:lnTo>
                    <a:pt x="5063" y="7678"/>
                  </a:lnTo>
                  <a:lnTo>
                    <a:pt x="5099" y="7660"/>
                  </a:lnTo>
                  <a:lnTo>
                    <a:pt x="5135" y="7641"/>
                  </a:lnTo>
                  <a:lnTo>
                    <a:pt x="5171" y="7621"/>
                  </a:lnTo>
                  <a:lnTo>
                    <a:pt x="5207" y="7601"/>
                  </a:lnTo>
                  <a:lnTo>
                    <a:pt x="5240" y="7579"/>
                  </a:lnTo>
                  <a:lnTo>
                    <a:pt x="5274" y="7558"/>
                  </a:lnTo>
                  <a:lnTo>
                    <a:pt x="5308" y="7535"/>
                  </a:lnTo>
                  <a:lnTo>
                    <a:pt x="5341" y="7511"/>
                  </a:lnTo>
                  <a:lnTo>
                    <a:pt x="5374" y="7487"/>
                  </a:lnTo>
                  <a:lnTo>
                    <a:pt x="5405" y="7462"/>
                  </a:lnTo>
                  <a:lnTo>
                    <a:pt x="5436" y="7435"/>
                  </a:lnTo>
                  <a:lnTo>
                    <a:pt x="5497" y="7381"/>
                  </a:lnTo>
                  <a:lnTo>
                    <a:pt x="5555" y="7325"/>
                  </a:lnTo>
                  <a:lnTo>
                    <a:pt x="5610" y="7265"/>
                  </a:lnTo>
                  <a:lnTo>
                    <a:pt x="5663" y="7201"/>
                  </a:lnTo>
                  <a:lnTo>
                    <a:pt x="5712" y="7137"/>
                  </a:lnTo>
                  <a:lnTo>
                    <a:pt x="5759" y="7068"/>
                  </a:lnTo>
                  <a:lnTo>
                    <a:pt x="5802" y="6999"/>
                  </a:lnTo>
                  <a:lnTo>
                    <a:pt x="5842" y="6927"/>
                  </a:lnTo>
                  <a:lnTo>
                    <a:pt x="5879" y="6852"/>
                  </a:lnTo>
                  <a:lnTo>
                    <a:pt x="5912" y="6775"/>
                  </a:lnTo>
                  <a:lnTo>
                    <a:pt x="5942" y="6697"/>
                  </a:lnTo>
                  <a:lnTo>
                    <a:pt x="5969" y="6617"/>
                  </a:lnTo>
                  <a:lnTo>
                    <a:pt x="5990" y="6535"/>
                  </a:lnTo>
                  <a:lnTo>
                    <a:pt x="6010" y="6453"/>
                  </a:lnTo>
                  <a:lnTo>
                    <a:pt x="6024" y="6367"/>
                  </a:lnTo>
                  <a:lnTo>
                    <a:pt x="6035" y="6281"/>
                  </a:lnTo>
                  <a:lnTo>
                    <a:pt x="6041" y="6192"/>
                  </a:lnTo>
                  <a:lnTo>
                    <a:pt x="6043" y="6103"/>
                  </a:lnTo>
                  <a:lnTo>
                    <a:pt x="6043" y="1727"/>
                  </a:lnTo>
                  <a:lnTo>
                    <a:pt x="6043" y="1682"/>
                  </a:lnTo>
                  <a:lnTo>
                    <a:pt x="6041" y="1638"/>
                  </a:lnTo>
                  <a:lnTo>
                    <a:pt x="6038" y="1594"/>
                  </a:lnTo>
                  <a:lnTo>
                    <a:pt x="6037" y="1583"/>
                  </a:lnTo>
                  <a:lnTo>
                    <a:pt x="6037" y="1572"/>
                  </a:lnTo>
                  <a:lnTo>
                    <a:pt x="6035" y="1550"/>
                  </a:lnTo>
                  <a:lnTo>
                    <a:pt x="6030" y="1507"/>
                  </a:lnTo>
                  <a:lnTo>
                    <a:pt x="6024" y="1464"/>
                  </a:lnTo>
                  <a:lnTo>
                    <a:pt x="6018" y="1421"/>
                  </a:lnTo>
                  <a:lnTo>
                    <a:pt x="6010" y="1379"/>
                  </a:lnTo>
                  <a:lnTo>
                    <a:pt x="6001" y="1337"/>
                  </a:lnTo>
                  <a:lnTo>
                    <a:pt x="5990" y="1295"/>
                  </a:lnTo>
                  <a:lnTo>
                    <a:pt x="5980" y="1254"/>
                  </a:lnTo>
                  <a:lnTo>
                    <a:pt x="5969" y="1213"/>
                  </a:lnTo>
                  <a:lnTo>
                    <a:pt x="5963" y="1194"/>
                  </a:lnTo>
                  <a:lnTo>
                    <a:pt x="5956" y="1174"/>
                  </a:lnTo>
                  <a:lnTo>
                    <a:pt x="5942" y="1133"/>
                  </a:lnTo>
                  <a:lnTo>
                    <a:pt x="5912" y="1055"/>
                  </a:lnTo>
                  <a:lnTo>
                    <a:pt x="5896" y="1016"/>
                  </a:lnTo>
                  <a:lnTo>
                    <a:pt x="5879" y="978"/>
                  </a:lnTo>
                  <a:lnTo>
                    <a:pt x="5861" y="941"/>
                  </a:lnTo>
                  <a:lnTo>
                    <a:pt x="5842" y="904"/>
                  </a:lnTo>
                  <a:lnTo>
                    <a:pt x="5822" y="868"/>
                  </a:lnTo>
                  <a:lnTo>
                    <a:pt x="5802" y="832"/>
                  </a:lnTo>
                  <a:lnTo>
                    <a:pt x="5782" y="797"/>
                  </a:lnTo>
                  <a:lnTo>
                    <a:pt x="5759" y="762"/>
                  </a:lnTo>
                  <a:lnTo>
                    <a:pt x="5736" y="727"/>
                  </a:lnTo>
                  <a:lnTo>
                    <a:pt x="5712" y="694"/>
                  </a:lnTo>
                  <a:lnTo>
                    <a:pt x="5663" y="629"/>
                  </a:lnTo>
                  <a:lnTo>
                    <a:pt x="5636" y="598"/>
                  </a:lnTo>
                  <a:lnTo>
                    <a:pt x="5610" y="566"/>
                  </a:lnTo>
                  <a:lnTo>
                    <a:pt x="5555" y="506"/>
                  </a:lnTo>
                  <a:lnTo>
                    <a:pt x="5497" y="449"/>
                  </a:lnTo>
                  <a:lnTo>
                    <a:pt x="5436" y="395"/>
                  </a:lnTo>
                  <a:lnTo>
                    <a:pt x="5374" y="343"/>
                  </a:lnTo>
                  <a:lnTo>
                    <a:pt x="5341" y="319"/>
                  </a:lnTo>
                  <a:lnTo>
                    <a:pt x="5308" y="295"/>
                  </a:lnTo>
                  <a:lnTo>
                    <a:pt x="5240" y="251"/>
                  </a:lnTo>
                  <a:lnTo>
                    <a:pt x="5171" y="209"/>
                  </a:lnTo>
                  <a:lnTo>
                    <a:pt x="5099" y="170"/>
                  </a:lnTo>
                  <a:lnTo>
                    <a:pt x="5063" y="154"/>
                  </a:lnTo>
                  <a:lnTo>
                    <a:pt x="5026" y="136"/>
                  </a:lnTo>
                  <a:lnTo>
                    <a:pt x="4949" y="106"/>
                  </a:lnTo>
                  <a:lnTo>
                    <a:pt x="4872" y="78"/>
                  </a:lnTo>
                  <a:lnTo>
                    <a:pt x="4793" y="55"/>
                  </a:lnTo>
                  <a:lnTo>
                    <a:pt x="4712" y="36"/>
                  </a:lnTo>
                  <a:lnTo>
                    <a:pt x="4632" y="20"/>
                  </a:lnTo>
                  <a:lnTo>
                    <a:pt x="4548" y="10"/>
                  </a:lnTo>
                  <a:lnTo>
                    <a:pt x="4463" y="2"/>
                  </a:lnTo>
                  <a:lnTo>
                    <a:pt x="4377" y="0"/>
                  </a:lnTo>
                  <a:lnTo>
                    <a:pt x="1668" y="0"/>
                  </a:lnTo>
                  <a:lnTo>
                    <a:pt x="1625" y="1"/>
                  </a:lnTo>
                  <a:lnTo>
                    <a:pt x="1583" y="2"/>
                  </a:lnTo>
                  <a:lnTo>
                    <a:pt x="1539" y="5"/>
                  </a:lnTo>
                  <a:lnTo>
                    <a:pt x="1497" y="10"/>
                  </a:lnTo>
                  <a:lnTo>
                    <a:pt x="1455" y="14"/>
                  </a:lnTo>
                  <a:lnTo>
                    <a:pt x="1413" y="20"/>
                  </a:lnTo>
                  <a:lnTo>
                    <a:pt x="1373" y="28"/>
                  </a:lnTo>
                  <a:lnTo>
                    <a:pt x="1332" y="36"/>
                  </a:lnTo>
                  <a:lnTo>
                    <a:pt x="1291" y="44"/>
                  </a:lnTo>
                  <a:lnTo>
                    <a:pt x="1250" y="55"/>
                  </a:lnTo>
                  <a:lnTo>
                    <a:pt x="1211" y="66"/>
                  </a:lnTo>
                  <a:lnTo>
                    <a:pt x="1171" y="78"/>
                  </a:lnTo>
                  <a:lnTo>
                    <a:pt x="1133" y="91"/>
                  </a:lnTo>
                  <a:lnTo>
                    <a:pt x="1094" y="106"/>
                  </a:lnTo>
                  <a:lnTo>
                    <a:pt x="1057" y="120"/>
                  </a:lnTo>
                  <a:lnTo>
                    <a:pt x="1019" y="136"/>
                  </a:lnTo>
                  <a:lnTo>
                    <a:pt x="981" y="154"/>
                  </a:lnTo>
                  <a:lnTo>
                    <a:pt x="944" y="170"/>
                  </a:lnTo>
                  <a:lnTo>
                    <a:pt x="908" y="190"/>
                  </a:lnTo>
                  <a:lnTo>
                    <a:pt x="872" y="209"/>
                  </a:lnTo>
                  <a:lnTo>
                    <a:pt x="837" y="229"/>
                  </a:lnTo>
                  <a:lnTo>
                    <a:pt x="803" y="251"/>
                  </a:lnTo>
                  <a:lnTo>
                    <a:pt x="769" y="272"/>
                  </a:lnTo>
                  <a:lnTo>
                    <a:pt x="735" y="295"/>
                  </a:lnTo>
                  <a:lnTo>
                    <a:pt x="702" y="319"/>
                  </a:lnTo>
                  <a:lnTo>
                    <a:pt x="669" y="343"/>
                  </a:lnTo>
                  <a:lnTo>
                    <a:pt x="607" y="395"/>
                  </a:lnTo>
                  <a:lnTo>
                    <a:pt x="546" y="449"/>
                  </a:lnTo>
                  <a:lnTo>
                    <a:pt x="488" y="506"/>
                  </a:lnTo>
                  <a:lnTo>
                    <a:pt x="433" y="566"/>
                  </a:lnTo>
                  <a:lnTo>
                    <a:pt x="381" y="629"/>
                  </a:lnTo>
                  <a:lnTo>
                    <a:pt x="331" y="694"/>
                  </a:lnTo>
                  <a:lnTo>
                    <a:pt x="284" y="762"/>
                  </a:lnTo>
                  <a:lnTo>
                    <a:pt x="241" y="832"/>
                  </a:lnTo>
                  <a:lnTo>
                    <a:pt x="201" y="904"/>
                  </a:lnTo>
                  <a:lnTo>
                    <a:pt x="164" y="978"/>
                  </a:lnTo>
                  <a:lnTo>
                    <a:pt x="131" y="1055"/>
                  </a:lnTo>
                  <a:lnTo>
                    <a:pt x="101" y="1133"/>
                  </a:lnTo>
                  <a:lnTo>
                    <a:pt x="74" y="1213"/>
                  </a:lnTo>
                  <a:lnTo>
                    <a:pt x="53" y="1295"/>
                  </a:lnTo>
                  <a:lnTo>
                    <a:pt x="33" y="1379"/>
                  </a:lnTo>
                  <a:lnTo>
                    <a:pt x="19" y="1464"/>
                  </a:lnTo>
                  <a:lnTo>
                    <a:pt x="8" y="1550"/>
                  </a:lnTo>
                  <a:lnTo>
                    <a:pt x="2" y="1638"/>
                  </a:lnTo>
                  <a:lnTo>
                    <a:pt x="0" y="1727"/>
                  </a:lnTo>
                  <a:lnTo>
                    <a:pt x="0" y="6103"/>
                  </a:lnTo>
                  <a:lnTo>
                    <a:pt x="0" y="6148"/>
                  </a:lnTo>
                  <a:lnTo>
                    <a:pt x="2" y="6192"/>
                  </a:lnTo>
                  <a:lnTo>
                    <a:pt x="5" y="6237"/>
                  </a:lnTo>
                  <a:lnTo>
                    <a:pt x="6" y="6247"/>
                  </a:lnTo>
                  <a:lnTo>
                    <a:pt x="6" y="6258"/>
                  </a:lnTo>
                  <a:lnTo>
                    <a:pt x="8" y="6281"/>
                  </a:lnTo>
                  <a:lnTo>
                    <a:pt x="13" y="6324"/>
                  </a:lnTo>
                  <a:lnTo>
                    <a:pt x="19" y="6367"/>
                  </a:lnTo>
                  <a:lnTo>
                    <a:pt x="25" y="6409"/>
                  </a:lnTo>
                  <a:lnTo>
                    <a:pt x="33" y="6453"/>
                  </a:lnTo>
                  <a:lnTo>
                    <a:pt x="42" y="6493"/>
                  </a:lnTo>
                  <a:lnTo>
                    <a:pt x="53" y="6535"/>
                  </a:lnTo>
                  <a:lnTo>
                    <a:pt x="63" y="6576"/>
                  </a:lnTo>
                  <a:lnTo>
                    <a:pt x="74" y="6617"/>
                  </a:lnTo>
                  <a:lnTo>
                    <a:pt x="80" y="6637"/>
                  </a:lnTo>
                  <a:lnTo>
                    <a:pt x="87" y="6658"/>
                  </a:lnTo>
                  <a:lnTo>
                    <a:pt x="101" y="6697"/>
                  </a:lnTo>
                  <a:lnTo>
                    <a:pt x="131" y="6775"/>
                  </a:lnTo>
                  <a:lnTo>
                    <a:pt x="147" y="6814"/>
                  </a:lnTo>
                  <a:lnTo>
                    <a:pt x="164" y="6852"/>
                  </a:lnTo>
                  <a:lnTo>
                    <a:pt x="182" y="6889"/>
                  </a:lnTo>
                  <a:lnTo>
                    <a:pt x="201" y="6927"/>
                  </a:lnTo>
                  <a:lnTo>
                    <a:pt x="241" y="6999"/>
                  </a:lnTo>
                  <a:lnTo>
                    <a:pt x="263" y="7033"/>
                  </a:lnTo>
                  <a:lnTo>
                    <a:pt x="284" y="7068"/>
                  </a:lnTo>
                  <a:lnTo>
                    <a:pt x="331" y="7137"/>
                  </a:lnTo>
                  <a:lnTo>
                    <a:pt x="381" y="7201"/>
                  </a:lnTo>
                  <a:lnTo>
                    <a:pt x="433" y="7265"/>
                  </a:lnTo>
                  <a:lnTo>
                    <a:pt x="461" y="7295"/>
                  </a:lnTo>
                  <a:lnTo>
                    <a:pt x="488" y="7325"/>
                  </a:lnTo>
                  <a:lnTo>
                    <a:pt x="517" y="7353"/>
                  </a:lnTo>
                  <a:lnTo>
                    <a:pt x="546" y="7381"/>
                  </a:lnTo>
                  <a:lnTo>
                    <a:pt x="607" y="7435"/>
                  </a:lnTo>
                  <a:lnTo>
                    <a:pt x="669" y="7487"/>
                  </a:lnTo>
                  <a:lnTo>
                    <a:pt x="735" y="7535"/>
                  </a:lnTo>
                  <a:lnTo>
                    <a:pt x="803" y="7579"/>
                  </a:lnTo>
                  <a:lnTo>
                    <a:pt x="872" y="7621"/>
                  </a:lnTo>
                  <a:lnTo>
                    <a:pt x="944" y="7660"/>
                  </a:lnTo>
                  <a:lnTo>
                    <a:pt x="1019" y="7695"/>
                  </a:lnTo>
                  <a:lnTo>
                    <a:pt x="1094" y="7725"/>
                  </a:lnTo>
                  <a:lnTo>
                    <a:pt x="1171" y="7752"/>
                  </a:lnTo>
                  <a:lnTo>
                    <a:pt x="1250" y="7775"/>
                  </a:lnTo>
                  <a:lnTo>
                    <a:pt x="1332" y="7794"/>
                  </a:lnTo>
                  <a:lnTo>
                    <a:pt x="1413" y="7810"/>
                  </a:lnTo>
                  <a:lnTo>
                    <a:pt x="1497" y="7821"/>
                  </a:lnTo>
                  <a:lnTo>
                    <a:pt x="1583" y="7827"/>
                  </a:lnTo>
                  <a:lnTo>
                    <a:pt x="1668" y="7829"/>
                  </a:lnTo>
                  <a:close/>
                </a:path>
              </a:pathLst>
            </a:custGeom>
            <a:solidFill>
              <a:srgbClr val="DDDDDD"/>
            </a:solidFill>
            <a:ln w="14288">
              <a:solidFill>
                <a:schemeClr val="bg2"/>
              </a:solidFill>
              <a:prstDash val="solid"/>
              <a:round/>
              <a:headEnd/>
              <a:tailEnd/>
            </a:ln>
          </p:spPr>
          <p:txBody>
            <a:bodyPr/>
            <a:lstStyle/>
            <a:p>
              <a:endParaRPr lang="en-IN"/>
            </a:p>
          </p:txBody>
        </p:sp>
        <p:sp>
          <p:nvSpPr>
            <p:cNvPr id="122016" name="Line 160"/>
            <p:cNvSpPr>
              <a:spLocks noChangeShapeType="1"/>
            </p:cNvSpPr>
            <p:nvPr/>
          </p:nvSpPr>
          <p:spPr bwMode="auto">
            <a:xfrm>
              <a:off x="5188" y="2628"/>
              <a:ext cx="38" cy="0"/>
            </a:xfrm>
            <a:prstGeom prst="line">
              <a:avLst/>
            </a:prstGeom>
            <a:noFill/>
            <a:ln w="19050">
              <a:solidFill>
                <a:schemeClr val="bg1"/>
              </a:solidFill>
              <a:round/>
              <a:headEnd/>
              <a:tailEnd/>
            </a:ln>
          </p:spPr>
          <p:txBody>
            <a:bodyPr/>
            <a:lstStyle/>
            <a:p>
              <a:endParaRPr lang="en-IN"/>
            </a:p>
          </p:txBody>
        </p:sp>
        <p:sp>
          <p:nvSpPr>
            <p:cNvPr id="122017" name="Line 161"/>
            <p:cNvSpPr>
              <a:spLocks noChangeShapeType="1"/>
            </p:cNvSpPr>
            <p:nvPr/>
          </p:nvSpPr>
          <p:spPr bwMode="auto">
            <a:xfrm>
              <a:off x="5188" y="2644"/>
              <a:ext cx="38" cy="0"/>
            </a:xfrm>
            <a:prstGeom prst="line">
              <a:avLst/>
            </a:prstGeom>
            <a:noFill/>
            <a:ln w="19050">
              <a:solidFill>
                <a:schemeClr val="bg1"/>
              </a:solidFill>
              <a:round/>
              <a:headEnd/>
              <a:tailEnd/>
            </a:ln>
          </p:spPr>
          <p:txBody>
            <a:bodyPr/>
            <a:lstStyle/>
            <a:p>
              <a:endParaRPr lang="en-IN"/>
            </a:p>
          </p:txBody>
        </p:sp>
        <p:sp>
          <p:nvSpPr>
            <p:cNvPr id="122018" name="Line 162"/>
            <p:cNvSpPr>
              <a:spLocks noChangeShapeType="1"/>
            </p:cNvSpPr>
            <p:nvPr/>
          </p:nvSpPr>
          <p:spPr bwMode="auto">
            <a:xfrm>
              <a:off x="5226" y="2627"/>
              <a:ext cx="0" cy="17"/>
            </a:xfrm>
            <a:prstGeom prst="line">
              <a:avLst/>
            </a:prstGeom>
            <a:noFill/>
            <a:ln w="28575">
              <a:solidFill>
                <a:schemeClr val="bg1"/>
              </a:solidFill>
              <a:round/>
              <a:headEnd/>
              <a:tailEnd/>
            </a:ln>
          </p:spPr>
          <p:txBody>
            <a:bodyPr/>
            <a:lstStyle/>
            <a:p>
              <a:endParaRPr lang="en-IN"/>
            </a:p>
          </p:txBody>
        </p:sp>
        <p:sp>
          <p:nvSpPr>
            <p:cNvPr id="122019" name="Line 163"/>
            <p:cNvSpPr>
              <a:spLocks noChangeShapeType="1"/>
            </p:cNvSpPr>
            <p:nvPr/>
          </p:nvSpPr>
          <p:spPr bwMode="auto">
            <a:xfrm>
              <a:off x="5280" y="2657"/>
              <a:ext cx="0" cy="1"/>
            </a:xfrm>
            <a:prstGeom prst="line">
              <a:avLst/>
            </a:prstGeom>
            <a:noFill/>
            <a:ln w="14288">
              <a:solidFill>
                <a:srgbClr val="000000"/>
              </a:solidFill>
              <a:round/>
              <a:headEnd/>
              <a:tailEnd/>
            </a:ln>
          </p:spPr>
          <p:txBody>
            <a:bodyPr/>
            <a:lstStyle/>
            <a:p>
              <a:endParaRPr lang="en-IN"/>
            </a:p>
          </p:txBody>
        </p:sp>
        <p:sp>
          <p:nvSpPr>
            <p:cNvPr id="122020" name="Freeform 164"/>
            <p:cNvSpPr>
              <a:spLocks/>
            </p:cNvSpPr>
            <p:nvPr/>
          </p:nvSpPr>
          <p:spPr bwMode="auto">
            <a:xfrm>
              <a:off x="4848" y="2400"/>
              <a:ext cx="362" cy="384"/>
            </a:xfrm>
            <a:custGeom>
              <a:avLst/>
              <a:gdLst/>
              <a:ahLst/>
              <a:cxnLst>
                <a:cxn ang="0">
                  <a:pos x="341" y="1740"/>
                </a:cxn>
                <a:cxn ang="0">
                  <a:pos x="307" y="1580"/>
                </a:cxn>
                <a:cxn ang="0">
                  <a:pos x="319" y="1376"/>
                </a:cxn>
                <a:cxn ang="0">
                  <a:pos x="467" y="1204"/>
                </a:cxn>
                <a:cxn ang="0">
                  <a:pos x="637" y="1058"/>
                </a:cxn>
                <a:cxn ang="0">
                  <a:pos x="970" y="806"/>
                </a:cxn>
                <a:cxn ang="0">
                  <a:pos x="1175" y="661"/>
                </a:cxn>
                <a:cxn ang="0">
                  <a:pos x="1281" y="588"/>
                </a:cxn>
                <a:cxn ang="0">
                  <a:pos x="1168" y="336"/>
                </a:cxn>
                <a:cxn ang="0">
                  <a:pos x="1273" y="86"/>
                </a:cxn>
                <a:cxn ang="0">
                  <a:pos x="1375" y="26"/>
                </a:cxn>
                <a:cxn ang="0">
                  <a:pos x="1489" y="20"/>
                </a:cxn>
                <a:cxn ang="0">
                  <a:pos x="1837" y="146"/>
                </a:cxn>
                <a:cxn ang="0">
                  <a:pos x="1897" y="409"/>
                </a:cxn>
                <a:cxn ang="0">
                  <a:pos x="1969" y="495"/>
                </a:cxn>
                <a:cxn ang="0">
                  <a:pos x="2029" y="578"/>
                </a:cxn>
                <a:cxn ang="0">
                  <a:pos x="2208" y="681"/>
                </a:cxn>
                <a:cxn ang="0">
                  <a:pos x="2077" y="818"/>
                </a:cxn>
                <a:cxn ang="0">
                  <a:pos x="1916" y="886"/>
                </a:cxn>
                <a:cxn ang="0">
                  <a:pos x="1870" y="959"/>
                </a:cxn>
                <a:cxn ang="0">
                  <a:pos x="1741" y="962"/>
                </a:cxn>
                <a:cxn ang="0">
                  <a:pos x="1671" y="1012"/>
                </a:cxn>
                <a:cxn ang="0">
                  <a:pos x="1592" y="1084"/>
                </a:cxn>
                <a:cxn ang="0">
                  <a:pos x="1645" y="1154"/>
                </a:cxn>
                <a:cxn ang="0">
                  <a:pos x="1758" y="1164"/>
                </a:cxn>
                <a:cxn ang="0">
                  <a:pos x="1791" y="1250"/>
                </a:cxn>
                <a:cxn ang="0">
                  <a:pos x="1711" y="1336"/>
                </a:cxn>
                <a:cxn ang="0">
                  <a:pos x="1619" y="1250"/>
                </a:cxn>
                <a:cxn ang="0">
                  <a:pos x="1552" y="1197"/>
                </a:cxn>
                <a:cxn ang="0">
                  <a:pos x="1486" y="1197"/>
                </a:cxn>
                <a:cxn ang="0">
                  <a:pos x="1486" y="1349"/>
                </a:cxn>
                <a:cxn ang="0">
                  <a:pos x="1486" y="1495"/>
                </a:cxn>
                <a:cxn ang="0">
                  <a:pos x="1453" y="1641"/>
                </a:cxn>
                <a:cxn ang="0">
                  <a:pos x="1354" y="1733"/>
                </a:cxn>
                <a:cxn ang="0">
                  <a:pos x="1261" y="1813"/>
                </a:cxn>
                <a:cxn ang="0">
                  <a:pos x="1117" y="1874"/>
                </a:cxn>
                <a:cxn ang="0">
                  <a:pos x="1334" y="1899"/>
                </a:cxn>
                <a:cxn ang="0">
                  <a:pos x="1327" y="1992"/>
                </a:cxn>
                <a:cxn ang="0">
                  <a:pos x="1168" y="2011"/>
                </a:cxn>
                <a:cxn ang="0">
                  <a:pos x="1109" y="1965"/>
                </a:cxn>
                <a:cxn ang="0">
                  <a:pos x="1021" y="1970"/>
                </a:cxn>
                <a:cxn ang="0">
                  <a:pos x="781" y="1970"/>
                </a:cxn>
                <a:cxn ang="0">
                  <a:pos x="579" y="1952"/>
                </a:cxn>
                <a:cxn ang="0">
                  <a:pos x="445" y="1874"/>
                </a:cxn>
                <a:cxn ang="0">
                  <a:pos x="308" y="1852"/>
                </a:cxn>
                <a:cxn ang="0">
                  <a:pos x="188" y="1780"/>
                </a:cxn>
                <a:cxn ang="0">
                  <a:pos x="30" y="1528"/>
                </a:cxn>
                <a:cxn ang="0">
                  <a:pos x="10" y="1336"/>
                </a:cxn>
                <a:cxn ang="0">
                  <a:pos x="69" y="1124"/>
                </a:cxn>
                <a:cxn ang="0">
                  <a:pos x="188" y="998"/>
                </a:cxn>
                <a:cxn ang="0">
                  <a:pos x="321" y="899"/>
                </a:cxn>
                <a:cxn ang="0">
                  <a:pos x="480" y="853"/>
                </a:cxn>
                <a:cxn ang="0">
                  <a:pos x="625" y="840"/>
                </a:cxn>
                <a:cxn ang="0">
                  <a:pos x="718" y="866"/>
                </a:cxn>
                <a:cxn ang="0">
                  <a:pos x="745" y="912"/>
                </a:cxn>
                <a:cxn ang="0">
                  <a:pos x="619" y="912"/>
                </a:cxn>
                <a:cxn ang="0">
                  <a:pos x="349" y="962"/>
                </a:cxn>
                <a:cxn ang="0">
                  <a:pos x="157" y="1154"/>
                </a:cxn>
                <a:cxn ang="0">
                  <a:pos x="109" y="1394"/>
                </a:cxn>
                <a:cxn ang="0">
                  <a:pos x="205" y="1634"/>
                </a:cxn>
                <a:cxn ang="0">
                  <a:pos x="341" y="1740"/>
                </a:cxn>
              </a:cxnLst>
              <a:rect l="0" t="0" r="r" b="b"/>
              <a:pathLst>
                <a:path w="2216" h="2015">
                  <a:moveTo>
                    <a:pt x="341" y="1740"/>
                  </a:moveTo>
                  <a:cubicBezTo>
                    <a:pt x="358" y="1731"/>
                    <a:pt x="311" y="1641"/>
                    <a:pt x="307" y="1580"/>
                  </a:cubicBezTo>
                  <a:cubicBezTo>
                    <a:pt x="303" y="1519"/>
                    <a:pt x="292" y="1439"/>
                    <a:pt x="319" y="1376"/>
                  </a:cubicBezTo>
                  <a:cubicBezTo>
                    <a:pt x="346" y="1313"/>
                    <a:pt x="414" y="1257"/>
                    <a:pt x="467" y="1204"/>
                  </a:cubicBezTo>
                  <a:cubicBezTo>
                    <a:pt x="520" y="1151"/>
                    <a:pt x="553" y="1124"/>
                    <a:pt x="637" y="1058"/>
                  </a:cubicBezTo>
                  <a:cubicBezTo>
                    <a:pt x="721" y="992"/>
                    <a:pt x="880" y="872"/>
                    <a:pt x="970" y="806"/>
                  </a:cubicBezTo>
                  <a:cubicBezTo>
                    <a:pt x="1060" y="740"/>
                    <a:pt x="1123" y="697"/>
                    <a:pt x="1175" y="661"/>
                  </a:cubicBezTo>
                  <a:cubicBezTo>
                    <a:pt x="1227" y="625"/>
                    <a:pt x="1282" y="642"/>
                    <a:pt x="1281" y="588"/>
                  </a:cubicBezTo>
                  <a:cubicBezTo>
                    <a:pt x="1280" y="534"/>
                    <a:pt x="1169" y="420"/>
                    <a:pt x="1168" y="336"/>
                  </a:cubicBezTo>
                  <a:cubicBezTo>
                    <a:pt x="1167" y="252"/>
                    <a:pt x="1239" y="138"/>
                    <a:pt x="1273" y="86"/>
                  </a:cubicBezTo>
                  <a:cubicBezTo>
                    <a:pt x="1307" y="34"/>
                    <a:pt x="1339" y="37"/>
                    <a:pt x="1375" y="26"/>
                  </a:cubicBezTo>
                  <a:cubicBezTo>
                    <a:pt x="1411" y="15"/>
                    <a:pt x="1412" y="0"/>
                    <a:pt x="1489" y="20"/>
                  </a:cubicBezTo>
                  <a:cubicBezTo>
                    <a:pt x="1566" y="40"/>
                    <a:pt x="1769" y="81"/>
                    <a:pt x="1837" y="146"/>
                  </a:cubicBezTo>
                  <a:cubicBezTo>
                    <a:pt x="1905" y="211"/>
                    <a:pt x="1875" y="351"/>
                    <a:pt x="1897" y="409"/>
                  </a:cubicBezTo>
                  <a:cubicBezTo>
                    <a:pt x="1919" y="467"/>
                    <a:pt x="1947" y="467"/>
                    <a:pt x="1969" y="495"/>
                  </a:cubicBezTo>
                  <a:cubicBezTo>
                    <a:pt x="1991" y="523"/>
                    <a:pt x="1989" y="547"/>
                    <a:pt x="2029" y="578"/>
                  </a:cubicBezTo>
                  <a:cubicBezTo>
                    <a:pt x="2069" y="609"/>
                    <a:pt x="2200" y="641"/>
                    <a:pt x="2208" y="681"/>
                  </a:cubicBezTo>
                  <a:cubicBezTo>
                    <a:pt x="2216" y="721"/>
                    <a:pt x="2126" y="784"/>
                    <a:pt x="2077" y="818"/>
                  </a:cubicBezTo>
                  <a:cubicBezTo>
                    <a:pt x="2028" y="852"/>
                    <a:pt x="1950" y="863"/>
                    <a:pt x="1916" y="886"/>
                  </a:cubicBezTo>
                  <a:cubicBezTo>
                    <a:pt x="1882" y="909"/>
                    <a:pt x="1899" y="946"/>
                    <a:pt x="1870" y="959"/>
                  </a:cubicBezTo>
                  <a:cubicBezTo>
                    <a:pt x="1841" y="972"/>
                    <a:pt x="1774" y="953"/>
                    <a:pt x="1741" y="962"/>
                  </a:cubicBezTo>
                  <a:cubicBezTo>
                    <a:pt x="1708" y="971"/>
                    <a:pt x="1696" y="992"/>
                    <a:pt x="1671" y="1012"/>
                  </a:cubicBezTo>
                  <a:cubicBezTo>
                    <a:pt x="1646" y="1032"/>
                    <a:pt x="1596" y="1060"/>
                    <a:pt x="1592" y="1084"/>
                  </a:cubicBezTo>
                  <a:cubicBezTo>
                    <a:pt x="1588" y="1108"/>
                    <a:pt x="1617" y="1141"/>
                    <a:pt x="1645" y="1154"/>
                  </a:cubicBezTo>
                  <a:cubicBezTo>
                    <a:pt x="1673" y="1167"/>
                    <a:pt x="1734" y="1148"/>
                    <a:pt x="1758" y="1164"/>
                  </a:cubicBezTo>
                  <a:cubicBezTo>
                    <a:pt x="1782" y="1180"/>
                    <a:pt x="1799" y="1221"/>
                    <a:pt x="1791" y="1250"/>
                  </a:cubicBezTo>
                  <a:cubicBezTo>
                    <a:pt x="1783" y="1279"/>
                    <a:pt x="1740" y="1336"/>
                    <a:pt x="1711" y="1336"/>
                  </a:cubicBezTo>
                  <a:cubicBezTo>
                    <a:pt x="1682" y="1336"/>
                    <a:pt x="1645" y="1273"/>
                    <a:pt x="1619" y="1250"/>
                  </a:cubicBezTo>
                  <a:cubicBezTo>
                    <a:pt x="1593" y="1227"/>
                    <a:pt x="1574" y="1206"/>
                    <a:pt x="1552" y="1197"/>
                  </a:cubicBezTo>
                  <a:cubicBezTo>
                    <a:pt x="1530" y="1188"/>
                    <a:pt x="1497" y="1172"/>
                    <a:pt x="1486" y="1197"/>
                  </a:cubicBezTo>
                  <a:cubicBezTo>
                    <a:pt x="1475" y="1222"/>
                    <a:pt x="1486" y="1299"/>
                    <a:pt x="1486" y="1349"/>
                  </a:cubicBezTo>
                  <a:cubicBezTo>
                    <a:pt x="1486" y="1399"/>
                    <a:pt x="1492" y="1446"/>
                    <a:pt x="1486" y="1495"/>
                  </a:cubicBezTo>
                  <a:cubicBezTo>
                    <a:pt x="1480" y="1544"/>
                    <a:pt x="1475" y="1601"/>
                    <a:pt x="1453" y="1641"/>
                  </a:cubicBezTo>
                  <a:cubicBezTo>
                    <a:pt x="1431" y="1681"/>
                    <a:pt x="1386" y="1704"/>
                    <a:pt x="1354" y="1733"/>
                  </a:cubicBezTo>
                  <a:cubicBezTo>
                    <a:pt x="1322" y="1762"/>
                    <a:pt x="1301" y="1789"/>
                    <a:pt x="1261" y="1813"/>
                  </a:cubicBezTo>
                  <a:cubicBezTo>
                    <a:pt x="1221" y="1837"/>
                    <a:pt x="1105" y="1860"/>
                    <a:pt x="1117" y="1874"/>
                  </a:cubicBezTo>
                  <a:cubicBezTo>
                    <a:pt x="1129" y="1888"/>
                    <a:pt x="1299" y="1879"/>
                    <a:pt x="1334" y="1899"/>
                  </a:cubicBezTo>
                  <a:cubicBezTo>
                    <a:pt x="1369" y="1919"/>
                    <a:pt x="1355" y="1973"/>
                    <a:pt x="1327" y="1992"/>
                  </a:cubicBezTo>
                  <a:cubicBezTo>
                    <a:pt x="1299" y="2011"/>
                    <a:pt x="1204" y="2015"/>
                    <a:pt x="1168" y="2011"/>
                  </a:cubicBezTo>
                  <a:cubicBezTo>
                    <a:pt x="1132" y="2007"/>
                    <a:pt x="1133" y="1972"/>
                    <a:pt x="1109" y="1965"/>
                  </a:cubicBezTo>
                  <a:cubicBezTo>
                    <a:pt x="1085" y="1958"/>
                    <a:pt x="1076" y="1969"/>
                    <a:pt x="1021" y="1970"/>
                  </a:cubicBezTo>
                  <a:cubicBezTo>
                    <a:pt x="966" y="1971"/>
                    <a:pt x="855" y="1973"/>
                    <a:pt x="781" y="1970"/>
                  </a:cubicBezTo>
                  <a:cubicBezTo>
                    <a:pt x="707" y="1967"/>
                    <a:pt x="635" y="1968"/>
                    <a:pt x="579" y="1952"/>
                  </a:cubicBezTo>
                  <a:cubicBezTo>
                    <a:pt x="523" y="1936"/>
                    <a:pt x="490" y="1891"/>
                    <a:pt x="445" y="1874"/>
                  </a:cubicBezTo>
                  <a:cubicBezTo>
                    <a:pt x="400" y="1857"/>
                    <a:pt x="351" y="1868"/>
                    <a:pt x="308" y="1852"/>
                  </a:cubicBezTo>
                  <a:cubicBezTo>
                    <a:pt x="265" y="1836"/>
                    <a:pt x="234" y="1834"/>
                    <a:pt x="188" y="1780"/>
                  </a:cubicBezTo>
                  <a:cubicBezTo>
                    <a:pt x="142" y="1726"/>
                    <a:pt x="60" y="1602"/>
                    <a:pt x="30" y="1528"/>
                  </a:cubicBezTo>
                  <a:cubicBezTo>
                    <a:pt x="0" y="1454"/>
                    <a:pt x="3" y="1403"/>
                    <a:pt x="10" y="1336"/>
                  </a:cubicBezTo>
                  <a:cubicBezTo>
                    <a:pt x="17" y="1269"/>
                    <a:pt x="39" y="1180"/>
                    <a:pt x="69" y="1124"/>
                  </a:cubicBezTo>
                  <a:cubicBezTo>
                    <a:pt x="99" y="1068"/>
                    <a:pt x="146" y="1036"/>
                    <a:pt x="188" y="998"/>
                  </a:cubicBezTo>
                  <a:cubicBezTo>
                    <a:pt x="230" y="960"/>
                    <a:pt x="272" y="923"/>
                    <a:pt x="321" y="899"/>
                  </a:cubicBezTo>
                  <a:cubicBezTo>
                    <a:pt x="370" y="875"/>
                    <a:pt x="429" y="863"/>
                    <a:pt x="480" y="853"/>
                  </a:cubicBezTo>
                  <a:cubicBezTo>
                    <a:pt x="531" y="843"/>
                    <a:pt x="585" y="838"/>
                    <a:pt x="625" y="840"/>
                  </a:cubicBezTo>
                  <a:cubicBezTo>
                    <a:pt x="665" y="842"/>
                    <a:pt x="698" y="854"/>
                    <a:pt x="718" y="866"/>
                  </a:cubicBezTo>
                  <a:cubicBezTo>
                    <a:pt x="738" y="878"/>
                    <a:pt x="761" y="904"/>
                    <a:pt x="745" y="912"/>
                  </a:cubicBezTo>
                  <a:cubicBezTo>
                    <a:pt x="729" y="920"/>
                    <a:pt x="685" y="904"/>
                    <a:pt x="619" y="912"/>
                  </a:cubicBezTo>
                  <a:cubicBezTo>
                    <a:pt x="553" y="920"/>
                    <a:pt x="426" y="922"/>
                    <a:pt x="349" y="962"/>
                  </a:cubicBezTo>
                  <a:cubicBezTo>
                    <a:pt x="272" y="1002"/>
                    <a:pt x="197" y="1082"/>
                    <a:pt x="157" y="1154"/>
                  </a:cubicBezTo>
                  <a:cubicBezTo>
                    <a:pt x="117" y="1226"/>
                    <a:pt x="101" y="1314"/>
                    <a:pt x="109" y="1394"/>
                  </a:cubicBezTo>
                  <a:cubicBezTo>
                    <a:pt x="117" y="1474"/>
                    <a:pt x="166" y="1576"/>
                    <a:pt x="205" y="1634"/>
                  </a:cubicBezTo>
                  <a:cubicBezTo>
                    <a:pt x="244" y="1692"/>
                    <a:pt x="317" y="1748"/>
                    <a:pt x="341" y="1740"/>
                  </a:cubicBezTo>
                  <a:close/>
                </a:path>
              </a:pathLst>
            </a:custGeom>
            <a:solidFill>
              <a:srgbClr val="DDDDDD"/>
            </a:solidFill>
            <a:ln w="12700" cmpd="sng">
              <a:solidFill>
                <a:schemeClr val="bg2"/>
              </a:solidFill>
              <a:round/>
              <a:headEnd/>
              <a:tailEnd/>
            </a:ln>
            <a:effectLst/>
          </p:spPr>
          <p:txBody>
            <a:bodyPr/>
            <a:lstStyle/>
            <a:p>
              <a:endParaRPr lang="en-IN"/>
            </a:p>
          </p:txBody>
        </p:sp>
        <p:sp>
          <p:nvSpPr>
            <p:cNvPr id="122021" name="Freeform 165"/>
            <p:cNvSpPr>
              <a:spLocks/>
            </p:cNvSpPr>
            <p:nvPr/>
          </p:nvSpPr>
          <p:spPr bwMode="auto">
            <a:xfrm>
              <a:off x="5054" y="2401"/>
              <a:ext cx="86" cy="91"/>
            </a:xfrm>
            <a:custGeom>
              <a:avLst/>
              <a:gdLst/>
              <a:ahLst/>
              <a:cxnLst>
                <a:cxn ang="0">
                  <a:pos x="0" y="91"/>
                </a:cxn>
                <a:cxn ang="0">
                  <a:pos x="114" y="13"/>
                </a:cxn>
                <a:cxn ang="0">
                  <a:pos x="252" y="13"/>
                </a:cxn>
                <a:cxn ang="0">
                  <a:pos x="360" y="43"/>
                </a:cxn>
                <a:cxn ang="0">
                  <a:pos x="468" y="157"/>
                </a:cxn>
                <a:cxn ang="0">
                  <a:pos x="504" y="319"/>
                </a:cxn>
                <a:cxn ang="0">
                  <a:pos x="528" y="475"/>
                </a:cxn>
              </a:cxnLst>
              <a:rect l="0" t="0" r="r" b="b"/>
              <a:pathLst>
                <a:path w="528" h="475">
                  <a:moveTo>
                    <a:pt x="0" y="91"/>
                  </a:moveTo>
                  <a:cubicBezTo>
                    <a:pt x="19" y="78"/>
                    <a:pt x="72" y="26"/>
                    <a:pt x="114" y="13"/>
                  </a:cubicBezTo>
                  <a:cubicBezTo>
                    <a:pt x="156" y="0"/>
                    <a:pt x="211" y="8"/>
                    <a:pt x="252" y="13"/>
                  </a:cubicBezTo>
                  <a:cubicBezTo>
                    <a:pt x="293" y="18"/>
                    <a:pt x="324" y="19"/>
                    <a:pt x="360" y="43"/>
                  </a:cubicBezTo>
                  <a:cubicBezTo>
                    <a:pt x="396" y="67"/>
                    <a:pt x="444" y="111"/>
                    <a:pt x="468" y="157"/>
                  </a:cubicBezTo>
                  <a:cubicBezTo>
                    <a:pt x="492" y="203"/>
                    <a:pt x="494" y="266"/>
                    <a:pt x="504" y="319"/>
                  </a:cubicBezTo>
                  <a:cubicBezTo>
                    <a:pt x="514" y="372"/>
                    <a:pt x="523" y="443"/>
                    <a:pt x="528" y="475"/>
                  </a:cubicBezTo>
                </a:path>
              </a:pathLst>
            </a:custGeom>
            <a:solidFill>
              <a:srgbClr val="DDDDDD"/>
            </a:solidFill>
            <a:ln w="12700" cmpd="sng">
              <a:solidFill>
                <a:schemeClr val="bg2"/>
              </a:solidFill>
              <a:round/>
              <a:headEnd/>
              <a:tailEnd/>
            </a:ln>
            <a:effectLst/>
          </p:spPr>
          <p:txBody>
            <a:bodyPr/>
            <a:lstStyle/>
            <a:p>
              <a:endParaRPr lang="en-IN"/>
            </a:p>
          </p:txBody>
        </p:sp>
        <p:sp>
          <p:nvSpPr>
            <p:cNvPr id="122022" name="Freeform 166"/>
            <p:cNvSpPr>
              <a:spLocks/>
            </p:cNvSpPr>
            <p:nvPr/>
          </p:nvSpPr>
          <p:spPr bwMode="auto">
            <a:xfrm>
              <a:off x="5058" y="2510"/>
              <a:ext cx="58" cy="11"/>
            </a:xfrm>
            <a:custGeom>
              <a:avLst/>
              <a:gdLst/>
              <a:ahLst/>
              <a:cxnLst>
                <a:cxn ang="0">
                  <a:pos x="0" y="0"/>
                </a:cxn>
                <a:cxn ang="0">
                  <a:pos x="120" y="48"/>
                </a:cxn>
                <a:cxn ang="0">
                  <a:pos x="264" y="48"/>
                </a:cxn>
                <a:cxn ang="0">
                  <a:pos x="360" y="48"/>
                </a:cxn>
              </a:cxnLst>
              <a:rect l="0" t="0" r="r" b="b"/>
              <a:pathLst>
                <a:path w="360" h="56">
                  <a:moveTo>
                    <a:pt x="0" y="0"/>
                  </a:moveTo>
                  <a:cubicBezTo>
                    <a:pt x="19" y="8"/>
                    <a:pt x="76" y="40"/>
                    <a:pt x="120" y="48"/>
                  </a:cubicBezTo>
                  <a:cubicBezTo>
                    <a:pt x="164" y="56"/>
                    <a:pt x="224" y="48"/>
                    <a:pt x="264" y="48"/>
                  </a:cubicBezTo>
                  <a:cubicBezTo>
                    <a:pt x="304" y="48"/>
                    <a:pt x="332" y="48"/>
                    <a:pt x="360" y="48"/>
                  </a:cubicBezTo>
                </a:path>
              </a:pathLst>
            </a:custGeom>
            <a:solidFill>
              <a:srgbClr val="DDDDDD"/>
            </a:solidFill>
            <a:ln w="12700" cmpd="sng">
              <a:solidFill>
                <a:schemeClr val="bg2"/>
              </a:solidFill>
              <a:round/>
              <a:headEnd/>
              <a:tailEnd/>
            </a:ln>
            <a:effectLst/>
          </p:spPr>
          <p:txBody>
            <a:bodyPr/>
            <a:lstStyle/>
            <a:p>
              <a:endParaRPr lang="en-IN"/>
            </a:p>
          </p:txBody>
        </p:sp>
        <p:sp>
          <p:nvSpPr>
            <p:cNvPr id="122023" name="Oval 167"/>
            <p:cNvSpPr>
              <a:spLocks noChangeArrowheads="1"/>
            </p:cNvSpPr>
            <p:nvPr/>
          </p:nvSpPr>
          <p:spPr bwMode="auto">
            <a:xfrm>
              <a:off x="5140" y="2501"/>
              <a:ext cx="16" cy="18"/>
            </a:xfrm>
            <a:prstGeom prst="ellipse">
              <a:avLst/>
            </a:prstGeom>
            <a:solidFill>
              <a:srgbClr val="DDDDDD"/>
            </a:solidFill>
            <a:ln w="9525">
              <a:solidFill>
                <a:schemeClr val="tx1"/>
              </a:solidFill>
              <a:round/>
              <a:headEnd/>
              <a:tailEnd/>
            </a:ln>
            <a:effectLst/>
          </p:spPr>
          <p:txBody>
            <a:bodyPr wrap="none" anchor="ctr"/>
            <a:lstStyle/>
            <a:p>
              <a:endParaRPr lang="en-IN"/>
            </a:p>
          </p:txBody>
        </p:sp>
        <p:sp>
          <p:nvSpPr>
            <p:cNvPr id="122024" name="Freeform 168"/>
            <p:cNvSpPr>
              <a:spLocks/>
            </p:cNvSpPr>
            <p:nvPr/>
          </p:nvSpPr>
          <p:spPr bwMode="auto">
            <a:xfrm>
              <a:off x="5029" y="2574"/>
              <a:ext cx="64" cy="57"/>
            </a:xfrm>
            <a:custGeom>
              <a:avLst/>
              <a:gdLst/>
              <a:ahLst/>
              <a:cxnLst>
                <a:cxn ang="0">
                  <a:pos x="104" y="0"/>
                </a:cxn>
                <a:cxn ang="0">
                  <a:pos x="8" y="96"/>
                </a:cxn>
                <a:cxn ang="0">
                  <a:pos x="56" y="240"/>
                </a:cxn>
                <a:cxn ang="0">
                  <a:pos x="152" y="288"/>
                </a:cxn>
                <a:cxn ang="0">
                  <a:pos x="296" y="288"/>
                </a:cxn>
                <a:cxn ang="0">
                  <a:pos x="390" y="270"/>
                </a:cxn>
              </a:cxnLst>
              <a:rect l="0" t="0" r="r" b="b"/>
              <a:pathLst>
                <a:path w="390" h="296">
                  <a:moveTo>
                    <a:pt x="104" y="0"/>
                  </a:moveTo>
                  <a:cubicBezTo>
                    <a:pt x="60" y="28"/>
                    <a:pt x="16" y="56"/>
                    <a:pt x="8" y="96"/>
                  </a:cubicBezTo>
                  <a:cubicBezTo>
                    <a:pt x="0" y="136"/>
                    <a:pt x="32" y="208"/>
                    <a:pt x="56" y="240"/>
                  </a:cubicBezTo>
                  <a:cubicBezTo>
                    <a:pt x="80" y="272"/>
                    <a:pt x="112" y="280"/>
                    <a:pt x="152" y="288"/>
                  </a:cubicBezTo>
                  <a:cubicBezTo>
                    <a:pt x="192" y="296"/>
                    <a:pt x="256" y="291"/>
                    <a:pt x="296" y="288"/>
                  </a:cubicBezTo>
                  <a:cubicBezTo>
                    <a:pt x="336" y="285"/>
                    <a:pt x="371" y="274"/>
                    <a:pt x="390" y="270"/>
                  </a:cubicBezTo>
                </a:path>
              </a:pathLst>
            </a:custGeom>
            <a:solidFill>
              <a:srgbClr val="DDDDDD"/>
            </a:solidFill>
            <a:ln w="19050" cmpd="sng">
              <a:solidFill>
                <a:schemeClr val="bg2"/>
              </a:solidFill>
              <a:round/>
              <a:headEnd/>
              <a:tailEnd/>
            </a:ln>
            <a:effectLst/>
          </p:spPr>
          <p:txBody>
            <a:bodyPr/>
            <a:lstStyle/>
            <a:p>
              <a:endParaRPr lang="en-IN"/>
            </a:p>
          </p:txBody>
        </p:sp>
        <p:sp>
          <p:nvSpPr>
            <p:cNvPr id="122025" name="Freeform 169"/>
            <p:cNvSpPr>
              <a:spLocks/>
            </p:cNvSpPr>
            <p:nvPr/>
          </p:nvSpPr>
          <p:spPr bwMode="auto">
            <a:xfrm>
              <a:off x="4912" y="2646"/>
              <a:ext cx="121" cy="112"/>
            </a:xfrm>
            <a:custGeom>
              <a:avLst/>
              <a:gdLst/>
              <a:ahLst/>
              <a:cxnLst>
                <a:cxn ang="0">
                  <a:pos x="0" y="164"/>
                </a:cxn>
                <a:cxn ang="0">
                  <a:pos x="135" y="33"/>
                </a:cxn>
                <a:cxn ang="0">
                  <a:pos x="440" y="20"/>
                </a:cxn>
                <a:cxn ang="0">
                  <a:pos x="582" y="152"/>
                </a:cxn>
                <a:cxn ang="0">
                  <a:pos x="582" y="344"/>
                </a:cxn>
                <a:cxn ang="0">
                  <a:pos x="534" y="488"/>
                </a:cxn>
                <a:cxn ang="0">
                  <a:pos x="486" y="536"/>
                </a:cxn>
                <a:cxn ang="0">
                  <a:pos x="632" y="549"/>
                </a:cxn>
                <a:cxn ang="0">
                  <a:pos x="744" y="589"/>
                </a:cxn>
              </a:cxnLst>
              <a:rect l="0" t="0" r="r" b="b"/>
              <a:pathLst>
                <a:path w="744" h="589">
                  <a:moveTo>
                    <a:pt x="0" y="164"/>
                  </a:moveTo>
                  <a:cubicBezTo>
                    <a:pt x="22" y="143"/>
                    <a:pt x="62" y="57"/>
                    <a:pt x="135" y="33"/>
                  </a:cubicBezTo>
                  <a:cubicBezTo>
                    <a:pt x="208" y="9"/>
                    <a:pt x="366" y="0"/>
                    <a:pt x="440" y="20"/>
                  </a:cubicBezTo>
                  <a:cubicBezTo>
                    <a:pt x="514" y="40"/>
                    <a:pt x="558" y="98"/>
                    <a:pt x="582" y="152"/>
                  </a:cubicBezTo>
                  <a:cubicBezTo>
                    <a:pt x="606" y="206"/>
                    <a:pt x="590" y="288"/>
                    <a:pt x="582" y="344"/>
                  </a:cubicBezTo>
                  <a:cubicBezTo>
                    <a:pt x="574" y="400"/>
                    <a:pt x="550" y="456"/>
                    <a:pt x="534" y="488"/>
                  </a:cubicBezTo>
                  <a:cubicBezTo>
                    <a:pt x="518" y="520"/>
                    <a:pt x="470" y="526"/>
                    <a:pt x="486" y="536"/>
                  </a:cubicBezTo>
                  <a:cubicBezTo>
                    <a:pt x="502" y="546"/>
                    <a:pt x="589" y="540"/>
                    <a:pt x="632" y="549"/>
                  </a:cubicBezTo>
                  <a:cubicBezTo>
                    <a:pt x="675" y="558"/>
                    <a:pt x="721" y="581"/>
                    <a:pt x="744" y="589"/>
                  </a:cubicBezTo>
                </a:path>
              </a:pathLst>
            </a:custGeom>
            <a:solidFill>
              <a:srgbClr val="DDDDDD"/>
            </a:solidFill>
            <a:ln w="19050" cmpd="sng">
              <a:solidFill>
                <a:schemeClr val="bg2"/>
              </a:solidFill>
              <a:round/>
              <a:headEnd/>
              <a:tailEnd/>
            </a:ln>
            <a:effectLst/>
          </p:spPr>
          <p:txBody>
            <a:bodyPr/>
            <a:lstStyle/>
            <a:p>
              <a:endParaRPr lang="en-IN"/>
            </a:p>
          </p:txBody>
        </p:sp>
        <p:sp>
          <p:nvSpPr>
            <p:cNvPr id="122026" name="Freeform 170"/>
            <p:cNvSpPr>
              <a:spLocks/>
            </p:cNvSpPr>
            <p:nvPr/>
          </p:nvSpPr>
          <p:spPr bwMode="auto">
            <a:xfrm>
              <a:off x="5138" y="2477"/>
              <a:ext cx="21" cy="6"/>
            </a:xfrm>
            <a:custGeom>
              <a:avLst/>
              <a:gdLst/>
              <a:ahLst/>
              <a:cxnLst>
                <a:cxn ang="0">
                  <a:pos x="132" y="28"/>
                </a:cxn>
                <a:cxn ang="0">
                  <a:pos x="78" y="4"/>
                </a:cxn>
                <a:cxn ang="0">
                  <a:pos x="0" y="4"/>
                </a:cxn>
              </a:cxnLst>
              <a:rect l="0" t="0" r="r" b="b"/>
              <a:pathLst>
                <a:path w="132" h="28">
                  <a:moveTo>
                    <a:pt x="132" y="28"/>
                  </a:moveTo>
                  <a:cubicBezTo>
                    <a:pt x="122" y="24"/>
                    <a:pt x="100" y="8"/>
                    <a:pt x="78" y="4"/>
                  </a:cubicBezTo>
                  <a:cubicBezTo>
                    <a:pt x="56" y="0"/>
                    <a:pt x="16" y="4"/>
                    <a:pt x="0" y="4"/>
                  </a:cubicBezTo>
                </a:path>
              </a:pathLst>
            </a:custGeom>
            <a:solidFill>
              <a:srgbClr val="DDDDDD"/>
            </a:solidFill>
            <a:ln w="12700" cmpd="sng">
              <a:solidFill>
                <a:schemeClr val="bg2"/>
              </a:solidFill>
              <a:round/>
              <a:headEnd/>
              <a:tailEnd/>
            </a:ln>
            <a:effectLst/>
          </p:spPr>
          <p:txBody>
            <a:bodyPr/>
            <a:lstStyle/>
            <a:p>
              <a:endParaRPr lang="en-IN"/>
            </a:p>
          </p:txBody>
        </p:sp>
        <p:sp>
          <p:nvSpPr>
            <p:cNvPr id="122027" name="Freeform 171"/>
            <p:cNvSpPr>
              <a:spLocks/>
            </p:cNvSpPr>
            <p:nvPr/>
          </p:nvSpPr>
          <p:spPr bwMode="auto">
            <a:xfrm>
              <a:off x="5192" y="2519"/>
              <a:ext cx="20" cy="21"/>
            </a:xfrm>
            <a:custGeom>
              <a:avLst/>
              <a:gdLst/>
              <a:ahLst/>
              <a:cxnLst>
                <a:cxn ang="0">
                  <a:pos x="16" y="0"/>
                </a:cxn>
                <a:cxn ang="0">
                  <a:pos x="14" y="52"/>
                </a:cxn>
                <a:cxn ang="0">
                  <a:pos x="64" y="112"/>
                </a:cxn>
                <a:cxn ang="0">
                  <a:pos x="110" y="52"/>
                </a:cxn>
                <a:cxn ang="0">
                  <a:pos x="16" y="0"/>
                </a:cxn>
              </a:cxnLst>
              <a:rect l="0" t="0" r="r" b="b"/>
              <a:pathLst>
                <a:path w="118" h="112">
                  <a:moveTo>
                    <a:pt x="16" y="0"/>
                  </a:moveTo>
                  <a:cubicBezTo>
                    <a:pt x="0" y="0"/>
                    <a:pt x="6" y="33"/>
                    <a:pt x="14" y="52"/>
                  </a:cubicBezTo>
                  <a:cubicBezTo>
                    <a:pt x="22" y="70"/>
                    <a:pt x="48" y="112"/>
                    <a:pt x="64" y="112"/>
                  </a:cubicBezTo>
                  <a:cubicBezTo>
                    <a:pt x="80" y="112"/>
                    <a:pt x="118" y="71"/>
                    <a:pt x="110" y="52"/>
                  </a:cubicBezTo>
                  <a:cubicBezTo>
                    <a:pt x="102" y="33"/>
                    <a:pt x="32" y="0"/>
                    <a:pt x="16" y="0"/>
                  </a:cubicBezTo>
                  <a:close/>
                </a:path>
              </a:pathLst>
            </a:custGeom>
            <a:solidFill>
              <a:srgbClr val="DDDDDD"/>
            </a:solidFill>
            <a:ln w="9525">
              <a:solidFill>
                <a:schemeClr val="tx1"/>
              </a:solidFill>
              <a:round/>
              <a:headEnd/>
              <a:tailEnd/>
            </a:ln>
            <a:effectLst/>
          </p:spPr>
          <p:txBody>
            <a:bodyPr/>
            <a:lstStyle/>
            <a:p>
              <a:endParaRPr lang="en-IN"/>
            </a:p>
          </p:txBody>
        </p:sp>
        <p:sp>
          <p:nvSpPr>
            <p:cNvPr id="122028" name="Freeform 172"/>
            <p:cNvSpPr>
              <a:spLocks/>
            </p:cNvSpPr>
            <p:nvPr/>
          </p:nvSpPr>
          <p:spPr bwMode="auto">
            <a:xfrm>
              <a:off x="5136" y="2563"/>
              <a:ext cx="20" cy="11"/>
            </a:xfrm>
            <a:custGeom>
              <a:avLst/>
              <a:gdLst/>
              <a:ahLst/>
              <a:cxnLst>
                <a:cxn ang="0">
                  <a:pos x="120" y="60"/>
                </a:cxn>
                <a:cxn ang="0">
                  <a:pos x="54" y="42"/>
                </a:cxn>
                <a:cxn ang="0">
                  <a:pos x="0" y="0"/>
                </a:cxn>
              </a:cxnLst>
              <a:rect l="0" t="0" r="r" b="b"/>
              <a:pathLst>
                <a:path w="120" h="60">
                  <a:moveTo>
                    <a:pt x="120" y="60"/>
                  </a:moveTo>
                  <a:cubicBezTo>
                    <a:pt x="109" y="57"/>
                    <a:pt x="74" y="52"/>
                    <a:pt x="54" y="42"/>
                  </a:cubicBezTo>
                  <a:cubicBezTo>
                    <a:pt x="34" y="32"/>
                    <a:pt x="11" y="9"/>
                    <a:pt x="0" y="0"/>
                  </a:cubicBezTo>
                </a:path>
              </a:pathLst>
            </a:custGeom>
            <a:solidFill>
              <a:srgbClr val="DDDDDD"/>
            </a:solidFill>
            <a:ln w="28575" cmpd="sng">
              <a:solidFill>
                <a:srgbClr val="FF0000"/>
              </a:solidFill>
              <a:round/>
              <a:headEnd/>
              <a:tailEnd/>
            </a:ln>
            <a:effectLst/>
          </p:spPr>
          <p:txBody>
            <a:bodyPr/>
            <a:lstStyle/>
            <a:p>
              <a:endParaRPr lang="en-IN"/>
            </a:p>
          </p:txBody>
        </p:sp>
      </p:grpSp>
      <p:sp>
        <p:nvSpPr>
          <p:cNvPr id="122029" name="Text Box 173"/>
          <p:cNvSpPr txBox="1">
            <a:spLocks noChangeArrowheads="1"/>
          </p:cNvSpPr>
          <p:nvPr/>
        </p:nvSpPr>
        <p:spPr bwMode="auto">
          <a:xfrm>
            <a:off x="609600" y="3048000"/>
            <a:ext cx="7848600" cy="369332"/>
          </a:xfrm>
          <a:prstGeom prst="rect">
            <a:avLst/>
          </a:prstGeom>
          <a:noFill/>
          <a:ln w="9525">
            <a:noFill/>
            <a:miter lim="800000"/>
            <a:headEnd/>
            <a:tailEnd/>
          </a:ln>
          <a:effectLst/>
        </p:spPr>
        <p:txBody>
          <a:bodyPr>
            <a:spAutoFit/>
          </a:bodyPr>
          <a:lstStyle/>
          <a:p>
            <a:endParaRPr lang="en-US" dirty="0"/>
          </a:p>
        </p:txBody>
      </p:sp>
      <p:grpSp>
        <p:nvGrpSpPr>
          <p:cNvPr id="8" name="Group 189"/>
          <p:cNvGrpSpPr>
            <a:grpSpLocks/>
          </p:cNvGrpSpPr>
          <p:nvPr/>
        </p:nvGrpSpPr>
        <p:grpSpPr bwMode="auto">
          <a:xfrm>
            <a:off x="2057400" y="2057400"/>
            <a:ext cx="4800600" cy="2286000"/>
            <a:chOff x="1344" y="2352"/>
            <a:chExt cx="3024" cy="1440"/>
          </a:xfrm>
        </p:grpSpPr>
        <p:pic>
          <p:nvPicPr>
            <p:cNvPr id="122046" name="Picture 190" descr="pan-sections-all"/>
            <p:cNvPicPr>
              <a:picLocks noChangeAspect="1" noChangeArrowheads="1"/>
            </p:cNvPicPr>
            <p:nvPr/>
          </p:nvPicPr>
          <p:blipFill>
            <a:blip r:embed="rId9" cstate="print">
              <a:grayscl/>
              <a:lum bright="-10000" contrast="40000"/>
            </a:blip>
            <a:srcRect/>
            <a:stretch>
              <a:fillRect/>
            </a:stretch>
          </p:blipFill>
          <p:spPr bwMode="auto">
            <a:xfrm>
              <a:off x="1344" y="2352"/>
              <a:ext cx="3024" cy="1439"/>
            </a:xfrm>
            <a:prstGeom prst="rect">
              <a:avLst/>
            </a:prstGeom>
            <a:ln w="228600" cap="sq" cmpd="thickThin">
              <a:solidFill>
                <a:srgbClr val="000000"/>
              </a:solidFill>
              <a:prstDash val="solid"/>
              <a:miter lim="800000"/>
            </a:ln>
            <a:effectLst>
              <a:innerShdw blurRad="76200">
                <a:srgbClr val="000000"/>
              </a:innerShdw>
            </a:effectLst>
          </p:spPr>
        </p:pic>
        <p:sp>
          <p:nvSpPr>
            <p:cNvPr id="122047" name="Rectangle 191"/>
            <p:cNvSpPr>
              <a:spLocks noChangeArrowheads="1"/>
            </p:cNvSpPr>
            <p:nvPr/>
          </p:nvSpPr>
          <p:spPr bwMode="auto">
            <a:xfrm>
              <a:off x="1344" y="3600"/>
              <a:ext cx="576" cy="192"/>
            </a:xfrm>
            <a:prstGeom prst="rect">
              <a:avLst/>
            </a:prstGeom>
            <a:solidFill>
              <a:schemeClr val="tx2"/>
            </a:solidFill>
            <a:ln w="9525">
              <a:solidFill>
                <a:schemeClr val="tx1"/>
              </a:solidFill>
              <a:miter lim="800000"/>
              <a:headEnd/>
              <a:tailEnd/>
            </a:ln>
            <a:effectLst/>
          </p:spPr>
          <p:txBody>
            <a:bodyPr wrap="none" anchor="ctr"/>
            <a:lstStyle/>
            <a:p>
              <a:endParaRPr lang="en-IN"/>
            </a:p>
          </p:txBody>
        </p:sp>
      </p:grpSp>
      <p:pic>
        <p:nvPicPr>
          <p:cNvPr id="122048" name="Picture 192" descr="pan-section7a"/>
          <p:cNvPicPr>
            <a:picLocks noChangeAspect="1" noChangeArrowheads="1"/>
          </p:cNvPicPr>
          <p:nvPr/>
        </p:nvPicPr>
        <p:blipFill>
          <a:blip r:embed="rId10" cstate="print">
            <a:lum bright="-24000" contrast="24000"/>
            <a:grayscl/>
          </a:blip>
          <a:srcRect/>
          <a:stretch>
            <a:fillRect/>
          </a:stretch>
        </p:blipFill>
        <p:spPr bwMode="auto">
          <a:xfrm>
            <a:off x="6858000" y="3429000"/>
            <a:ext cx="692150" cy="2209800"/>
          </a:xfrm>
          <a:prstGeom prst="rect">
            <a:avLst/>
          </a:prstGeom>
          <a:noFill/>
        </p:spPr>
      </p:pic>
      <p:pic>
        <p:nvPicPr>
          <p:cNvPr id="122049" name="Picture 193" descr="pan-section6a"/>
          <p:cNvPicPr>
            <a:picLocks noChangeAspect="1" noChangeArrowheads="1"/>
          </p:cNvPicPr>
          <p:nvPr/>
        </p:nvPicPr>
        <p:blipFill>
          <a:blip r:embed="rId11" cstate="print">
            <a:grayscl/>
            <a:lum bright="-30000" contrast="40000"/>
          </a:blip>
          <a:srcRect/>
          <a:stretch>
            <a:fillRect/>
          </a:stretch>
        </p:blipFill>
        <p:spPr bwMode="auto">
          <a:xfrm>
            <a:off x="6019800" y="2209800"/>
            <a:ext cx="679450" cy="2209800"/>
          </a:xfrm>
          <a:prstGeom prst="rect">
            <a:avLst/>
          </a:prstGeom>
          <a:noFill/>
        </p:spPr>
      </p:pic>
      <p:pic>
        <p:nvPicPr>
          <p:cNvPr id="122052" name="Picture 196" descr="pan-section2a"/>
          <p:cNvPicPr>
            <a:picLocks noChangeAspect="1" noChangeArrowheads="1"/>
          </p:cNvPicPr>
          <p:nvPr/>
        </p:nvPicPr>
        <p:blipFill>
          <a:blip r:embed="rId12" cstate="print">
            <a:lum bright="-24000" contrast="30000"/>
            <a:grayscl/>
          </a:blip>
          <a:srcRect/>
          <a:stretch>
            <a:fillRect/>
          </a:stretch>
        </p:blipFill>
        <p:spPr bwMode="auto">
          <a:xfrm>
            <a:off x="2674938" y="2209800"/>
            <a:ext cx="677862" cy="2209800"/>
          </a:xfrm>
          <a:prstGeom prst="rect">
            <a:avLst/>
          </a:prstGeom>
          <a:noFill/>
        </p:spPr>
      </p:pic>
      <p:sp>
        <p:nvSpPr>
          <p:cNvPr id="121969" name="Freeform 113"/>
          <p:cNvSpPr>
            <a:spLocks/>
          </p:cNvSpPr>
          <p:nvPr/>
        </p:nvSpPr>
        <p:spPr bwMode="auto">
          <a:xfrm rot="15537867">
            <a:off x="6629400" y="4267200"/>
            <a:ext cx="762000" cy="304800"/>
          </a:xfrm>
          <a:custGeom>
            <a:avLst/>
            <a:gdLst/>
            <a:ahLst/>
            <a:cxnLst>
              <a:cxn ang="0">
                <a:pos x="0" y="288"/>
              </a:cxn>
              <a:cxn ang="0">
                <a:pos x="0" y="96"/>
              </a:cxn>
              <a:cxn ang="0">
                <a:pos x="96" y="96"/>
              </a:cxn>
              <a:cxn ang="0">
                <a:pos x="96" y="0"/>
              </a:cxn>
              <a:cxn ang="0">
                <a:pos x="480" y="0"/>
              </a:cxn>
              <a:cxn ang="0">
                <a:pos x="480" y="96"/>
              </a:cxn>
              <a:cxn ang="0">
                <a:pos x="576" y="96"/>
              </a:cxn>
              <a:cxn ang="0">
                <a:pos x="576" y="288"/>
              </a:cxn>
              <a:cxn ang="0">
                <a:pos x="0" y="288"/>
              </a:cxn>
            </a:cxnLst>
            <a:rect l="0" t="0" r="r" b="b"/>
            <a:pathLst>
              <a:path w="576" h="288">
                <a:moveTo>
                  <a:pt x="0" y="288"/>
                </a:moveTo>
                <a:lnTo>
                  <a:pt x="0" y="96"/>
                </a:lnTo>
                <a:lnTo>
                  <a:pt x="96" y="96"/>
                </a:lnTo>
                <a:lnTo>
                  <a:pt x="96" y="0"/>
                </a:lnTo>
                <a:lnTo>
                  <a:pt x="480" y="0"/>
                </a:lnTo>
                <a:lnTo>
                  <a:pt x="480" y="96"/>
                </a:lnTo>
                <a:lnTo>
                  <a:pt x="576" y="96"/>
                </a:lnTo>
                <a:lnTo>
                  <a:pt x="576" y="288"/>
                </a:lnTo>
                <a:lnTo>
                  <a:pt x="0" y="288"/>
                </a:lnTo>
                <a:close/>
              </a:path>
            </a:pathLst>
          </a:custGeom>
          <a:solidFill>
            <a:srgbClr val="FF3300"/>
          </a:solidFill>
          <a:ln w="9525">
            <a:solidFill>
              <a:srgbClr val="FF3300"/>
            </a:solidFill>
            <a:round/>
            <a:headEnd/>
            <a:tailEnd/>
          </a:ln>
          <a:effectLst/>
        </p:spPr>
        <p:txBody>
          <a:bodyPr/>
          <a:lstStyle/>
          <a:p>
            <a:endParaRPr lang="en-IN"/>
          </a:p>
        </p:txBody>
      </p:sp>
      <p:sp>
        <p:nvSpPr>
          <p:cNvPr id="121980" name="Freeform 124"/>
          <p:cNvSpPr>
            <a:spLocks/>
          </p:cNvSpPr>
          <p:nvPr/>
        </p:nvSpPr>
        <p:spPr bwMode="auto">
          <a:xfrm rot="-3353769">
            <a:off x="6248400" y="5029200"/>
            <a:ext cx="762000" cy="304800"/>
          </a:xfrm>
          <a:custGeom>
            <a:avLst/>
            <a:gdLst/>
            <a:ahLst/>
            <a:cxnLst>
              <a:cxn ang="0">
                <a:pos x="0" y="288"/>
              </a:cxn>
              <a:cxn ang="0">
                <a:pos x="0" y="96"/>
              </a:cxn>
              <a:cxn ang="0">
                <a:pos x="96" y="96"/>
              </a:cxn>
              <a:cxn ang="0">
                <a:pos x="96" y="0"/>
              </a:cxn>
              <a:cxn ang="0">
                <a:pos x="480" y="0"/>
              </a:cxn>
              <a:cxn ang="0">
                <a:pos x="480" y="96"/>
              </a:cxn>
              <a:cxn ang="0">
                <a:pos x="576" y="96"/>
              </a:cxn>
              <a:cxn ang="0">
                <a:pos x="576" y="288"/>
              </a:cxn>
              <a:cxn ang="0">
                <a:pos x="0" y="288"/>
              </a:cxn>
            </a:cxnLst>
            <a:rect l="0" t="0" r="r" b="b"/>
            <a:pathLst>
              <a:path w="576" h="288">
                <a:moveTo>
                  <a:pt x="0" y="288"/>
                </a:moveTo>
                <a:lnTo>
                  <a:pt x="0" y="96"/>
                </a:lnTo>
                <a:lnTo>
                  <a:pt x="96" y="96"/>
                </a:lnTo>
                <a:lnTo>
                  <a:pt x="96" y="0"/>
                </a:lnTo>
                <a:lnTo>
                  <a:pt x="480" y="0"/>
                </a:lnTo>
                <a:lnTo>
                  <a:pt x="480" y="96"/>
                </a:lnTo>
                <a:lnTo>
                  <a:pt x="576" y="96"/>
                </a:lnTo>
                <a:lnTo>
                  <a:pt x="576" y="288"/>
                </a:lnTo>
                <a:lnTo>
                  <a:pt x="0" y="288"/>
                </a:lnTo>
                <a:close/>
              </a:path>
            </a:pathLst>
          </a:custGeom>
          <a:solidFill>
            <a:srgbClr val="FF3300"/>
          </a:solidFill>
          <a:ln w="9525">
            <a:solidFill>
              <a:srgbClr val="FF3300"/>
            </a:solidFill>
            <a:round/>
            <a:headEnd/>
            <a:tailEnd/>
          </a:ln>
          <a:effectLst/>
        </p:spPr>
        <p:txBody>
          <a:bodyPr/>
          <a:lstStyle/>
          <a:p>
            <a:endParaRPr lang="en-IN"/>
          </a:p>
        </p:txBody>
      </p:sp>
      <p:sp>
        <p:nvSpPr>
          <p:cNvPr id="121982" name="Line 126"/>
          <p:cNvSpPr>
            <a:spLocks noChangeShapeType="1"/>
          </p:cNvSpPr>
          <p:nvPr/>
        </p:nvSpPr>
        <p:spPr bwMode="auto">
          <a:xfrm flipH="1">
            <a:off x="2438400" y="4267200"/>
            <a:ext cx="4419600" cy="1295400"/>
          </a:xfrm>
          <a:prstGeom prst="line">
            <a:avLst/>
          </a:prstGeom>
          <a:noFill/>
          <a:ln w="19050">
            <a:solidFill>
              <a:srgbClr val="FFFF00"/>
            </a:solidFill>
            <a:prstDash val="sysDot"/>
            <a:round/>
            <a:headEnd/>
            <a:tailEnd/>
          </a:ln>
          <a:effectLst/>
        </p:spPr>
        <p:txBody>
          <a:bodyPr/>
          <a:lstStyle/>
          <a:p>
            <a:endParaRPr lang="en-IN"/>
          </a:p>
        </p:txBody>
      </p:sp>
      <p:pic>
        <p:nvPicPr>
          <p:cNvPr id="122050" name="Picture 194" descr="pan-section1a"/>
          <p:cNvPicPr>
            <a:picLocks noChangeAspect="1" noChangeArrowheads="1"/>
          </p:cNvPicPr>
          <p:nvPr/>
        </p:nvPicPr>
        <p:blipFill>
          <a:blip r:embed="rId13" cstate="print">
            <a:lum bright="-24000" contrast="30000"/>
            <a:grayscl/>
          </a:blip>
          <a:srcRect/>
          <a:stretch>
            <a:fillRect/>
          </a:stretch>
        </p:blipFill>
        <p:spPr bwMode="auto">
          <a:xfrm>
            <a:off x="1817688" y="3505200"/>
            <a:ext cx="696912" cy="2209800"/>
          </a:xfrm>
          <a:prstGeom prst="rect">
            <a:avLst/>
          </a:prstGeom>
          <a:noFill/>
        </p:spPr>
      </p:pic>
      <p:sp>
        <p:nvSpPr>
          <p:cNvPr id="188" name="Text Box 141"/>
          <p:cNvSpPr txBox="1">
            <a:spLocks noChangeArrowheads="1"/>
          </p:cNvSpPr>
          <p:nvPr/>
        </p:nvSpPr>
        <p:spPr bwMode="auto">
          <a:xfrm>
            <a:off x="533400" y="152400"/>
            <a:ext cx="8458200" cy="461665"/>
          </a:xfrm>
          <a:prstGeom prst="rect">
            <a:avLst/>
          </a:prstGeom>
          <a:noFill/>
          <a:ln w="9525">
            <a:noFill/>
            <a:miter lim="800000"/>
            <a:headEnd/>
            <a:tailEnd/>
          </a:ln>
          <a:effectLst/>
        </p:spPr>
        <p:txBody>
          <a:bodyPr>
            <a:spAutoFit/>
          </a:bodyPr>
          <a:lstStyle/>
          <a:p>
            <a:endParaRPr lang="en-US" sz="2400" dirty="0"/>
          </a:p>
        </p:txBody>
      </p:sp>
      <p:pic>
        <p:nvPicPr>
          <p:cNvPr id="121984" name="Picture 128" descr="pan-section1"/>
          <p:cNvPicPr>
            <a:picLocks noChangeAspect="1" noChangeArrowheads="1"/>
          </p:cNvPicPr>
          <p:nvPr/>
        </p:nvPicPr>
        <p:blipFill>
          <a:blip r:embed="rId14" cstate="print">
            <a:lum bright="-18000" contrast="18000"/>
            <a:grayscl/>
          </a:blip>
          <a:srcRect/>
          <a:stretch>
            <a:fillRect/>
          </a:stretch>
        </p:blipFill>
        <p:spPr bwMode="auto">
          <a:xfrm>
            <a:off x="990600" y="457200"/>
            <a:ext cx="663575" cy="2133600"/>
          </a:xfrm>
          <a:prstGeom prst="rect">
            <a:avLst/>
          </a:prstGeom>
          <a:noFill/>
        </p:spPr>
      </p:pic>
      <p:pic>
        <p:nvPicPr>
          <p:cNvPr id="121985" name="Picture 129" descr="pan-section2"/>
          <p:cNvPicPr>
            <a:picLocks noChangeAspect="1" noChangeArrowheads="1"/>
          </p:cNvPicPr>
          <p:nvPr/>
        </p:nvPicPr>
        <p:blipFill>
          <a:blip r:embed="rId15" cstate="print">
            <a:lum bright="-18000" contrast="18000"/>
            <a:grayscl/>
          </a:blip>
          <a:srcRect/>
          <a:stretch>
            <a:fillRect/>
          </a:stretch>
        </p:blipFill>
        <p:spPr bwMode="auto">
          <a:xfrm>
            <a:off x="2090738" y="457200"/>
            <a:ext cx="652462" cy="2209800"/>
          </a:xfrm>
          <a:prstGeom prst="rect">
            <a:avLst/>
          </a:prstGeom>
          <a:noFill/>
        </p:spPr>
      </p:pic>
      <p:pic>
        <p:nvPicPr>
          <p:cNvPr id="121986" name="Picture 130" descr="pan-section3"/>
          <p:cNvPicPr>
            <a:picLocks noChangeAspect="1" noChangeArrowheads="1"/>
          </p:cNvPicPr>
          <p:nvPr/>
        </p:nvPicPr>
        <p:blipFill>
          <a:blip r:embed="rId5" cstate="print">
            <a:lum bright="-18000" contrast="18000"/>
            <a:grayscl/>
          </a:blip>
          <a:srcRect/>
          <a:stretch>
            <a:fillRect/>
          </a:stretch>
        </p:blipFill>
        <p:spPr bwMode="auto">
          <a:xfrm>
            <a:off x="3124200" y="457200"/>
            <a:ext cx="647700" cy="2190750"/>
          </a:xfrm>
          <a:prstGeom prst="rect">
            <a:avLst/>
          </a:prstGeom>
          <a:noFill/>
        </p:spPr>
      </p:pic>
      <p:pic>
        <p:nvPicPr>
          <p:cNvPr id="121987" name="Picture 131" descr="pan-section4"/>
          <p:cNvPicPr>
            <a:picLocks noChangeAspect="1" noChangeArrowheads="1"/>
          </p:cNvPicPr>
          <p:nvPr/>
        </p:nvPicPr>
        <p:blipFill>
          <a:blip r:embed="rId6" cstate="print">
            <a:lum bright="-18000" contrast="18000"/>
            <a:grayscl/>
          </a:blip>
          <a:srcRect/>
          <a:stretch>
            <a:fillRect/>
          </a:stretch>
        </p:blipFill>
        <p:spPr bwMode="auto">
          <a:xfrm>
            <a:off x="4227513" y="457200"/>
            <a:ext cx="649287" cy="2209800"/>
          </a:xfrm>
          <a:prstGeom prst="rect">
            <a:avLst/>
          </a:prstGeom>
          <a:noFill/>
        </p:spPr>
      </p:pic>
      <p:pic>
        <p:nvPicPr>
          <p:cNvPr id="121988" name="Picture 132" descr="pan-section5"/>
          <p:cNvPicPr>
            <a:picLocks noChangeAspect="1" noChangeArrowheads="1"/>
          </p:cNvPicPr>
          <p:nvPr/>
        </p:nvPicPr>
        <p:blipFill>
          <a:blip r:embed="rId7" cstate="print">
            <a:lum bright="-18000" contrast="18000"/>
            <a:grayscl/>
          </a:blip>
          <a:srcRect/>
          <a:stretch>
            <a:fillRect/>
          </a:stretch>
        </p:blipFill>
        <p:spPr bwMode="auto">
          <a:xfrm>
            <a:off x="5334000" y="457200"/>
            <a:ext cx="696913" cy="2228850"/>
          </a:xfrm>
          <a:prstGeom prst="rect">
            <a:avLst/>
          </a:prstGeom>
          <a:noFill/>
        </p:spPr>
      </p:pic>
      <p:grpSp>
        <p:nvGrpSpPr>
          <p:cNvPr id="3" name="Group 133"/>
          <p:cNvGrpSpPr>
            <a:grpSpLocks/>
          </p:cNvGrpSpPr>
          <p:nvPr/>
        </p:nvGrpSpPr>
        <p:grpSpPr bwMode="auto">
          <a:xfrm>
            <a:off x="6477000" y="457200"/>
            <a:ext cx="639763" cy="2216150"/>
            <a:chOff x="4080" y="816"/>
            <a:chExt cx="403" cy="1396"/>
          </a:xfrm>
        </p:grpSpPr>
        <p:pic>
          <p:nvPicPr>
            <p:cNvPr id="121990" name="Picture 134" descr="pan-section6"/>
            <p:cNvPicPr>
              <a:picLocks noChangeAspect="1" noChangeArrowheads="1"/>
            </p:cNvPicPr>
            <p:nvPr/>
          </p:nvPicPr>
          <p:blipFill>
            <a:blip r:embed="rId16" cstate="print">
              <a:lum bright="-18000" contrast="18000"/>
              <a:grayscl/>
            </a:blip>
            <a:srcRect/>
            <a:stretch>
              <a:fillRect/>
            </a:stretch>
          </p:blipFill>
          <p:spPr bwMode="auto">
            <a:xfrm>
              <a:off x="4080" y="816"/>
              <a:ext cx="403" cy="1396"/>
            </a:xfrm>
            <a:prstGeom prst="rect">
              <a:avLst/>
            </a:prstGeom>
            <a:noFill/>
          </p:spPr>
        </p:pic>
        <p:sp>
          <p:nvSpPr>
            <p:cNvPr id="121991" name="Freeform 135"/>
            <p:cNvSpPr>
              <a:spLocks/>
            </p:cNvSpPr>
            <p:nvPr/>
          </p:nvSpPr>
          <p:spPr bwMode="auto">
            <a:xfrm>
              <a:off x="4325" y="1993"/>
              <a:ext cx="151" cy="218"/>
            </a:xfrm>
            <a:custGeom>
              <a:avLst/>
              <a:gdLst/>
              <a:ahLst/>
              <a:cxnLst>
                <a:cxn ang="0">
                  <a:pos x="0" y="215"/>
                </a:cxn>
                <a:cxn ang="0">
                  <a:pos x="0" y="0"/>
                </a:cxn>
                <a:cxn ang="0">
                  <a:pos x="151" y="0"/>
                </a:cxn>
                <a:cxn ang="0">
                  <a:pos x="151" y="218"/>
                </a:cxn>
              </a:cxnLst>
              <a:rect l="0" t="0" r="r" b="b"/>
              <a:pathLst>
                <a:path w="151" h="218">
                  <a:moveTo>
                    <a:pt x="0" y="215"/>
                  </a:moveTo>
                  <a:lnTo>
                    <a:pt x="0" y="0"/>
                  </a:lnTo>
                  <a:lnTo>
                    <a:pt x="151" y="0"/>
                  </a:lnTo>
                  <a:lnTo>
                    <a:pt x="151" y="218"/>
                  </a:lnTo>
                </a:path>
              </a:pathLst>
            </a:custGeom>
            <a:solidFill>
              <a:schemeClr val="tx1"/>
            </a:solidFill>
            <a:ln w="9525">
              <a:solidFill>
                <a:schemeClr val="tx1"/>
              </a:solidFill>
              <a:round/>
              <a:headEnd/>
              <a:tailEnd/>
            </a:ln>
            <a:effectLst/>
          </p:spPr>
          <p:txBody>
            <a:bodyPr/>
            <a:lstStyle/>
            <a:p>
              <a:endParaRPr lang="en-IN"/>
            </a:p>
          </p:txBody>
        </p:sp>
      </p:grpSp>
      <p:grpSp>
        <p:nvGrpSpPr>
          <p:cNvPr id="4" name="Group 136"/>
          <p:cNvGrpSpPr>
            <a:grpSpLocks/>
          </p:cNvGrpSpPr>
          <p:nvPr/>
        </p:nvGrpSpPr>
        <p:grpSpPr bwMode="auto">
          <a:xfrm>
            <a:off x="7586663" y="457200"/>
            <a:ext cx="642937" cy="2212975"/>
            <a:chOff x="4272" y="2688"/>
            <a:chExt cx="405" cy="1394"/>
          </a:xfrm>
        </p:grpSpPr>
        <p:pic>
          <p:nvPicPr>
            <p:cNvPr id="121993" name="Picture 137" descr="pan-section7"/>
            <p:cNvPicPr>
              <a:picLocks noChangeAspect="1" noChangeArrowheads="1"/>
            </p:cNvPicPr>
            <p:nvPr/>
          </p:nvPicPr>
          <p:blipFill>
            <a:blip r:embed="rId17" cstate="print">
              <a:lum bright="-18000" contrast="18000"/>
              <a:grayscl/>
            </a:blip>
            <a:srcRect/>
            <a:stretch>
              <a:fillRect/>
            </a:stretch>
          </p:blipFill>
          <p:spPr bwMode="auto">
            <a:xfrm>
              <a:off x="4272" y="2688"/>
              <a:ext cx="405" cy="1388"/>
            </a:xfrm>
            <a:prstGeom prst="rect">
              <a:avLst/>
            </a:prstGeom>
            <a:noFill/>
          </p:spPr>
        </p:pic>
        <p:sp>
          <p:nvSpPr>
            <p:cNvPr id="121994" name="Freeform 138"/>
            <p:cNvSpPr>
              <a:spLocks/>
            </p:cNvSpPr>
            <p:nvPr/>
          </p:nvSpPr>
          <p:spPr bwMode="auto">
            <a:xfrm>
              <a:off x="4274" y="3871"/>
              <a:ext cx="402" cy="211"/>
            </a:xfrm>
            <a:custGeom>
              <a:avLst/>
              <a:gdLst/>
              <a:ahLst/>
              <a:cxnLst>
                <a:cxn ang="0">
                  <a:pos x="0" y="211"/>
                </a:cxn>
                <a:cxn ang="0">
                  <a:pos x="0" y="0"/>
                </a:cxn>
                <a:cxn ang="0">
                  <a:pos x="402" y="0"/>
                </a:cxn>
                <a:cxn ang="0">
                  <a:pos x="402" y="211"/>
                </a:cxn>
                <a:cxn ang="0">
                  <a:pos x="0" y="211"/>
                </a:cxn>
              </a:cxnLst>
              <a:rect l="0" t="0" r="r" b="b"/>
              <a:pathLst>
                <a:path w="402" h="211">
                  <a:moveTo>
                    <a:pt x="0" y="211"/>
                  </a:moveTo>
                  <a:lnTo>
                    <a:pt x="0" y="0"/>
                  </a:lnTo>
                  <a:lnTo>
                    <a:pt x="402" y="0"/>
                  </a:lnTo>
                  <a:lnTo>
                    <a:pt x="402" y="211"/>
                  </a:lnTo>
                  <a:lnTo>
                    <a:pt x="0" y="211"/>
                  </a:lnTo>
                  <a:close/>
                </a:path>
              </a:pathLst>
            </a:custGeom>
            <a:solidFill>
              <a:schemeClr val="tx2"/>
            </a:solidFill>
            <a:ln w="28575" cmpd="sng">
              <a:solidFill>
                <a:schemeClr val="tx1"/>
              </a:solidFill>
              <a:round/>
              <a:headEnd/>
              <a:tailEnd/>
            </a:ln>
            <a:effectLst/>
          </p:spPr>
          <p:txBody>
            <a:bodyPr/>
            <a:lstStyle/>
            <a:p>
              <a:endParaRPr lang="en-IN"/>
            </a:p>
          </p:txBody>
        </p:sp>
      </p:grpSp>
    </p:spTree>
    <p:custDataLst>
      <p:tags r:id="rId1"/>
    </p:custDataLst>
    <p:extLst>
      <p:ext uri="{BB962C8B-B14F-4D97-AF65-F5344CB8AC3E}">
        <p14:creationId xmlns:p14="http://schemas.microsoft.com/office/powerpoint/2010/main" val="294652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1953"/>
                                        </p:tgtEl>
                                        <p:attrNameLst>
                                          <p:attrName>style.visibility</p:attrName>
                                        </p:attrNameLst>
                                      </p:cBhvr>
                                      <p:to>
                                        <p:strVal val="visible"/>
                                      </p:to>
                                    </p:set>
                                    <p:animEffect transition="in" filter="wipe(left)">
                                      <p:cBhvr>
                                        <p:cTn id="7" dur="1000"/>
                                        <p:tgtEl>
                                          <p:spTgt spid="121953"/>
                                        </p:tgtEl>
                                      </p:cBhvr>
                                    </p:animEffect>
                                  </p:childTnLst>
                                </p:cTn>
                              </p:par>
                              <p:par>
                                <p:cTn id="8" presetID="1" presetClass="exit" presetSubtype="0" fill="hold" nodeType="withEffect">
                                  <p:stCondLst>
                                    <p:cond delay="0"/>
                                  </p:stCondLst>
                                  <p:childTnLst>
                                    <p:set>
                                      <p:cBhvr>
                                        <p:cTn id="9" dur="1" fill="hold">
                                          <p:stCondLst>
                                            <p:cond delay="0"/>
                                          </p:stCondLst>
                                        </p:cTn>
                                        <p:tgtEl>
                                          <p:spTgt spid="5"/>
                                        </p:tgtEl>
                                        <p:attrNameLst>
                                          <p:attrName>style.visibility</p:attrName>
                                        </p:attrNameLst>
                                      </p:cBhvr>
                                      <p:to>
                                        <p:strVal val="hidden"/>
                                      </p:to>
                                    </p:set>
                                  </p:childTnLst>
                                </p:cTn>
                              </p:par>
                              <p:par>
                                <p:cTn id="10" presetID="22" presetClass="entr" presetSubtype="8" fill="hold" grpId="0" nodeType="withEffect">
                                  <p:stCondLst>
                                    <p:cond delay="0"/>
                                  </p:stCondLst>
                                  <p:childTnLst>
                                    <p:set>
                                      <p:cBhvr>
                                        <p:cTn id="11" dur="1" fill="hold">
                                          <p:stCondLst>
                                            <p:cond delay="0"/>
                                          </p:stCondLst>
                                        </p:cTn>
                                        <p:tgtEl>
                                          <p:spTgt spid="121952"/>
                                        </p:tgtEl>
                                        <p:attrNameLst>
                                          <p:attrName>style.visibility</p:attrName>
                                        </p:attrNameLst>
                                      </p:cBhvr>
                                      <p:to>
                                        <p:strVal val="visible"/>
                                      </p:to>
                                    </p:set>
                                    <p:animEffect transition="in" filter="wipe(left)">
                                      <p:cBhvr>
                                        <p:cTn id="12" dur="1000"/>
                                        <p:tgtEl>
                                          <p:spTgt spid="121952"/>
                                        </p:tgtEl>
                                      </p:cBhvr>
                                    </p:animEffect>
                                  </p:childTnLst>
                                </p:cTn>
                              </p:par>
                            </p:childTnLst>
                          </p:cTn>
                        </p:par>
                        <p:par>
                          <p:cTn id="13" fill="hold">
                            <p:stCondLst>
                              <p:cond delay="1000"/>
                            </p:stCondLst>
                            <p:childTnLst>
                              <p:par>
                                <p:cTn id="14" presetID="1" presetClass="entr" presetSubtype="0" fill="hold" nodeType="afterEffect">
                                  <p:stCondLst>
                                    <p:cond delay="0"/>
                                  </p:stCondLst>
                                  <p:childTnLst>
                                    <p:set>
                                      <p:cBhvr>
                                        <p:cTn id="15" dur="1" fill="hold">
                                          <p:stCondLst>
                                            <p:cond delay="0"/>
                                          </p:stCondLst>
                                        </p:cTn>
                                        <p:tgtEl>
                                          <p:spTgt spid="122048"/>
                                        </p:tgtEl>
                                        <p:attrNameLst>
                                          <p:attrName>style.visibility</p:attrName>
                                        </p:attrNameLst>
                                      </p:cBhvr>
                                      <p:to>
                                        <p:strVal val="visible"/>
                                      </p:to>
                                    </p:set>
                                  </p:childTnLst>
                                </p:cTn>
                              </p:par>
                              <p:par>
                                <p:cTn id="16" presetID="1" presetClass="exit" presetSubtype="0" fill="hold" grpId="1" nodeType="withEffect">
                                  <p:stCondLst>
                                    <p:cond delay="0"/>
                                  </p:stCondLst>
                                  <p:childTnLst>
                                    <p:set>
                                      <p:cBhvr>
                                        <p:cTn id="17" dur="1" fill="hold">
                                          <p:stCondLst>
                                            <p:cond delay="0"/>
                                          </p:stCondLst>
                                        </p:cTn>
                                        <p:tgtEl>
                                          <p:spTgt spid="121953"/>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121952"/>
                                        </p:tgtEl>
                                        <p:attrNameLst>
                                          <p:attrName>style.visibility</p:attrName>
                                        </p:attrNameLst>
                                      </p:cBhvr>
                                      <p:to>
                                        <p:strVal val="hidden"/>
                                      </p:to>
                                    </p:set>
                                  </p:childTnLst>
                                </p:cTn>
                              </p:par>
                            </p:childTnLst>
                          </p:cTn>
                        </p:par>
                        <p:par>
                          <p:cTn id="20" fill="hold">
                            <p:stCondLst>
                              <p:cond delay="1000"/>
                            </p:stCondLst>
                            <p:childTnLst>
                              <p:par>
                                <p:cTn id="21" presetID="1" presetClass="exit" presetSubtype="0" fill="hold" grpId="0" nodeType="afterEffect">
                                  <p:stCondLst>
                                    <p:cond delay="0"/>
                                  </p:stCondLst>
                                  <p:childTnLst>
                                    <p:set>
                                      <p:cBhvr>
                                        <p:cTn id="22" dur="1" fill="hold">
                                          <p:stCondLst>
                                            <p:cond delay="0"/>
                                          </p:stCondLst>
                                        </p:cTn>
                                        <p:tgtEl>
                                          <p:spTgt spid="12196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21967"/>
                                        </p:tgtEl>
                                        <p:attrNameLst>
                                          <p:attrName>style.visibility</p:attrName>
                                        </p:attrNameLst>
                                      </p:cBhvr>
                                      <p:to>
                                        <p:strVal val="visible"/>
                                      </p:to>
                                    </p:se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121951"/>
                                        </p:tgtEl>
                                        <p:attrNameLst>
                                          <p:attrName>style.visibility</p:attrName>
                                        </p:attrNameLst>
                                      </p:cBhvr>
                                      <p:to>
                                        <p:strVal val="visible"/>
                                      </p:to>
                                    </p:set>
                                    <p:animEffect transition="in" filter="wipe(left)">
                                      <p:cBhvr>
                                        <p:cTn id="28" dur="1000"/>
                                        <p:tgtEl>
                                          <p:spTgt spid="121951"/>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21950"/>
                                        </p:tgtEl>
                                        <p:attrNameLst>
                                          <p:attrName>style.visibility</p:attrName>
                                        </p:attrNameLst>
                                      </p:cBhvr>
                                      <p:to>
                                        <p:strVal val="visible"/>
                                      </p:to>
                                    </p:set>
                                    <p:animEffect transition="in" filter="wipe(left)">
                                      <p:cBhvr>
                                        <p:cTn id="31" dur="1000"/>
                                        <p:tgtEl>
                                          <p:spTgt spid="121950"/>
                                        </p:tgtEl>
                                      </p:cBhvr>
                                    </p:animEffect>
                                  </p:childTnLst>
                                </p:cTn>
                              </p:par>
                            </p:childTnLst>
                          </p:cTn>
                        </p:par>
                        <p:par>
                          <p:cTn id="32" fill="hold">
                            <p:stCondLst>
                              <p:cond delay="2000"/>
                            </p:stCondLst>
                            <p:childTnLst>
                              <p:par>
                                <p:cTn id="33" presetID="1" presetClass="entr" presetSubtype="0" fill="hold" nodeType="afterEffect">
                                  <p:stCondLst>
                                    <p:cond delay="0"/>
                                  </p:stCondLst>
                                  <p:childTnLst>
                                    <p:set>
                                      <p:cBhvr>
                                        <p:cTn id="34" dur="1" fill="hold">
                                          <p:stCondLst>
                                            <p:cond delay="0"/>
                                          </p:stCondLst>
                                        </p:cTn>
                                        <p:tgtEl>
                                          <p:spTgt spid="122049"/>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121951"/>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21950"/>
                                        </p:tgtEl>
                                        <p:attrNameLst>
                                          <p:attrName>style.visibility</p:attrName>
                                        </p:attrNameLst>
                                      </p:cBhvr>
                                      <p:to>
                                        <p:strVal val="hidden"/>
                                      </p:to>
                                    </p:set>
                                  </p:childTnLst>
                                </p:cTn>
                              </p:par>
                            </p:childTnLst>
                          </p:cTn>
                        </p:par>
                        <p:par>
                          <p:cTn id="39" fill="hold">
                            <p:stCondLst>
                              <p:cond delay="2000"/>
                            </p:stCondLst>
                            <p:childTnLst>
                              <p:par>
                                <p:cTn id="40" presetID="1" presetClass="exit" presetSubtype="0" fill="hold" grpId="1" nodeType="afterEffect">
                                  <p:stCondLst>
                                    <p:cond delay="0"/>
                                  </p:stCondLst>
                                  <p:childTnLst>
                                    <p:set>
                                      <p:cBhvr>
                                        <p:cTn id="41" dur="1" fill="hold">
                                          <p:stCondLst>
                                            <p:cond delay="0"/>
                                          </p:stCondLst>
                                        </p:cTn>
                                        <p:tgtEl>
                                          <p:spTgt spid="121967"/>
                                        </p:tgtEl>
                                        <p:attrNameLst>
                                          <p:attrName>style.visibility</p:attrName>
                                        </p:attrNameLst>
                                      </p:cBhvr>
                                      <p:to>
                                        <p:strVal val="hidden"/>
                                      </p:to>
                                    </p:set>
                                  </p:childTnLst>
                                </p:cTn>
                              </p:par>
                              <p:par>
                                <p:cTn id="42" presetID="1" presetClass="entr" presetSubtype="0" fill="hold" grpId="0" nodeType="withEffect">
                                  <p:stCondLst>
                                    <p:cond delay="0"/>
                                  </p:stCondLst>
                                  <p:childTnLst>
                                    <p:set>
                                      <p:cBhvr>
                                        <p:cTn id="43" dur="1" fill="hold">
                                          <p:stCondLst>
                                            <p:cond delay="0"/>
                                          </p:stCondLst>
                                        </p:cTn>
                                        <p:tgtEl>
                                          <p:spTgt spid="121977"/>
                                        </p:tgtEl>
                                        <p:attrNameLst>
                                          <p:attrName>style.visibility</p:attrName>
                                        </p:attrNameLst>
                                      </p:cBhvr>
                                      <p:to>
                                        <p:strVal val="visible"/>
                                      </p:to>
                                    </p:set>
                                  </p:childTnLst>
                                </p:cTn>
                              </p:par>
                            </p:childTnLst>
                          </p:cTn>
                        </p:par>
                        <p:par>
                          <p:cTn id="44" fill="hold">
                            <p:stCondLst>
                              <p:cond delay="2000"/>
                            </p:stCondLst>
                            <p:childTnLst>
                              <p:par>
                                <p:cTn id="45" presetID="22" presetClass="entr" presetSubtype="4" fill="hold" grpId="0" nodeType="afterEffect">
                                  <p:stCondLst>
                                    <p:cond delay="0"/>
                                  </p:stCondLst>
                                  <p:childTnLst>
                                    <p:set>
                                      <p:cBhvr>
                                        <p:cTn id="46" dur="1" fill="hold">
                                          <p:stCondLst>
                                            <p:cond delay="0"/>
                                          </p:stCondLst>
                                        </p:cTn>
                                        <p:tgtEl>
                                          <p:spTgt spid="121974"/>
                                        </p:tgtEl>
                                        <p:attrNameLst>
                                          <p:attrName>style.visibility</p:attrName>
                                        </p:attrNameLst>
                                      </p:cBhvr>
                                      <p:to>
                                        <p:strVal val="visible"/>
                                      </p:to>
                                    </p:set>
                                    <p:animEffect transition="in" filter="wipe(down)">
                                      <p:cBhvr>
                                        <p:cTn id="47" dur="1000"/>
                                        <p:tgtEl>
                                          <p:spTgt spid="121974"/>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21975"/>
                                        </p:tgtEl>
                                        <p:attrNameLst>
                                          <p:attrName>style.visibility</p:attrName>
                                        </p:attrNameLst>
                                      </p:cBhvr>
                                      <p:to>
                                        <p:strVal val="visible"/>
                                      </p:to>
                                    </p:set>
                                    <p:animEffect transition="in" filter="wipe(down)">
                                      <p:cBhvr>
                                        <p:cTn id="50" dur="1000"/>
                                        <p:tgtEl>
                                          <p:spTgt spid="121975"/>
                                        </p:tgtEl>
                                      </p:cBhvr>
                                    </p:animEffect>
                                  </p:childTnLst>
                                </p:cTn>
                              </p:par>
                            </p:childTnLst>
                          </p:cTn>
                        </p:par>
                        <p:par>
                          <p:cTn id="51" fill="hold">
                            <p:stCondLst>
                              <p:cond delay="3000"/>
                            </p:stCondLst>
                            <p:childTnLst>
                              <p:par>
                                <p:cTn id="52" presetID="1" presetClass="entr" presetSubtype="0" fill="hold" nodeType="afterEffect">
                                  <p:stCondLst>
                                    <p:cond delay="0"/>
                                  </p:stCondLst>
                                  <p:childTnLst>
                                    <p:set>
                                      <p:cBhvr>
                                        <p:cTn id="53" dur="1" fill="hold">
                                          <p:stCondLst>
                                            <p:cond delay="0"/>
                                          </p:stCondLst>
                                        </p:cTn>
                                        <p:tgtEl>
                                          <p:spTgt spid="121961"/>
                                        </p:tgtEl>
                                        <p:attrNameLst>
                                          <p:attrName>style.visibility</p:attrName>
                                        </p:attrNameLst>
                                      </p:cBhvr>
                                      <p:to>
                                        <p:strVal val="visible"/>
                                      </p:to>
                                    </p:set>
                                  </p:childTnLst>
                                </p:cTn>
                              </p:par>
                              <p:par>
                                <p:cTn id="54" presetID="1" presetClass="exit" presetSubtype="0" fill="hold" grpId="1" nodeType="withEffect">
                                  <p:stCondLst>
                                    <p:cond delay="0"/>
                                  </p:stCondLst>
                                  <p:childTnLst>
                                    <p:set>
                                      <p:cBhvr>
                                        <p:cTn id="55" dur="1" fill="hold">
                                          <p:stCondLst>
                                            <p:cond delay="0"/>
                                          </p:stCondLst>
                                        </p:cTn>
                                        <p:tgtEl>
                                          <p:spTgt spid="121975"/>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121974"/>
                                        </p:tgtEl>
                                        <p:attrNameLst>
                                          <p:attrName>style.visibility</p:attrName>
                                        </p:attrNameLst>
                                      </p:cBhvr>
                                      <p:to>
                                        <p:strVal val="hidden"/>
                                      </p:to>
                                    </p:set>
                                  </p:childTnLst>
                                </p:cTn>
                              </p:par>
                            </p:childTnLst>
                          </p:cTn>
                        </p:par>
                        <p:par>
                          <p:cTn id="58" fill="hold">
                            <p:stCondLst>
                              <p:cond delay="3000"/>
                            </p:stCondLst>
                            <p:childTnLst>
                              <p:par>
                                <p:cTn id="59" presetID="1" presetClass="exit" presetSubtype="0" fill="hold" grpId="1" nodeType="afterEffect">
                                  <p:stCondLst>
                                    <p:cond delay="0"/>
                                  </p:stCondLst>
                                  <p:childTnLst>
                                    <p:set>
                                      <p:cBhvr>
                                        <p:cTn id="60" dur="1" fill="hold">
                                          <p:stCondLst>
                                            <p:cond delay="0"/>
                                          </p:stCondLst>
                                        </p:cTn>
                                        <p:tgtEl>
                                          <p:spTgt spid="121977"/>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121966"/>
                                        </p:tgtEl>
                                        <p:attrNameLst>
                                          <p:attrName>style.visibility</p:attrName>
                                        </p:attrNameLst>
                                      </p:cBhvr>
                                      <p:to>
                                        <p:strVal val="visible"/>
                                      </p:to>
                                    </p:set>
                                  </p:childTnLst>
                                </p:cTn>
                              </p:par>
                            </p:childTnLst>
                          </p:cTn>
                        </p:par>
                        <p:par>
                          <p:cTn id="63" fill="hold">
                            <p:stCondLst>
                              <p:cond delay="3000"/>
                            </p:stCondLst>
                            <p:childTnLst>
                              <p:par>
                                <p:cTn id="64" presetID="22" presetClass="entr" presetSubtype="4" fill="hold" grpId="0" nodeType="afterEffect">
                                  <p:stCondLst>
                                    <p:cond delay="0"/>
                                  </p:stCondLst>
                                  <p:childTnLst>
                                    <p:set>
                                      <p:cBhvr>
                                        <p:cTn id="65" dur="1" fill="hold">
                                          <p:stCondLst>
                                            <p:cond delay="0"/>
                                          </p:stCondLst>
                                        </p:cTn>
                                        <p:tgtEl>
                                          <p:spTgt spid="121970"/>
                                        </p:tgtEl>
                                        <p:attrNameLst>
                                          <p:attrName>style.visibility</p:attrName>
                                        </p:attrNameLst>
                                      </p:cBhvr>
                                      <p:to>
                                        <p:strVal val="visible"/>
                                      </p:to>
                                    </p:set>
                                    <p:animEffect transition="in" filter="wipe(down)">
                                      <p:cBhvr>
                                        <p:cTn id="66" dur="1000"/>
                                        <p:tgtEl>
                                          <p:spTgt spid="121970"/>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121971"/>
                                        </p:tgtEl>
                                        <p:attrNameLst>
                                          <p:attrName>style.visibility</p:attrName>
                                        </p:attrNameLst>
                                      </p:cBhvr>
                                      <p:to>
                                        <p:strVal val="visible"/>
                                      </p:to>
                                    </p:set>
                                    <p:animEffect transition="in" filter="wipe(down)">
                                      <p:cBhvr>
                                        <p:cTn id="69" dur="1000"/>
                                        <p:tgtEl>
                                          <p:spTgt spid="121971"/>
                                        </p:tgtEl>
                                      </p:cBhvr>
                                    </p:animEffect>
                                  </p:childTnLst>
                                </p:cTn>
                              </p:par>
                            </p:childTnLst>
                          </p:cTn>
                        </p:par>
                        <p:par>
                          <p:cTn id="70" fill="hold">
                            <p:stCondLst>
                              <p:cond delay="4000"/>
                            </p:stCondLst>
                            <p:childTnLst>
                              <p:par>
                                <p:cTn id="71" presetID="1" presetClass="entr" presetSubtype="0" fill="hold" nodeType="afterEffect">
                                  <p:stCondLst>
                                    <p:cond delay="0"/>
                                  </p:stCondLst>
                                  <p:childTnLst>
                                    <p:set>
                                      <p:cBhvr>
                                        <p:cTn id="72" dur="1" fill="hold">
                                          <p:stCondLst>
                                            <p:cond delay="0"/>
                                          </p:stCondLst>
                                        </p:cTn>
                                        <p:tgtEl>
                                          <p:spTgt spid="121960"/>
                                        </p:tgtEl>
                                        <p:attrNameLst>
                                          <p:attrName>style.visibility</p:attrName>
                                        </p:attrNameLst>
                                      </p:cBhvr>
                                      <p:to>
                                        <p:strVal val="visible"/>
                                      </p:to>
                                    </p:set>
                                  </p:childTnLst>
                                </p:cTn>
                              </p:par>
                              <p:par>
                                <p:cTn id="73" presetID="1" presetClass="exit" presetSubtype="0" fill="hold" grpId="1" nodeType="withEffect">
                                  <p:stCondLst>
                                    <p:cond delay="0"/>
                                  </p:stCondLst>
                                  <p:childTnLst>
                                    <p:set>
                                      <p:cBhvr>
                                        <p:cTn id="74" dur="1" fill="hold">
                                          <p:stCondLst>
                                            <p:cond delay="0"/>
                                          </p:stCondLst>
                                        </p:cTn>
                                        <p:tgtEl>
                                          <p:spTgt spid="121970"/>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121971"/>
                                        </p:tgtEl>
                                        <p:attrNameLst>
                                          <p:attrName>style.visibility</p:attrName>
                                        </p:attrNameLst>
                                      </p:cBhvr>
                                      <p:to>
                                        <p:strVal val="hidden"/>
                                      </p:to>
                                    </p:set>
                                  </p:childTnLst>
                                </p:cTn>
                              </p:par>
                            </p:childTnLst>
                          </p:cTn>
                        </p:par>
                        <p:par>
                          <p:cTn id="77" fill="hold">
                            <p:stCondLst>
                              <p:cond delay="4000"/>
                            </p:stCondLst>
                            <p:childTnLst>
                              <p:par>
                                <p:cTn id="78" presetID="1" presetClass="exit" presetSubtype="0" fill="hold" grpId="1" nodeType="afterEffect">
                                  <p:stCondLst>
                                    <p:cond delay="0"/>
                                  </p:stCondLst>
                                  <p:childTnLst>
                                    <p:set>
                                      <p:cBhvr>
                                        <p:cTn id="79" dur="1" fill="hold">
                                          <p:stCondLst>
                                            <p:cond delay="0"/>
                                          </p:stCondLst>
                                        </p:cTn>
                                        <p:tgtEl>
                                          <p:spTgt spid="121966"/>
                                        </p:tgtEl>
                                        <p:attrNameLst>
                                          <p:attrName>style.visibility</p:attrName>
                                        </p:attrNameLst>
                                      </p:cBhvr>
                                      <p:to>
                                        <p:strVal val="hidden"/>
                                      </p:to>
                                    </p:set>
                                  </p:childTnLst>
                                </p:cTn>
                              </p:par>
                              <p:par>
                                <p:cTn id="80" presetID="1" presetClass="entr" presetSubtype="0" fill="hold" grpId="0" nodeType="withEffect">
                                  <p:stCondLst>
                                    <p:cond delay="0"/>
                                  </p:stCondLst>
                                  <p:childTnLst>
                                    <p:set>
                                      <p:cBhvr>
                                        <p:cTn id="81" dur="1" fill="hold">
                                          <p:stCondLst>
                                            <p:cond delay="0"/>
                                          </p:stCondLst>
                                        </p:cTn>
                                        <p:tgtEl>
                                          <p:spTgt spid="121976"/>
                                        </p:tgtEl>
                                        <p:attrNameLst>
                                          <p:attrName>style.visibility</p:attrName>
                                        </p:attrNameLst>
                                      </p:cBhvr>
                                      <p:to>
                                        <p:strVal val="visible"/>
                                      </p:to>
                                    </p:set>
                                  </p:childTnLst>
                                </p:cTn>
                              </p:par>
                            </p:childTnLst>
                          </p:cTn>
                        </p:par>
                        <p:par>
                          <p:cTn id="82" fill="hold">
                            <p:stCondLst>
                              <p:cond delay="4000"/>
                            </p:stCondLst>
                            <p:childTnLst>
                              <p:par>
                                <p:cTn id="83" presetID="22" presetClass="entr" presetSubtype="4" fill="hold" grpId="0" nodeType="afterEffect">
                                  <p:stCondLst>
                                    <p:cond delay="0"/>
                                  </p:stCondLst>
                                  <p:childTnLst>
                                    <p:set>
                                      <p:cBhvr>
                                        <p:cTn id="84" dur="1" fill="hold">
                                          <p:stCondLst>
                                            <p:cond delay="0"/>
                                          </p:stCondLst>
                                        </p:cTn>
                                        <p:tgtEl>
                                          <p:spTgt spid="121972"/>
                                        </p:tgtEl>
                                        <p:attrNameLst>
                                          <p:attrName>style.visibility</p:attrName>
                                        </p:attrNameLst>
                                      </p:cBhvr>
                                      <p:to>
                                        <p:strVal val="visible"/>
                                      </p:to>
                                    </p:set>
                                    <p:animEffect transition="in" filter="wipe(down)">
                                      <p:cBhvr>
                                        <p:cTn id="85" dur="1000"/>
                                        <p:tgtEl>
                                          <p:spTgt spid="121972"/>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121973"/>
                                        </p:tgtEl>
                                        <p:attrNameLst>
                                          <p:attrName>style.visibility</p:attrName>
                                        </p:attrNameLst>
                                      </p:cBhvr>
                                      <p:to>
                                        <p:strVal val="visible"/>
                                      </p:to>
                                    </p:set>
                                    <p:animEffect transition="in" filter="wipe(down)">
                                      <p:cBhvr>
                                        <p:cTn id="88" dur="1000"/>
                                        <p:tgtEl>
                                          <p:spTgt spid="121973"/>
                                        </p:tgtEl>
                                      </p:cBhvr>
                                    </p:animEffect>
                                  </p:childTnLst>
                                </p:cTn>
                              </p:par>
                            </p:childTnLst>
                          </p:cTn>
                        </p:par>
                        <p:par>
                          <p:cTn id="89" fill="hold">
                            <p:stCondLst>
                              <p:cond delay="5000"/>
                            </p:stCondLst>
                            <p:childTnLst>
                              <p:par>
                                <p:cTn id="90" presetID="1" presetClass="entr" presetSubtype="0" fill="hold" nodeType="afterEffect">
                                  <p:stCondLst>
                                    <p:cond delay="0"/>
                                  </p:stCondLst>
                                  <p:childTnLst>
                                    <p:set>
                                      <p:cBhvr>
                                        <p:cTn id="91" dur="1" fill="hold">
                                          <p:stCondLst>
                                            <p:cond delay="0"/>
                                          </p:stCondLst>
                                        </p:cTn>
                                        <p:tgtEl>
                                          <p:spTgt spid="121959"/>
                                        </p:tgtEl>
                                        <p:attrNameLst>
                                          <p:attrName>style.visibility</p:attrName>
                                        </p:attrNameLst>
                                      </p:cBhvr>
                                      <p:to>
                                        <p:strVal val="visible"/>
                                      </p:to>
                                    </p:set>
                                  </p:childTnLst>
                                </p:cTn>
                              </p:par>
                              <p:par>
                                <p:cTn id="92" presetID="1" presetClass="exit" presetSubtype="0" fill="hold" grpId="1" nodeType="withEffect">
                                  <p:stCondLst>
                                    <p:cond delay="0"/>
                                  </p:stCondLst>
                                  <p:childTnLst>
                                    <p:set>
                                      <p:cBhvr>
                                        <p:cTn id="93" dur="1" fill="hold">
                                          <p:stCondLst>
                                            <p:cond delay="0"/>
                                          </p:stCondLst>
                                        </p:cTn>
                                        <p:tgtEl>
                                          <p:spTgt spid="121972"/>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121973"/>
                                        </p:tgtEl>
                                        <p:attrNameLst>
                                          <p:attrName>style.visibility</p:attrName>
                                        </p:attrNameLst>
                                      </p:cBhvr>
                                      <p:to>
                                        <p:strVal val="hidden"/>
                                      </p:to>
                                    </p:set>
                                  </p:childTnLst>
                                </p:cTn>
                              </p:par>
                            </p:childTnLst>
                          </p:cTn>
                        </p:par>
                        <p:par>
                          <p:cTn id="96" fill="hold">
                            <p:stCondLst>
                              <p:cond delay="5000"/>
                            </p:stCondLst>
                            <p:childTnLst>
                              <p:par>
                                <p:cTn id="97" presetID="1" presetClass="exit" presetSubtype="0" fill="hold" grpId="1" nodeType="afterEffect">
                                  <p:stCondLst>
                                    <p:cond delay="0"/>
                                  </p:stCondLst>
                                  <p:childTnLst>
                                    <p:set>
                                      <p:cBhvr>
                                        <p:cTn id="98" dur="1" fill="hold">
                                          <p:stCondLst>
                                            <p:cond delay="0"/>
                                          </p:stCondLst>
                                        </p:cTn>
                                        <p:tgtEl>
                                          <p:spTgt spid="121976"/>
                                        </p:tgtEl>
                                        <p:attrNameLst>
                                          <p:attrName>style.visibility</p:attrName>
                                        </p:attrNameLst>
                                      </p:cBhvr>
                                      <p:to>
                                        <p:strVal val="hidden"/>
                                      </p:to>
                                    </p:set>
                                  </p:childTnLst>
                                </p:cTn>
                              </p:par>
                              <p:par>
                                <p:cTn id="99" presetID="1" presetClass="entr" presetSubtype="0" fill="hold" grpId="0" nodeType="withEffect">
                                  <p:stCondLst>
                                    <p:cond delay="0"/>
                                  </p:stCondLst>
                                  <p:childTnLst>
                                    <p:set>
                                      <p:cBhvr>
                                        <p:cTn id="100" dur="1" fill="hold">
                                          <p:stCondLst>
                                            <p:cond delay="0"/>
                                          </p:stCondLst>
                                        </p:cTn>
                                        <p:tgtEl>
                                          <p:spTgt spid="121980"/>
                                        </p:tgtEl>
                                        <p:attrNameLst>
                                          <p:attrName>style.visibility</p:attrName>
                                        </p:attrNameLst>
                                      </p:cBhvr>
                                      <p:to>
                                        <p:strVal val="visible"/>
                                      </p:to>
                                    </p:set>
                                  </p:childTnLst>
                                </p:cTn>
                              </p:par>
                            </p:childTnLst>
                          </p:cTn>
                        </p:par>
                        <p:par>
                          <p:cTn id="101" fill="hold">
                            <p:stCondLst>
                              <p:cond delay="5000"/>
                            </p:stCondLst>
                            <p:childTnLst>
                              <p:par>
                                <p:cTn id="102" presetID="22" presetClass="entr" presetSubtype="2" fill="hold" grpId="0" nodeType="afterEffect">
                                  <p:stCondLst>
                                    <p:cond delay="0"/>
                                  </p:stCondLst>
                                  <p:childTnLst>
                                    <p:set>
                                      <p:cBhvr>
                                        <p:cTn id="103" dur="1" fill="hold">
                                          <p:stCondLst>
                                            <p:cond delay="0"/>
                                          </p:stCondLst>
                                        </p:cTn>
                                        <p:tgtEl>
                                          <p:spTgt spid="121979"/>
                                        </p:tgtEl>
                                        <p:attrNameLst>
                                          <p:attrName>style.visibility</p:attrName>
                                        </p:attrNameLst>
                                      </p:cBhvr>
                                      <p:to>
                                        <p:strVal val="visible"/>
                                      </p:to>
                                    </p:set>
                                    <p:animEffect transition="in" filter="wipe(right)">
                                      <p:cBhvr>
                                        <p:cTn id="104" dur="1000"/>
                                        <p:tgtEl>
                                          <p:spTgt spid="121979"/>
                                        </p:tgtEl>
                                      </p:cBhvr>
                                    </p:animEffect>
                                  </p:childTnLst>
                                </p:cTn>
                              </p:par>
                              <p:par>
                                <p:cTn id="105" presetID="22" presetClass="entr" presetSubtype="2" fill="hold" grpId="0" nodeType="withEffect">
                                  <p:stCondLst>
                                    <p:cond delay="0"/>
                                  </p:stCondLst>
                                  <p:childTnLst>
                                    <p:set>
                                      <p:cBhvr>
                                        <p:cTn id="106" dur="1" fill="hold">
                                          <p:stCondLst>
                                            <p:cond delay="0"/>
                                          </p:stCondLst>
                                        </p:cTn>
                                        <p:tgtEl>
                                          <p:spTgt spid="121978"/>
                                        </p:tgtEl>
                                        <p:attrNameLst>
                                          <p:attrName>style.visibility</p:attrName>
                                        </p:attrNameLst>
                                      </p:cBhvr>
                                      <p:to>
                                        <p:strVal val="visible"/>
                                      </p:to>
                                    </p:set>
                                    <p:animEffect transition="in" filter="wipe(right)">
                                      <p:cBhvr>
                                        <p:cTn id="107" dur="1000"/>
                                        <p:tgtEl>
                                          <p:spTgt spid="121978"/>
                                        </p:tgtEl>
                                      </p:cBhvr>
                                    </p:animEffect>
                                  </p:childTnLst>
                                </p:cTn>
                              </p:par>
                            </p:childTnLst>
                          </p:cTn>
                        </p:par>
                        <p:par>
                          <p:cTn id="108" fill="hold">
                            <p:stCondLst>
                              <p:cond delay="6000"/>
                            </p:stCondLst>
                            <p:childTnLst>
                              <p:par>
                                <p:cTn id="109" presetID="1" presetClass="entr" presetSubtype="0" fill="hold" nodeType="afterEffect">
                                  <p:stCondLst>
                                    <p:cond delay="0"/>
                                  </p:stCondLst>
                                  <p:childTnLst>
                                    <p:set>
                                      <p:cBhvr>
                                        <p:cTn id="110" dur="1" fill="hold">
                                          <p:stCondLst>
                                            <p:cond delay="0"/>
                                          </p:stCondLst>
                                        </p:cTn>
                                        <p:tgtEl>
                                          <p:spTgt spid="122052"/>
                                        </p:tgtEl>
                                        <p:attrNameLst>
                                          <p:attrName>style.visibility</p:attrName>
                                        </p:attrNameLst>
                                      </p:cBhvr>
                                      <p:to>
                                        <p:strVal val="visible"/>
                                      </p:to>
                                    </p:set>
                                  </p:childTnLst>
                                </p:cTn>
                              </p:par>
                              <p:par>
                                <p:cTn id="111" presetID="1" presetClass="exit" presetSubtype="0" fill="hold" grpId="1" nodeType="withEffect">
                                  <p:stCondLst>
                                    <p:cond delay="0"/>
                                  </p:stCondLst>
                                  <p:childTnLst>
                                    <p:set>
                                      <p:cBhvr>
                                        <p:cTn id="112" dur="1" fill="hold">
                                          <p:stCondLst>
                                            <p:cond delay="0"/>
                                          </p:stCondLst>
                                        </p:cTn>
                                        <p:tgtEl>
                                          <p:spTgt spid="121978"/>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121979"/>
                                        </p:tgtEl>
                                        <p:attrNameLst>
                                          <p:attrName>style.visibility</p:attrName>
                                        </p:attrNameLst>
                                      </p:cBhvr>
                                      <p:to>
                                        <p:strVal val="hidden"/>
                                      </p:to>
                                    </p:set>
                                  </p:childTnLst>
                                </p:cTn>
                              </p:par>
                            </p:childTnLst>
                          </p:cTn>
                        </p:par>
                        <p:par>
                          <p:cTn id="115" fill="hold">
                            <p:stCondLst>
                              <p:cond delay="6000"/>
                            </p:stCondLst>
                            <p:childTnLst>
                              <p:par>
                                <p:cTn id="116" presetID="1" presetClass="exit" presetSubtype="0" fill="hold" grpId="1" nodeType="afterEffect">
                                  <p:stCondLst>
                                    <p:cond delay="0"/>
                                  </p:stCondLst>
                                  <p:childTnLst>
                                    <p:set>
                                      <p:cBhvr>
                                        <p:cTn id="117" dur="1" fill="hold">
                                          <p:stCondLst>
                                            <p:cond delay="0"/>
                                          </p:stCondLst>
                                        </p:cTn>
                                        <p:tgtEl>
                                          <p:spTgt spid="121980"/>
                                        </p:tgtEl>
                                        <p:attrNameLst>
                                          <p:attrName>style.visibility</p:attrName>
                                        </p:attrNameLst>
                                      </p:cBhvr>
                                      <p:to>
                                        <p:strVal val="hidden"/>
                                      </p:to>
                                    </p:set>
                                  </p:childTnLst>
                                </p:cTn>
                              </p:par>
                              <p:par>
                                <p:cTn id="118" presetID="1" presetClass="entr" presetSubtype="0" fill="hold" grpId="0" nodeType="withEffect">
                                  <p:stCondLst>
                                    <p:cond delay="0"/>
                                  </p:stCondLst>
                                  <p:childTnLst>
                                    <p:set>
                                      <p:cBhvr>
                                        <p:cTn id="119" dur="1" fill="hold">
                                          <p:stCondLst>
                                            <p:cond delay="0"/>
                                          </p:stCondLst>
                                        </p:cTn>
                                        <p:tgtEl>
                                          <p:spTgt spid="121969"/>
                                        </p:tgtEl>
                                        <p:attrNameLst>
                                          <p:attrName>style.visibility</p:attrName>
                                        </p:attrNameLst>
                                      </p:cBhvr>
                                      <p:to>
                                        <p:strVal val="visible"/>
                                      </p:to>
                                    </p:set>
                                  </p:childTnLst>
                                </p:cTn>
                              </p:par>
                            </p:childTnLst>
                          </p:cTn>
                        </p:par>
                        <p:par>
                          <p:cTn id="120" fill="hold">
                            <p:stCondLst>
                              <p:cond delay="6000"/>
                            </p:stCondLst>
                            <p:childTnLst>
                              <p:par>
                                <p:cTn id="121" presetID="22" presetClass="entr" presetSubtype="2" fill="hold" grpId="0" nodeType="afterEffect">
                                  <p:stCondLst>
                                    <p:cond delay="0"/>
                                  </p:stCondLst>
                                  <p:childTnLst>
                                    <p:set>
                                      <p:cBhvr>
                                        <p:cTn id="122" dur="1" fill="hold">
                                          <p:stCondLst>
                                            <p:cond delay="0"/>
                                          </p:stCondLst>
                                        </p:cTn>
                                        <p:tgtEl>
                                          <p:spTgt spid="121982"/>
                                        </p:tgtEl>
                                        <p:attrNameLst>
                                          <p:attrName>style.visibility</p:attrName>
                                        </p:attrNameLst>
                                      </p:cBhvr>
                                      <p:to>
                                        <p:strVal val="visible"/>
                                      </p:to>
                                    </p:set>
                                    <p:animEffect transition="in" filter="wipe(right)">
                                      <p:cBhvr>
                                        <p:cTn id="123" dur="1000"/>
                                        <p:tgtEl>
                                          <p:spTgt spid="121982"/>
                                        </p:tgtEl>
                                      </p:cBhvr>
                                    </p:animEffect>
                                  </p:childTnLst>
                                </p:cTn>
                              </p:par>
                              <p:par>
                                <p:cTn id="124" presetID="22" presetClass="entr" presetSubtype="2" fill="hold" grpId="0" nodeType="withEffect">
                                  <p:stCondLst>
                                    <p:cond delay="0"/>
                                  </p:stCondLst>
                                  <p:childTnLst>
                                    <p:set>
                                      <p:cBhvr>
                                        <p:cTn id="125" dur="1" fill="hold">
                                          <p:stCondLst>
                                            <p:cond delay="0"/>
                                          </p:stCondLst>
                                        </p:cTn>
                                        <p:tgtEl>
                                          <p:spTgt spid="121981"/>
                                        </p:tgtEl>
                                        <p:attrNameLst>
                                          <p:attrName>style.visibility</p:attrName>
                                        </p:attrNameLst>
                                      </p:cBhvr>
                                      <p:to>
                                        <p:strVal val="visible"/>
                                      </p:to>
                                    </p:set>
                                    <p:animEffect transition="in" filter="wipe(right)">
                                      <p:cBhvr>
                                        <p:cTn id="126" dur="1000"/>
                                        <p:tgtEl>
                                          <p:spTgt spid="121981"/>
                                        </p:tgtEl>
                                      </p:cBhvr>
                                    </p:animEffect>
                                  </p:childTnLst>
                                </p:cTn>
                              </p:par>
                            </p:childTnLst>
                          </p:cTn>
                        </p:par>
                        <p:par>
                          <p:cTn id="127" fill="hold">
                            <p:stCondLst>
                              <p:cond delay="7000"/>
                            </p:stCondLst>
                            <p:childTnLst>
                              <p:par>
                                <p:cTn id="128" presetID="1" presetClass="entr" presetSubtype="0" fill="hold" nodeType="afterEffect">
                                  <p:stCondLst>
                                    <p:cond delay="0"/>
                                  </p:stCondLst>
                                  <p:childTnLst>
                                    <p:set>
                                      <p:cBhvr>
                                        <p:cTn id="129" dur="1" fill="hold">
                                          <p:stCondLst>
                                            <p:cond delay="0"/>
                                          </p:stCondLst>
                                        </p:cTn>
                                        <p:tgtEl>
                                          <p:spTgt spid="122050"/>
                                        </p:tgtEl>
                                        <p:attrNameLst>
                                          <p:attrName>style.visibility</p:attrName>
                                        </p:attrNameLst>
                                      </p:cBhvr>
                                      <p:to>
                                        <p:strVal val="visible"/>
                                      </p:to>
                                    </p:set>
                                  </p:childTnLst>
                                </p:cTn>
                              </p:par>
                              <p:par>
                                <p:cTn id="130" presetID="1" presetClass="exit" presetSubtype="0" fill="hold" grpId="1" nodeType="withEffect">
                                  <p:stCondLst>
                                    <p:cond delay="0"/>
                                  </p:stCondLst>
                                  <p:childTnLst>
                                    <p:set>
                                      <p:cBhvr>
                                        <p:cTn id="131" dur="1" fill="hold">
                                          <p:stCondLst>
                                            <p:cond delay="0"/>
                                          </p:stCondLst>
                                        </p:cTn>
                                        <p:tgtEl>
                                          <p:spTgt spid="121981"/>
                                        </p:tgtEl>
                                        <p:attrNameLst>
                                          <p:attrName>style.visibility</p:attrName>
                                        </p:attrNameLst>
                                      </p:cBhvr>
                                      <p:to>
                                        <p:strVal val="hidden"/>
                                      </p:to>
                                    </p:set>
                                  </p:childTnLst>
                                </p:cTn>
                              </p:par>
                              <p:par>
                                <p:cTn id="132" presetID="1" presetClass="exit" presetSubtype="0" fill="hold" grpId="1" nodeType="withEffect">
                                  <p:stCondLst>
                                    <p:cond delay="0"/>
                                  </p:stCondLst>
                                  <p:childTnLst>
                                    <p:set>
                                      <p:cBhvr>
                                        <p:cTn id="133" dur="1" fill="hold">
                                          <p:stCondLst>
                                            <p:cond delay="0"/>
                                          </p:stCondLst>
                                        </p:cTn>
                                        <p:tgtEl>
                                          <p:spTgt spid="121982"/>
                                        </p:tgtEl>
                                        <p:attrNameLst>
                                          <p:attrName>style.visibility</p:attrName>
                                        </p:attrNameLst>
                                      </p:cBhvr>
                                      <p:to>
                                        <p:strVal val="hidden"/>
                                      </p:to>
                                    </p:set>
                                  </p:childTnLst>
                                </p:cTn>
                              </p:par>
                              <p:par>
                                <p:cTn id="134" presetID="1" presetClass="exit" presetSubtype="0" fill="hold" grpId="1" nodeType="withEffect">
                                  <p:stCondLst>
                                    <p:cond delay="0"/>
                                  </p:stCondLst>
                                  <p:childTnLst>
                                    <p:set>
                                      <p:cBhvr>
                                        <p:cTn id="135" dur="1" fill="hold">
                                          <p:stCondLst>
                                            <p:cond delay="0"/>
                                          </p:stCondLst>
                                        </p:cTn>
                                        <p:tgtEl>
                                          <p:spTgt spid="121969"/>
                                        </p:tgtEl>
                                        <p:attrNameLst>
                                          <p:attrName>style.visibility</p:attrName>
                                        </p:attrNameLst>
                                      </p:cBhvr>
                                      <p:to>
                                        <p:strVal val="hidden"/>
                                      </p:to>
                                    </p:set>
                                  </p:childTnLst>
                                </p:cTn>
                              </p:par>
                            </p:childTnLst>
                          </p:cTn>
                        </p:par>
                        <p:par>
                          <p:cTn id="136" fill="hold">
                            <p:stCondLst>
                              <p:cond delay="7000"/>
                            </p:stCondLst>
                            <p:childTnLst>
                              <p:par>
                                <p:cTn id="137" presetID="1" presetClass="entr" presetSubtype="0" fill="hold" nodeType="afterEffect">
                                  <p:stCondLst>
                                    <p:cond delay="0"/>
                                  </p:stCondLst>
                                  <p:childTnLst>
                                    <p:set>
                                      <p:cBhvr>
                                        <p:cTn id="138" dur="1" fill="hold">
                                          <p:stCondLst>
                                            <p:cond delay="0"/>
                                          </p:stCondLst>
                                        </p:cTn>
                                        <p:tgtEl>
                                          <p:spTgt spid="6"/>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122013"/>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xit" presetSubtype="0" fill="hold" nodeType="clickEffect">
                                  <p:stCondLst>
                                    <p:cond delay="0"/>
                                  </p:stCondLst>
                                  <p:childTnLst>
                                    <p:set>
                                      <p:cBhvr>
                                        <p:cTn id="144" dur="1" fill="hold">
                                          <p:stCondLst>
                                            <p:cond delay="0"/>
                                          </p:stCondLst>
                                        </p:cTn>
                                        <p:tgtEl>
                                          <p:spTgt spid="6"/>
                                        </p:tgtEl>
                                        <p:attrNameLst>
                                          <p:attrName>style.visibility</p:attrName>
                                        </p:attrNameLst>
                                      </p:cBhvr>
                                      <p:to>
                                        <p:strVal val="hidden"/>
                                      </p:to>
                                    </p:set>
                                  </p:childTnLst>
                                </p:cTn>
                              </p:par>
                              <p:par>
                                <p:cTn id="145" presetID="1" presetClass="exit" presetSubtype="0" fill="hold" grpId="0" nodeType="withEffect" nodePh="1">
                                  <p:stCondLst>
                                    <p:cond delay="0"/>
                                  </p:stCondLst>
                                  <p:endCondLst>
                                    <p:cond evt="begin" delay="0">
                                      <p:tn val="145"/>
                                    </p:cond>
                                  </p:endCondLst>
                                  <p:childTnLst>
                                    <p:set>
                                      <p:cBhvr>
                                        <p:cTn id="146" dur="1" fill="hold">
                                          <p:stCondLst>
                                            <p:cond delay="0"/>
                                          </p:stCondLst>
                                        </p:cTn>
                                        <p:tgtEl>
                                          <p:spTgt spid="122013"/>
                                        </p:tgtEl>
                                        <p:attrNameLst>
                                          <p:attrName>style.visibility</p:attrName>
                                        </p:attrNameLst>
                                      </p:cBhvr>
                                      <p:to>
                                        <p:strVal val="hidden"/>
                                      </p:to>
                                    </p:set>
                                  </p:childTnLst>
                                </p:cTn>
                              </p:par>
                              <p:par>
                                <p:cTn id="147" presetID="1" presetClass="exit" presetSubtype="0" fill="hold" nodeType="withEffect">
                                  <p:stCondLst>
                                    <p:cond delay="0"/>
                                  </p:stCondLst>
                                  <p:childTnLst>
                                    <p:set>
                                      <p:cBhvr>
                                        <p:cTn id="148" dur="1" fill="hold">
                                          <p:stCondLst>
                                            <p:cond delay="0"/>
                                          </p:stCondLst>
                                        </p:cTn>
                                        <p:tgtEl>
                                          <p:spTgt spid="122050"/>
                                        </p:tgtEl>
                                        <p:attrNameLst>
                                          <p:attrName>style.visibility</p:attrName>
                                        </p:attrNameLst>
                                      </p:cBhvr>
                                      <p:to>
                                        <p:strVal val="hidden"/>
                                      </p:to>
                                    </p:set>
                                  </p:childTnLst>
                                </p:cTn>
                              </p:par>
                              <p:par>
                                <p:cTn id="149" presetID="1" presetClass="exit" presetSubtype="0" fill="hold" nodeType="withEffect">
                                  <p:stCondLst>
                                    <p:cond delay="0"/>
                                  </p:stCondLst>
                                  <p:childTnLst>
                                    <p:set>
                                      <p:cBhvr>
                                        <p:cTn id="150" dur="1" fill="hold">
                                          <p:stCondLst>
                                            <p:cond delay="0"/>
                                          </p:stCondLst>
                                        </p:cTn>
                                        <p:tgtEl>
                                          <p:spTgt spid="122052"/>
                                        </p:tgtEl>
                                        <p:attrNameLst>
                                          <p:attrName>style.visibility</p:attrName>
                                        </p:attrNameLst>
                                      </p:cBhvr>
                                      <p:to>
                                        <p:strVal val="hidden"/>
                                      </p:to>
                                    </p:set>
                                  </p:childTnLst>
                                </p:cTn>
                              </p:par>
                              <p:par>
                                <p:cTn id="151" presetID="1" presetClass="exit" presetSubtype="0" fill="hold" nodeType="withEffect">
                                  <p:stCondLst>
                                    <p:cond delay="0"/>
                                  </p:stCondLst>
                                  <p:childTnLst>
                                    <p:set>
                                      <p:cBhvr>
                                        <p:cTn id="152" dur="1" fill="hold">
                                          <p:stCondLst>
                                            <p:cond delay="0"/>
                                          </p:stCondLst>
                                        </p:cTn>
                                        <p:tgtEl>
                                          <p:spTgt spid="121959"/>
                                        </p:tgtEl>
                                        <p:attrNameLst>
                                          <p:attrName>style.visibility</p:attrName>
                                        </p:attrNameLst>
                                      </p:cBhvr>
                                      <p:to>
                                        <p:strVal val="hidden"/>
                                      </p:to>
                                    </p:set>
                                  </p:childTnLst>
                                </p:cTn>
                              </p:par>
                              <p:par>
                                <p:cTn id="153" presetID="1" presetClass="exit" presetSubtype="0" fill="hold" nodeType="withEffect">
                                  <p:stCondLst>
                                    <p:cond delay="0"/>
                                  </p:stCondLst>
                                  <p:childTnLst>
                                    <p:set>
                                      <p:cBhvr>
                                        <p:cTn id="154" dur="1" fill="hold">
                                          <p:stCondLst>
                                            <p:cond delay="0"/>
                                          </p:stCondLst>
                                        </p:cTn>
                                        <p:tgtEl>
                                          <p:spTgt spid="121960"/>
                                        </p:tgtEl>
                                        <p:attrNameLst>
                                          <p:attrName>style.visibility</p:attrName>
                                        </p:attrNameLst>
                                      </p:cBhvr>
                                      <p:to>
                                        <p:strVal val="hidden"/>
                                      </p:to>
                                    </p:set>
                                  </p:childTnLst>
                                </p:cTn>
                              </p:par>
                              <p:par>
                                <p:cTn id="155" presetID="1" presetClass="exit" presetSubtype="0" fill="hold" nodeType="withEffect">
                                  <p:stCondLst>
                                    <p:cond delay="0"/>
                                  </p:stCondLst>
                                  <p:childTnLst>
                                    <p:set>
                                      <p:cBhvr>
                                        <p:cTn id="156" dur="1" fill="hold">
                                          <p:stCondLst>
                                            <p:cond delay="0"/>
                                          </p:stCondLst>
                                        </p:cTn>
                                        <p:tgtEl>
                                          <p:spTgt spid="121961"/>
                                        </p:tgtEl>
                                        <p:attrNameLst>
                                          <p:attrName>style.visibility</p:attrName>
                                        </p:attrNameLst>
                                      </p:cBhvr>
                                      <p:to>
                                        <p:strVal val="hidden"/>
                                      </p:to>
                                    </p:set>
                                  </p:childTnLst>
                                </p:cTn>
                              </p:par>
                              <p:par>
                                <p:cTn id="157" presetID="1" presetClass="exit" presetSubtype="0" fill="hold" nodeType="withEffect">
                                  <p:stCondLst>
                                    <p:cond delay="0"/>
                                  </p:stCondLst>
                                  <p:childTnLst>
                                    <p:set>
                                      <p:cBhvr>
                                        <p:cTn id="158" dur="1" fill="hold">
                                          <p:stCondLst>
                                            <p:cond delay="0"/>
                                          </p:stCondLst>
                                        </p:cTn>
                                        <p:tgtEl>
                                          <p:spTgt spid="122049"/>
                                        </p:tgtEl>
                                        <p:attrNameLst>
                                          <p:attrName>style.visibility</p:attrName>
                                        </p:attrNameLst>
                                      </p:cBhvr>
                                      <p:to>
                                        <p:strVal val="hidden"/>
                                      </p:to>
                                    </p:set>
                                  </p:childTnLst>
                                </p:cTn>
                              </p:par>
                              <p:par>
                                <p:cTn id="159" presetID="1" presetClass="exit" presetSubtype="0" fill="hold" nodeType="withEffect">
                                  <p:stCondLst>
                                    <p:cond delay="0"/>
                                  </p:stCondLst>
                                  <p:childTnLst>
                                    <p:set>
                                      <p:cBhvr>
                                        <p:cTn id="160" dur="1" fill="hold">
                                          <p:stCondLst>
                                            <p:cond delay="0"/>
                                          </p:stCondLst>
                                        </p:cTn>
                                        <p:tgtEl>
                                          <p:spTgt spid="122048"/>
                                        </p:tgtEl>
                                        <p:attrNameLst>
                                          <p:attrName>style.visibility</p:attrName>
                                        </p:attrNameLst>
                                      </p:cBhvr>
                                      <p:to>
                                        <p:strVal val="hidden"/>
                                      </p:to>
                                    </p:set>
                                  </p:childTnLst>
                                </p:cTn>
                              </p:par>
                              <p:par>
                                <p:cTn id="161" presetID="1" presetClass="entr" presetSubtype="0" fill="hold" grpId="0" nodeType="withEffect">
                                  <p:stCondLst>
                                    <p:cond delay="0"/>
                                  </p:stCondLst>
                                  <p:childTnLst>
                                    <p:set>
                                      <p:cBhvr>
                                        <p:cTn id="162" dur="1" fill="hold">
                                          <p:stCondLst>
                                            <p:cond delay="0"/>
                                          </p:stCondLst>
                                        </p:cTn>
                                        <p:tgtEl>
                                          <p:spTgt spid="121983"/>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121984"/>
                                        </p:tgtEl>
                                        <p:attrNameLst>
                                          <p:attrName>style.visibility</p:attrName>
                                        </p:attrNameLst>
                                      </p:cBhvr>
                                      <p:to>
                                        <p:strVal val="visible"/>
                                      </p:to>
                                    </p:set>
                                  </p:childTnLst>
                                </p:cTn>
                              </p:par>
                              <p:par>
                                <p:cTn id="165" presetID="1" presetClass="entr" presetSubtype="0" fill="hold" nodeType="withEffect">
                                  <p:stCondLst>
                                    <p:cond delay="0"/>
                                  </p:stCondLst>
                                  <p:childTnLst>
                                    <p:set>
                                      <p:cBhvr>
                                        <p:cTn id="166" dur="1" fill="hold">
                                          <p:stCondLst>
                                            <p:cond delay="0"/>
                                          </p:stCondLst>
                                        </p:cTn>
                                        <p:tgtEl>
                                          <p:spTgt spid="121985"/>
                                        </p:tgtEl>
                                        <p:attrNameLst>
                                          <p:attrName>style.visibility</p:attrName>
                                        </p:attrNameLst>
                                      </p:cBhvr>
                                      <p:to>
                                        <p:strVal val="visible"/>
                                      </p:to>
                                    </p:set>
                                  </p:childTnLst>
                                </p:cTn>
                              </p:par>
                              <p:par>
                                <p:cTn id="167" presetID="1" presetClass="entr" presetSubtype="0" fill="hold" nodeType="withEffect">
                                  <p:stCondLst>
                                    <p:cond delay="0"/>
                                  </p:stCondLst>
                                  <p:childTnLst>
                                    <p:set>
                                      <p:cBhvr>
                                        <p:cTn id="168" dur="1" fill="hold">
                                          <p:stCondLst>
                                            <p:cond delay="0"/>
                                          </p:stCondLst>
                                        </p:cTn>
                                        <p:tgtEl>
                                          <p:spTgt spid="121986"/>
                                        </p:tgtEl>
                                        <p:attrNameLst>
                                          <p:attrName>style.visibility</p:attrName>
                                        </p:attrNameLst>
                                      </p:cBhvr>
                                      <p:to>
                                        <p:strVal val="visible"/>
                                      </p:to>
                                    </p:set>
                                  </p:childTnLst>
                                </p:cTn>
                              </p:par>
                              <p:par>
                                <p:cTn id="169" presetID="1" presetClass="entr" presetSubtype="0" fill="hold" nodeType="withEffect">
                                  <p:stCondLst>
                                    <p:cond delay="0"/>
                                  </p:stCondLst>
                                  <p:childTnLst>
                                    <p:set>
                                      <p:cBhvr>
                                        <p:cTn id="170" dur="1" fill="hold">
                                          <p:stCondLst>
                                            <p:cond delay="0"/>
                                          </p:stCondLst>
                                        </p:cTn>
                                        <p:tgtEl>
                                          <p:spTgt spid="121987"/>
                                        </p:tgtEl>
                                        <p:attrNameLst>
                                          <p:attrName>style.visibility</p:attrName>
                                        </p:attrNameLst>
                                      </p:cBhvr>
                                      <p:to>
                                        <p:strVal val="visible"/>
                                      </p:to>
                                    </p:set>
                                  </p:childTnLst>
                                </p:cTn>
                              </p:par>
                              <p:par>
                                <p:cTn id="171" presetID="1" presetClass="entr" presetSubtype="0" fill="hold" nodeType="withEffect">
                                  <p:stCondLst>
                                    <p:cond delay="0"/>
                                  </p:stCondLst>
                                  <p:childTnLst>
                                    <p:set>
                                      <p:cBhvr>
                                        <p:cTn id="172" dur="1" fill="hold">
                                          <p:stCondLst>
                                            <p:cond delay="0"/>
                                          </p:stCondLst>
                                        </p:cTn>
                                        <p:tgtEl>
                                          <p:spTgt spid="121988"/>
                                        </p:tgtEl>
                                        <p:attrNameLst>
                                          <p:attrName>style.visibility</p:attrName>
                                        </p:attrNameLst>
                                      </p:cBhvr>
                                      <p:to>
                                        <p:strVal val="visible"/>
                                      </p:to>
                                    </p:set>
                                  </p:childTnLst>
                                </p:cTn>
                              </p:par>
                              <p:par>
                                <p:cTn id="173" presetID="1" presetClass="entr" presetSubtype="0" fill="hold" nodeType="withEffect">
                                  <p:stCondLst>
                                    <p:cond delay="0"/>
                                  </p:stCondLst>
                                  <p:childTnLst>
                                    <p:set>
                                      <p:cBhvr>
                                        <p:cTn id="174" dur="1" fill="hold">
                                          <p:stCondLst>
                                            <p:cond delay="0"/>
                                          </p:stCondLst>
                                        </p:cTn>
                                        <p:tgtEl>
                                          <p:spTgt spid="3"/>
                                        </p:tgtEl>
                                        <p:attrNameLst>
                                          <p:attrName>style.visibility</p:attrName>
                                        </p:attrNameLst>
                                      </p:cBhvr>
                                      <p:to>
                                        <p:strVal val="visible"/>
                                      </p:to>
                                    </p:set>
                                  </p:childTnLst>
                                </p:cTn>
                              </p:par>
                              <p:par>
                                <p:cTn id="175" presetID="1" presetClass="entr" presetSubtype="0" fill="hold" nodeType="withEffect">
                                  <p:stCondLst>
                                    <p:cond delay="0"/>
                                  </p:stCondLst>
                                  <p:childTnLst>
                                    <p:set>
                                      <p:cBhvr>
                                        <p:cTn id="176" dur="1" fill="hold">
                                          <p:stCondLst>
                                            <p:cond delay="0"/>
                                          </p:stCondLst>
                                        </p:cTn>
                                        <p:tgtEl>
                                          <p:spTgt spid="4"/>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121995"/>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121996"/>
                                        </p:tgtEl>
                                        <p:attrNameLst>
                                          <p:attrName>style.visibility</p:attrName>
                                        </p:attrNameLst>
                                      </p:cBhvr>
                                      <p:to>
                                        <p:strVal val="visible"/>
                                      </p:to>
                                    </p:set>
                                  </p:childTnLst>
                                </p:cTn>
                              </p:par>
                              <p:par>
                                <p:cTn id="181" presetID="1" presetClass="exit" presetSubtype="0" fill="hold" nodeType="withEffect">
                                  <p:stCondLst>
                                    <p:cond delay="0"/>
                                  </p:stCondLst>
                                  <p:childTnLst>
                                    <p:set>
                                      <p:cBhvr>
                                        <p:cTn id="182" dur="1" fill="hold">
                                          <p:stCondLst>
                                            <p:cond delay="0"/>
                                          </p:stCondLst>
                                        </p:cTn>
                                        <p:tgtEl>
                                          <p:spTgt spid="2"/>
                                        </p:tgtEl>
                                        <p:attrNameLst>
                                          <p:attrName>style.visibility</p:attrName>
                                        </p:attrNameLst>
                                      </p:cBhvr>
                                      <p:to>
                                        <p:strVal val="hidden"/>
                                      </p:to>
                                    </p:set>
                                  </p:childTnLst>
                                </p:cTn>
                              </p:par>
                              <p:par>
                                <p:cTn id="183" presetID="1" presetClass="exit" presetSubtype="0" fill="hold" grpId="0" nodeType="withEffect">
                                  <p:stCondLst>
                                    <p:cond delay="0"/>
                                  </p:stCondLst>
                                  <p:childTnLst>
                                    <p:set>
                                      <p:cBhvr>
                                        <p:cTn id="184" dur="1" fill="hold">
                                          <p:stCondLst>
                                            <p:cond delay="0"/>
                                          </p:stCondLst>
                                        </p:cTn>
                                        <p:tgtEl>
                                          <p:spTgt spid="121943"/>
                                        </p:tgtEl>
                                        <p:attrNameLst>
                                          <p:attrName>style.visibility</p:attrName>
                                        </p:attrNameLst>
                                      </p:cBhvr>
                                      <p:to>
                                        <p:strVal val="hidden"/>
                                      </p:to>
                                    </p:set>
                                  </p:childTnLst>
                                </p:cTn>
                              </p:par>
                              <p:par>
                                <p:cTn id="185" presetID="1" presetClass="exit" presetSubtype="0" fill="hold" grpId="0" nodeType="withEffect">
                                  <p:stCondLst>
                                    <p:cond delay="0"/>
                                  </p:stCondLst>
                                  <p:childTnLst>
                                    <p:set>
                                      <p:cBhvr>
                                        <p:cTn id="186" dur="1" fill="hold">
                                          <p:stCondLst>
                                            <p:cond delay="0"/>
                                          </p:stCondLst>
                                        </p:cTn>
                                        <p:tgtEl>
                                          <p:spTgt spid="121944"/>
                                        </p:tgtEl>
                                        <p:attrNameLst>
                                          <p:attrName>style.visibility</p:attrName>
                                        </p:attrNameLst>
                                      </p:cBhvr>
                                      <p:to>
                                        <p:strVal val="hidden"/>
                                      </p:to>
                                    </p:set>
                                  </p:childTnLst>
                                </p:cTn>
                              </p:par>
                              <p:par>
                                <p:cTn id="187" presetID="1" presetClass="exit" presetSubtype="0" fill="hold" grpId="0" nodeType="withEffect">
                                  <p:stCondLst>
                                    <p:cond delay="0"/>
                                  </p:stCondLst>
                                  <p:childTnLst>
                                    <p:set>
                                      <p:cBhvr>
                                        <p:cTn id="188" dur="1" fill="hold">
                                          <p:stCondLst>
                                            <p:cond delay="0"/>
                                          </p:stCondLst>
                                        </p:cTn>
                                        <p:tgtEl>
                                          <p:spTgt spid="121945"/>
                                        </p:tgtEl>
                                        <p:attrNameLst>
                                          <p:attrName>style.visibility</p:attrName>
                                        </p:attrNameLst>
                                      </p:cBhvr>
                                      <p:to>
                                        <p:strVal val="hidden"/>
                                      </p:to>
                                    </p:set>
                                  </p:childTnLst>
                                </p:cTn>
                              </p:par>
                              <p:par>
                                <p:cTn id="189" presetID="1" presetClass="exit" presetSubtype="0" fill="hold" grpId="0" nodeType="withEffect">
                                  <p:stCondLst>
                                    <p:cond delay="0"/>
                                  </p:stCondLst>
                                  <p:childTnLst>
                                    <p:set>
                                      <p:cBhvr>
                                        <p:cTn id="190" dur="1" fill="hold">
                                          <p:stCondLst>
                                            <p:cond delay="0"/>
                                          </p:stCondLst>
                                        </p:cTn>
                                        <p:tgtEl>
                                          <p:spTgt spid="121946"/>
                                        </p:tgtEl>
                                        <p:attrNameLst>
                                          <p:attrName>style.visibility</p:attrName>
                                        </p:attrNameLst>
                                      </p:cBhvr>
                                      <p:to>
                                        <p:strVal val="hidden"/>
                                      </p:to>
                                    </p:set>
                                  </p:childTnLst>
                                </p:cTn>
                              </p:par>
                              <p:par>
                                <p:cTn id="191" presetID="1" presetClass="exit" presetSubtype="0" fill="hold" grpId="0" nodeType="withEffect">
                                  <p:stCondLst>
                                    <p:cond delay="0"/>
                                  </p:stCondLst>
                                  <p:childTnLst>
                                    <p:set>
                                      <p:cBhvr>
                                        <p:cTn id="192" dur="1" fill="hold">
                                          <p:stCondLst>
                                            <p:cond delay="0"/>
                                          </p:stCondLst>
                                        </p:cTn>
                                        <p:tgtEl>
                                          <p:spTgt spid="121947"/>
                                        </p:tgtEl>
                                        <p:attrNameLst>
                                          <p:attrName>style.visibility</p:attrName>
                                        </p:attrNameLst>
                                      </p:cBhvr>
                                      <p:to>
                                        <p:strVal val="hidden"/>
                                      </p:to>
                                    </p:set>
                                  </p:childTnLst>
                                </p:cTn>
                              </p:par>
                              <p:par>
                                <p:cTn id="193" presetID="1" presetClass="exit" presetSubtype="0" fill="hold" grpId="0" nodeType="withEffect">
                                  <p:stCondLst>
                                    <p:cond delay="0"/>
                                  </p:stCondLst>
                                  <p:childTnLst>
                                    <p:set>
                                      <p:cBhvr>
                                        <p:cTn id="194" dur="1" fill="hold">
                                          <p:stCondLst>
                                            <p:cond delay="0"/>
                                          </p:stCondLst>
                                        </p:cTn>
                                        <p:tgtEl>
                                          <p:spTgt spid="121948"/>
                                        </p:tgtEl>
                                        <p:attrNameLst>
                                          <p:attrName>style.visibility</p:attrName>
                                        </p:attrNameLst>
                                      </p:cBhvr>
                                      <p:to>
                                        <p:strVal val="hidden"/>
                                      </p:to>
                                    </p:set>
                                  </p:childTnLst>
                                </p:cTn>
                              </p:par>
                              <p:par>
                                <p:cTn id="195" presetID="1" presetClass="exit" presetSubtype="0" fill="hold" grpId="0" nodeType="withEffect">
                                  <p:stCondLst>
                                    <p:cond delay="0"/>
                                  </p:stCondLst>
                                  <p:childTnLst>
                                    <p:set>
                                      <p:cBhvr>
                                        <p:cTn id="196" dur="1" fill="hold">
                                          <p:stCondLst>
                                            <p:cond delay="0"/>
                                          </p:stCondLst>
                                        </p:cTn>
                                        <p:tgtEl>
                                          <p:spTgt spid="121949"/>
                                        </p:tgtEl>
                                        <p:attrNameLst>
                                          <p:attrName>style.visibility</p:attrName>
                                        </p:attrNameLst>
                                      </p:cBhvr>
                                      <p:to>
                                        <p:strVal val="hidden"/>
                                      </p:to>
                                    </p:set>
                                  </p:childTnLst>
                                </p:cTn>
                              </p:par>
                              <p:par>
                                <p:cTn id="197" presetID="0" presetClass="path" presetSubtype="0" accel="50000" decel="50000" fill="hold" nodeType="withEffect">
                                  <p:stCondLst>
                                    <p:cond delay="0"/>
                                  </p:stCondLst>
                                  <p:childTnLst>
                                    <p:animMotion origin="layout" path="M 3.33333E-6 3.7474E-7 L 0.05 3.7474E-7 " pathEditMode="relative" ptsTypes="AA">
                                      <p:cBhvr>
                                        <p:cTn id="198" dur="1000" fill="hold"/>
                                        <p:tgtEl>
                                          <p:spTgt spid="121986"/>
                                        </p:tgtEl>
                                        <p:attrNameLst>
                                          <p:attrName>ppt_x</p:attrName>
                                          <p:attrName>ppt_y</p:attrName>
                                        </p:attrNameLst>
                                      </p:cBhvr>
                                    </p:animMotion>
                                  </p:childTnLst>
                                </p:cTn>
                              </p:par>
                              <p:par>
                                <p:cTn id="199" presetID="0" presetClass="path" presetSubtype="0" accel="50000" decel="50000" fill="hold" nodeType="withEffect">
                                  <p:stCondLst>
                                    <p:cond delay="0"/>
                                  </p:stCondLst>
                                  <p:childTnLst>
                                    <p:animMotion origin="layout" path="M 8.05556E-6 -3.77516E-6 L -0.04999 -3.77516E-6 " pathEditMode="relative" ptsTypes="AA">
                                      <p:cBhvr>
                                        <p:cTn id="200" dur="1000" fill="hold"/>
                                        <p:tgtEl>
                                          <p:spTgt spid="121988"/>
                                        </p:tgtEl>
                                        <p:attrNameLst>
                                          <p:attrName>ppt_x</p:attrName>
                                          <p:attrName>ppt_y</p:attrName>
                                        </p:attrNameLst>
                                      </p:cBhvr>
                                    </p:animMotion>
                                  </p:childTnLst>
                                </p:cTn>
                              </p:par>
                            </p:childTnLst>
                          </p:cTn>
                        </p:par>
                        <p:par>
                          <p:cTn id="201" fill="hold">
                            <p:stCondLst>
                              <p:cond delay="1000"/>
                            </p:stCondLst>
                            <p:childTnLst>
                              <p:par>
                                <p:cTn id="202" presetID="0" presetClass="path" presetSubtype="0" accel="50000" decel="50000" fill="hold" nodeType="afterEffect">
                                  <p:stCondLst>
                                    <p:cond delay="0"/>
                                  </p:stCondLst>
                                  <p:childTnLst>
                                    <p:animMotion origin="layout" path="M 0.00243 2.88688E-6 L 0.0941 2.88688E-6 " pathEditMode="relative" rAng="0" ptsTypes="AA">
                                      <p:cBhvr>
                                        <p:cTn id="203" dur="1000" fill="hold"/>
                                        <p:tgtEl>
                                          <p:spTgt spid="121985"/>
                                        </p:tgtEl>
                                        <p:attrNameLst>
                                          <p:attrName>ppt_x</p:attrName>
                                          <p:attrName>ppt_y</p:attrName>
                                        </p:attrNameLst>
                                      </p:cBhvr>
                                      <p:rCtr x="46" y="0"/>
                                    </p:animMotion>
                                  </p:childTnLst>
                                </p:cTn>
                              </p:par>
                              <p:par>
                                <p:cTn id="204" presetID="0" presetClass="path" presetSubtype="0" accel="50000" decel="50000" fill="hold" nodeType="withEffect">
                                  <p:stCondLst>
                                    <p:cond delay="0"/>
                                  </p:stCondLst>
                                  <p:childTnLst>
                                    <p:animMotion origin="layout" path="M 2.5E-6 -2.45894E-6 L -0.1 -2.45894E-6 " pathEditMode="relative" ptsTypes="AA">
                                      <p:cBhvr>
                                        <p:cTn id="205" dur="1000" fill="hold"/>
                                        <p:tgtEl>
                                          <p:spTgt spid="3"/>
                                        </p:tgtEl>
                                        <p:attrNameLst>
                                          <p:attrName>ppt_x</p:attrName>
                                          <p:attrName>ppt_y</p:attrName>
                                        </p:attrNameLst>
                                      </p:cBhvr>
                                    </p:animMotion>
                                  </p:childTnLst>
                                </p:cTn>
                              </p:par>
                            </p:childTnLst>
                          </p:cTn>
                        </p:par>
                        <p:par>
                          <p:cTn id="206" fill="hold">
                            <p:stCondLst>
                              <p:cond delay="2000"/>
                            </p:stCondLst>
                            <p:childTnLst>
                              <p:par>
                                <p:cTn id="207" presetID="0" presetClass="path" presetSubtype="0" accel="50000" decel="50000" fill="hold" nodeType="afterEffect">
                                  <p:stCondLst>
                                    <p:cond delay="0"/>
                                  </p:stCondLst>
                                  <p:childTnLst>
                                    <p:animMotion origin="layout" path="M 1.94444E-6 4.89938E-6 L 0.14166 4.89938E-6 " pathEditMode="relative" rAng="0" ptsTypes="AA">
                                      <p:cBhvr>
                                        <p:cTn id="208" dur="1000" fill="hold"/>
                                        <p:tgtEl>
                                          <p:spTgt spid="121984"/>
                                        </p:tgtEl>
                                        <p:attrNameLst>
                                          <p:attrName>ppt_x</p:attrName>
                                          <p:attrName>ppt_y</p:attrName>
                                        </p:attrNameLst>
                                      </p:cBhvr>
                                      <p:rCtr x="0" y="0"/>
                                    </p:animMotion>
                                  </p:childTnLst>
                                </p:cTn>
                              </p:par>
                              <p:par>
                                <p:cTn id="209" presetID="0" presetClass="path" presetSubtype="0" accel="50000" decel="50000" fill="hold" nodeType="withEffect">
                                  <p:stCondLst>
                                    <p:cond delay="0"/>
                                  </p:stCondLst>
                                  <p:childTnLst>
                                    <p:animMotion origin="layout" path="M -1.94444E-6 -2.77585E-6 L -0.1533 -0.00069 " pathEditMode="relative" rAng="0" ptsTypes="AA">
                                      <p:cBhvr>
                                        <p:cTn id="210" dur="1000" fill="hold"/>
                                        <p:tgtEl>
                                          <p:spTgt spid="4"/>
                                        </p:tgtEl>
                                        <p:attrNameLst>
                                          <p:attrName>ppt_x</p:attrName>
                                          <p:attrName>ppt_y</p:attrName>
                                        </p:attrNameLst>
                                      </p:cBhvr>
                                      <p:rCtr x="-77" y="0"/>
                                    </p:animMotion>
                                  </p:childTnLst>
                                </p:cTn>
                              </p:par>
                            </p:childTnLst>
                          </p:cTn>
                        </p:par>
                        <p:par>
                          <p:cTn id="211" fill="hold">
                            <p:stCondLst>
                              <p:cond delay="3000"/>
                            </p:stCondLst>
                            <p:childTnLst>
                              <p:par>
                                <p:cTn id="212" presetID="1" presetClass="entr" presetSubtype="0" fill="hold" grpId="0" nodeType="afterEffect" nodePh="1">
                                  <p:stCondLst>
                                    <p:cond delay="0"/>
                                  </p:stCondLst>
                                  <p:endCondLst>
                                    <p:cond evt="begin" delay="0">
                                      <p:tn val="212"/>
                                    </p:cond>
                                  </p:endCondLst>
                                  <p:childTnLst>
                                    <p:set>
                                      <p:cBhvr>
                                        <p:cTn id="213" dur="1" fill="hold">
                                          <p:stCondLst>
                                            <p:cond delay="0"/>
                                          </p:stCondLst>
                                        </p:cTn>
                                        <p:tgtEl>
                                          <p:spTgt spid="122029"/>
                                        </p:tgtEl>
                                        <p:attrNameLst>
                                          <p:attrName>style.visibility</p:attrName>
                                        </p:attrNameLst>
                                      </p:cBhvr>
                                      <p:to>
                                        <p:strVal val="visible"/>
                                      </p:to>
                                    </p:set>
                                  </p:childTnLst>
                                </p:cTn>
                              </p:par>
                              <p:par>
                                <p:cTn id="214" presetID="1" presetClass="exit" presetSubtype="0" fill="hold" grpId="1" nodeType="withEffect">
                                  <p:stCondLst>
                                    <p:cond delay="0"/>
                                  </p:stCondLst>
                                  <p:childTnLst>
                                    <p:set>
                                      <p:cBhvr>
                                        <p:cTn id="215" dur="1" fill="hold">
                                          <p:stCondLst>
                                            <p:cond delay="0"/>
                                          </p:stCondLst>
                                        </p:cTn>
                                        <p:tgtEl>
                                          <p:spTgt spid="121983"/>
                                        </p:tgtEl>
                                        <p:attrNameLst>
                                          <p:attrName>style.visibility</p:attrName>
                                        </p:attrNameLst>
                                      </p:cBhvr>
                                      <p:to>
                                        <p:strVal val="hidden"/>
                                      </p:to>
                                    </p:set>
                                  </p:childTnLst>
                                </p:cTn>
                              </p:par>
                              <p:par>
                                <p:cTn id="216" presetID="1" presetClass="exit" presetSubtype="0" fill="hold" nodeType="withEffect">
                                  <p:stCondLst>
                                    <p:cond delay="0"/>
                                  </p:stCondLst>
                                  <p:childTnLst>
                                    <p:set>
                                      <p:cBhvr>
                                        <p:cTn id="217" dur="1" fill="hold">
                                          <p:stCondLst>
                                            <p:cond delay="0"/>
                                          </p:stCondLst>
                                        </p:cTn>
                                        <p:tgtEl>
                                          <p:spTgt spid="121984"/>
                                        </p:tgtEl>
                                        <p:attrNameLst>
                                          <p:attrName>style.visibility</p:attrName>
                                        </p:attrNameLst>
                                      </p:cBhvr>
                                      <p:to>
                                        <p:strVal val="hidden"/>
                                      </p:to>
                                    </p:set>
                                  </p:childTnLst>
                                </p:cTn>
                              </p:par>
                              <p:par>
                                <p:cTn id="218" presetID="1" presetClass="exit" presetSubtype="0" fill="hold" nodeType="withEffect">
                                  <p:stCondLst>
                                    <p:cond delay="0"/>
                                  </p:stCondLst>
                                  <p:childTnLst>
                                    <p:set>
                                      <p:cBhvr>
                                        <p:cTn id="219" dur="1" fill="hold">
                                          <p:stCondLst>
                                            <p:cond delay="0"/>
                                          </p:stCondLst>
                                        </p:cTn>
                                        <p:tgtEl>
                                          <p:spTgt spid="121985"/>
                                        </p:tgtEl>
                                        <p:attrNameLst>
                                          <p:attrName>style.visibility</p:attrName>
                                        </p:attrNameLst>
                                      </p:cBhvr>
                                      <p:to>
                                        <p:strVal val="hidden"/>
                                      </p:to>
                                    </p:set>
                                  </p:childTnLst>
                                </p:cTn>
                              </p:par>
                              <p:par>
                                <p:cTn id="220" presetID="1" presetClass="exit" presetSubtype="0" fill="hold" nodeType="withEffect">
                                  <p:stCondLst>
                                    <p:cond delay="0"/>
                                  </p:stCondLst>
                                  <p:childTnLst>
                                    <p:set>
                                      <p:cBhvr>
                                        <p:cTn id="221" dur="1" fill="hold">
                                          <p:stCondLst>
                                            <p:cond delay="0"/>
                                          </p:stCondLst>
                                        </p:cTn>
                                        <p:tgtEl>
                                          <p:spTgt spid="121986"/>
                                        </p:tgtEl>
                                        <p:attrNameLst>
                                          <p:attrName>style.visibility</p:attrName>
                                        </p:attrNameLst>
                                      </p:cBhvr>
                                      <p:to>
                                        <p:strVal val="hidden"/>
                                      </p:to>
                                    </p:set>
                                  </p:childTnLst>
                                </p:cTn>
                              </p:par>
                              <p:par>
                                <p:cTn id="222" presetID="1" presetClass="exit" presetSubtype="0" fill="hold" nodeType="withEffect">
                                  <p:stCondLst>
                                    <p:cond delay="0"/>
                                  </p:stCondLst>
                                  <p:childTnLst>
                                    <p:set>
                                      <p:cBhvr>
                                        <p:cTn id="223" dur="1" fill="hold">
                                          <p:stCondLst>
                                            <p:cond delay="0"/>
                                          </p:stCondLst>
                                        </p:cTn>
                                        <p:tgtEl>
                                          <p:spTgt spid="121987"/>
                                        </p:tgtEl>
                                        <p:attrNameLst>
                                          <p:attrName>style.visibility</p:attrName>
                                        </p:attrNameLst>
                                      </p:cBhvr>
                                      <p:to>
                                        <p:strVal val="hidden"/>
                                      </p:to>
                                    </p:set>
                                  </p:childTnLst>
                                </p:cTn>
                              </p:par>
                              <p:par>
                                <p:cTn id="224" presetID="1" presetClass="exit" presetSubtype="0" fill="hold" nodeType="withEffect">
                                  <p:stCondLst>
                                    <p:cond delay="0"/>
                                  </p:stCondLst>
                                  <p:childTnLst>
                                    <p:set>
                                      <p:cBhvr>
                                        <p:cTn id="225" dur="1" fill="hold">
                                          <p:stCondLst>
                                            <p:cond delay="0"/>
                                          </p:stCondLst>
                                        </p:cTn>
                                        <p:tgtEl>
                                          <p:spTgt spid="121988"/>
                                        </p:tgtEl>
                                        <p:attrNameLst>
                                          <p:attrName>style.visibility</p:attrName>
                                        </p:attrNameLst>
                                      </p:cBhvr>
                                      <p:to>
                                        <p:strVal val="hidden"/>
                                      </p:to>
                                    </p:set>
                                  </p:childTnLst>
                                </p:cTn>
                              </p:par>
                              <p:par>
                                <p:cTn id="226" presetID="1" presetClass="exit" presetSubtype="0" fill="hold" nodeType="withEffect">
                                  <p:stCondLst>
                                    <p:cond delay="0"/>
                                  </p:stCondLst>
                                  <p:childTnLst>
                                    <p:set>
                                      <p:cBhvr>
                                        <p:cTn id="227" dur="1" fill="hold">
                                          <p:stCondLst>
                                            <p:cond delay="0"/>
                                          </p:stCondLst>
                                        </p:cTn>
                                        <p:tgtEl>
                                          <p:spTgt spid="3"/>
                                        </p:tgtEl>
                                        <p:attrNameLst>
                                          <p:attrName>style.visibility</p:attrName>
                                        </p:attrNameLst>
                                      </p:cBhvr>
                                      <p:to>
                                        <p:strVal val="hidden"/>
                                      </p:to>
                                    </p:set>
                                  </p:childTnLst>
                                </p:cTn>
                              </p:par>
                              <p:par>
                                <p:cTn id="228" presetID="1" presetClass="exit" presetSubtype="0" fill="hold" nodeType="withEffect">
                                  <p:stCondLst>
                                    <p:cond delay="0"/>
                                  </p:stCondLst>
                                  <p:childTnLst>
                                    <p:set>
                                      <p:cBhvr>
                                        <p:cTn id="229" dur="1" fill="hold">
                                          <p:stCondLst>
                                            <p:cond delay="0"/>
                                          </p:stCondLst>
                                        </p:cTn>
                                        <p:tgtEl>
                                          <p:spTgt spid="4"/>
                                        </p:tgtEl>
                                        <p:attrNameLst>
                                          <p:attrName>style.visibility</p:attrName>
                                        </p:attrNameLst>
                                      </p:cBhvr>
                                      <p:to>
                                        <p:strVal val="hidden"/>
                                      </p:to>
                                    </p:set>
                                  </p:childTnLst>
                                </p:cTn>
                              </p:par>
                              <p:par>
                                <p:cTn id="230" presetID="1" presetClass="exit" presetSubtype="0" fill="hold" grpId="1" nodeType="withEffect">
                                  <p:stCondLst>
                                    <p:cond delay="0"/>
                                  </p:stCondLst>
                                  <p:childTnLst>
                                    <p:set>
                                      <p:cBhvr>
                                        <p:cTn id="231" dur="1" fill="hold">
                                          <p:stCondLst>
                                            <p:cond delay="0"/>
                                          </p:stCondLst>
                                        </p:cTn>
                                        <p:tgtEl>
                                          <p:spTgt spid="121995"/>
                                        </p:tgtEl>
                                        <p:attrNameLst>
                                          <p:attrName>style.visibility</p:attrName>
                                        </p:attrNameLst>
                                      </p:cBhvr>
                                      <p:to>
                                        <p:strVal val="hidden"/>
                                      </p:to>
                                    </p:set>
                                  </p:childTnLst>
                                </p:cTn>
                              </p:par>
                              <p:par>
                                <p:cTn id="232" presetID="1" presetClass="exit" presetSubtype="0" fill="hold" grpId="1" nodeType="withEffect">
                                  <p:stCondLst>
                                    <p:cond delay="0"/>
                                  </p:stCondLst>
                                  <p:childTnLst>
                                    <p:set>
                                      <p:cBhvr>
                                        <p:cTn id="233" dur="1" fill="hold">
                                          <p:stCondLst>
                                            <p:cond delay="0"/>
                                          </p:stCondLst>
                                        </p:cTn>
                                        <p:tgtEl>
                                          <p:spTgt spid="121996"/>
                                        </p:tgtEl>
                                        <p:attrNameLst>
                                          <p:attrName>style.visibility</p:attrName>
                                        </p:attrNameLst>
                                      </p:cBhvr>
                                      <p:to>
                                        <p:strVal val="hidden"/>
                                      </p:to>
                                    </p:set>
                                  </p:childTnLst>
                                </p:cTn>
                              </p:par>
                            </p:childTnLst>
                          </p:cTn>
                        </p:par>
                      </p:childTnLst>
                    </p:cTn>
                  </p:par>
                  <p:par>
                    <p:cTn id="234" fill="hold">
                      <p:stCondLst>
                        <p:cond delay="indefinite"/>
                      </p:stCondLst>
                      <p:childTnLst>
                        <p:par>
                          <p:cTn id="235" fill="hold">
                            <p:stCondLst>
                              <p:cond delay="0"/>
                            </p:stCondLst>
                            <p:childTnLst>
                              <p:par>
                                <p:cTn id="236" presetID="10" presetClass="exit" presetSubtype="0" fill="hold" nodeType="clickEffect" nodePh="1">
                                  <p:stCondLst>
                                    <p:cond delay="0"/>
                                  </p:stCondLst>
                                  <p:endCondLst>
                                    <p:cond evt="begin" delay="0">
                                      <p:tn val="236"/>
                                    </p:cond>
                                  </p:endCondLst>
                                  <p:childTnLst>
                                    <p:animEffect transition="out" filter="fade">
                                      <p:cBhvr>
                                        <p:cTn id="237" dur="500"/>
                                        <p:tgtEl>
                                          <p:spTgt spid="188">
                                            <p:txEl>
                                              <p:pRg st="0" end="0"/>
                                            </p:txEl>
                                          </p:spTgt>
                                        </p:tgtEl>
                                      </p:cBhvr>
                                    </p:animEffect>
                                    <p:set>
                                      <p:cBhvr>
                                        <p:cTn id="238" dur="1" fill="hold">
                                          <p:stCondLst>
                                            <p:cond delay="499"/>
                                          </p:stCondLst>
                                        </p:cTn>
                                        <p:tgtEl>
                                          <p:spTgt spid="188">
                                            <p:txEl>
                                              <p:pRg st="0" end="0"/>
                                            </p:txEl>
                                          </p:spTgt>
                                        </p:tgtEl>
                                        <p:attrNameLst>
                                          <p:attrName>style.visibility</p:attrName>
                                        </p:attrNameLst>
                                      </p:cBhvr>
                                      <p:to>
                                        <p:strVal val="hidden"/>
                                      </p:to>
                                    </p:set>
                                  </p:childTnLst>
                                </p:cTn>
                              </p:par>
                              <p:par>
                                <p:cTn id="239" presetID="1" presetClass="exit" presetSubtype="0" fill="hold" grpId="1" nodeType="withEffect" nodePh="1">
                                  <p:stCondLst>
                                    <p:cond delay="0"/>
                                  </p:stCondLst>
                                  <p:endCondLst>
                                    <p:cond evt="begin" delay="0">
                                      <p:tn val="239"/>
                                    </p:cond>
                                  </p:endCondLst>
                                  <p:childTnLst>
                                    <p:set>
                                      <p:cBhvr>
                                        <p:cTn id="240" dur="1" fill="hold">
                                          <p:stCondLst>
                                            <p:cond delay="0"/>
                                          </p:stCondLst>
                                        </p:cTn>
                                        <p:tgtEl>
                                          <p:spTgt spid="122029"/>
                                        </p:tgtEl>
                                        <p:attrNameLst>
                                          <p:attrName>style.visibility</p:attrName>
                                        </p:attrNameLst>
                                      </p:cBhvr>
                                      <p:to>
                                        <p:strVal val="hidden"/>
                                      </p:to>
                                    </p:set>
                                  </p:childTnLst>
                                </p:cTn>
                              </p:par>
                              <p:par>
                                <p:cTn id="241" presetID="10" presetClass="entr" presetSubtype="0" fill="hold" nodeType="withEffect">
                                  <p:stCondLst>
                                    <p:cond delay="0"/>
                                  </p:stCondLst>
                                  <p:childTnLst>
                                    <p:set>
                                      <p:cBhvr>
                                        <p:cTn id="242" dur="1" fill="hold">
                                          <p:stCondLst>
                                            <p:cond delay="0"/>
                                          </p:stCondLst>
                                        </p:cTn>
                                        <p:tgtEl>
                                          <p:spTgt spid="8"/>
                                        </p:tgtEl>
                                        <p:attrNameLst>
                                          <p:attrName>style.visibility</p:attrName>
                                        </p:attrNameLst>
                                      </p:cBhvr>
                                      <p:to>
                                        <p:strVal val="visible"/>
                                      </p:to>
                                    </p:set>
                                    <p:animEffect transition="in" filter="fade">
                                      <p:cBhvr>
                                        <p:cTn id="243" dur="2000"/>
                                        <p:tgtEl>
                                          <p:spTgt spid="8"/>
                                        </p:tgtEl>
                                      </p:cBhvr>
                                    </p:animEffect>
                                  </p:childTnLst>
                                </p:cTn>
                              </p:par>
                              <p:par>
                                <p:cTn id="244" presetID="6" presetClass="emph" presetSubtype="0" fill="hold" nodeType="withEffect">
                                  <p:stCondLst>
                                    <p:cond delay="0"/>
                                  </p:stCondLst>
                                  <p:childTnLst>
                                    <p:animScale>
                                      <p:cBhvr>
                                        <p:cTn id="245" dur="2000" fill="hold"/>
                                        <p:tgtEl>
                                          <p:spTgt spid="8"/>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943" grpId="0" animBg="1"/>
      <p:bldP spid="121944" grpId="0" animBg="1"/>
      <p:bldP spid="121945" grpId="0" animBg="1"/>
      <p:bldP spid="121946" grpId="0" animBg="1"/>
      <p:bldP spid="121947" grpId="0" animBg="1"/>
      <p:bldP spid="121948" grpId="0" animBg="1"/>
      <p:bldP spid="121949" grpId="0" animBg="1"/>
      <p:bldP spid="121950" grpId="0" animBg="1"/>
      <p:bldP spid="121950" grpId="1" animBg="1"/>
      <p:bldP spid="121951" grpId="0" animBg="1"/>
      <p:bldP spid="121951" grpId="1" animBg="1"/>
      <p:bldP spid="121952" grpId="0" animBg="1"/>
      <p:bldP spid="121952" grpId="1" animBg="1"/>
      <p:bldP spid="121953" grpId="0" animBg="1"/>
      <p:bldP spid="121953" grpId="1" animBg="1"/>
      <p:bldP spid="121966" grpId="0" animBg="1"/>
      <p:bldP spid="121966" grpId="1" animBg="1"/>
      <p:bldP spid="121967" grpId="0" animBg="1"/>
      <p:bldP spid="121967" grpId="1" animBg="1"/>
      <p:bldP spid="121968" grpId="0" animBg="1"/>
      <p:bldP spid="121970" grpId="0" animBg="1"/>
      <p:bldP spid="121970" grpId="1" animBg="1"/>
      <p:bldP spid="121971" grpId="0" animBg="1"/>
      <p:bldP spid="121971" grpId="1" animBg="1"/>
      <p:bldP spid="121972" grpId="0" animBg="1"/>
      <p:bldP spid="121972" grpId="1" animBg="1"/>
      <p:bldP spid="121973" grpId="0" animBg="1"/>
      <p:bldP spid="121973" grpId="1" animBg="1"/>
      <p:bldP spid="121974" grpId="0" animBg="1"/>
      <p:bldP spid="121974" grpId="1" animBg="1"/>
      <p:bldP spid="121975" grpId="0" animBg="1"/>
      <p:bldP spid="121975" grpId="1" animBg="1"/>
      <p:bldP spid="121976" grpId="0" animBg="1"/>
      <p:bldP spid="121976" grpId="1" animBg="1"/>
      <p:bldP spid="121977" grpId="0" animBg="1"/>
      <p:bldP spid="121977" grpId="1" animBg="1"/>
      <p:bldP spid="121978" grpId="0" animBg="1"/>
      <p:bldP spid="121978" grpId="1" animBg="1"/>
      <p:bldP spid="121979" grpId="0" animBg="1"/>
      <p:bldP spid="121979" grpId="1" animBg="1"/>
      <p:bldP spid="121981" grpId="0" animBg="1"/>
      <p:bldP spid="121981" grpId="1" animBg="1"/>
      <p:bldP spid="121983" grpId="0" animBg="1"/>
      <p:bldP spid="121983" grpId="1" animBg="1"/>
      <p:bldP spid="121995" grpId="0" animBg="1"/>
      <p:bldP spid="121995" grpId="1" animBg="1"/>
      <p:bldP spid="121996" grpId="0" animBg="1"/>
      <p:bldP spid="121996" grpId="1" animBg="1"/>
      <p:bldP spid="122013" grpId="0"/>
      <p:bldP spid="122029" grpId="0"/>
      <p:bldP spid="122029" grpId="1"/>
      <p:bldP spid="121969" grpId="0" animBg="1"/>
      <p:bldP spid="121969" grpId="1" animBg="1"/>
      <p:bldP spid="121980" grpId="0" animBg="1"/>
      <p:bldP spid="121980" grpId="1" animBg="1"/>
      <p:bldP spid="121982" grpId="0" animBg="1"/>
      <p:bldP spid="12198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sz="4800" dirty="0">
                <a:latin typeface="Times New Roman" panose="02020603050405020304" pitchFamily="18" charset="0"/>
                <a:cs typeface="Times New Roman" panose="02020603050405020304" pitchFamily="18" charset="0"/>
              </a:rPr>
              <a:t>PRINCIPLE</a:t>
            </a:r>
            <a:endParaRPr lang="en-US" dirty="0"/>
          </a:p>
        </p:txBody>
      </p:sp>
      <p:sp>
        <p:nvSpPr>
          <p:cNvPr id="3" name="Content Placeholder 2"/>
          <p:cNvSpPr>
            <a:spLocks noGrp="1"/>
          </p:cNvSpPr>
          <p:nvPr>
            <p:ph idx="1"/>
          </p:nvPr>
        </p:nvSpPr>
        <p:spPr>
          <a:xfrm>
            <a:off x="17252" y="1143000"/>
            <a:ext cx="3945147" cy="3733800"/>
          </a:xfrm>
        </p:spPr>
        <p:txBody>
          <a:bodyPr>
            <a:normAutofit/>
          </a:bodyPr>
          <a:lstStyle/>
          <a:p>
            <a:pPr algn="just"/>
            <a:r>
              <a:rPr lang="en-US" sz="1600" dirty="0" smtClean="0">
                <a:solidFill>
                  <a:schemeClr val="tx1"/>
                </a:solidFill>
                <a:latin typeface="Times New Roman" panose="02020603050405020304" pitchFamily="18" charset="0"/>
                <a:cs typeface="Times New Roman" panose="02020603050405020304" pitchFamily="18" charset="0"/>
              </a:rPr>
              <a:t>Tomography  requires controlled, accurate rate movement </a:t>
            </a:r>
          </a:p>
          <a:p>
            <a:pPr algn="just"/>
            <a:endParaRPr lang="en-US" sz="1600" dirty="0" smtClean="0">
              <a:solidFill>
                <a:schemeClr val="tx1"/>
              </a:solidFill>
              <a:latin typeface="Times New Roman" panose="02020603050405020304" pitchFamily="18" charset="0"/>
              <a:cs typeface="Times New Roman" panose="02020603050405020304" pitchFamily="18" charset="0"/>
            </a:endParaRPr>
          </a:p>
          <a:p>
            <a:pPr algn="just"/>
            <a:r>
              <a:rPr lang="en-US" sz="1600" dirty="0" smtClean="0">
                <a:solidFill>
                  <a:schemeClr val="tx1"/>
                </a:solidFill>
                <a:latin typeface="Times New Roman" panose="02020603050405020304" pitchFamily="18" charset="0"/>
                <a:cs typeface="Times New Roman" panose="02020603050405020304" pitchFamily="18" charset="0"/>
              </a:rPr>
              <a:t>During the exposure, x-ray </a:t>
            </a:r>
            <a:r>
              <a:rPr lang="en-US" sz="1600" dirty="0" err="1" smtClean="0">
                <a:solidFill>
                  <a:schemeClr val="tx1"/>
                </a:solidFill>
                <a:latin typeface="Times New Roman" panose="02020603050405020304" pitchFamily="18" charset="0"/>
                <a:cs typeface="Times New Roman" panose="02020603050405020304" pitchFamily="18" charset="0"/>
              </a:rPr>
              <a:t>tubehead</a:t>
            </a:r>
            <a:r>
              <a:rPr lang="en-US" sz="1600" dirty="0" smtClean="0">
                <a:solidFill>
                  <a:schemeClr val="tx1"/>
                </a:solidFill>
                <a:latin typeface="Times New Roman" panose="02020603050405020304" pitchFamily="18" charset="0"/>
                <a:cs typeface="Times New Roman" panose="02020603050405020304" pitchFamily="18" charset="0"/>
              </a:rPr>
              <a:t> moves in one direction while film in opposite direction.</a:t>
            </a:r>
          </a:p>
          <a:p>
            <a:pPr algn="just"/>
            <a:endParaRPr lang="en-US" sz="1600" dirty="0" smtClean="0">
              <a:solidFill>
                <a:schemeClr val="tx1"/>
              </a:solidFill>
              <a:latin typeface="Times New Roman" panose="02020603050405020304" pitchFamily="18" charset="0"/>
              <a:cs typeface="Times New Roman" panose="02020603050405020304" pitchFamily="18" charset="0"/>
            </a:endParaRPr>
          </a:p>
          <a:p>
            <a:pPr algn="just"/>
            <a:r>
              <a:rPr lang="en-US" sz="1600" dirty="0">
                <a:solidFill>
                  <a:schemeClr val="tx1"/>
                </a:solidFill>
                <a:latin typeface="Times New Roman" panose="02020603050405020304" pitchFamily="18" charset="0"/>
                <a:cs typeface="Times New Roman" panose="02020603050405020304" pitchFamily="18" charset="0"/>
              </a:rPr>
              <a:t>The point at the </a:t>
            </a:r>
            <a:r>
              <a:rPr lang="en-US" sz="1600" dirty="0" err="1" smtClean="0">
                <a:solidFill>
                  <a:schemeClr val="tx1"/>
                </a:solidFill>
                <a:latin typeface="Times New Roman" panose="02020603050405020304" pitchFamily="18" charset="0"/>
                <a:cs typeface="Times New Roman" panose="02020603050405020304" pitchFamily="18" charset="0"/>
              </a:rPr>
              <a:t>centre</a:t>
            </a:r>
            <a:r>
              <a:rPr lang="en-US" sz="1600" dirty="0" smtClean="0">
                <a:solidFill>
                  <a:schemeClr val="tx1"/>
                </a:solidFill>
                <a:latin typeface="Times New Roman" panose="02020603050405020304" pitchFamily="18" charset="0"/>
                <a:cs typeface="Times New Roman" panose="02020603050405020304" pitchFamily="18" charset="0"/>
              </a:rPr>
              <a:t> </a:t>
            </a:r>
            <a:r>
              <a:rPr lang="en-US" sz="1600" dirty="0">
                <a:solidFill>
                  <a:schemeClr val="tx1"/>
                </a:solidFill>
                <a:latin typeface="Times New Roman" panose="02020603050405020304" pitchFamily="18" charset="0"/>
                <a:cs typeface="Times New Roman" panose="02020603050405020304" pitchFamily="18" charset="0"/>
              </a:rPr>
              <a:t>of rotation will appear in focus on the resultant </a:t>
            </a:r>
            <a:r>
              <a:rPr lang="en-US" sz="1600" dirty="0" smtClean="0">
                <a:solidFill>
                  <a:schemeClr val="tx1"/>
                </a:solidFill>
                <a:latin typeface="Times New Roman" panose="02020603050405020304" pitchFamily="18" charset="0"/>
                <a:cs typeface="Times New Roman" panose="02020603050405020304" pitchFamily="18" charset="0"/>
              </a:rPr>
              <a:t>radiograph. </a:t>
            </a:r>
          </a:p>
          <a:p>
            <a:pPr algn="just"/>
            <a:endParaRPr lang="en-US" sz="1600" dirty="0" smtClean="0">
              <a:solidFill>
                <a:schemeClr val="tx1"/>
              </a:solidFill>
              <a:latin typeface="Times New Roman" panose="02020603050405020304" pitchFamily="18" charset="0"/>
              <a:cs typeface="Times New Roman" panose="02020603050405020304" pitchFamily="18" charset="0"/>
            </a:endParaRPr>
          </a:p>
          <a:p>
            <a:pPr algn="just"/>
            <a:r>
              <a:rPr lang="en-US" sz="1600" dirty="0" smtClean="0">
                <a:solidFill>
                  <a:schemeClr val="tx1"/>
                </a:solidFill>
                <a:latin typeface="Times New Roman" panose="02020603050405020304" pitchFamily="18" charset="0"/>
                <a:cs typeface="Times New Roman" panose="02020603050405020304" pitchFamily="18" charset="0"/>
              </a:rPr>
              <a:t>All the other forms appear blurred.</a:t>
            </a:r>
            <a:endParaRPr lang="en-US" sz="1600" dirty="0">
              <a:solidFill>
                <a:schemeClr val="tx1"/>
              </a:solidFill>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fld id="{6C6DC80F-D142-43D6-8FA5-503E1ACBF834}"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13</a:t>
            </a:fld>
            <a:endParaRPr lang="en-US"/>
          </a:p>
        </p:txBody>
      </p:sp>
      <p:pic>
        <p:nvPicPr>
          <p:cNvPr id="1026" name="Picture 2" descr="C:\Users\madireddy\Desktop\opg\IMG-20161003-WA00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1676400"/>
            <a:ext cx="4359124"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782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95400"/>
          </a:xfrm>
        </p:spPr>
        <p:txBody>
          <a:bodyPr>
            <a:noAutofit/>
          </a:bodyPr>
          <a:lstStyle/>
          <a:p>
            <a:r>
              <a:rPr lang="en-US" sz="2800" dirty="0" smtClean="0">
                <a:solidFill>
                  <a:schemeClr val="tx1"/>
                </a:solidFill>
              </a:rPr>
              <a:t>The film and x-ray tube head move around the patient in opposite directions in panoramic radiography </a:t>
            </a:r>
            <a:endParaRPr lang="en-US" sz="2800" dirty="0">
              <a:solidFill>
                <a:schemeClr val="tx1"/>
              </a:solidFill>
            </a:endParaRPr>
          </a:p>
        </p:txBody>
      </p:sp>
      <p:sp>
        <p:nvSpPr>
          <p:cNvPr id="3" name="Content Placeholder 2"/>
          <p:cNvSpPr>
            <a:spLocks noGrp="1"/>
          </p:cNvSpPr>
          <p:nvPr>
            <p:ph idx="1"/>
          </p:nvPr>
        </p:nvSpPr>
        <p:spPr/>
        <p:txBody>
          <a:bodyPr/>
          <a:lstStyle/>
          <a:p>
            <a:endParaRPr lang="en-US"/>
          </a:p>
        </p:txBody>
      </p:sp>
      <p:pic>
        <p:nvPicPr>
          <p:cNvPr id="4" name="Picture 5" descr="022002"/>
          <p:cNvPicPr>
            <a:picLocks noChangeAspect="1" noChangeArrowheads="1"/>
          </p:cNvPicPr>
          <p:nvPr/>
        </p:nvPicPr>
        <p:blipFill>
          <a:blip r:embed="rId2" cstate="print"/>
          <a:srcRect l="1620" r="2794"/>
          <a:stretch>
            <a:fillRect/>
          </a:stretch>
        </p:blipFill>
        <p:spPr bwMode="auto">
          <a:xfrm>
            <a:off x="76200" y="1709315"/>
            <a:ext cx="4495800" cy="5072485"/>
          </a:xfrm>
          <a:prstGeom prst="rect">
            <a:avLst/>
          </a:prstGeom>
          <a:noFill/>
          <a:ln w="38100">
            <a:solidFill>
              <a:schemeClr val="tx1"/>
            </a:solidFill>
          </a:ln>
        </p:spPr>
      </p:pic>
      <p:pic>
        <p:nvPicPr>
          <p:cNvPr id="1026" name="Picture 2"/>
          <p:cNvPicPr>
            <a:picLocks noChangeAspect="1" noChangeArrowheads="1"/>
          </p:cNvPicPr>
          <p:nvPr/>
        </p:nvPicPr>
        <p:blipFill>
          <a:blip r:embed="rId3" cstate="print"/>
          <a:srcRect/>
          <a:stretch>
            <a:fillRect/>
          </a:stretch>
        </p:blipFill>
        <p:spPr bwMode="auto">
          <a:xfrm>
            <a:off x="4724400" y="1709315"/>
            <a:ext cx="4333875" cy="5072485"/>
          </a:xfrm>
          <a:prstGeom prst="rect">
            <a:avLst/>
          </a:prstGeom>
          <a:noFill/>
          <a:ln w="38100">
            <a:solidFill>
              <a:schemeClr val="accent1"/>
            </a:solidFill>
            <a:miter lim="800000"/>
            <a:headEnd/>
            <a:tailEnd/>
          </a:ln>
          <a:effectLst/>
        </p:spPr>
      </p:pic>
    </p:spTree>
    <p:extLst>
      <p:ext uri="{BB962C8B-B14F-4D97-AF65-F5344CB8AC3E}">
        <p14:creationId xmlns:p14="http://schemas.microsoft.com/office/powerpoint/2010/main" val="3443590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u="sng" dirty="0" smtClean="0">
                <a:solidFill>
                  <a:srgbClr val="0070C0"/>
                </a:solidFill>
              </a:rPr>
              <a:t>ROTATION CENTER</a:t>
            </a:r>
            <a:r>
              <a:rPr lang="en-US" dirty="0" smtClean="0">
                <a:solidFill>
                  <a:srgbClr val="0070C0"/>
                </a:solidFill>
              </a:rPr>
              <a:t/>
            </a:r>
            <a:br>
              <a:rPr lang="en-US" dirty="0" smtClean="0">
                <a:solidFill>
                  <a:srgbClr val="0070C0"/>
                </a:solidFill>
              </a:rPr>
            </a:br>
            <a:endParaRPr lang="en-US" dirty="0">
              <a:solidFill>
                <a:srgbClr val="0070C0"/>
              </a:solidFill>
            </a:endParaRPr>
          </a:p>
        </p:txBody>
      </p:sp>
      <p:sp>
        <p:nvSpPr>
          <p:cNvPr id="3" name="Content Placeholder 2"/>
          <p:cNvSpPr>
            <a:spLocks noGrp="1"/>
          </p:cNvSpPr>
          <p:nvPr>
            <p:ph idx="1"/>
          </p:nvPr>
        </p:nvSpPr>
        <p:spPr>
          <a:xfrm>
            <a:off x="457200" y="1112837"/>
            <a:ext cx="8229600" cy="5135563"/>
          </a:xfrm>
        </p:spPr>
        <p:txBody>
          <a:bodyPr>
            <a:normAutofit/>
          </a:bodyPr>
          <a:lstStyle/>
          <a:p>
            <a:pPr>
              <a:lnSpc>
                <a:spcPct val="160000"/>
              </a:lnSpc>
              <a:buFont typeface="Wingdings" pitchFamily="2" charset="2"/>
              <a:buChar char="v"/>
            </a:pPr>
            <a:r>
              <a:rPr lang="en-US" b="1" dirty="0" smtClean="0">
                <a:solidFill>
                  <a:schemeClr val="tx1"/>
                </a:solidFill>
              </a:rPr>
              <a:t>The </a:t>
            </a:r>
            <a:r>
              <a:rPr lang="en-US" b="1" dirty="0">
                <a:solidFill>
                  <a:schemeClr val="tx1"/>
                </a:solidFill>
              </a:rPr>
              <a:t>pivotal point or axis around which the cassette carrier and tube head rotate </a:t>
            </a:r>
            <a:r>
              <a:rPr lang="en-US" dirty="0">
                <a:solidFill>
                  <a:schemeClr val="tx1"/>
                </a:solidFill>
              </a:rPr>
              <a:t>is termed rotation center</a:t>
            </a:r>
          </a:p>
          <a:p>
            <a:pPr>
              <a:lnSpc>
                <a:spcPct val="160000"/>
              </a:lnSpc>
              <a:buFont typeface="Wingdings" pitchFamily="2" charset="2"/>
              <a:buChar char="v"/>
            </a:pPr>
            <a:r>
              <a:rPr lang="en-US" dirty="0">
                <a:solidFill>
                  <a:schemeClr val="tx1"/>
                </a:solidFill>
              </a:rPr>
              <a:t>Three basic rotation center used in panoramic radiography</a:t>
            </a:r>
          </a:p>
          <a:p>
            <a:pPr lvl="1">
              <a:lnSpc>
                <a:spcPct val="160000"/>
              </a:lnSpc>
              <a:buBlip>
                <a:blip r:embed="rId2"/>
              </a:buBlip>
            </a:pPr>
            <a:r>
              <a:rPr lang="en-US" dirty="0">
                <a:solidFill>
                  <a:schemeClr val="tx1"/>
                </a:solidFill>
              </a:rPr>
              <a:t>Double centre rotation</a:t>
            </a:r>
          </a:p>
          <a:p>
            <a:pPr lvl="1">
              <a:lnSpc>
                <a:spcPct val="160000"/>
              </a:lnSpc>
              <a:buBlip>
                <a:blip r:embed="rId2"/>
              </a:buBlip>
            </a:pPr>
            <a:r>
              <a:rPr lang="en-US" dirty="0">
                <a:solidFill>
                  <a:schemeClr val="tx1"/>
                </a:solidFill>
              </a:rPr>
              <a:t>Triple centre rotation</a:t>
            </a:r>
          </a:p>
          <a:p>
            <a:pPr lvl="1">
              <a:lnSpc>
                <a:spcPct val="160000"/>
              </a:lnSpc>
              <a:buBlip>
                <a:blip r:embed="rId2"/>
              </a:buBlip>
            </a:pPr>
            <a:r>
              <a:rPr lang="en-US" dirty="0">
                <a:solidFill>
                  <a:schemeClr val="tx1"/>
                </a:solidFill>
              </a:rPr>
              <a:t>moving centre rotation</a:t>
            </a:r>
          </a:p>
          <a:p>
            <a:pPr>
              <a:lnSpc>
                <a:spcPct val="160000"/>
              </a:lnSpc>
              <a:buFont typeface="Wingdings" pitchFamily="2" charset="2"/>
              <a:buChar char="v"/>
            </a:pPr>
            <a:r>
              <a:rPr lang="en-US" dirty="0">
                <a:solidFill>
                  <a:schemeClr val="tx1"/>
                </a:solidFill>
              </a:rPr>
              <a:t>The location and number of rotational centers influence size and shape of focal trough</a:t>
            </a:r>
          </a:p>
          <a:p>
            <a:pPr>
              <a:lnSpc>
                <a:spcPct val="160000"/>
              </a:lnSpc>
              <a:buFont typeface="Wingdings" pitchFamily="2" charset="2"/>
              <a:buChar char="v"/>
            </a:pPr>
            <a:endParaRPr lang="en-US" dirty="0">
              <a:solidFill>
                <a:schemeClr val="tx1"/>
              </a:solidFill>
            </a:endParaRPr>
          </a:p>
        </p:txBody>
      </p:sp>
    </p:spTree>
    <p:extLst>
      <p:ext uri="{BB962C8B-B14F-4D97-AF65-F5344CB8AC3E}">
        <p14:creationId xmlns:p14="http://schemas.microsoft.com/office/powerpoint/2010/main" val="905503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0070C0"/>
                </a:solidFill>
              </a:rPr>
              <a:t>FOCAL TROUGH</a:t>
            </a:r>
            <a:endParaRPr lang="en-US" dirty="0">
              <a:solidFill>
                <a:srgbClr val="0070C0"/>
              </a:solidFill>
            </a:endParaRPr>
          </a:p>
        </p:txBody>
      </p:sp>
      <p:sp>
        <p:nvSpPr>
          <p:cNvPr id="3" name="Content Placeholder 2"/>
          <p:cNvSpPr>
            <a:spLocks noGrp="1"/>
          </p:cNvSpPr>
          <p:nvPr>
            <p:ph idx="1"/>
          </p:nvPr>
        </p:nvSpPr>
        <p:spPr/>
        <p:txBody>
          <a:bodyPr/>
          <a:lstStyle/>
          <a:p>
            <a:endParaRPr lang="en-US"/>
          </a:p>
        </p:txBody>
      </p:sp>
      <p:pic>
        <p:nvPicPr>
          <p:cNvPr id="4" name="Picture 5" descr="022004"/>
          <p:cNvPicPr>
            <a:picLocks noChangeAspect="1" noChangeArrowheads="1"/>
          </p:cNvPicPr>
          <p:nvPr/>
        </p:nvPicPr>
        <p:blipFill>
          <a:blip r:embed="rId3" cstate="print"/>
          <a:srcRect/>
          <a:stretch>
            <a:fillRect/>
          </a:stretch>
        </p:blipFill>
        <p:spPr bwMode="auto">
          <a:xfrm>
            <a:off x="4038600" y="1143000"/>
            <a:ext cx="4876800" cy="5286375"/>
          </a:xfrm>
          <a:prstGeom prst="rect">
            <a:avLst/>
          </a:prstGeom>
          <a:noFill/>
        </p:spPr>
      </p:pic>
      <p:pic>
        <p:nvPicPr>
          <p:cNvPr id="5" name="Picture 4" descr="A:\pan1.tif"/>
          <p:cNvPicPr>
            <a:picLocks noChangeAspect="1" noChangeArrowheads="1"/>
          </p:cNvPicPr>
          <p:nvPr/>
        </p:nvPicPr>
        <p:blipFill>
          <a:blip r:embed="rId4" cstate="print"/>
          <a:srcRect/>
          <a:stretch>
            <a:fillRect/>
          </a:stretch>
        </p:blipFill>
        <p:spPr bwMode="auto">
          <a:xfrm>
            <a:off x="228600" y="1905000"/>
            <a:ext cx="3581400" cy="3330575"/>
          </a:xfrm>
          <a:prstGeom prst="rect">
            <a:avLst/>
          </a:prstGeom>
          <a:noFill/>
        </p:spPr>
      </p:pic>
      <p:sp>
        <p:nvSpPr>
          <p:cNvPr id="6" name="Down Arrow 5"/>
          <p:cNvSpPr/>
          <p:nvPr/>
        </p:nvSpPr>
        <p:spPr>
          <a:xfrm rot="5400000">
            <a:off x="3686898" y="2637691"/>
            <a:ext cx="703403" cy="1593589"/>
          </a:xfrm>
          <a:prstGeom prst="downArrow">
            <a:avLst>
              <a:gd name="adj1" fmla="val 50000"/>
              <a:gd name="adj2" fmla="val 46894"/>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2177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17</a:t>
            </a:fld>
            <a:endParaRPr lang="en-US"/>
          </a:p>
        </p:txBody>
      </p:sp>
      <p:pic>
        <p:nvPicPr>
          <p:cNvPr id="81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4800" y="327818"/>
            <a:ext cx="8605309" cy="6453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4299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981200" y="2667000"/>
            <a:ext cx="5943600" cy="914400"/>
          </a:xfrm>
        </p:spPr>
        <p:txBody>
          <a:bodyPr>
            <a:noAutofit/>
          </a:bodyPr>
          <a:lstStyle/>
          <a:p>
            <a:pPr marL="0" indent="0">
              <a:buNone/>
            </a:pPr>
            <a:r>
              <a:rPr lang="en-US" sz="4400" b="1" dirty="0" smtClean="0">
                <a:solidFill>
                  <a:srgbClr val="0070C0"/>
                </a:solidFill>
              </a:rPr>
              <a:t>REAL, DOUBLE AND GHOST IMAGE</a:t>
            </a:r>
            <a:endParaRPr lang="en-US" sz="4400" b="1" dirty="0">
              <a:solidFill>
                <a:srgbClr val="0070C0"/>
              </a:solidFill>
            </a:endParaRPr>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18</a:t>
            </a:fld>
            <a:endParaRPr lang="en-US"/>
          </a:p>
        </p:txBody>
      </p:sp>
    </p:spTree>
    <p:extLst>
      <p:ext uri="{BB962C8B-B14F-4D97-AF65-F5344CB8AC3E}">
        <p14:creationId xmlns:p14="http://schemas.microsoft.com/office/powerpoint/2010/main" val="41257667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19</a:t>
            </a:fld>
            <a:endParaRPr lang="en-US"/>
          </a:p>
        </p:txBody>
      </p:sp>
      <p:pic>
        <p:nvPicPr>
          <p:cNvPr id="7" name="Picture 2" descr="F:\POWERPOINT PRESENTATIONS\ORAL MEDICINE AND RADIOLOGY\OPG\20170704_20201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698" t="6374" r="27916" b="19582"/>
          <a:stretch/>
        </p:blipFill>
        <p:spPr bwMode="auto">
          <a:xfrm>
            <a:off x="381000" y="228600"/>
            <a:ext cx="8534400" cy="649870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447800" y="242500"/>
            <a:ext cx="1066800" cy="646331"/>
          </a:xfrm>
          <a:prstGeom prst="rect">
            <a:avLst/>
          </a:prstGeom>
          <a:solidFill>
            <a:schemeClr val="bg1"/>
          </a:solidFill>
        </p:spPr>
        <p:txBody>
          <a:bodyPr wrap="square" rtlCol="0">
            <a:spAutoFit/>
          </a:bodyPr>
          <a:lstStyle/>
          <a:p>
            <a:pPr algn="ctr"/>
            <a:r>
              <a:rPr lang="en-US" b="1" dirty="0" smtClean="0"/>
              <a:t>REAL IMAGE</a:t>
            </a:r>
            <a:endParaRPr lang="en-US" b="1" dirty="0"/>
          </a:p>
        </p:txBody>
      </p:sp>
      <p:sp>
        <p:nvSpPr>
          <p:cNvPr id="11" name="TextBox 10"/>
          <p:cNvSpPr txBox="1"/>
          <p:nvPr/>
        </p:nvSpPr>
        <p:spPr>
          <a:xfrm>
            <a:off x="4267200" y="104001"/>
            <a:ext cx="1219200" cy="646331"/>
          </a:xfrm>
          <a:prstGeom prst="rect">
            <a:avLst/>
          </a:prstGeom>
          <a:solidFill>
            <a:schemeClr val="bg1"/>
          </a:solidFill>
        </p:spPr>
        <p:txBody>
          <a:bodyPr wrap="square" rtlCol="0">
            <a:spAutoFit/>
          </a:bodyPr>
          <a:lstStyle/>
          <a:p>
            <a:pPr algn="ctr"/>
            <a:r>
              <a:rPr lang="en-US" b="1" dirty="0" smtClean="0"/>
              <a:t>DOUBLE IMAGE</a:t>
            </a:r>
            <a:endParaRPr lang="en-US" b="1" dirty="0"/>
          </a:p>
        </p:txBody>
      </p:sp>
      <p:sp>
        <p:nvSpPr>
          <p:cNvPr id="12" name="TextBox 11"/>
          <p:cNvSpPr txBox="1"/>
          <p:nvPr/>
        </p:nvSpPr>
        <p:spPr>
          <a:xfrm>
            <a:off x="7239000" y="228600"/>
            <a:ext cx="1066800" cy="646331"/>
          </a:xfrm>
          <a:prstGeom prst="rect">
            <a:avLst/>
          </a:prstGeom>
          <a:solidFill>
            <a:schemeClr val="bg1"/>
          </a:solidFill>
        </p:spPr>
        <p:txBody>
          <a:bodyPr wrap="square" rtlCol="0">
            <a:spAutoFit/>
          </a:bodyPr>
          <a:lstStyle/>
          <a:p>
            <a:pPr algn="ctr"/>
            <a:r>
              <a:rPr lang="en-US" b="1" dirty="0" smtClean="0"/>
              <a:t>GHOSTIMAGE</a:t>
            </a:r>
            <a:endParaRPr lang="en-US" b="1" dirty="0"/>
          </a:p>
        </p:txBody>
      </p:sp>
    </p:spTree>
    <p:extLst>
      <p:ext uri="{BB962C8B-B14F-4D97-AF65-F5344CB8AC3E}">
        <p14:creationId xmlns:p14="http://schemas.microsoft.com/office/powerpoint/2010/main" val="29695998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t>CONTENT</a:t>
            </a:r>
            <a:endParaRPr lang="en-US" dirty="0"/>
          </a:p>
        </p:txBody>
      </p:sp>
      <p:sp>
        <p:nvSpPr>
          <p:cNvPr id="3" name="Content Placeholder 2"/>
          <p:cNvSpPr>
            <a:spLocks noGrp="1"/>
          </p:cNvSpPr>
          <p:nvPr>
            <p:ph idx="1"/>
          </p:nvPr>
        </p:nvSpPr>
        <p:spPr>
          <a:xfrm>
            <a:off x="152400" y="990600"/>
            <a:ext cx="8534400" cy="5486400"/>
          </a:xfrm>
        </p:spPr>
        <p:txBody>
          <a:bodyPr>
            <a:normAutofit/>
          </a:bodyPr>
          <a:lstStyle/>
          <a:p>
            <a:r>
              <a:rPr lang="en-US" dirty="0" smtClean="0">
                <a:solidFill>
                  <a:schemeClr val="tx1"/>
                </a:solidFill>
              </a:rPr>
              <a:t>Introduction </a:t>
            </a:r>
          </a:p>
          <a:p>
            <a:r>
              <a:rPr lang="en-US" dirty="0" smtClean="0">
                <a:solidFill>
                  <a:schemeClr val="tx1"/>
                </a:solidFill>
              </a:rPr>
              <a:t>History </a:t>
            </a:r>
          </a:p>
          <a:p>
            <a:r>
              <a:rPr lang="en-US" dirty="0">
                <a:solidFill>
                  <a:schemeClr val="tx1"/>
                </a:solidFill>
              </a:rPr>
              <a:t>Principle </a:t>
            </a:r>
          </a:p>
          <a:p>
            <a:r>
              <a:rPr lang="en-US" dirty="0" smtClean="0">
                <a:solidFill>
                  <a:schemeClr val="tx1"/>
                </a:solidFill>
              </a:rPr>
              <a:t>Parts of </a:t>
            </a:r>
            <a:r>
              <a:rPr lang="en-US" dirty="0">
                <a:solidFill>
                  <a:schemeClr val="tx1"/>
                </a:solidFill>
              </a:rPr>
              <a:t>machine </a:t>
            </a:r>
            <a:endParaRPr lang="en-US" dirty="0" smtClean="0">
              <a:solidFill>
                <a:schemeClr val="tx1"/>
              </a:solidFill>
            </a:endParaRPr>
          </a:p>
          <a:p>
            <a:r>
              <a:rPr lang="en-US" dirty="0" smtClean="0">
                <a:solidFill>
                  <a:schemeClr val="tx1"/>
                </a:solidFill>
              </a:rPr>
              <a:t>Indications </a:t>
            </a:r>
            <a:endParaRPr lang="en-US" dirty="0">
              <a:solidFill>
                <a:schemeClr val="tx1"/>
              </a:solidFill>
            </a:endParaRPr>
          </a:p>
          <a:p>
            <a:r>
              <a:rPr lang="en-US" dirty="0">
                <a:solidFill>
                  <a:schemeClr val="tx1"/>
                </a:solidFill>
              </a:rPr>
              <a:t>Contraindication </a:t>
            </a:r>
            <a:endParaRPr lang="en-US" dirty="0" smtClean="0">
              <a:solidFill>
                <a:schemeClr val="tx1"/>
              </a:solidFill>
            </a:endParaRPr>
          </a:p>
          <a:p>
            <a:r>
              <a:rPr lang="en-US" dirty="0">
                <a:solidFill>
                  <a:schemeClr val="tx1"/>
                </a:solidFill>
              </a:rPr>
              <a:t>Advantages </a:t>
            </a:r>
          </a:p>
          <a:p>
            <a:r>
              <a:rPr lang="en-US" dirty="0">
                <a:solidFill>
                  <a:schemeClr val="tx1"/>
                </a:solidFill>
              </a:rPr>
              <a:t>Disadvantages </a:t>
            </a:r>
            <a:endParaRPr lang="en-US" dirty="0" smtClean="0">
              <a:solidFill>
                <a:schemeClr val="tx1"/>
              </a:solidFill>
            </a:endParaRPr>
          </a:p>
          <a:p>
            <a:r>
              <a:rPr lang="en-US" dirty="0" smtClean="0">
                <a:solidFill>
                  <a:schemeClr val="tx1"/>
                </a:solidFill>
              </a:rPr>
              <a:t>Preparation of patient </a:t>
            </a:r>
          </a:p>
          <a:p>
            <a:r>
              <a:rPr lang="en-US" dirty="0" smtClean="0">
                <a:solidFill>
                  <a:schemeClr val="tx1"/>
                </a:solidFill>
              </a:rPr>
              <a:t>Normal </a:t>
            </a:r>
            <a:r>
              <a:rPr lang="en-US" dirty="0">
                <a:solidFill>
                  <a:schemeClr val="tx1"/>
                </a:solidFill>
              </a:rPr>
              <a:t>Anatomical Landmarks </a:t>
            </a:r>
          </a:p>
          <a:p>
            <a:r>
              <a:rPr lang="en-US" dirty="0">
                <a:solidFill>
                  <a:schemeClr val="tx1"/>
                </a:solidFill>
              </a:rPr>
              <a:t>Faulty Radiographs</a:t>
            </a:r>
          </a:p>
          <a:p>
            <a:r>
              <a:rPr lang="en-US" dirty="0" smtClean="0">
                <a:solidFill>
                  <a:schemeClr val="tx1"/>
                </a:solidFill>
              </a:rPr>
              <a:t>Conclusion</a:t>
            </a:r>
            <a:endParaRPr lang="en-US" dirty="0">
              <a:solidFill>
                <a:schemeClr val="tx1"/>
              </a:solidFill>
            </a:endParaRPr>
          </a:p>
          <a:p>
            <a:endParaRPr lang="en-US" dirty="0" smtClean="0">
              <a:solidFill>
                <a:schemeClr val="tx1"/>
              </a:solidFill>
            </a:endParaRPr>
          </a:p>
        </p:txBody>
      </p:sp>
      <p:sp>
        <p:nvSpPr>
          <p:cNvPr id="4" name="Date Placeholder 3"/>
          <p:cNvSpPr>
            <a:spLocks noGrp="1"/>
          </p:cNvSpPr>
          <p:nvPr>
            <p:ph type="dt" sz="half" idx="10"/>
          </p:nvPr>
        </p:nvSpPr>
        <p:spPr/>
        <p:txBody>
          <a:bodyPr/>
          <a:lstStyle/>
          <a:p>
            <a:fld id="{CB034088-F2F1-4326-ADCE-0486ED853166}"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2</a:t>
            </a:fld>
            <a:endParaRPr lang="en-US"/>
          </a:p>
        </p:txBody>
      </p:sp>
    </p:spTree>
    <p:extLst>
      <p:ext uri="{BB962C8B-B14F-4D97-AF65-F5344CB8AC3E}">
        <p14:creationId xmlns:p14="http://schemas.microsoft.com/office/powerpoint/2010/main" val="6552387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20</a:t>
            </a:fld>
            <a:endParaRPr lang="en-US"/>
          </a:p>
        </p:txBody>
      </p:sp>
      <p:sp>
        <p:nvSpPr>
          <p:cNvPr id="6" name="Content Placeholder 5"/>
          <p:cNvSpPr>
            <a:spLocks noGrp="1"/>
          </p:cNvSpPr>
          <p:nvPr>
            <p:ph idx="1"/>
          </p:nvPr>
        </p:nvSpPr>
        <p:spPr/>
        <p:txBody>
          <a:bodyPr/>
          <a:lstStyle/>
          <a:p>
            <a:endParaRPr lang="en-US"/>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2830"/>
            <a:ext cx="6477000" cy="6183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24902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Times New Roman" panose="02020603050405020304" pitchFamily="18" charset="0"/>
                <a:cs typeface="Times New Roman" panose="02020603050405020304" pitchFamily="18" charset="0"/>
              </a:rPr>
              <a:t>INDICATIONS</a:t>
            </a:r>
            <a:endParaRPr lang="en-US" sz="44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600200"/>
            <a:ext cx="8382000" cy="4953000"/>
          </a:xfrm>
        </p:spPr>
        <p:txBody>
          <a:bodyPr>
            <a:normAutofit fontScale="92500"/>
          </a:bodyPr>
          <a:lstStyle/>
          <a:p>
            <a:pPr algn="just">
              <a:lnSpc>
                <a:spcPct val="200000"/>
              </a:lnSpc>
            </a:pPr>
            <a:r>
              <a:rPr lang="en-US" sz="2400" dirty="0">
                <a:solidFill>
                  <a:schemeClr val="tx1"/>
                </a:solidFill>
                <a:latin typeface="Times New Roman" panose="02020603050405020304" pitchFamily="18" charset="0"/>
                <a:cs typeface="Times New Roman" panose="02020603050405020304" pitchFamily="18" charset="0"/>
              </a:rPr>
              <a:t>As a substitute for full mouth </a:t>
            </a:r>
            <a:r>
              <a:rPr lang="en-US" sz="2400" dirty="0" smtClean="0">
                <a:solidFill>
                  <a:schemeClr val="tx1"/>
                </a:solidFill>
                <a:latin typeface="Times New Roman" panose="02020603050405020304" pitchFamily="18" charset="0"/>
                <a:cs typeface="Times New Roman" panose="02020603050405020304" pitchFamily="18" charset="0"/>
              </a:rPr>
              <a:t>intraoral periapical </a:t>
            </a:r>
            <a:r>
              <a:rPr lang="en-US" sz="2400" dirty="0">
                <a:solidFill>
                  <a:schemeClr val="tx1"/>
                </a:solidFill>
                <a:latin typeface="Times New Roman" panose="02020603050405020304" pitchFamily="18" charset="0"/>
                <a:cs typeface="Times New Roman" panose="02020603050405020304" pitchFamily="18" charset="0"/>
              </a:rPr>
              <a:t>radiographs</a:t>
            </a:r>
            <a:r>
              <a:rPr lang="en-US" sz="2400" dirty="0" smtClean="0">
                <a:solidFill>
                  <a:schemeClr val="tx1"/>
                </a:solidFill>
                <a:latin typeface="Times New Roman" panose="02020603050405020304" pitchFamily="18" charset="0"/>
                <a:cs typeface="Times New Roman" panose="02020603050405020304" pitchFamily="18" charset="0"/>
              </a:rPr>
              <a:t>.</a:t>
            </a:r>
          </a:p>
          <a:p>
            <a:pPr algn="just">
              <a:lnSpc>
                <a:spcPct val="200000"/>
              </a:lnSpc>
            </a:pPr>
            <a:r>
              <a:rPr lang="en-US" sz="2400" dirty="0">
                <a:solidFill>
                  <a:schemeClr val="tx1"/>
                </a:solidFill>
                <a:latin typeface="Times New Roman" panose="02020603050405020304" pitchFamily="18" charset="0"/>
                <a:cs typeface="Times New Roman" panose="02020603050405020304" pitchFamily="18" charset="0"/>
              </a:rPr>
              <a:t>For evaluation of tooth development </a:t>
            </a:r>
            <a:r>
              <a:rPr lang="en-US" sz="2400" dirty="0" smtClean="0">
                <a:solidFill>
                  <a:schemeClr val="tx1"/>
                </a:solidFill>
                <a:latin typeface="Times New Roman" panose="02020603050405020304" pitchFamily="18" charset="0"/>
                <a:cs typeface="Times New Roman" panose="02020603050405020304" pitchFamily="18" charset="0"/>
              </a:rPr>
              <a:t>for children</a:t>
            </a:r>
            <a:r>
              <a:rPr lang="en-US" sz="2400" dirty="0">
                <a:solidFill>
                  <a:schemeClr val="tx1"/>
                </a:solidFill>
                <a:latin typeface="Times New Roman" panose="02020603050405020304" pitchFamily="18" charset="0"/>
                <a:cs typeface="Times New Roman" panose="02020603050405020304" pitchFamily="18" charset="0"/>
              </a:rPr>
              <a:t>, the mixed dentition and also </a:t>
            </a:r>
            <a:r>
              <a:rPr lang="en-US" sz="2400" dirty="0" smtClean="0">
                <a:solidFill>
                  <a:schemeClr val="tx1"/>
                </a:solidFill>
                <a:latin typeface="Times New Roman" panose="02020603050405020304" pitchFamily="18" charset="0"/>
                <a:cs typeface="Times New Roman" panose="02020603050405020304" pitchFamily="18" charset="0"/>
              </a:rPr>
              <a:t>the aged.</a:t>
            </a:r>
          </a:p>
          <a:p>
            <a:pPr algn="just">
              <a:lnSpc>
                <a:spcPct val="200000"/>
              </a:lnSpc>
            </a:pPr>
            <a:r>
              <a:rPr lang="en-US" sz="2400" dirty="0">
                <a:solidFill>
                  <a:schemeClr val="tx1"/>
                </a:solidFill>
                <a:latin typeface="Times New Roman" panose="02020603050405020304" pitchFamily="18" charset="0"/>
                <a:cs typeface="Times New Roman" panose="02020603050405020304" pitchFamily="18" charset="0"/>
              </a:rPr>
              <a:t>To assist </a:t>
            </a:r>
            <a:r>
              <a:rPr lang="en-US" sz="2400" dirty="0" smtClean="0">
                <a:solidFill>
                  <a:schemeClr val="tx1"/>
                </a:solidFill>
                <a:latin typeface="Times New Roman" panose="02020603050405020304" pitchFamily="18" charset="0"/>
                <a:cs typeface="Times New Roman" panose="02020603050405020304" pitchFamily="18" charset="0"/>
              </a:rPr>
              <a:t>the </a:t>
            </a:r>
            <a:r>
              <a:rPr lang="en-US" sz="2400" dirty="0">
                <a:solidFill>
                  <a:schemeClr val="tx1"/>
                </a:solidFill>
                <a:latin typeface="Times New Roman" panose="02020603050405020304" pitchFamily="18" charset="0"/>
                <a:cs typeface="Times New Roman" panose="02020603050405020304" pitchFamily="18" charset="0"/>
              </a:rPr>
              <a:t>patient for and </a:t>
            </a:r>
            <a:r>
              <a:rPr lang="en-US" sz="2400" dirty="0" smtClean="0">
                <a:solidFill>
                  <a:schemeClr val="tx1"/>
                </a:solidFill>
                <a:latin typeface="Times New Roman" panose="02020603050405020304" pitchFamily="18" charset="0"/>
                <a:cs typeface="Times New Roman" panose="02020603050405020304" pitchFamily="18" charset="0"/>
              </a:rPr>
              <a:t>during orthodontic treatment</a:t>
            </a:r>
          </a:p>
          <a:p>
            <a:pPr algn="just">
              <a:lnSpc>
                <a:spcPct val="200000"/>
              </a:lnSpc>
            </a:pPr>
            <a:r>
              <a:rPr lang="en-US" sz="2400" dirty="0">
                <a:solidFill>
                  <a:schemeClr val="tx1"/>
                </a:solidFill>
                <a:latin typeface="Times New Roman" panose="02020603050405020304" pitchFamily="18" charset="0"/>
                <a:cs typeface="Times New Roman" panose="02020603050405020304" pitchFamily="18" charset="0"/>
              </a:rPr>
              <a:t>To establish the site and size of lesions </a:t>
            </a:r>
            <a:r>
              <a:rPr lang="en-US" sz="2400" dirty="0" smtClean="0">
                <a:solidFill>
                  <a:schemeClr val="tx1"/>
                </a:solidFill>
                <a:latin typeface="Times New Roman" panose="02020603050405020304" pitchFamily="18" charset="0"/>
                <a:cs typeface="Times New Roman" panose="02020603050405020304" pitchFamily="18" charset="0"/>
              </a:rPr>
              <a:t>such as </a:t>
            </a:r>
            <a:r>
              <a:rPr lang="en-US" sz="2400" dirty="0">
                <a:solidFill>
                  <a:schemeClr val="tx1"/>
                </a:solidFill>
                <a:latin typeface="Times New Roman" panose="02020603050405020304" pitchFamily="18" charset="0"/>
                <a:cs typeface="Times New Roman" panose="02020603050405020304" pitchFamily="18" charset="0"/>
              </a:rPr>
              <a:t>cysts, tumors and developmental </a:t>
            </a:r>
            <a:r>
              <a:rPr lang="en-US" sz="2400" dirty="0" smtClean="0">
                <a:solidFill>
                  <a:schemeClr val="tx1"/>
                </a:solidFill>
                <a:latin typeface="Times New Roman" panose="02020603050405020304" pitchFamily="18" charset="0"/>
                <a:cs typeface="Times New Roman" panose="02020603050405020304" pitchFamily="18" charset="0"/>
              </a:rPr>
              <a:t>anomalies in </a:t>
            </a:r>
            <a:r>
              <a:rPr lang="en-US" sz="2400" dirty="0">
                <a:solidFill>
                  <a:schemeClr val="tx1"/>
                </a:solidFill>
                <a:latin typeface="Times New Roman" panose="02020603050405020304" pitchFamily="18" charset="0"/>
                <a:cs typeface="Times New Roman" panose="02020603050405020304" pitchFamily="18" charset="0"/>
              </a:rPr>
              <a:t>the body and rami of the mandible.</a:t>
            </a:r>
          </a:p>
        </p:txBody>
      </p:sp>
      <p:sp>
        <p:nvSpPr>
          <p:cNvPr id="4" name="Date Placeholder 3"/>
          <p:cNvSpPr>
            <a:spLocks noGrp="1"/>
          </p:cNvSpPr>
          <p:nvPr>
            <p:ph type="dt" sz="half" idx="10"/>
          </p:nvPr>
        </p:nvSpPr>
        <p:spPr/>
        <p:txBody>
          <a:bodyPr/>
          <a:lstStyle/>
          <a:p>
            <a:fld id="{3A6F8F57-71A8-4889-95F7-F57E9C7DC61B}"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21</a:t>
            </a:fld>
            <a:endParaRPr lang="en-US"/>
          </a:p>
        </p:txBody>
      </p:sp>
    </p:spTree>
    <p:extLst>
      <p:ext uri="{BB962C8B-B14F-4D97-AF65-F5344CB8AC3E}">
        <p14:creationId xmlns:p14="http://schemas.microsoft.com/office/powerpoint/2010/main" val="15790050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248400"/>
          </a:xfrm>
        </p:spPr>
        <p:txBody>
          <a:bodyPr>
            <a:normAutofit/>
          </a:bodyPr>
          <a:lstStyle/>
          <a:p>
            <a:pPr algn="just">
              <a:lnSpc>
                <a:spcPct val="200000"/>
              </a:lnSpc>
            </a:pPr>
            <a:r>
              <a:rPr lang="en-US" sz="2400" dirty="0">
                <a:solidFill>
                  <a:schemeClr val="tx1"/>
                </a:solidFill>
                <a:latin typeface="Times New Roman" panose="02020603050405020304" pitchFamily="18" charset="0"/>
                <a:cs typeface="Times New Roman" panose="02020603050405020304" pitchFamily="18" charset="0"/>
              </a:rPr>
              <a:t>Prior to any surgical procedures such </a:t>
            </a:r>
            <a:r>
              <a:rPr lang="en-US" sz="2400" dirty="0" smtClean="0">
                <a:solidFill>
                  <a:schemeClr val="tx1"/>
                </a:solidFill>
                <a:latin typeface="Times New Roman" panose="02020603050405020304" pitchFamily="18" charset="0"/>
                <a:cs typeface="Times New Roman" panose="02020603050405020304" pitchFamily="18" charset="0"/>
              </a:rPr>
              <a:t>as extraction </a:t>
            </a:r>
            <a:r>
              <a:rPr lang="en-US" sz="2400" dirty="0">
                <a:solidFill>
                  <a:schemeClr val="tx1"/>
                </a:solidFill>
                <a:latin typeface="Times New Roman" panose="02020603050405020304" pitchFamily="18" charset="0"/>
                <a:cs typeface="Times New Roman" panose="02020603050405020304" pitchFamily="18" charset="0"/>
              </a:rPr>
              <a:t>of impacted teeth, enucleation of </a:t>
            </a:r>
            <a:r>
              <a:rPr lang="en-US" sz="2400" dirty="0" smtClean="0">
                <a:solidFill>
                  <a:schemeClr val="tx1"/>
                </a:solidFill>
                <a:latin typeface="Times New Roman" panose="02020603050405020304" pitchFamily="18" charset="0"/>
                <a:cs typeface="Times New Roman" panose="02020603050405020304" pitchFamily="18" charset="0"/>
              </a:rPr>
              <a:t>a cyst</a:t>
            </a:r>
            <a:r>
              <a:rPr lang="en-US" sz="2400" dirty="0">
                <a:solidFill>
                  <a:schemeClr val="tx1"/>
                </a:solidFill>
                <a:latin typeface="Times New Roman" panose="02020603050405020304" pitchFamily="18" charset="0"/>
                <a:cs typeface="Times New Roman" panose="02020603050405020304" pitchFamily="18" charset="0"/>
              </a:rPr>
              <a:t>, etc</a:t>
            </a:r>
            <a:r>
              <a:rPr lang="en-US" sz="2400" dirty="0" smtClean="0">
                <a:solidFill>
                  <a:schemeClr val="tx1"/>
                </a:solidFill>
                <a:latin typeface="Times New Roman" panose="02020603050405020304" pitchFamily="18" charset="0"/>
                <a:cs typeface="Times New Roman" panose="02020603050405020304" pitchFamily="18" charset="0"/>
              </a:rPr>
              <a:t>.</a:t>
            </a:r>
          </a:p>
          <a:p>
            <a:pPr algn="just">
              <a:lnSpc>
                <a:spcPct val="200000"/>
              </a:lnSpc>
            </a:pPr>
            <a:r>
              <a:rPr lang="en-US" sz="2400" dirty="0">
                <a:solidFill>
                  <a:schemeClr val="tx1"/>
                </a:solidFill>
                <a:latin typeface="Times New Roman" panose="02020603050405020304" pitchFamily="18" charset="0"/>
                <a:cs typeface="Times New Roman" panose="02020603050405020304" pitchFamily="18" charset="0"/>
              </a:rPr>
              <a:t>For detection of fractures of the middle </a:t>
            </a:r>
            <a:r>
              <a:rPr lang="en-US" sz="2400" dirty="0" smtClean="0">
                <a:solidFill>
                  <a:schemeClr val="tx1"/>
                </a:solidFill>
                <a:latin typeface="Times New Roman" panose="02020603050405020304" pitchFamily="18" charset="0"/>
                <a:cs typeface="Times New Roman" panose="02020603050405020304" pitchFamily="18" charset="0"/>
              </a:rPr>
              <a:t>third face </a:t>
            </a:r>
            <a:r>
              <a:rPr lang="en-US" sz="2400" dirty="0">
                <a:solidFill>
                  <a:schemeClr val="tx1"/>
                </a:solidFill>
                <a:latin typeface="Times New Roman" panose="02020603050405020304" pitchFamily="18" charset="0"/>
                <a:cs typeface="Times New Roman" panose="02020603050405020304" pitchFamily="18" charset="0"/>
              </a:rPr>
              <a:t>and the mandible after facial trauma</a:t>
            </a:r>
            <a:r>
              <a:rPr lang="en-US" sz="2400" dirty="0" smtClean="0">
                <a:solidFill>
                  <a:schemeClr val="tx1"/>
                </a:solidFill>
                <a:latin typeface="Times New Roman" panose="02020603050405020304" pitchFamily="18" charset="0"/>
                <a:cs typeface="Times New Roman" panose="02020603050405020304" pitchFamily="18" charset="0"/>
              </a:rPr>
              <a:t>.</a:t>
            </a:r>
          </a:p>
          <a:p>
            <a:pPr algn="just">
              <a:lnSpc>
                <a:spcPct val="200000"/>
              </a:lnSpc>
            </a:pPr>
            <a:r>
              <a:rPr lang="en-US" sz="2400" dirty="0">
                <a:solidFill>
                  <a:schemeClr val="tx1"/>
                </a:solidFill>
                <a:latin typeface="Times New Roman" panose="02020603050405020304" pitchFamily="18" charset="0"/>
                <a:cs typeface="Times New Roman" panose="02020603050405020304" pitchFamily="18" charset="0"/>
              </a:rPr>
              <a:t>For follow-up of treatment, progress </a:t>
            </a:r>
            <a:r>
              <a:rPr lang="en-US" sz="2400" dirty="0" smtClean="0">
                <a:solidFill>
                  <a:schemeClr val="tx1"/>
                </a:solidFill>
                <a:latin typeface="Times New Roman" panose="02020603050405020304" pitchFamily="18" charset="0"/>
                <a:cs typeface="Times New Roman" panose="02020603050405020304" pitchFamily="18" charset="0"/>
              </a:rPr>
              <a:t>of pathology </a:t>
            </a:r>
            <a:r>
              <a:rPr lang="en-US" sz="2400" dirty="0">
                <a:solidFill>
                  <a:schemeClr val="tx1"/>
                </a:solidFill>
                <a:latin typeface="Times New Roman" panose="02020603050405020304" pitchFamily="18" charset="0"/>
                <a:cs typeface="Times New Roman" panose="02020603050405020304" pitchFamily="18" charset="0"/>
              </a:rPr>
              <a:t>or postoperative bony healing</a:t>
            </a:r>
            <a:r>
              <a:rPr lang="en-US" sz="2400" dirty="0" smtClean="0">
                <a:solidFill>
                  <a:schemeClr val="tx1"/>
                </a:solidFill>
                <a:latin typeface="Times New Roman" panose="02020603050405020304" pitchFamily="18" charset="0"/>
                <a:cs typeface="Times New Roman" panose="02020603050405020304" pitchFamily="18" charset="0"/>
              </a:rPr>
              <a:t>.</a:t>
            </a:r>
          </a:p>
          <a:p>
            <a:pPr algn="just">
              <a:lnSpc>
                <a:spcPct val="200000"/>
              </a:lnSpc>
            </a:pPr>
            <a:r>
              <a:rPr lang="en-US" sz="2400" dirty="0">
                <a:solidFill>
                  <a:schemeClr val="tx1"/>
                </a:solidFill>
                <a:latin typeface="Times New Roman" panose="02020603050405020304" pitchFamily="18" charset="0"/>
                <a:cs typeface="Times New Roman" panose="02020603050405020304" pitchFamily="18" charset="0"/>
              </a:rPr>
              <a:t>Investigation of TM joint dysfunction</a:t>
            </a:r>
            <a:r>
              <a:rPr lang="en-US" sz="2400" dirty="0" smtClean="0">
                <a:solidFill>
                  <a:schemeClr val="tx1"/>
                </a:solidFill>
                <a:latin typeface="Times New Roman" panose="02020603050405020304" pitchFamily="18" charset="0"/>
                <a:cs typeface="Times New Roman" panose="02020603050405020304" pitchFamily="18" charset="0"/>
              </a:rPr>
              <a:t>.</a:t>
            </a:r>
          </a:p>
          <a:p>
            <a:pPr algn="just">
              <a:lnSpc>
                <a:spcPct val="200000"/>
              </a:lnSpc>
            </a:pPr>
            <a:r>
              <a:rPr lang="en-US" sz="2400" dirty="0">
                <a:solidFill>
                  <a:schemeClr val="tx1"/>
                </a:solidFill>
                <a:latin typeface="Times New Roman" panose="02020603050405020304" pitchFamily="18" charset="0"/>
                <a:cs typeface="Times New Roman" panose="02020603050405020304" pitchFamily="18" charset="0"/>
              </a:rPr>
              <a:t>Periodontal disease—as an overall view of the alveolar bone levels.</a:t>
            </a:r>
          </a:p>
          <a:p>
            <a:pPr algn="just">
              <a:lnSpc>
                <a:spcPct val="200000"/>
              </a:lnSpc>
            </a:pPr>
            <a:endParaRPr lang="en-US" sz="2400" dirty="0" smtClean="0">
              <a:solidFill>
                <a:schemeClr val="tx1"/>
              </a:solidFill>
              <a:latin typeface="Times New Roman" panose="02020603050405020304" pitchFamily="18" charset="0"/>
              <a:cs typeface="Times New Roman" panose="02020603050405020304" pitchFamily="18" charset="0"/>
            </a:endParaRPr>
          </a:p>
        </p:txBody>
      </p:sp>
      <p:sp>
        <p:nvSpPr>
          <p:cNvPr id="2" name="Date Placeholder 1"/>
          <p:cNvSpPr>
            <a:spLocks noGrp="1"/>
          </p:cNvSpPr>
          <p:nvPr>
            <p:ph type="dt" sz="half" idx="10"/>
          </p:nvPr>
        </p:nvSpPr>
        <p:spPr/>
        <p:txBody>
          <a:bodyPr/>
          <a:lstStyle/>
          <a:p>
            <a:fld id="{DE58CF01-35DA-45E9-A744-23426D07E4EE}" type="datetime1">
              <a:rPr lang="en-US" smtClean="0"/>
              <a:t>5/19/2021</a:t>
            </a:fld>
            <a:endParaRPr lang="en-US"/>
          </a:p>
        </p:txBody>
      </p:sp>
      <p:sp>
        <p:nvSpPr>
          <p:cNvPr id="4" name="Slide Number Placeholder 3"/>
          <p:cNvSpPr>
            <a:spLocks noGrp="1"/>
          </p:cNvSpPr>
          <p:nvPr>
            <p:ph type="sldNum" sz="quarter" idx="12"/>
          </p:nvPr>
        </p:nvSpPr>
        <p:spPr/>
        <p:txBody>
          <a:bodyPr/>
          <a:lstStyle/>
          <a:p>
            <a:fld id="{F627174E-E470-4E79-964C-ACE6B29892B7}" type="slidenum">
              <a:rPr lang="en-US" smtClean="0"/>
              <a:t>22</a:t>
            </a:fld>
            <a:endParaRPr lang="en-US"/>
          </a:p>
        </p:txBody>
      </p:sp>
    </p:spTree>
    <p:extLst>
      <p:ext uri="{BB962C8B-B14F-4D97-AF65-F5344CB8AC3E}">
        <p14:creationId xmlns:p14="http://schemas.microsoft.com/office/powerpoint/2010/main" val="32579505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nSpc>
                <a:spcPct val="200000"/>
              </a:lnSpc>
            </a:pPr>
            <a:r>
              <a:rPr lang="en-US" dirty="0" smtClean="0">
                <a:solidFill>
                  <a:schemeClr val="tx1"/>
                </a:solidFill>
              </a:rPr>
              <a:t>To measure the density of bone</a:t>
            </a:r>
          </a:p>
          <a:p>
            <a:pPr>
              <a:lnSpc>
                <a:spcPct val="200000"/>
              </a:lnSpc>
            </a:pPr>
            <a:r>
              <a:rPr lang="en-US" dirty="0" smtClean="0">
                <a:solidFill>
                  <a:schemeClr val="tx1"/>
                </a:solidFill>
              </a:rPr>
              <a:t>In forensic </a:t>
            </a:r>
            <a:r>
              <a:rPr lang="en-US" dirty="0" err="1" smtClean="0">
                <a:solidFill>
                  <a:schemeClr val="tx1"/>
                </a:solidFill>
              </a:rPr>
              <a:t>ondontology</a:t>
            </a:r>
            <a:endParaRPr lang="en-US" dirty="0">
              <a:solidFill>
                <a:schemeClr val="tx1"/>
              </a:solidFill>
            </a:endParaRPr>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23</a:t>
            </a:fld>
            <a:endParaRPr lang="en-US"/>
          </a:p>
        </p:txBody>
      </p:sp>
    </p:spTree>
    <p:extLst>
      <p:ext uri="{BB962C8B-B14F-4D97-AF65-F5344CB8AC3E}">
        <p14:creationId xmlns:p14="http://schemas.microsoft.com/office/powerpoint/2010/main" val="42211338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rmAutofit fontScale="90000"/>
          </a:bodyPr>
          <a:lstStyle/>
          <a:p>
            <a:r>
              <a:rPr lang="en-US" sz="4400" dirty="0" smtClean="0">
                <a:latin typeface="Times New Roman" panose="02020603050405020304" pitchFamily="18" charset="0"/>
                <a:cs typeface="Times New Roman" panose="02020603050405020304" pitchFamily="18" charset="0"/>
              </a:rPr>
              <a:t>CONTRAINDICATION</a:t>
            </a:r>
            <a:endParaRPr lang="en-US" sz="44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990600"/>
            <a:ext cx="8229600" cy="5135563"/>
          </a:xfrm>
        </p:spPr>
        <p:txBody>
          <a:bodyPr>
            <a:noAutofit/>
          </a:bodyPr>
          <a:lstStyle/>
          <a:p>
            <a:pPr algn="just">
              <a:lnSpc>
                <a:spcPct val="200000"/>
              </a:lnSpc>
            </a:pPr>
            <a:r>
              <a:rPr lang="en-US" sz="1800" dirty="0" smtClean="0">
                <a:solidFill>
                  <a:schemeClr val="tx1"/>
                </a:solidFill>
                <a:latin typeface="Times New Roman" panose="02020603050405020304" pitchFamily="18" charset="0"/>
                <a:cs typeface="Times New Roman" panose="02020603050405020304" pitchFamily="18" charset="0"/>
              </a:rPr>
              <a:t>Panoramic radiography is generally considered to be unstable for children under six years old, because of the length of the exposure and the need for the patient to keep still.</a:t>
            </a:r>
          </a:p>
          <a:p>
            <a:pPr algn="just">
              <a:lnSpc>
                <a:spcPct val="200000"/>
              </a:lnSpc>
            </a:pPr>
            <a:endParaRPr lang="en-US" sz="1800" dirty="0" smtClean="0">
              <a:solidFill>
                <a:schemeClr val="tx1"/>
              </a:solidFill>
              <a:latin typeface="Times New Roman" panose="02020603050405020304" pitchFamily="18" charset="0"/>
              <a:cs typeface="Times New Roman" panose="02020603050405020304" pitchFamily="18" charset="0"/>
            </a:endParaRPr>
          </a:p>
          <a:p>
            <a:pPr algn="just">
              <a:lnSpc>
                <a:spcPct val="200000"/>
              </a:lnSpc>
            </a:pPr>
            <a:r>
              <a:rPr lang="en-US" sz="1800" dirty="0" smtClean="0">
                <a:solidFill>
                  <a:schemeClr val="tx1"/>
                </a:solidFill>
                <a:latin typeface="Times New Roman" panose="02020603050405020304" pitchFamily="18" charset="0"/>
                <a:cs typeface="Times New Roman" panose="02020603050405020304" pitchFamily="18" charset="0"/>
              </a:rPr>
              <a:t>Patient who are unconscious</a:t>
            </a:r>
          </a:p>
          <a:p>
            <a:pPr marL="0" indent="0" algn="just">
              <a:lnSpc>
                <a:spcPct val="200000"/>
              </a:lnSpc>
              <a:buNone/>
            </a:pPr>
            <a:endParaRPr lang="en-US" sz="1800" dirty="0" smtClean="0">
              <a:solidFill>
                <a:schemeClr val="tx1"/>
              </a:solidFill>
              <a:latin typeface="Times New Roman" panose="02020603050405020304" pitchFamily="18" charset="0"/>
              <a:cs typeface="Times New Roman" panose="02020603050405020304" pitchFamily="18" charset="0"/>
            </a:endParaRPr>
          </a:p>
          <a:p>
            <a:pPr algn="just">
              <a:lnSpc>
                <a:spcPct val="200000"/>
              </a:lnSpc>
            </a:pPr>
            <a:r>
              <a:rPr lang="en-US" sz="1800" dirty="0" smtClean="0">
                <a:solidFill>
                  <a:schemeClr val="tx1"/>
                </a:solidFill>
                <a:latin typeface="Times New Roman" panose="02020603050405020304" pitchFamily="18" charset="0"/>
                <a:cs typeface="Times New Roman" panose="02020603050405020304" pitchFamily="18" charset="0"/>
              </a:rPr>
              <a:t>Parkinson's disease</a:t>
            </a:r>
            <a:endParaRPr lang="en-US" sz="1800" dirty="0">
              <a:solidFill>
                <a:schemeClr val="tx1"/>
              </a:solidFill>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fld id="{B37260B4-B8D2-4063-9D0B-3DDC9E82C542}"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24</a:t>
            </a:fld>
            <a:endParaRPr lang="en-US"/>
          </a:p>
        </p:txBody>
      </p:sp>
    </p:spTree>
    <p:extLst>
      <p:ext uri="{BB962C8B-B14F-4D97-AF65-F5344CB8AC3E}">
        <p14:creationId xmlns:p14="http://schemas.microsoft.com/office/powerpoint/2010/main" val="33632784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467600" cy="1143000"/>
          </a:xfrm>
        </p:spPr>
        <p:txBody>
          <a:bodyPr/>
          <a:lstStyle/>
          <a:p>
            <a:r>
              <a:rPr lang="en-US" dirty="0" smtClean="0"/>
              <a:t>ADVANTAGES</a:t>
            </a:r>
            <a:endParaRPr lang="en-US" dirty="0"/>
          </a:p>
        </p:txBody>
      </p:sp>
      <p:sp>
        <p:nvSpPr>
          <p:cNvPr id="3" name="Content Placeholder 2"/>
          <p:cNvSpPr>
            <a:spLocks noGrp="1"/>
          </p:cNvSpPr>
          <p:nvPr>
            <p:ph idx="1"/>
          </p:nvPr>
        </p:nvSpPr>
        <p:spPr>
          <a:xfrm>
            <a:off x="228600" y="990600"/>
            <a:ext cx="8534400" cy="5715000"/>
          </a:xfrm>
        </p:spPr>
        <p:txBody>
          <a:bodyPr>
            <a:normAutofit fontScale="92500" lnSpcReduction="10000"/>
          </a:bodyPr>
          <a:lstStyle/>
          <a:p>
            <a:pPr algn="just">
              <a:lnSpc>
                <a:spcPct val="200000"/>
              </a:lnSpc>
            </a:pPr>
            <a:r>
              <a:rPr lang="en-US" sz="2400" dirty="0">
                <a:solidFill>
                  <a:schemeClr val="tx1"/>
                </a:solidFill>
                <a:latin typeface="Times New Roman" panose="02020603050405020304" pitchFamily="18" charset="0"/>
                <a:cs typeface="Times New Roman" panose="02020603050405020304" pitchFamily="18" charset="0"/>
              </a:rPr>
              <a:t>Simple procedure requiring very little </a:t>
            </a:r>
            <a:r>
              <a:rPr lang="en-US" sz="2400" dirty="0" smtClean="0">
                <a:solidFill>
                  <a:schemeClr val="tx1"/>
                </a:solidFill>
                <a:latin typeface="Times New Roman" panose="02020603050405020304" pitchFamily="18" charset="0"/>
                <a:cs typeface="Times New Roman" panose="02020603050405020304" pitchFamily="18" charset="0"/>
              </a:rPr>
              <a:t>patient compliance</a:t>
            </a:r>
            <a:r>
              <a:rPr lang="en-US" sz="2400" dirty="0">
                <a:solidFill>
                  <a:schemeClr val="tx1"/>
                </a:solidFill>
                <a:latin typeface="Times New Roman" panose="02020603050405020304" pitchFamily="18" charset="0"/>
                <a:cs typeface="Times New Roman" panose="02020603050405020304" pitchFamily="18" charset="0"/>
              </a:rPr>
              <a:t>.</a:t>
            </a:r>
          </a:p>
          <a:p>
            <a:pPr algn="just">
              <a:lnSpc>
                <a:spcPct val="200000"/>
              </a:lnSpc>
            </a:pPr>
            <a:r>
              <a:rPr lang="en-US" sz="2400" dirty="0" smtClean="0">
                <a:solidFill>
                  <a:schemeClr val="tx1"/>
                </a:solidFill>
                <a:latin typeface="Times New Roman" panose="02020603050405020304" pitchFamily="18" charset="0"/>
                <a:cs typeface="Times New Roman" panose="02020603050405020304" pitchFamily="18" charset="0"/>
              </a:rPr>
              <a:t>Convenient </a:t>
            </a:r>
            <a:r>
              <a:rPr lang="en-US" sz="2400" dirty="0">
                <a:solidFill>
                  <a:schemeClr val="tx1"/>
                </a:solidFill>
                <a:latin typeface="Times New Roman" panose="02020603050405020304" pitchFamily="18" charset="0"/>
                <a:cs typeface="Times New Roman" panose="02020603050405020304" pitchFamily="18" charset="0"/>
              </a:rPr>
              <a:t>for the patient.</a:t>
            </a:r>
          </a:p>
          <a:p>
            <a:pPr algn="just">
              <a:lnSpc>
                <a:spcPct val="200000"/>
              </a:lnSpc>
            </a:pPr>
            <a:r>
              <a:rPr lang="en-US" sz="2400" dirty="0" smtClean="0">
                <a:solidFill>
                  <a:schemeClr val="tx1"/>
                </a:solidFill>
                <a:latin typeface="Times New Roman" panose="02020603050405020304" pitchFamily="18" charset="0"/>
                <a:cs typeface="Times New Roman" panose="02020603050405020304" pitchFamily="18" charset="0"/>
              </a:rPr>
              <a:t>Useful </a:t>
            </a:r>
            <a:r>
              <a:rPr lang="en-US" sz="2400" dirty="0">
                <a:solidFill>
                  <a:schemeClr val="tx1"/>
                </a:solidFill>
                <a:latin typeface="Times New Roman" panose="02020603050405020304" pitchFamily="18" charset="0"/>
                <a:cs typeface="Times New Roman" panose="02020603050405020304" pitchFamily="18" charset="0"/>
              </a:rPr>
              <a:t>in patients with trismus </a:t>
            </a:r>
            <a:r>
              <a:rPr lang="en-US" sz="2400" dirty="0" smtClean="0">
                <a:solidFill>
                  <a:schemeClr val="tx1"/>
                </a:solidFill>
                <a:latin typeface="Times New Roman" panose="02020603050405020304" pitchFamily="18" charset="0"/>
                <a:cs typeface="Times New Roman" panose="02020603050405020304" pitchFamily="18" charset="0"/>
              </a:rPr>
              <a:t>and gagging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smtClean="0">
                <a:solidFill>
                  <a:schemeClr val="tx1"/>
                </a:solidFill>
                <a:latin typeface="Times New Roman" panose="02020603050405020304" pitchFamily="18" charset="0"/>
                <a:cs typeface="Times New Roman" panose="02020603050405020304" pitchFamily="18" charset="0"/>
              </a:rPr>
              <a:t>problems.</a:t>
            </a:r>
          </a:p>
          <a:p>
            <a:pPr algn="just">
              <a:lnSpc>
                <a:spcPct val="200000"/>
              </a:lnSpc>
            </a:pPr>
            <a:r>
              <a:rPr lang="en-US" sz="2400" dirty="0">
                <a:solidFill>
                  <a:schemeClr val="tx1"/>
                </a:solidFill>
                <a:latin typeface="Times New Roman" panose="02020603050405020304" pitchFamily="18" charset="0"/>
                <a:cs typeface="Times New Roman" panose="02020603050405020304" pitchFamily="18" charset="0"/>
              </a:rPr>
              <a:t>Time required is minimal compared to a </a:t>
            </a:r>
            <a:r>
              <a:rPr lang="en-US" sz="2400" dirty="0" smtClean="0">
                <a:solidFill>
                  <a:schemeClr val="tx1"/>
                </a:solidFill>
                <a:latin typeface="Times New Roman" panose="02020603050405020304" pitchFamily="18" charset="0"/>
                <a:cs typeface="Times New Roman" panose="02020603050405020304" pitchFamily="18" charset="0"/>
              </a:rPr>
              <a:t>full mouth </a:t>
            </a:r>
            <a:r>
              <a:rPr lang="en-US" sz="2400" dirty="0">
                <a:solidFill>
                  <a:schemeClr val="tx1"/>
                </a:solidFill>
                <a:latin typeface="Times New Roman" panose="02020603050405020304" pitchFamily="18" charset="0"/>
                <a:cs typeface="Times New Roman" panose="02020603050405020304" pitchFamily="18" charset="0"/>
              </a:rPr>
              <a:t>intraoral periapical </a:t>
            </a:r>
            <a:r>
              <a:rPr lang="en-US" sz="2400" dirty="0" smtClean="0">
                <a:solidFill>
                  <a:schemeClr val="tx1"/>
                </a:solidFill>
                <a:latin typeface="Times New Roman" panose="02020603050405020304" pitchFamily="18" charset="0"/>
                <a:cs typeface="Times New Roman" panose="02020603050405020304" pitchFamily="18" charset="0"/>
              </a:rPr>
              <a:t>radiographs.</a:t>
            </a:r>
            <a:endParaRPr lang="en-US" sz="2400" dirty="0">
              <a:solidFill>
                <a:schemeClr val="tx1"/>
              </a:solidFill>
              <a:latin typeface="Times New Roman" panose="02020603050405020304" pitchFamily="18" charset="0"/>
              <a:cs typeface="Times New Roman" panose="02020603050405020304" pitchFamily="18" charset="0"/>
            </a:endParaRPr>
          </a:p>
          <a:p>
            <a:pPr algn="just">
              <a:lnSpc>
                <a:spcPct val="200000"/>
              </a:lnSpc>
            </a:pPr>
            <a:r>
              <a:rPr lang="en-US" sz="2400" dirty="0" smtClean="0">
                <a:solidFill>
                  <a:schemeClr val="tx1"/>
                </a:solidFill>
                <a:latin typeface="Times New Roman" panose="02020603050405020304" pitchFamily="18" charset="0"/>
                <a:cs typeface="Times New Roman" panose="02020603050405020304" pitchFamily="18" charset="0"/>
              </a:rPr>
              <a:t>The </a:t>
            </a:r>
            <a:r>
              <a:rPr lang="en-US" sz="2400" dirty="0">
                <a:solidFill>
                  <a:schemeClr val="tx1"/>
                </a:solidFill>
                <a:latin typeface="Times New Roman" panose="02020603050405020304" pitchFamily="18" charset="0"/>
                <a:cs typeface="Times New Roman" panose="02020603050405020304" pitchFamily="18" charset="0"/>
              </a:rPr>
              <a:t>patient dose is relatively low</a:t>
            </a:r>
            <a:r>
              <a:rPr lang="en-US" sz="2400" dirty="0" smtClean="0">
                <a:solidFill>
                  <a:schemeClr val="tx1"/>
                </a:solidFill>
                <a:latin typeface="Times New Roman" panose="02020603050405020304" pitchFamily="18" charset="0"/>
                <a:cs typeface="Times New Roman" panose="02020603050405020304" pitchFamily="18" charset="0"/>
              </a:rPr>
              <a:t>.</a:t>
            </a:r>
          </a:p>
          <a:p>
            <a:pPr algn="just">
              <a:lnSpc>
                <a:spcPct val="200000"/>
              </a:lnSpc>
            </a:pPr>
            <a:r>
              <a:rPr lang="en-US" sz="2400" dirty="0">
                <a:solidFill>
                  <a:schemeClr val="tx1"/>
                </a:solidFill>
                <a:latin typeface="Times New Roman" panose="02020603050405020304" pitchFamily="18" charset="0"/>
                <a:cs typeface="Times New Roman" panose="02020603050405020304" pitchFamily="18" charset="0"/>
              </a:rPr>
              <a:t>Panoramic radiographs taken for diagnostic purpose are valuable visual aid in patient education.</a:t>
            </a:r>
          </a:p>
          <a:p>
            <a:pPr algn="just">
              <a:lnSpc>
                <a:spcPct val="200000"/>
              </a:lnSpc>
            </a:pP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fld id="{EF969559-5D13-46D9-A8E9-C80F3DFB8038}"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25</a:t>
            </a:fld>
            <a:endParaRPr lang="en-US"/>
          </a:p>
        </p:txBody>
      </p:sp>
    </p:spTree>
    <p:extLst>
      <p:ext uri="{BB962C8B-B14F-4D97-AF65-F5344CB8AC3E}">
        <p14:creationId xmlns:p14="http://schemas.microsoft.com/office/powerpoint/2010/main" val="12387866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81000"/>
            <a:ext cx="8763000" cy="5943600"/>
          </a:xfrm>
        </p:spPr>
        <p:txBody>
          <a:bodyPr>
            <a:normAutofit/>
          </a:bodyPr>
          <a:lstStyle/>
          <a:p>
            <a:pPr algn="just">
              <a:lnSpc>
                <a:spcPct val="200000"/>
              </a:lnSpc>
            </a:pPr>
            <a:r>
              <a:rPr lang="en-US" sz="2400" dirty="0" smtClean="0">
                <a:solidFill>
                  <a:schemeClr val="tx1"/>
                </a:solidFill>
                <a:latin typeface="Times New Roman" panose="02020603050405020304" pitchFamily="18" charset="0"/>
                <a:cs typeface="Times New Roman" panose="02020603050405020304" pitchFamily="18" charset="0"/>
              </a:rPr>
              <a:t>A </a:t>
            </a:r>
            <a:r>
              <a:rPr lang="en-US" sz="2400" dirty="0">
                <a:solidFill>
                  <a:schemeClr val="tx1"/>
                </a:solidFill>
                <a:latin typeface="Times New Roman" panose="02020603050405020304" pitchFamily="18" charset="0"/>
                <a:cs typeface="Times New Roman" panose="02020603050405020304" pitchFamily="18" charset="0"/>
              </a:rPr>
              <a:t>broad anatomic region is </a:t>
            </a:r>
            <a:r>
              <a:rPr lang="en-US" sz="2400" dirty="0" smtClean="0">
                <a:solidFill>
                  <a:schemeClr val="tx1"/>
                </a:solidFill>
                <a:latin typeface="Times New Roman" panose="02020603050405020304" pitchFamily="18" charset="0"/>
                <a:cs typeface="Times New Roman" panose="02020603050405020304" pitchFamily="18" charset="0"/>
              </a:rPr>
              <a:t>imaged.</a:t>
            </a:r>
          </a:p>
          <a:p>
            <a:pPr algn="just">
              <a:lnSpc>
                <a:spcPct val="200000"/>
              </a:lnSpc>
            </a:pPr>
            <a:r>
              <a:rPr lang="en-US" sz="2400" dirty="0">
                <a:solidFill>
                  <a:schemeClr val="tx1"/>
                </a:solidFill>
                <a:latin typeface="Times New Roman" panose="02020603050405020304" pitchFamily="18" charset="0"/>
                <a:cs typeface="Times New Roman" panose="02020603050405020304" pitchFamily="18" charset="0"/>
              </a:rPr>
              <a:t>It allows for the assessment of the presence </a:t>
            </a:r>
            <a:r>
              <a:rPr lang="en-US" sz="2400" dirty="0" smtClean="0">
                <a:solidFill>
                  <a:schemeClr val="tx1"/>
                </a:solidFill>
                <a:latin typeface="Times New Roman" panose="02020603050405020304" pitchFamily="18" charset="0"/>
                <a:cs typeface="Times New Roman" panose="02020603050405020304" pitchFamily="18" charset="0"/>
              </a:rPr>
              <a:t>and position </a:t>
            </a:r>
            <a:r>
              <a:rPr lang="en-US" sz="2400" dirty="0">
                <a:solidFill>
                  <a:schemeClr val="tx1"/>
                </a:solidFill>
                <a:latin typeface="Times New Roman" panose="02020603050405020304" pitchFamily="18" charset="0"/>
                <a:cs typeface="Times New Roman" panose="02020603050405020304" pitchFamily="18" charset="0"/>
              </a:rPr>
              <a:t>of </a:t>
            </a:r>
            <a:r>
              <a:rPr lang="en-US" sz="2400" dirty="0" smtClean="0">
                <a:solidFill>
                  <a:schemeClr val="tx1"/>
                </a:solidFill>
                <a:latin typeface="Times New Roman" panose="02020603050405020304" pitchFamily="18" charset="0"/>
                <a:cs typeface="Times New Roman" panose="02020603050405020304" pitchFamily="18" charset="0"/>
              </a:rPr>
              <a:t>un-erupted </a:t>
            </a:r>
            <a:r>
              <a:rPr lang="en-US" sz="2400" dirty="0">
                <a:solidFill>
                  <a:schemeClr val="tx1"/>
                </a:solidFill>
                <a:latin typeface="Times New Roman" panose="02020603050405020304" pitchFamily="18" charset="0"/>
                <a:cs typeface="Times New Roman" panose="02020603050405020304" pitchFamily="18" charset="0"/>
              </a:rPr>
              <a:t>teeth in </a:t>
            </a:r>
            <a:r>
              <a:rPr lang="en-US" sz="2400" dirty="0" smtClean="0">
                <a:solidFill>
                  <a:schemeClr val="tx1"/>
                </a:solidFill>
                <a:latin typeface="Times New Roman" panose="02020603050405020304" pitchFamily="18" charset="0"/>
                <a:cs typeface="Times New Roman" panose="02020603050405020304" pitchFamily="18" charset="0"/>
              </a:rPr>
              <a:t>orthodontic treatment.</a:t>
            </a:r>
          </a:p>
          <a:p>
            <a:pPr algn="just">
              <a:lnSpc>
                <a:spcPct val="200000"/>
              </a:lnSpc>
            </a:pPr>
            <a:r>
              <a:rPr lang="en-US" sz="2400" dirty="0">
                <a:solidFill>
                  <a:schemeClr val="tx1"/>
                </a:solidFill>
                <a:latin typeface="Times New Roman" panose="02020603050405020304" pitchFamily="18" charset="0"/>
                <a:cs typeface="Times New Roman" panose="02020603050405020304" pitchFamily="18" charset="0"/>
              </a:rPr>
              <a:t>It demonstrates periodontal disease in a </a:t>
            </a:r>
            <a:r>
              <a:rPr lang="en-US" sz="2400" dirty="0" smtClean="0">
                <a:solidFill>
                  <a:schemeClr val="tx1"/>
                </a:solidFill>
                <a:latin typeface="Times New Roman" panose="02020603050405020304" pitchFamily="18" charset="0"/>
                <a:cs typeface="Times New Roman" panose="02020603050405020304" pitchFamily="18" charset="0"/>
              </a:rPr>
              <a:t>general way.</a:t>
            </a:r>
          </a:p>
          <a:p>
            <a:pPr algn="just">
              <a:lnSpc>
                <a:spcPct val="200000"/>
              </a:lnSpc>
            </a:pPr>
            <a:r>
              <a:rPr lang="en-US" dirty="0">
                <a:solidFill>
                  <a:schemeClr val="tx1"/>
                </a:solidFill>
              </a:rPr>
              <a:t>O</a:t>
            </a:r>
            <a:r>
              <a:rPr lang="en-US" sz="2400" dirty="0" smtClean="0">
                <a:solidFill>
                  <a:schemeClr val="tx1"/>
                </a:solidFill>
              </a:rPr>
              <a:t>n </a:t>
            </a:r>
            <a:r>
              <a:rPr lang="en-US" sz="2400" dirty="0">
                <a:solidFill>
                  <a:schemeClr val="tx1"/>
                </a:solidFill>
              </a:rPr>
              <a:t>recall </a:t>
            </a:r>
            <a:r>
              <a:rPr lang="en-US" sz="2400" dirty="0" smtClean="0">
                <a:solidFill>
                  <a:schemeClr val="tx1"/>
                </a:solidFill>
              </a:rPr>
              <a:t>visits for </a:t>
            </a:r>
            <a:r>
              <a:rPr lang="en-US" sz="2400" dirty="0">
                <a:solidFill>
                  <a:schemeClr val="tx1"/>
                </a:solidFill>
              </a:rPr>
              <a:t>comparative and research purposes</a:t>
            </a:r>
            <a:r>
              <a:rPr lang="en-US" sz="2400" dirty="0" smtClean="0">
                <a:solidFill>
                  <a:schemeClr val="tx1"/>
                </a:solidFill>
              </a:rPr>
              <a:t>.</a:t>
            </a:r>
          </a:p>
          <a:p>
            <a:pPr algn="just">
              <a:lnSpc>
                <a:spcPct val="200000"/>
              </a:lnSpc>
            </a:pP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2" name="Date Placeholder 1"/>
          <p:cNvSpPr>
            <a:spLocks noGrp="1"/>
          </p:cNvSpPr>
          <p:nvPr>
            <p:ph type="dt" sz="half" idx="10"/>
          </p:nvPr>
        </p:nvSpPr>
        <p:spPr/>
        <p:txBody>
          <a:bodyPr/>
          <a:lstStyle/>
          <a:p>
            <a:fld id="{28D99D2F-3EC1-4EA7-920E-E13E00E88EB7}" type="datetime1">
              <a:rPr lang="en-US" smtClean="0"/>
              <a:t>5/19/2021</a:t>
            </a:fld>
            <a:endParaRPr lang="en-US"/>
          </a:p>
        </p:txBody>
      </p:sp>
      <p:sp>
        <p:nvSpPr>
          <p:cNvPr id="4" name="Slide Number Placeholder 3"/>
          <p:cNvSpPr>
            <a:spLocks noGrp="1"/>
          </p:cNvSpPr>
          <p:nvPr>
            <p:ph type="sldNum" sz="quarter" idx="12"/>
          </p:nvPr>
        </p:nvSpPr>
        <p:spPr/>
        <p:txBody>
          <a:bodyPr/>
          <a:lstStyle/>
          <a:p>
            <a:fld id="{F627174E-E470-4E79-964C-ACE6B29892B7}" type="slidenum">
              <a:rPr lang="en-US" smtClean="0"/>
              <a:t>26</a:t>
            </a:fld>
            <a:endParaRPr lang="en-US"/>
          </a:p>
        </p:txBody>
      </p:sp>
    </p:spTree>
    <p:extLst>
      <p:ext uri="{BB962C8B-B14F-4D97-AF65-F5344CB8AC3E}">
        <p14:creationId xmlns:p14="http://schemas.microsoft.com/office/powerpoint/2010/main" val="37858868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45"/>
            <a:ext cx="7467600" cy="1143000"/>
          </a:xfrm>
        </p:spPr>
        <p:txBody>
          <a:bodyPr>
            <a:normAutofit fontScale="90000"/>
          </a:bodyPr>
          <a:lstStyle/>
          <a:p>
            <a:pPr>
              <a:lnSpc>
                <a:spcPct val="200000"/>
              </a:lnSpc>
            </a:pPr>
            <a:r>
              <a:rPr lang="en-US" sz="4400" dirty="0" smtClean="0">
                <a:latin typeface="Times New Roman" panose="02020603050405020304" pitchFamily="18" charset="0"/>
                <a:cs typeface="Times New Roman" panose="02020603050405020304" pitchFamily="18" charset="0"/>
              </a:rPr>
              <a:t>DISADVANTAGES</a:t>
            </a:r>
            <a:endParaRPr lang="en-US" sz="44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52400" y="990600"/>
            <a:ext cx="8686800" cy="5715000"/>
          </a:xfrm>
        </p:spPr>
        <p:txBody>
          <a:bodyPr>
            <a:normAutofit/>
          </a:bodyPr>
          <a:lstStyle/>
          <a:p>
            <a:pPr algn="just">
              <a:lnSpc>
                <a:spcPct val="150000"/>
              </a:lnSpc>
            </a:pPr>
            <a:r>
              <a:rPr lang="en-US" sz="2400" dirty="0">
                <a:solidFill>
                  <a:schemeClr val="tx1"/>
                </a:solidFill>
                <a:latin typeface="Times New Roman" panose="02020603050405020304" pitchFamily="18" charset="0"/>
                <a:cs typeface="Times New Roman" panose="02020603050405020304" pitchFamily="18" charset="0"/>
              </a:rPr>
              <a:t>Areas of diagnostic interest </a:t>
            </a:r>
            <a:r>
              <a:rPr lang="en-US" sz="2400" b="1" dirty="0">
                <a:solidFill>
                  <a:schemeClr val="tx1"/>
                </a:solidFill>
                <a:latin typeface="Times New Roman" panose="02020603050405020304" pitchFamily="18" charset="0"/>
                <a:cs typeface="Times New Roman" panose="02020603050405020304" pitchFamily="18" charset="0"/>
              </a:rPr>
              <a:t>outside the </a:t>
            </a:r>
            <a:r>
              <a:rPr lang="en-US" sz="2400" b="1" dirty="0" smtClean="0">
                <a:solidFill>
                  <a:schemeClr val="tx1"/>
                </a:solidFill>
                <a:latin typeface="Times New Roman" panose="02020603050405020304" pitchFamily="18" charset="0"/>
                <a:cs typeface="Times New Roman" panose="02020603050405020304" pitchFamily="18" charset="0"/>
              </a:rPr>
              <a:t>focal trough </a:t>
            </a:r>
            <a:r>
              <a:rPr lang="en-US" sz="2400" dirty="0">
                <a:solidFill>
                  <a:schemeClr val="tx1"/>
                </a:solidFill>
                <a:latin typeface="Times New Roman" panose="02020603050405020304" pitchFamily="18" charset="0"/>
                <a:cs typeface="Times New Roman" panose="02020603050405020304" pitchFamily="18" charset="0"/>
              </a:rPr>
              <a:t>may be poorly visualized, e.g. </a:t>
            </a:r>
            <a:r>
              <a:rPr lang="en-US" sz="2400" dirty="0" smtClean="0">
                <a:solidFill>
                  <a:schemeClr val="tx1"/>
                </a:solidFill>
                <a:latin typeface="Times New Roman" panose="02020603050405020304" pitchFamily="18" charset="0"/>
                <a:cs typeface="Times New Roman" panose="02020603050405020304" pitchFamily="18" charset="0"/>
              </a:rPr>
              <a:t>swelling on </a:t>
            </a:r>
            <a:r>
              <a:rPr lang="en-US" sz="2400" dirty="0">
                <a:solidFill>
                  <a:schemeClr val="tx1"/>
                </a:solidFill>
                <a:latin typeface="Times New Roman" panose="02020603050405020304" pitchFamily="18" charset="0"/>
                <a:cs typeface="Times New Roman" panose="02020603050405020304" pitchFamily="18" charset="0"/>
              </a:rPr>
              <a:t>the palate, floor of the mouth</a:t>
            </a:r>
            <a:r>
              <a:rPr lang="en-US" sz="2400" dirty="0" smtClean="0">
                <a:solidFill>
                  <a:schemeClr val="tx1"/>
                </a:solidFill>
                <a:latin typeface="Times New Roman" panose="02020603050405020304" pitchFamily="18" charset="0"/>
                <a:cs typeface="Times New Roman" panose="02020603050405020304" pitchFamily="18" charset="0"/>
              </a:rPr>
              <a:t>.</a:t>
            </a:r>
          </a:p>
          <a:p>
            <a:pPr algn="just">
              <a:lnSpc>
                <a:spcPct val="150000"/>
              </a:lnSpc>
            </a:pPr>
            <a:r>
              <a:rPr lang="en-US" sz="2400" dirty="0">
                <a:solidFill>
                  <a:schemeClr val="tx1"/>
                </a:solidFill>
                <a:latin typeface="Times New Roman" panose="02020603050405020304" pitchFamily="18" charset="0"/>
                <a:cs typeface="Times New Roman" panose="02020603050405020304" pitchFamily="18" charset="0"/>
              </a:rPr>
              <a:t>There is an </a:t>
            </a:r>
            <a:r>
              <a:rPr lang="en-US" sz="2400" b="1" dirty="0">
                <a:solidFill>
                  <a:schemeClr val="tx1"/>
                </a:solidFill>
                <a:latin typeface="Times New Roman" panose="02020603050405020304" pitchFamily="18" charset="0"/>
                <a:cs typeface="Times New Roman" panose="02020603050405020304" pitchFamily="18" charset="0"/>
              </a:rPr>
              <a:t>overlapping of the teeth</a:t>
            </a:r>
            <a:r>
              <a:rPr lang="en-US" sz="2400" dirty="0">
                <a:solidFill>
                  <a:schemeClr val="tx1"/>
                </a:solidFill>
                <a:latin typeface="Times New Roman" panose="02020603050405020304" pitchFamily="18" charset="0"/>
                <a:cs typeface="Times New Roman" panose="02020603050405020304" pitchFamily="18" charset="0"/>
              </a:rPr>
              <a:t> in </a:t>
            </a:r>
            <a:r>
              <a:rPr lang="en-US" sz="2400" dirty="0" smtClean="0">
                <a:solidFill>
                  <a:schemeClr val="tx1"/>
                </a:solidFill>
                <a:latin typeface="Times New Roman" panose="02020603050405020304" pitchFamily="18" charset="0"/>
                <a:cs typeface="Times New Roman" panose="02020603050405020304" pitchFamily="18" charset="0"/>
              </a:rPr>
              <a:t>the bicuspid </a:t>
            </a:r>
            <a:r>
              <a:rPr lang="en-US" sz="2400" dirty="0">
                <a:solidFill>
                  <a:schemeClr val="tx1"/>
                </a:solidFill>
                <a:latin typeface="Times New Roman" panose="02020603050405020304" pitchFamily="18" charset="0"/>
                <a:cs typeface="Times New Roman" panose="02020603050405020304" pitchFamily="18" charset="0"/>
              </a:rPr>
              <a:t>area of the maxilla and the mandible</a:t>
            </a:r>
            <a:r>
              <a:rPr lang="en-US" sz="2400" dirty="0" smtClean="0">
                <a:solidFill>
                  <a:schemeClr val="tx1"/>
                </a:solidFill>
                <a:latin typeface="Times New Roman" panose="02020603050405020304" pitchFamily="18" charset="0"/>
                <a:cs typeface="Times New Roman" panose="02020603050405020304" pitchFamily="18" charset="0"/>
              </a:rPr>
              <a:t>.</a:t>
            </a:r>
          </a:p>
          <a:p>
            <a:pPr algn="just">
              <a:lnSpc>
                <a:spcPct val="150000"/>
              </a:lnSpc>
            </a:pPr>
            <a:r>
              <a:rPr lang="en-US" sz="2400" dirty="0">
                <a:solidFill>
                  <a:schemeClr val="tx1"/>
                </a:solidFill>
                <a:latin typeface="Times New Roman" panose="02020603050405020304" pitchFamily="18" charset="0"/>
                <a:cs typeface="Times New Roman" panose="02020603050405020304" pitchFamily="18" charset="0"/>
              </a:rPr>
              <a:t>In cases of pronounced inclination, the </a:t>
            </a:r>
            <a:r>
              <a:rPr lang="en-US" sz="2400" dirty="0" smtClean="0">
                <a:solidFill>
                  <a:schemeClr val="tx1"/>
                </a:solidFill>
                <a:latin typeface="Times New Roman" panose="02020603050405020304" pitchFamily="18" charset="0"/>
                <a:cs typeface="Times New Roman" panose="02020603050405020304" pitchFamily="18" charset="0"/>
              </a:rPr>
              <a:t>anterior teeth </a:t>
            </a:r>
            <a:r>
              <a:rPr lang="en-US" sz="2400" dirty="0">
                <a:solidFill>
                  <a:schemeClr val="tx1"/>
                </a:solidFill>
                <a:latin typeface="Times New Roman" panose="02020603050405020304" pitchFamily="18" charset="0"/>
                <a:cs typeface="Times New Roman" panose="02020603050405020304" pitchFamily="18" charset="0"/>
              </a:rPr>
              <a:t>are poorly registered</a:t>
            </a:r>
            <a:r>
              <a:rPr lang="en-US" sz="2400" dirty="0" smtClean="0">
                <a:solidFill>
                  <a:schemeClr val="tx1"/>
                </a:solidFill>
                <a:latin typeface="Times New Roman" panose="02020603050405020304" pitchFamily="18" charset="0"/>
                <a:cs typeface="Times New Roman" panose="02020603050405020304" pitchFamily="18" charset="0"/>
              </a:rPr>
              <a:t>.</a:t>
            </a:r>
          </a:p>
          <a:p>
            <a:pPr algn="just">
              <a:lnSpc>
                <a:spcPct val="150000"/>
              </a:lnSpc>
            </a:pPr>
            <a:r>
              <a:rPr lang="en-US" sz="2400" dirty="0">
                <a:solidFill>
                  <a:schemeClr val="tx1"/>
                </a:solidFill>
                <a:latin typeface="Times New Roman" panose="02020603050405020304" pitchFamily="18" charset="0"/>
                <a:cs typeface="Times New Roman" panose="02020603050405020304" pitchFamily="18" charset="0"/>
              </a:rPr>
              <a:t>Number of radiopaque and radiolucent </a:t>
            </a:r>
            <a:r>
              <a:rPr lang="en-US" sz="2400" dirty="0" smtClean="0">
                <a:solidFill>
                  <a:schemeClr val="tx1"/>
                </a:solidFill>
                <a:latin typeface="Times New Roman" panose="02020603050405020304" pitchFamily="18" charset="0"/>
                <a:cs typeface="Times New Roman" panose="02020603050405020304" pitchFamily="18" charset="0"/>
              </a:rPr>
              <a:t>areas may </a:t>
            </a:r>
            <a:r>
              <a:rPr lang="en-US" sz="2400" dirty="0">
                <a:solidFill>
                  <a:schemeClr val="tx1"/>
                </a:solidFill>
                <a:latin typeface="Times New Roman" panose="02020603050405020304" pitchFamily="18" charset="0"/>
                <a:cs typeface="Times New Roman" panose="02020603050405020304" pitchFamily="18" charset="0"/>
              </a:rPr>
              <a:t>be present due to the superimposition </a:t>
            </a:r>
            <a:r>
              <a:rPr lang="en-US" sz="2400" dirty="0" smtClean="0">
                <a:solidFill>
                  <a:schemeClr val="tx1"/>
                </a:solidFill>
                <a:latin typeface="Times New Roman" panose="02020603050405020304" pitchFamily="18" charset="0"/>
                <a:cs typeface="Times New Roman" panose="02020603050405020304" pitchFamily="18" charset="0"/>
              </a:rPr>
              <a:t>of real/double </a:t>
            </a:r>
            <a:r>
              <a:rPr lang="en-US" sz="2400" dirty="0">
                <a:solidFill>
                  <a:schemeClr val="tx1"/>
                </a:solidFill>
                <a:latin typeface="Times New Roman" panose="02020603050405020304" pitchFamily="18" charset="0"/>
                <a:cs typeface="Times New Roman" panose="02020603050405020304" pitchFamily="18" charset="0"/>
              </a:rPr>
              <a:t>or ghost images and because of </a:t>
            </a:r>
            <a:r>
              <a:rPr lang="en-US" sz="2400" dirty="0" smtClean="0">
                <a:solidFill>
                  <a:schemeClr val="tx1"/>
                </a:solidFill>
                <a:latin typeface="Times New Roman" panose="02020603050405020304" pitchFamily="18" charset="0"/>
                <a:cs typeface="Times New Roman" panose="02020603050405020304" pitchFamily="18" charset="0"/>
              </a:rPr>
              <a:t>soft tissue </a:t>
            </a:r>
            <a:r>
              <a:rPr lang="en-US" sz="2400" dirty="0">
                <a:solidFill>
                  <a:schemeClr val="tx1"/>
                </a:solidFill>
                <a:latin typeface="Times New Roman" panose="02020603050405020304" pitchFamily="18" charset="0"/>
                <a:cs typeface="Times New Roman" panose="02020603050405020304" pitchFamily="18" charset="0"/>
              </a:rPr>
              <a:t>shadows and air spaces.</a:t>
            </a:r>
          </a:p>
        </p:txBody>
      </p:sp>
      <p:sp>
        <p:nvSpPr>
          <p:cNvPr id="4" name="Date Placeholder 3"/>
          <p:cNvSpPr>
            <a:spLocks noGrp="1"/>
          </p:cNvSpPr>
          <p:nvPr>
            <p:ph type="dt" sz="half" idx="10"/>
          </p:nvPr>
        </p:nvSpPr>
        <p:spPr/>
        <p:txBody>
          <a:bodyPr/>
          <a:lstStyle/>
          <a:p>
            <a:fld id="{D2B02D1F-4471-4ADB-8199-4F128A45DEA3}"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27</a:t>
            </a:fld>
            <a:endParaRPr lang="en-US"/>
          </a:p>
        </p:txBody>
      </p:sp>
      <p:pic>
        <p:nvPicPr>
          <p:cNvPr id="1026" name="Picture 2" descr="Sigma 24mm f1.8 EX DG MACRO -- Lens Sample Photo Archive in  photography-on-the.net foru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19200"/>
            <a:ext cx="8154181" cy="54387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igital OPG Service, Dental X Ray Test Centre - Urmila Diagnostics,  Hyderabad | ID: 126485234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058" y="1828800"/>
            <a:ext cx="7648864"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78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additive="base">
                                        <p:cTn id="31" dur="500" fill="hold"/>
                                        <p:tgtEl>
                                          <p:spTgt spid="1026"/>
                                        </p:tgtEl>
                                        <p:attrNameLst>
                                          <p:attrName>ppt_x</p:attrName>
                                        </p:attrNameLst>
                                      </p:cBhvr>
                                      <p:tavLst>
                                        <p:tav tm="0">
                                          <p:val>
                                            <p:strVal val="#ppt_x"/>
                                          </p:val>
                                        </p:tav>
                                        <p:tav tm="100000">
                                          <p:val>
                                            <p:strVal val="#ppt_x"/>
                                          </p:val>
                                        </p:tav>
                                      </p:tavLst>
                                    </p:anim>
                                    <p:anim calcmode="lin" valueType="num">
                                      <p:cBhvr additive="base">
                                        <p:cTn id="3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026"/>
                                        </p:tgtEl>
                                        <p:attrNameLst>
                                          <p:attrName>ppt_x</p:attrName>
                                        </p:attrNameLst>
                                      </p:cBhvr>
                                      <p:tavLst>
                                        <p:tav tm="0">
                                          <p:val>
                                            <p:strVal val="ppt_x"/>
                                          </p:val>
                                        </p:tav>
                                        <p:tav tm="100000">
                                          <p:val>
                                            <p:strVal val="ppt_x"/>
                                          </p:val>
                                        </p:tav>
                                      </p:tavLst>
                                    </p:anim>
                                    <p:anim calcmode="lin" valueType="num">
                                      <p:cBhvr additive="base">
                                        <p:cTn id="37" dur="500"/>
                                        <p:tgtEl>
                                          <p:spTgt spid="1026"/>
                                        </p:tgtEl>
                                        <p:attrNameLst>
                                          <p:attrName>ppt_y</p:attrName>
                                        </p:attrNameLst>
                                      </p:cBhvr>
                                      <p:tavLst>
                                        <p:tav tm="0">
                                          <p:val>
                                            <p:strVal val="ppt_y"/>
                                          </p:val>
                                        </p:tav>
                                        <p:tav tm="100000">
                                          <p:val>
                                            <p:strVal val="1+ppt_h/2"/>
                                          </p:val>
                                        </p:tav>
                                      </p:tavLst>
                                    </p:anim>
                                    <p:set>
                                      <p:cBhvr>
                                        <p:cTn id="38" dur="1" fill="hold">
                                          <p:stCondLst>
                                            <p:cond delay="499"/>
                                          </p:stCondLst>
                                        </p:cTn>
                                        <p:tgtEl>
                                          <p:spTgt spid="102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28"/>
                                        </p:tgtEl>
                                        <p:attrNameLst>
                                          <p:attrName>style.visibility</p:attrName>
                                        </p:attrNameLst>
                                      </p:cBhvr>
                                      <p:to>
                                        <p:strVal val="visible"/>
                                      </p:to>
                                    </p:set>
                                    <p:anim calcmode="lin" valueType="num">
                                      <p:cBhvr additive="base">
                                        <p:cTn id="43" dur="500" fill="hold"/>
                                        <p:tgtEl>
                                          <p:spTgt spid="1028"/>
                                        </p:tgtEl>
                                        <p:attrNameLst>
                                          <p:attrName>ppt_x</p:attrName>
                                        </p:attrNameLst>
                                      </p:cBhvr>
                                      <p:tavLst>
                                        <p:tav tm="0">
                                          <p:val>
                                            <p:strVal val="#ppt_x"/>
                                          </p:val>
                                        </p:tav>
                                        <p:tav tm="100000">
                                          <p:val>
                                            <p:strVal val="#ppt_x"/>
                                          </p:val>
                                        </p:tav>
                                      </p:tavLst>
                                    </p:anim>
                                    <p:anim calcmode="lin" valueType="num">
                                      <p:cBhvr additive="base">
                                        <p:cTn id="44"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028"/>
                                        </p:tgtEl>
                                        <p:attrNameLst>
                                          <p:attrName>ppt_x</p:attrName>
                                        </p:attrNameLst>
                                      </p:cBhvr>
                                      <p:tavLst>
                                        <p:tav tm="0">
                                          <p:val>
                                            <p:strVal val="ppt_x"/>
                                          </p:val>
                                        </p:tav>
                                        <p:tav tm="100000">
                                          <p:val>
                                            <p:strVal val="ppt_x"/>
                                          </p:val>
                                        </p:tav>
                                      </p:tavLst>
                                    </p:anim>
                                    <p:anim calcmode="lin" valueType="num">
                                      <p:cBhvr additive="base">
                                        <p:cTn id="49" dur="500"/>
                                        <p:tgtEl>
                                          <p:spTgt spid="1028"/>
                                        </p:tgtEl>
                                        <p:attrNameLst>
                                          <p:attrName>ppt_y</p:attrName>
                                        </p:attrNameLst>
                                      </p:cBhvr>
                                      <p:tavLst>
                                        <p:tav tm="0">
                                          <p:val>
                                            <p:strVal val="ppt_y"/>
                                          </p:val>
                                        </p:tav>
                                        <p:tav tm="100000">
                                          <p:val>
                                            <p:strVal val="1+ppt_h/2"/>
                                          </p:val>
                                        </p:tav>
                                      </p:tavLst>
                                    </p:anim>
                                    <p:set>
                                      <p:cBhvr>
                                        <p:cTn id="50" dur="1" fill="hold">
                                          <p:stCondLst>
                                            <p:cond delay="499"/>
                                          </p:stCondLst>
                                        </p:cTn>
                                        <p:tgtEl>
                                          <p:spTgt spid="10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6172200"/>
          </a:xfrm>
        </p:spPr>
        <p:txBody>
          <a:bodyPr>
            <a:normAutofit fontScale="92500"/>
          </a:bodyPr>
          <a:lstStyle/>
          <a:p>
            <a:pPr algn="just">
              <a:lnSpc>
                <a:spcPct val="200000"/>
              </a:lnSpc>
            </a:pPr>
            <a:r>
              <a:rPr lang="en-US" sz="2400" dirty="0">
                <a:solidFill>
                  <a:schemeClr val="tx1"/>
                </a:solidFill>
                <a:latin typeface="Times New Roman" panose="02020603050405020304" pitchFamily="18" charset="0"/>
                <a:cs typeface="Times New Roman" panose="02020603050405020304" pitchFamily="18" charset="0"/>
              </a:rPr>
              <a:t>If the patient positioning is improper, the </a:t>
            </a:r>
            <a:r>
              <a:rPr lang="en-US" sz="2400" dirty="0" smtClean="0">
                <a:solidFill>
                  <a:schemeClr val="tx1"/>
                </a:solidFill>
                <a:latin typeface="Times New Roman" panose="02020603050405020304" pitchFamily="18" charset="0"/>
                <a:cs typeface="Times New Roman" panose="02020603050405020304" pitchFamily="18" charset="0"/>
              </a:rPr>
              <a:t>amount of </a:t>
            </a:r>
            <a:r>
              <a:rPr lang="en-US" sz="2400" dirty="0">
                <a:solidFill>
                  <a:schemeClr val="tx1"/>
                </a:solidFill>
                <a:latin typeface="Times New Roman" panose="02020603050405020304" pitchFamily="18" charset="0"/>
                <a:cs typeface="Times New Roman" panose="02020603050405020304" pitchFamily="18" charset="0"/>
              </a:rPr>
              <a:t>vertical and horizontal distortion will </a:t>
            </a:r>
            <a:r>
              <a:rPr lang="en-US" sz="2400" dirty="0" smtClean="0">
                <a:solidFill>
                  <a:schemeClr val="tx1"/>
                </a:solidFill>
                <a:latin typeface="Times New Roman" panose="02020603050405020304" pitchFamily="18" charset="0"/>
                <a:cs typeface="Times New Roman" panose="02020603050405020304" pitchFamily="18" charset="0"/>
              </a:rPr>
              <a:t>vary </a:t>
            </a:r>
            <a:r>
              <a:rPr lang="en-US" sz="2400" dirty="0">
                <a:solidFill>
                  <a:schemeClr val="tx1"/>
                </a:solidFill>
                <a:latin typeface="Times New Roman" panose="02020603050405020304" pitchFamily="18" charset="0"/>
                <a:cs typeface="Times New Roman" panose="02020603050405020304" pitchFamily="18" charset="0"/>
              </a:rPr>
              <a:t>from one part of the film to another part of </a:t>
            </a:r>
            <a:r>
              <a:rPr lang="en-US" sz="2400" dirty="0" smtClean="0">
                <a:solidFill>
                  <a:schemeClr val="tx1"/>
                </a:solidFill>
                <a:latin typeface="Times New Roman" panose="02020603050405020304" pitchFamily="18" charset="0"/>
                <a:cs typeface="Times New Roman" panose="02020603050405020304" pitchFamily="18" charset="0"/>
              </a:rPr>
              <a:t>the film.</a:t>
            </a:r>
          </a:p>
          <a:p>
            <a:pPr algn="just">
              <a:lnSpc>
                <a:spcPct val="200000"/>
              </a:lnSpc>
            </a:pPr>
            <a:endParaRPr lang="en-US" sz="2400" dirty="0" smtClean="0">
              <a:solidFill>
                <a:schemeClr val="tx1"/>
              </a:solidFill>
              <a:latin typeface="Times New Roman" panose="02020603050405020304" pitchFamily="18" charset="0"/>
              <a:cs typeface="Times New Roman" panose="02020603050405020304" pitchFamily="18" charset="0"/>
            </a:endParaRPr>
          </a:p>
          <a:p>
            <a:pPr algn="just">
              <a:lnSpc>
                <a:spcPct val="200000"/>
              </a:lnSpc>
            </a:pPr>
            <a:r>
              <a:rPr lang="en-US" sz="2400" dirty="0">
                <a:solidFill>
                  <a:schemeClr val="tx1"/>
                </a:solidFill>
                <a:latin typeface="Times New Roman" panose="02020603050405020304" pitchFamily="18" charset="0"/>
                <a:cs typeface="Times New Roman" panose="02020603050405020304" pitchFamily="18" charset="0"/>
              </a:rPr>
              <a:t>OPG shows an </a:t>
            </a:r>
            <a:r>
              <a:rPr lang="en-US" sz="2400" b="1" dirty="0">
                <a:solidFill>
                  <a:schemeClr val="tx1"/>
                </a:solidFill>
                <a:latin typeface="Times New Roman" panose="02020603050405020304" pitchFamily="18" charset="0"/>
                <a:cs typeface="Times New Roman" panose="02020603050405020304" pitchFamily="18" charset="0"/>
              </a:rPr>
              <a:t>oblique</a:t>
            </a:r>
            <a:r>
              <a:rPr lang="en-US" sz="2400" dirty="0">
                <a:solidFill>
                  <a:schemeClr val="tx1"/>
                </a:solidFill>
                <a:latin typeface="Times New Roman" panose="02020603050405020304" pitchFamily="18" charset="0"/>
                <a:cs typeface="Times New Roman" panose="02020603050405020304" pitchFamily="18" charset="0"/>
              </a:rPr>
              <a:t>, rather than true </a:t>
            </a:r>
            <a:r>
              <a:rPr lang="en-US" sz="2400" dirty="0" smtClean="0">
                <a:solidFill>
                  <a:schemeClr val="tx1"/>
                </a:solidFill>
                <a:latin typeface="Times New Roman" panose="02020603050405020304" pitchFamily="18" charset="0"/>
                <a:cs typeface="Times New Roman" panose="02020603050405020304" pitchFamily="18" charset="0"/>
              </a:rPr>
              <a:t>lateral view </a:t>
            </a:r>
            <a:r>
              <a:rPr lang="en-US" sz="2400" dirty="0">
                <a:solidFill>
                  <a:schemeClr val="tx1"/>
                </a:solidFill>
                <a:latin typeface="Times New Roman" panose="02020603050405020304" pitchFamily="18" charset="0"/>
                <a:cs typeface="Times New Roman" panose="02020603050405020304" pitchFamily="18" charset="0"/>
              </a:rPr>
              <a:t>of the condylar heads and hence, the </a:t>
            </a:r>
            <a:r>
              <a:rPr lang="en-US" sz="2400" dirty="0" smtClean="0">
                <a:solidFill>
                  <a:schemeClr val="tx1"/>
                </a:solidFill>
                <a:latin typeface="Times New Roman" panose="02020603050405020304" pitchFamily="18" charset="0"/>
                <a:cs typeface="Times New Roman" panose="02020603050405020304" pitchFamily="18" charset="0"/>
              </a:rPr>
              <a:t>joint space </a:t>
            </a:r>
            <a:r>
              <a:rPr lang="en-US" sz="2400" dirty="0">
                <a:solidFill>
                  <a:schemeClr val="tx1"/>
                </a:solidFill>
                <a:latin typeface="Times New Roman" panose="02020603050405020304" pitchFamily="18" charset="0"/>
                <a:cs typeface="Times New Roman" panose="02020603050405020304" pitchFamily="18" charset="0"/>
              </a:rPr>
              <a:t>cannot be accurately assessed</a:t>
            </a:r>
            <a:r>
              <a:rPr lang="en-US" sz="2400" dirty="0" smtClean="0">
                <a:solidFill>
                  <a:schemeClr val="tx1"/>
                </a:solidFill>
                <a:latin typeface="Times New Roman" panose="02020603050405020304" pitchFamily="18" charset="0"/>
                <a:cs typeface="Times New Roman" panose="02020603050405020304" pitchFamily="18" charset="0"/>
              </a:rPr>
              <a:t>.</a:t>
            </a:r>
          </a:p>
          <a:p>
            <a:pPr algn="just">
              <a:lnSpc>
                <a:spcPct val="200000"/>
              </a:lnSpc>
            </a:pPr>
            <a:endParaRPr lang="en-US" sz="2400" dirty="0" smtClean="0">
              <a:solidFill>
                <a:schemeClr val="tx1"/>
              </a:solidFill>
              <a:latin typeface="Times New Roman" panose="02020603050405020304" pitchFamily="18" charset="0"/>
              <a:cs typeface="Times New Roman" panose="02020603050405020304" pitchFamily="18" charset="0"/>
            </a:endParaRPr>
          </a:p>
          <a:p>
            <a:pPr algn="just">
              <a:lnSpc>
                <a:spcPct val="200000"/>
              </a:lnSpc>
            </a:pPr>
            <a:r>
              <a:rPr lang="en-US" sz="2400" dirty="0">
                <a:solidFill>
                  <a:schemeClr val="tx1"/>
                </a:solidFill>
                <a:latin typeface="Times New Roman" panose="02020603050405020304" pitchFamily="18" charset="0"/>
                <a:cs typeface="Times New Roman" panose="02020603050405020304" pitchFamily="18" charset="0"/>
              </a:rPr>
              <a:t>The cost of the machine is </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a:solidFill>
                  <a:schemeClr val="tx1"/>
                </a:solidFill>
                <a:latin typeface="Times New Roman" panose="02020603050405020304" pitchFamily="18" charset="0"/>
                <a:cs typeface="Times New Roman" panose="02020603050405020304" pitchFamily="18" charset="0"/>
              </a:rPr>
              <a:t>high.</a:t>
            </a:r>
          </a:p>
        </p:txBody>
      </p:sp>
      <p:sp>
        <p:nvSpPr>
          <p:cNvPr id="4" name="Date Placeholder 3"/>
          <p:cNvSpPr>
            <a:spLocks noGrp="1"/>
          </p:cNvSpPr>
          <p:nvPr>
            <p:ph type="dt" sz="half" idx="10"/>
          </p:nvPr>
        </p:nvSpPr>
        <p:spPr/>
        <p:txBody>
          <a:bodyPr/>
          <a:lstStyle/>
          <a:p>
            <a:fld id="{F779E63E-F685-4DB4-88DA-4332F8010EEF}"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28</a:t>
            </a:fld>
            <a:endParaRPr lang="en-US"/>
          </a:p>
        </p:txBody>
      </p:sp>
    </p:spTree>
    <p:extLst>
      <p:ext uri="{BB962C8B-B14F-4D97-AF65-F5344CB8AC3E}">
        <p14:creationId xmlns:p14="http://schemas.microsoft.com/office/powerpoint/2010/main" val="32338722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95600"/>
            <a:ext cx="8229600" cy="1600200"/>
          </a:xfrm>
        </p:spPr>
        <p:txBody>
          <a:bodyPr/>
          <a:lstStyle/>
          <a:p>
            <a:r>
              <a:rPr lang="en-US" dirty="0"/>
              <a:t>PART </a:t>
            </a:r>
            <a:r>
              <a:rPr lang="en-US" dirty="0" smtClean="0"/>
              <a:t>2</a:t>
            </a:r>
            <a:endParaRPr lang="en-US" dirty="0"/>
          </a:p>
        </p:txBody>
      </p:sp>
      <p:sp>
        <p:nvSpPr>
          <p:cNvPr id="3" name="Content Placeholder 2"/>
          <p:cNvSpPr>
            <a:spLocks noGrp="1"/>
          </p:cNvSpPr>
          <p:nvPr>
            <p:ph idx="1"/>
          </p:nvPr>
        </p:nvSpPr>
        <p:spPr/>
        <p:txBody>
          <a:bodyPr/>
          <a:lstStyle/>
          <a:p>
            <a:pPr marL="0" indent="0">
              <a:buNone/>
            </a:pPr>
            <a:endParaRPr lang="en-US" dirty="0"/>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29</a:t>
            </a:fld>
            <a:endParaRPr lang="en-US"/>
          </a:p>
        </p:txBody>
      </p:sp>
    </p:spTree>
    <p:extLst>
      <p:ext uri="{BB962C8B-B14F-4D97-AF65-F5344CB8AC3E}">
        <p14:creationId xmlns:p14="http://schemas.microsoft.com/office/powerpoint/2010/main" val="114810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428596" y="428604"/>
            <a:ext cx="4040188" cy="639762"/>
          </a:xfrm>
        </p:spPr>
        <p:txBody>
          <a:bodyPr>
            <a:noAutofit/>
          </a:bodyPr>
          <a:lstStyle/>
          <a:p>
            <a:pPr algn="ctr"/>
            <a:r>
              <a:rPr lang="en-US" sz="4000" dirty="0" smtClean="0">
                <a:solidFill>
                  <a:schemeClr val="tx1"/>
                </a:solidFill>
                <a:latin typeface="Times New Roman" pitchFamily="18" charset="0"/>
                <a:cs typeface="Times New Roman" pitchFamily="18" charset="0"/>
              </a:rPr>
              <a:t>‘Panorama’</a:t>
            </a:r>
            <a:endParaRPr lang="en-US" sz="4000" dirty="0">
              <a:solidFill>
                <a:schemeClr val="tx1"/>
              </a:solidFill>
              <a:latin typeface="Times New Roman" pitchFamily="18" charset="0"/>
              <a:cs typeface="Times New Roman" pitchFamily="18" charset="0"/>
            </a:endParaRPr>
          </a:p>
        </p:txBody>
      </p:sp>
      <p:sp>
        <p:nvSpPr>
          <p:cNvPr id="8" name="Text Placeholder 7"/>
          <p:cNvSpPr>
            <a:spLocks noGrp="1"/>
          </p:cNvSpPr>
          <p:nvPr>
            <p:ph type="body" sz="half" idx="3"/>
          </p:nvPr>
        </p:nvSpPr>
        <p:spPr>
          <a:xfrm>
            <a:off x="4645025" y="427038"/>
            <a:ext cx="4041775" cy="639762"/>
          </a:xfrm>
        </p:spPr>
        <p:txBody>
          <a:bodyPr>
            <a:noAutofit/>
          </a:bodyPr>
          <a:lstStyle/>
          <a:p>
            <a:pPr algn="ctr"/>
            <a:r>
              <a:rPr lang="en-US" sz="4000" dirty="0" smtClean="0">
                <a:solidFill>
                  <a:schemeClr val="tx1"/>
                </a:solidFill>
                <a:latin typeface="Times New Roman" pitchFamily="18" charset="0"/>
                <a:cs typeface="Times New Roman" pitchFamily="18" charset="0"/>
              </a:rPr>
              <a:t>‘Tomography’</a:t>
            </a:r>
            <a:endParaRPr lang="en-US" sz="4000" dirty="0">
              <a:solidFill>
                <a:schemeClr val="tx1"/>
              </a:solidFill>
              <a:latin typeface="Times New Roman" pitchFamily="18" charset="0"/>
              <a:cs typeface="Times New Roman" pitchFamily="18" charset="0"/>
            </a:endParaRPr>
          </a:p>
        </p:txBody>
      </p:sp>
      <p:sp>
        <p:nvSpPr>
          <p:cNvPr id="7" name="Content Placeholder 6"/>
          <p:cNvSpPr>
            <a:spLocks noGrp="1"/>
          </p:cNvSpPr>
          <p:nvPr>
            <p:ph sz="quarter" idx="4294967295"/>
          </p:nvPr>
        </p:nvSpPr>
        <p:spPr>
          <a:xfrm>
            <a:off x="457200" y="1524000"/>
            <a:ext cx="4040188" cy="4602163"/>
          </a:xfrm>
          <a:prstGeom prst="rect">
            <a:avLst/>
          </a:prstGeom>
          <a:ln>
            <a:solidFill>
              <a:srgbClr val="C00000"/>
            </a:solidFill>
          </a:ln>
        </p:spPr>
        <p:txBody>
          <a:bodyPr>
            <a:normAutofit/>
          </a:bodyPr>
          <a:lstStyle/>
          <a:p>
            <a:pPr algn="ctr">
              <a:buNone/>
            </a:pPr>
            <a:r>
              <a:rPr lang="en-US" sz="4800" dirty="0" smtClean="0">
                <a:solidFill>
                  <a:schemeClr val="tx1"/>
                </a:solidFill>
                <a:latin typeface="Times New Roman" pitchFamily="18" charset="0"/>
                <a:cs typeface="Times New Roman" pitchFamily="18" charset="0"/>
              </a:rPr>
              <a:t>An unobstructed view of a region in every direction</a:t>
            </a:r>
            <a:endParaRPr lang="en-US" sz="4800" dirty="0">
              <a:solidFill>
                <a:schemeClr val="tx1"/>
              </a:solidFill>
              <a:latin typeface="Times New Roman" pitchFamily="18" charset="0"/>
              <a:cs typeface="Times New Roman" pitchFamily="18" charset="0"/>
            </a:endParaRPr>
          </a:p>
        </p:txBody>
      </p:sp>
      <p:sp>
        <p:nvSpPr>
          <p:cNvPr id="9" name="Content Placeholder 8"/>
          <p:cNvSpPr>
            <a:spLocks noGrp="1"/>
          </p:cNvSpPr>
          <p:nvPr>
            <p:ph sz="quarter" idx="4294967295"/>
          </p:nvPr>
        </p:nvSpPr>
        <p:spPr>
          <a:xfrm>
            <a:off x="4645025" y="1524000"/>
            <a:ext cx="4041775" cy="4602163"/>
          </a:xfrm>
          <a:prstGeom prst="rect">
            <a:avLst/>
          </a:prstGeom>
          <a:ln>
            <a:solidFill>
              <a:srgbClr val="0070C0"/>
            </a:solidFill>
          </a:ln>
        </p:spPr>
        <p:txBody>
          <a:bodyPr>
            <a:normAutofit/>
          </a:bodyPr>
          <a:lstStyle/>
          <a:p>
            <a:pPr algn="ctr">
              <a:buNone/>
            </a:pPr>
            <a:r>
              <a:rPr lang="en-US" sz="3600" dirty="0" smtClean="0">
                <a:solidFill>
                  <a:schemeClr val="tx1"/>
                </a:solidFill>
                <a:latin typeface="Times New Roman" pitchFamily="18" charset="0"/>
                <a:cs typeface="Times New Roman" pitchFamily="18" charset="0"/>
              </a:rPr>
              <a:t>An X-ray technique for making radiographs of layers of tissue in depth without the interference of tissues above and below the level</a:t>
            </a:r>
            <a:endParaRPr lang="en-US" sz="3600" dirty="0">
              <a:solidFill>
                <a:schemeClr val="tx1"/>
              </a:solidFill>
              <a:latin typeface="Times New Roman" pitchFamily="18" charset="0"/>
              <a:cs typeface="Times New Roman" pitchFamily="18" charset="0"/>
            </a:endParaRPr>
          </a:p>
        </p:txBody>
      </p:sp>
      <p:sp>
        <p:nvSpPr>
          <p:cNvPr id="10" name="TextBox 9"/>
          <p:cNvSpPr txBox="1"/>
          <p:nvPr/>
        </p:nvSpPr>
        <p:spPr>
          <a:xfrm>
            <a:off x="357158" y="1142984"/>
            <a:ext cx="8429684" cy="1015663"/>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6000" dirty="0" smtClean="0">
                <a:latin typeface="Broadway" pitchFamily="82" charset="0"/>
              </a:rPr>
              <a:t>PANTOMOGRAPHY</a:t>
            </a:r>
            <a:endParaRPr lang="en-US" sz="6000" dirty="0">
              <a:latin typeface="Broadway" pitchFamily="82" charset="0"/>
            </a:endParaRPr>
          </a:p>
        </p:txBody>
      </p:sp>
    </p:spTree>
    <p:custDataLst>
      <p:tags r:id="rId1"/>
    </p:custDataLst>
    <p:extLst>
      <p:ext uri="{BB962C8B-B14F-4D97-AF65-F5344CB8AC3E}">
        <p14:creationId xmlns:p14="http://schemas.microsoft.com/office/powerpoint/2010/main" val="8086445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00"/>
            <a:ext cx="8229600" cy="1066800"/>
          </a:xfrm>
        </p:spPr>
        <p:txBody>
          <a:bodyPr/>
          <a:lstStyle/>
          <a:p>
            <a:r>
              <a:rPr lang="en-US" dirty="0" smtClean="0"/>
              <a:t>PROCEDURE</a:t>
            </a:r>
            <a:endParaRPr lang="en-US" dirty="0"/>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30</a:t>
            </a:fld>
            <a:endParaRPr lang="en-US"/>
          </a:p>
        </p:txBody>
      </p:sp>
    </p:spTree>
    <p:extLst>
      <p:ext uri="{BB962C8B-B14F-4D97-AF65-F5344CB8AC3E}">
        <p14:creationId xmlns:p14="http://schemas.microsoft.com/office/powerpoint/2010/main" val="15197643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a:t>The Basic Steps</a:t>
            </a:r>
          </a:p>
        </p:txBody>
      </p:sp>
      <p:sp>
        <p:nvSpPr>
          <p:cNvPr id="3" name="Content Placeholder 2"/>
          <p:cNvSpPr>
            <a:spLocks noGrp="1"/>
          </p:cNvSpPr>
          <p:nvPr>
            <p:ph idx="1"/>
          </p:nvPr>
        </p:nvSpPr>
        <p:spPr>
          <a:xfrm>
            <a:off x="0" y="914400"/>
            <a:ext cx="8991600" cy="5791200"/>
          </a:xfrm>
        </p:spPr>
        <p:txBody>
          <a:bodyPr>
            <a:normAutofit fontScale="92500"/>
          </a:bodyPr>
          <a:lstStyle/>
          <a:p>
            <a:pPr algn="just">
              <a:lnSpc>
                <a:spcPct val="150000"/>
              </a:lnSpc>
            </a:pPr>
            <a:r>
              <a:rPr lang="en-US" dirty="0" smtClean="0">
                <a:solidFill>
                  <a:schemeClr val="tx1"/>
                </a:solidFill>
              </a:rPr>
              <a:t>1</a:t>
            </a:r>
            <a:r>
              <a:rPr lang="en-US" dirty="0">
                <a:solidFill>
                  <a:schemeClr val="tx1"/>
                </a:solidFill>
              </a:rPr>
              <a:t>. Set exposure factors, if required. </a:t>
            </a:r>
            <a:endParaRPr lang="en-US" dirty="0" smtClean="0">
              <a:solidFill>
                <a:schemeClr val="tx1"/>
              </a:solidFill>
            </a:endParaRPr>
          </a:p>
          <a:p>
            <a:pPr algn="just">
              <a:lnSpc>
                <a:spcPct val="150000"/>
              </a:lnSpc>
            </a:pPr>
            <a:r>
              <a:rPr lang="en-US" dirty="0" smtClean="0">
                <a:solidFill>
                  <a:schemeClr val="tx1"/>
                </a:solidFill>
              </a:rPr>
              <a:t>2</a:t>
            </a:r>
            <a:r>
              <a:rPr lang="en-US" dirty="0">
                <a:solidFill>
                  <a:schemeClr val="tx1"/>
                </a:solidFill>
              </a:rPr>
              <a:t>. Have patient remove </a:t>
            </a:r>
            <a:r>
              <a:rPr lang="en-US" dirty="0" smtClean="0">
                <a:solidFill>
                  <a:schemeClr val="tx1"/>
                </a:solidFill>
              </a:rPr>
              <a:t>jewelry; </a:t>
            </a:r>
            <a:r>
              <a:rPr lang="en-US" dirty="0">
                <a:solidFill>
                  <a:schemeClr val="tx1"/>
                </a:solidFill>
              </a:rPr>
              <a:t>place apron on patient’s back and shoulders. </a:t>
            </a:r>
            <a:endParaRPr lang="en-US" dirty="0" smtClean="0">
              <a:solidFill>
                <a:schemeClr val="tx1"/>
              </a:solidFill>
            </a:endParaRPr>
          </a:p>
          <a:p>
            <a:pPr algn="just">
              <a:lnSpc>
                <a:spcPct val="150000"/>
              </a:lnSpc>
            </a:pPr>
            <a:r>
              <a:rPr lang="en-US" dirty="0" smtClean="0">
                <a:solidFill>
                  <a:schemeClr val="tx1"/>
                </a:solidFill>
              </a:rPr>
              <a:t>3</a:t>
            </a:r>
            <a:r>
              <a:rPr lang="en-US" dirty="0">
                <a:solidFill>
                  <a:schemeClr val="tx1"/>
                </a:solidFill>
              </a:rPr>
              <a:t>. Have patient bite on bite rod. </a:t>
            </a:r>
            <a:endParaRPr lang="en-US" dirty="0" smtClean="0">
              <a:solidFill>
                <a:schemeClr val="tx1"/>
              </a:solidFill>
            </a:endParaRPr>
          </a:p>
          <a:p>
            <a:pPr algn="just">
              <a:lnSpc>
                <a:spcPct val="150000"/>
              </a:lnSpc>
            </a:pPr>
            <a:r>
              <a:rPr lang="en-US" dirty="0" smtClean="0">
                <a:solidFill>
                  <a:schemeClr val="tx1"/>
                </a:solidFill>
              </a:rPr>
              <a:t>4</a:t>
            </a:r>
            <a:r>
              <a:rPr lang="en-US" dirty="0">
                <a:solidFill>
                  <a:schemeClr val="tx1"/>
                </a:solidFill>
              </a:rPr>
              <a:t>. Adjust the: a. chin tilt with the Frankfort light. b. head rotation with the mid-sagittal light. c. forward/backward head position with the canine light. </a:t>
            </a:r>
            <a:endParaRPr lang="en-US" dirty="0" smtClean="0">
              <a:solidFill>
                <a:schemeClr val="tx1"/>
              </a:solidFill>
            </a:endParaRPr>
          </a:p>
          <a:p>
            <a:pPr algn="just">
              <a:lnSpc>
                <a:spcPct val="150000"/>
              </a:lnSpc>
            </a:pPr>
            <a:r>
              <a:rPr lang="en-US" dirty="0" smtClean="0">
                <a:solidFill>
                  <a:schemeClr val="tx1"/>
                </a:solidFill>
              </a:rPr>
              <a:t>5</a:t>
            </a:r>
            <a:r>
              <a:rPr lang="en-US" dirty="0">
                <a:solidFill>
                  <a:schemeClr val="tx1"/>
                </a:solidFill>
              </a:rPr>
              <a:t>. Position the side guides or head support. </a:t>
            </a:r>
            <a:endParaRPr lang="en-US" dirty="0" smtClean="0">
              <a:solidFill>
                <a:schemeClr val="tx1"/>
              </a:solidFill>
            </a:endParaRPr>
          </a:p>
          <a:p>
            <a:pPr algn="just">
              <a:lnSpc>
                <a:spcPct val="150000"/>
              </a:lnSpc>
            </a:pPr>
            <a:r>
              <a:rPr lang="en-US" dirty="0" smtClean="0">
                <a:solidFill>
                  <a:schemeClr val="tx1"/>
                </a:solidFill>
              </a:rPr>
              <a:t>6</a:t>
            </a:r>
            <a:r>
              <a:rPr lang="en-US" dirty="0">
                <a:solidFill>
                  <a:schemeClr val="tx1"/>
                </a:solidFill>
              </a:rPr>
              <a:t>. Have the patient stand up straight. </a:t>
            </a:r>
            <a:endParaRPr lang="en-US" dirty="0" smtClean="0">
              <a:solidFill>
                <a:schemeClr val="tx1"/>
              </a:solidFill>
            </a:endParaRPr>
          </a:p>
          <a:p>
            <a:pPr algn="just">
              <a:lnSpc>
                <a:spcPct val="150000"/>
              </a:lnSpc>
            </a:pPr>
            <a:r>
              <a:rPr lang="en-US" dirty="0" smtClean="0">
                <a:solidFill>
                  <a:schemeClr val="tx1"/>
                </a:solidFill>
              </a:rPr>
              <a:t>7</a:t>
            </a:r>
            <a:r>
              <a:rPr lang="en-US" dirty="0">
                <a:solidFill>
                  <a:schemeClr val="tx1"/>
                </a:solidFill>
              </a:rPr>
              <a:t>. Have patient swallow, place tongue on roof of mouth, and hold still. </a:t>
            </a:r>
            <a:endParaRPr lang="en-US" dirty="0" smtClean="0">
              <a:solidFill>
                <a:schemeClr val="tx1"/>
              </a:solidFill>
            </a:endParaRPr>
          </a:p>
          <a:p>
            <a:pPr algn="just">
              <a:lnSpc>
                <a:spcPct val="150000"/>
              </a:lnSpc>
            </a:pPr>
            <a:r>
              <a:rPr lang="en-US" dirty="0" smtClean="0">
                <a:solidFill>
                  <a:schemeClr val="tx1"/>
                </a:solidFill>
              </a:rPr>
              <a:t>8</a:t>
            </a:r>
            <a:r>
              <a:rPr lang="en-US" dirty="0">
                <a:solidFill>
                  <a:schemeClr val="tx1"/>
                </a:solidFill>
              </a:rPr>
              <a:t>. Take X-ray</a:t>
            </a:r>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31</a:t>
            </a:fld>
            <a:endParaRPr lang="en-US"/>
          </a:p>
        </p:txBody>
      </p:sp>
    </p:spTree>
    <p:extLst>
      <p:ext uri="{BB962C8B-B14F-4D97-AF65-F5344CB8AC3E}">
        <p14:creationId xmlns:p14="http://schemas.microsoft.com/office/powerpoint/2010/main" val="11450644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 Setting Exposure Factors</a:t>
            </a:r>
          </a:p>
        </p:txBody>
      </p:sp>
      <p:sp>
        <p:nvSpPr>
          <p:cNvPr id="3" name="Content Placeholder 2"/>
          <p:cNvSpPr>
            <a:spLocks noGrp="1"/>
          </p:cNvSpPr>
          <p:nvPr>
            <p:ph idx="1"/>
          </p:nvPr>
        </p:nvSpPr>
        <p:spPr>
          <a:xfrm>
            <a:off x="457200" y="1600200"/>
            <a:ext cx="8229600" cy="5029200"/>
          </a:xfrm>
        </p:spPr>
        <p:txBody>
          <a:bodyPr>
            <a:normAutofit fontScale="92500"/>
          </a:bodyPr>
          <a:lstStyle/>
          <a:p>
            <a:pPr algn="just">
              <a:lnSpc>
                <a:spcPct val="200000"/>
              </a:lnSpc>
            </a:pPr>
            <a:r>
              <a:rPr lang="en-US" dirty="0" smtClean="0">
                <a:solidFill>
                  <a:schemeClr val="tx1"/>
                </a:solidFill>
              </a:rPr>
              <a:t>Many </a:t>
            </a:r>
            <a:r>
              <a:rPr lang="en-US" dirty="0">
                <a:solidFill>
                  <a:schemeClr val="tx1"/>
                </a:solidFill>
              </a:rPr>
              <a:t>newer panoramic machines set exposure factors </a:t>
            </a:r>
            <a:r>
              <a:rPr lang="en-US" dirty="0">
                <a:solidFill>
                  <a:srgbClr val="FF0000"/>
                </a:solidFill>
              </a:rPr>
              <a:t>automatically</a:t>
            </a:r>
            <a:r>
              <a:rPr lang="en-US" dirty="0">
                <a:solidFill>
                  <a:schemeClr val="tx1"/>
                </a:solidFill>
              </a:rPr>
              <a:t> by measuring the amount of radiation passing through the patient’s head, or by measuring head width and adjusting exposure values accordingly. </a:t>
            </a:r>
            <a:endParaRPr lang="en-US" dirty="0" smtClean="0">
              <a:solidFill>
                <a:schemeClr val="tx1"/>
              </a:solidFill>
            </a:endParaRPr>
          </a:p>
          <a:p>
            <a:pPr algn="just">
              <a:lnSpc>
                <a:spcPct val="200000"/>
              </a:lnSpc>
            </a:pPr>
            <a:endParaRPr lang="en-US" dirty="0" smtClean="0">
              <a:solidFill>
                <a:schemeClr val="tx1"/>
              </a:solidFill>
            </a:endParaRPr>
          </a:p>
          <a:p>
            <a:pPr algn="just">
              <a:lnSpc>
                <a:spcPct val="200000"/>
              </a:lnSpc>
            </a:pPr>
            <a:r>
              <a:rPr lang="en-US" dirty="0" smtClean="0">
                <a:solidFill>
                  <a:schemeClr val="tx1"/>
                </a:solidFill>
              </a:rPr>
              <a:t>With </a:t>
            </a:r>
            <a:r>
              <a:rPr lang="en-US" dirty="0">
                <a:solidFill>
                  <a:schemeClr val="tx1"/>
                </a:solidFill>
              </a:rPr>
              <a:t>some panoramic machines, though, exposure must be set based on the patient’s size or age. </a:t>
            </a:r>
            <a:endParaRPr lang="en-US" dirty="0" smtClean="0">
              <a:solidFill>
                <a:schemeClr val="tx1"/>
              </a:solidFill>
            </a:endParaRPr>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32</a:t>
            </a:fld>
            <a:endParaRPr lang="en-US"/>
          </a:p>
        </p:txBody>
      </p:sp>
    </p:spTree>
    <p:extLst>
      <p:ext uri="{BB962C8B-B14F-4D97-AF65-F5344CB8AC3E}">
        <p14:creationId xmlns:p14="http://schemas.microsoft.com/office/powerpoint/2010/main" val="31576569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33</a:t>
            </a:fld>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1981200"/>
            <a:ext cx="89916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33980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Underexposure: note light, washed out image</a:t>
            </a:r>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34</a:t>
            </a:fld>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1981200"/>
            <a:ext cx="7992374" cy="4383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855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Step 2: Have Patient Remove </a:t>
            </a:r>
            <a:r>
              <a:rPr lang="en-US" sz="3600" dirty="0" smtClean="0"/>
              <a:t>Jewelry, </a:t>
            </a:r>
            <a:r>
              <a:rPr lang="en-US" sz="3600" dirty="0"/>
              <a:t>Place Lead Apron on Patient</a:t>
            </a:r>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35</a:t>
            </a:fld>
            <a:endParaRPr lang="en-US"/>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905000"/>
            <a:ext cx="91440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65369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36</a:t>
            </a:fld>
            <a:endParaRPr lang="en-US"/>
          </a:p>
        </p:txBody>
      </p:sp>
      <p:pic>
        <p:nvPicPr>
          <p:cNvPr id="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7526" t="48439" r="24354" b="12499"/>
          <a:stretch/>
        </p:blipFill>
        <p:spPr bwMode="auto">
          <a:xfrm>
            <a:off x="152400" y="381000"/>
            <a:ext cx="8663398"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3375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Step 3: Bite on Rod</a:t>
            </a:r>
          </a:p>
        </p:txBody>
      </p:sp>
      <p:sp>
        <p:nvSpPr>
          <p:cNvPr id="3" name="Content Placeholder 2"/>
          <p:cNvSpPr>
            <a:spLocks noGrp="1"/>
          </p:cNvSpPr>
          <p:nvPr>
            <p:ph idx="1"/>
          </p:nvPr>
        </p:nvSpPr>
        <p:spPr/>
        <p:txBody>
          <a:bodyPr>
            <a:normAutofit/>
          </a:bodyPr>
          <a:lstStyle/>
          <a:p>
            <a:pPr algn="just">
              <a:lnSpc>
                <a:spcPct val="150000"/>
              </a:lnSpc>
            </a:pPr>
            <a:r>
              <a:rPr lang="en-US" dirty="0" smtClean="0">
                <a:solidFill>
                  <a:schemeClr val="tx1"/>
                </a:solidFill>
              </a:rPr>
              <a:t>Most </a:t>
            </a:r>
            <a:r>
              <a:rPr lang="en-US" dirty="0">
                <a:solidFill>
                  <a:schemeClr val="tx1"/>
                </a:solidFill>
              </a:rPr>
              <a:t>panoramic machines use a bite rod made of </a:t>
            </a:r>
            <a:r>
              <a:rPr lang="en-US" b="1" dirty="0">
                <a:solidFill>
                  <a:schemeClr val="tx1"/>
                </a:solidFill>
              </a:rPr>
              <a:t>plastic</a:t>
            </a:r>
            <a:r>
              <a:rPr lang="en-US" dirty="0">
                <a:solidFill>
                  <a:schemeClr val="tx1"/>
                </a:solidFill>
              </a:rPr>
              <a:t> with small grooves to position the patient’s anterior teeth in the focal trough. </a:t>
            </a:r>
            <a:endParaRPr lang="en-US" dirty="0" smtClean="0">
              <a:solidFill>
                <a:schemeClr val="tx1"/>
              </a:solidFill>
            </a:endParaRPr>
          </a:p>
          <a:p>
            <a:pPr algn="just">
              <a:lnSpc>
                <a:spcPct val="150000"/>
              </a:lnSpc>
            </a:pPr>
            <a:endParaRPr lang="en-US" dirty="0" smtClean="0">
              <a:solidFill>
                <a:schemeClr val="tx1"/>
              </a:solidFill>
            </a:endParaRPr>
          </a:p>
          <a:p>
            <a:pPr algn="just">
              <a:lnSpc>
                <a:spcPct val="150000"/>
              </a:lnSpc>
            </a:pPr>
            <a:r>
              <a:rPr lang="en-US" dirty="0" smtClean="0">
                <a:solidFill>
                  <a:schemeClr val="tx1"/>
                </a:solidFill>
              </a:rPr>
              <a:t>Most </a:t>
            </a:r>
            <a:r>
              <a:rPr lang="en-US" dirty="0">
                <a:solidFill>
                  <a:schemeClr val="tx1"/>
                </a:solidFill>
              </a:rPr>
              <a:t>machines also offer an </a:t>
            </a:r>
            <a:r>
              <a:rPr lang="en-US" b="1" dirty="0">
                <a:solidFill>
                  <a:schemeClr val="tx1"/>
                </a:solidFill>
              </a:rPr>
              <a:t>edentulous guide</a:t>
            </a:r>
            <a:r>
              <a:rPr lang="en-US" dirty="0">
                <a:solidFill>
                  <a:schemeClr val="tx1"/>
                </a:solidFill>
              </a:rPr>
              <a:t> that is placed against the patient’s chin or under the nose. </a:t>
            </a:r>
            <a:endParaRPr lang="en-US" dirty="0" smtClean="0">
              <a:solidFill>
                <a:schemeClr val="tx1"/>
              </a:solidFill>
            </a:endParaRPr>
          </a:p>
          <a:p>
            <a:pPr algn="just">
              <a:lnSpc>
                <a:spcPct val="150000"/>
              </a:lnSpc>
            </a:pPr>
            <a:endParaRPr lang="en-US" dirty="0" smtClean="0">
              <a:solidFill>
                <a:schemeClr val="tx1"/>
              </a:solidFill>
            </a:endParaRPr>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37</a:t>
            </a:fld>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524000"/>
            <a:ext cx="5553075" cy="5013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774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3074"/>
                                        </p:tgtEl>
                                        <p:attrNameLst>
                                          <p:attrName>ppt_x</p:attrName>
                                        </p:attrNameLst>
                                      </p:cBhvr>
                                      <p:tavLst>
                                        <p:tav tm="0">
                                          <p:val>
                                            <p:strVal val="ppt_x"/>
                                          </p:val>
                                        </p:tav>
                                        <p:tav tm="100000">
                                          <p:val>
                                            <p:strVal val="ppt_x"/>
                                          </p:val>
                                        </p:tav>
                                      </p:tavLst>
                                    </p:anim>
                                    <p:anim calcmode="lin" valueType="num">
                                      <p:cBhvr additive="base">
                                        <p:cTn id="13" dur="500"/>
                                        <p:tgtEl>
                                          <p:spTgt spid="3074"/>
                                        </p:tgtEl>
                                        <p:attrNameLst>
                                          <p:attrName>ppt_y</p:attrName>
                                        </p:attrNameLst>
                                      </p:cBhvr>
                                      <p:tavLst>
                                        <p:tav tm="0">
                                          <p:val>
                                            <p:strVal val="ppt_y"/>
                                          </p:val>
                                        </p:tav>
                                        <p:tav tm="100000">
                                          <p:val>
                                            <p:strVal val="1+ppt_h/2"/>
                                          </p:val>
                                        </p:tav>
                                      </p:tavLst>
                                    </p:anim>
                                    <p:set>
                                      <p:cBhvr>
                                        <p:cTn id="14" dur="1" fill="hold">
                                          <p:stCondLst>
                                            <p:cond delay="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38</a:t>
            </a:fld>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752600"/>
            <a:ext cx="91440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457200"/>
            <a:ext cx="4724400" cy="629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583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4098"/>
                                        </p:tgtEl>
                                        <p:attrNameLst>
                                          <p:attrName>ppt_x</p:attrName>
                                        </p:attrNameLst>
                                      </p:cBhvr>
                                      <p:tavLst>
                                        <p:tav tm="0">
                                          <p:val>
                                            <p:strVal val="ppt_x"/>
                                          </p:val>
                                        </p:tav>
                                        <p:tav tm="100000">
                                          <p:val>
                                            <p:strVal val="ppt_x"/>
                                          </p:val>
                                        </p:tav>
                                      </p:tavLst>
                                    </p:anim>
                                    <p:anim calcmode="lin" valueType="num">
                                      <p:cBhvr additive="base">
                                        <p:cTn id="13" dur="500"/>
                                        <p:tgtEl>
                                          <p:spTgt spid="4098"/>
                                        </p:tgtEl>
                                        <p:attrNameLst>
                                          <p:attrName>ppt_y</p:attrName>
                                        </p:attrNameLst>
                                      </p:cBhvr>
                                      <p:tavLst>
                                        <p:tav tm="0">
                                          <p:val>
                                            <p:strVal val="ppt_y"/>
                                          </p:val>
                                        </p:tav>
                                        <p:tav tm="100000">
                                          <p:val>
                                            <p:strVal val="1+ppt_h/2"/>
                                          </p:val>
                                        </p:tav>
                                      </p:tavLst>
                                    </p:anim>
                                    <p:set>
                                      <p:cBhvr>
                                        <p:cTn id="14" dur="1" fill="hold">
                                          <p:stCondLst>
                                            <p:cond delay="499"/>
                                          </p:stCondLst>
                                        </p:cTn>
                                        <p:tgtEl>
                                          <p:spTgt spid="40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2800" dirty="0"/>
              <a:t>Patient too far forward; note spine superimposed over rami, blurring, and narrowing of anterior teeth</a:t>
            </a:r>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39</a:t>
            </a:fld>
            <a:endParaRPr lang="en-US"/>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9461" y="1828800"/>
            <a:ext cx="9000226"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606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INTRODUCTION</a:t>
            </a:r>
            <a:endParaRPr lang="en-US" dirty="0"/>
          </a:p>
        </p:txBody>
      </p:sp>
      <p:sp>
        <p:nvSpPr>
          <p:cNvPr id="3" name="Content Placeholder 2"/>
          <p:cNvSpPr>
            <a:spLocks noGrp="1"/>
          </p:cNvSpPr>
          <p:nvPr>
            <p:ph idx="1"/>
          </p:nvPr>
        </p:nvSpPr>
        <p:spPr>
          <a:xfrm>
            <a:off x="152400" y="838200"/>
            <a:ext cx="8839200" cy="5791200"/>
          </a:xfrm>
        </p:spPr>
        <p:txBody>
          <a:bodyPr>
            <a:normAutofit fontScale="92500" lnSpcReduction="20000"/>
          </a:bodyPr>
          <a:lstStyle/>
          <a:p>
            <a:pPr algn="just">
              <a:lnSpc>
                <a:spcPct val="150000"/>
              </a:lnSpc>
            </a:pPr>
            <a:r>
              <a:rPr lang="en-US" sz="2400" dirty="0" smtClean="0">
                <a:solidFill>
                  <a:schemeClr val="tx1"/>
                </a:solidFill>
                <a:latin typeface="Times New Roman" panose="02020603050405020304" pitchFamily="18" charset="0"/>
                <a:cs typeface="Times New Roman" panose="02020603050405020304" pitchFamily="18" charset="0"/>
              </a:rPr>
              <a:t>Conventional tomography is a specialized radiographic technique developed originally for producing radiographs that showed only a section or slices of a patient.</a:t>
            </a:r>
          </a:p>
          <a:p>
            <a:pPr algn="just">
              <a:lnSpc>
                <a:spcPct val="150000"/>
              </a:lnSpc>
            </a:pPr>
            <a:endParaRPr lang="en-US" sz="2400" dirty="0" smtClean="0">
              <a:solidFill>
                <a:schemeClr val="tx1"/>
              </a:solidFill>
              <a:latin typeface="Times New Roman" panose="02020603050405020304" pitchFamily="18" charset="0"/>
              <a:cs typeface="Times New Roman" panose="02020603050405020304" pitchFamily="18" charset="0"/>
            </a:endParaRPr>
          </a:p>
          <a:p>
            <a:pPr algn="just">
              <a:lnSpc>
                <a:spcPct val="150000"/>
              </a:lnSpc>
            </a:pPr>
            <a:r>
              <a:rPr lang="en-US" sz="2400" dirty="0" smtClean="0">
                <a:solidFill>
                  <a:schemeClr val="tx1"/>
                </a:solidFill>
                <a:latin typeface="Times New Roman" panose="02020603050405020304" pitchFamily="18" charset="0"/>
                <a:cs typeface="Times New Roman" panose="02020603050405020304" pitchFamily="18" charset="0"/>
              </a:rPr>
              <a:t>Each individual tomographic image shows the tissues within that section sharply defined and in focus. The section is thus referred to as the focal plane or focal trough.</a:t>
            </a:r>
          </a:p>
          <a:p>
            <a:pPr algn="just">
              <a:lnSpc>
                <a:spcPct val="150000"/>
              </a:lnSpc>
            </a:pPr>
            <a:endParaRPr lang="en-US" sz="2400" dirty="0" smtClean="0">
              <a:solidFill>
                <a:schemeClr val="tx1"/>
              </a:solidFill>
              <a:latin typeface="Times New Roman" panose="02020603050405020304" pitchFamily="18" charset="0"/>
              <a:cs typeface="Times New Roman" panose="02020603050405020304" pitchFamily="18" charset="0"/>
            </a:endParaRPr>
          </a:p>
          <a:p>
            <a:pPr algn="just">
              <a:lnSpc>
                <a:spcPct val="150000"/>
              </a:lnSpc>
            </a:pPr>
            <a:r>
              <a:rPr lang="en-US" sz="2400" dirty="0" smtClean="0">
                <a:solidFill>
                  <a:schemeClr val="tx1"/>
                </a:solidFill>
                <a:latin typeface="Times New Roman" panose="02020603050405020304" pitchFamily="18" charset="0"/>
                <a:cs typeface="Times New Roman" panose="02020603050405020304" pitchFamily="18" charset="0"/>
              </a:rPr>
              <a:t>Panoramic </a:t>
            </a:r>
            <a:r>
              <a:rPr lang="en-US" sz="2400" dirty="0">
                <a:solidFill>
                  <a:schemeClr val="tx1"/>
                </a:solidFill>
                <a:latin typeface="Times New Roman" panose="02020603050405020304" pitchFamily="18" charset="0"/>
                <a:cs typeface="Times New Roman" panose="02020603050405020304" pitchFamily="18" charset="0"/>
              </a:rPr>
              <a:t>imaging (also called </a:t>
            </a:r>
            <a:r>
              <a:rPr lang="en-US" sz="2400" i="1" dirty="0" err="1" smtClean="0">
                <a:solidFill>
                  <a:srgbClr val="FF0000"/>
                </a:solidFill>
                <a:latin typeface="Times New Roman" panose="02020603050405020304" pitchFamily="18" charset="0"/>
                <a:cs typeface="Times New Roman" panose="02020603050405020304" pitchFamily="18" charset="0"/>
              </a:rPr>
              <a:t>pantomography</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a:solidFill>
                  <a:schemeClr val="tx1"/>
                </a:solidFill>
                <a:latin typeface="Times New Roman" panose="02020603050405020304" pitchFamily="18" charset="0"/>
                <a:cs typeface="Times New Roman" panose="02020603050405020304" pitchFamily="18" charset="0"/>
              </a:rPr>
              <a:t>is a </a:t>
            </a:r>
            <a:r>
              <a:rPr lang="en-US" sz="2400" dirty="0" smtClean="0">
                <a:solidFill>
                  <a:schemeClr val="tx1"/>
                </a:solidFill>
                <a:latin typeface="Times New Roman" panose="02020603050405020304" pitchFamily="18" charset="0"/>
                <a:cs typeface="Times New Roman" panose="02020603050405020304" pitchFamily="18" charset="0"/>
              </a:rPr>
              <a:t>technique for </a:t>
            </a:r>
            <a:r>
              <a:rPr lang="en-US" sz="2400" dirty="0">
                <a:solidFill>
                  <a:schemeClr val="tx1"/>
                </a:solidFill>
                <a:latin typeface="Times New Roman" panose="02020603050405020304" pitchFamily="18" charset="0"/>
                <a:cs typeface="Times New Roman" panose="02020603050405020304" pitchFamily="18" charset="0"/>
              </a:rPr>
              <a:t>producing a </a:t>
            </a:r>
            <a:r>
              <a:rPr lang="en-US" sz="2400" b="1" dirty="0">
                <a:solidFill>
                  <a:schemeClr val="tx1"/>
                </a:solidFill>
                <a:latin typeface="Times New Roman" panose="02020603050405020304" pitchFamily="18" charset="0"/>
                <a:cs typeface="Times New Roman" panose="02020603050405020304" pitchFamily="18" charset="0"/>
              </a:rPr>
              <a:t>single</a:t>
            </a:r>
            <a:r>
              <a:rPr lang="en-US" sz="2400" dirty="0">
                <a:solidFill>
                  <a:schemeClr val="tx1"/>
                </a:solidFill>
                <a:latin typeface="Times New Roman" panose="02020603050405020304" pitchFamily="18" charset="0"/>
                <a:cs typeface="Times New Roman" panose="02020603050405020304" pitchFamily="18" charset="0"/>
              </a:rPr>
              <a:t> tomographic image of the facial </a:t>
            </a:r>
            <a:r>
              <a:rPr lang="en-US" sz="2400" dirty="0" smtClean="0">
                <a:solidFill>
                  <a:schemeClr val="tx1"/>
                </a:solidFill>
                <a:latin typeface="Times New Roman" panose="02020603050405020304" pitchFamily="18" charset="0"/>
                <a:cs typeface="Times New Roman" panose="02020603050405020304" pitchFamily="18" charset="0"/>
              </a:rPr>
              <a:t>structures that </a:t>
            </a:r>
            <a:r>
              <a:rPr lang="en-US" sz="2400" dirty="0">
                <a:solidFill>
                  <a:schemeClr val="tx1"/>
                </a:solidFill>
                <a:latin typeface="Times New Roman" panose="02020603050405020304" pitchFamily="18" charset="0"/>
                <a:cs typeface="Times New Roman" panose="02020603050405020304" pitchFamily="18" charset="0"/>
              </a:rPr>
              <a:t>includes both the maxillary and mandibular </a:t>
            </a:r>
            <a:r>
              <a:rPr lang="en-US" sz="2400" dirty="0" smtClean="0">
                <a:solidFill>
                  <a:schemeClr val="tx1"/>
                </a:solidFill>
                <a:latin typeface="Times New Roman" panose="02020603050405020304" pitchFamily="18" charset="0"/>
                <a:cs typeface="Times New Roman" panose="02020603050405020304" pitchFamily="18" charset="0"/>
              </a:rPr>
              <a:t>dental arches and their supporting structures.</a:t>
            </a:r>
          </a:p>
          <a:p>
            <a:pPr algn="just">
              <a:lnSpc>
                <a:spcPct val="150000"/>
              </a:lnSpc>
            </a:pP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fld id="{99992D63-8E0A-45B2-9F11-23271759CEF4}"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4</a:t>
            </a:fld>
            <a:endParaRPr lang="en-US"/>
          </a:p>
        </p:txBody>
      </p:sp>
    </p:spTree>
    <p:extLst>
      <p:ext uri="{BB962C8B-B14F-4D97-AF65-F5344CB8AC3E}">
        <p14:creationId xmlns:p14="http://schemas.microsoft.com/office/powerpoint/2010/main" val="14980356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38200"/>
          </a:xfrm>
        </p:spPr>
        <p:txBody>
          <a:bodyPr/>
          <a:lstStyle/>
          <a:p>
            <a:pPr>
              <a:lnSpc>
                <a:spcPct val="100000"/>
              </a:lnSpc>
            </a:pPr>
            <a:r>
              <a:rPr lang="en-US" sz="2400" dirty="0"/>
              <a:t>Patient too far back; note ghosting of mandible and spine, condyles pushed to outside of film, blurring and widening of anterior teeth</a:t>
            </a:r>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40</a:t>
            </a:fld>
            <a:endParaRPr lang="en-US"/>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693318"/>
            <a:ext cx="8305800" cy="4379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519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Step 4: Adjust Chin Tilt</a:t>
            </a:r>
          </a:p>
        </p:txBody>
      </p:sp>
      <p:sp>
        <p:nvSpPr>
          <p:cNvPr id="3" name="Content Placeholder 2"/>
          <p:cNvSpPr>
            <a:spLocks noGrp="1"/>
          </p:cNvSpPr>
          <p:nvPr>
            <p:ph idx="1"/>
          </p:nvPr>
        </p:nvSpPr>
        <p:spPr>
          <a:xfrm>
            <a:off x="457200" y="1219200"/>
            <a:ext cx="8229600" cy="5257800"/>
          </a:xfrm>
        </p:spPr>
        <p:txBody>
          <a:bodyPr>
            <a:normAutofit/>
          </a:bodyPr>
          <a:lstStyle/>
          <a:p>
            <a:r>
              <a:rPr lang="en-US" dirty="0">
                <a:solidFill>
                  <a:schemeClr val="tx1"/>
                </a:solidFill>
              </a:rPr>
              <a:t>In the panoramic radiograph the patient should be looking </a:t>
            </a:r>
            <a:r>
              <a:rPr lang="en-US" b="1" dirty="0">
                <a:solidFill>
                  <a:schemeClr val="tx1"/>
                </a:solidFill>
              </a:rPr>
              <a:t>slightly down </a:t>
            </a:r>
            <a:r>
              <a:rPr lang="en-US" dirty="0">
                <a:solidFill>
                  <a:schemeClr val="tx1"/>
                </a:solidFill>
              </a:rPr>
              <a:t>at a spot on the floor approximately 8 feet in front of them. </a:t>
            </a:r>
            <a:endParaRPr lang="en-US" dirty="0" smtClean="0">
              <a:solidFill>
                <a:schemeClr val="tx1"/>
              </a:solidFill>
            </a:endParaRPr>
          </a:p>
          <a:p>
            <a:endParaRPr lang="en-US" dirty="0" smtClean="0">
              <a:solidFill>
                <a:schemeClr val="tx1"/>
              </a:solidFill>
            </a:endParaRPr>
          </a:p>
          <a:p>
            <a:r>
              <a:rPr lang="en-US" dirty="0" smtClean="0">
                <a:solidFill>
                  <a:schemeClr val="tx1"/>
                </a:solidFill>
              </a:rPr>
              <a:t>This </a:t>
            </a:r>
            <a:r>
              <a:rPr lang="en-US" dirty="0">
                <a:solidFill>
                  <a:schemeClr val="tx1"/>
                </a:solidFill>
              </a:rPr>
              <a:t>elevates the posterior palate so it does not overlap the apices of the maxillary teeth in the final image</a:t>
            </a:r>
            <a:r>
              <a:rPr lang="en-US" dirty="0" smtClean="0">
                <a:solidFill>
                  <a:schemeClr val="tx1"/>
                </a:solidFill>
              </a:rPr>
              <a:t>.</a:t>
            </a:r>
          </a:p>
          <a:p>
            <a:endParaRPr lang="en-US" dirty="0" smtClean="0">
              <a:solidFill>
                <a:schemeClr val="tx1"/>
              </a:solidFill>
            </a:endParaRPr>
          </a:p>
          <a:p>
            <a:r>
              <a:rPr lang="en-US" dirty="0" smtClean="0">
                <a:solidFill>
                  <a:schemeClr val="tx1"/>
                </a:solidFill>
              </a:rPr>
              <a:t>This </a:t>
            </a:r>
            <a:r>
              <a:rPr lang="en-US" dirty="0">
                <a:solidFill>
                  <a:schemeClr val="tx1"/>
                </a:solidFill>
              </a:rPr>
              <a:t>is often referred to as “chin tilt.” </a:t>
            </a:r>
            <a:endParaRPr lang="en-US" dirty="0" smtClean="0">
              <a:solidFill>
                <a:schemeClr val="tx1"/>
              </a:solidFill>
            </a:endParaRPr>
          </a:p>
          <a:p>
            <a:endParaRPr lang="en-US" dirty="0">
              <a:solidFill>
                <a:schemeClr val="tx1"/>
              </a:solidFill>
            </a:endParaRPr>
          </a:p>
          <a:p>
            <a:r>
              <a:rPr lang="en-US" dirty="0" smtClean="0">
                <a:solidFill>
                  <a:schemeClr val="tx1"/>
                </a:solidFill>
              </a:rPr>
              <a:t>Having </a:t>
            </a:r>
            <a:r>
              <a:rPr lang="en-US" dirty="0">
                <a:solidFill>
                  <a:schemeClr val="tx1"/>
                </a:solidFill>
              </a:rPr>
              <a:t>the patient’s chin tipped too far down is the </a:t>
            </a:r>
            <a:r>
              <a:rPr lang="en-US" b="1" dirty="0">
                <a:solidFill>
                  <a:schemeClr val="tx1"/>
                </a:solidFill>
              </a:rPr>
              <a:t>most common</a:t>
            </a:r>
            <a:r>
              <a:rPr lang="en-US" dirty="0">
                <a:solidFill>
                  <a:schemeClr val="tx1"/>
                </a:solidFill>
              </a:rPr>
              <a:t> panoramic </a:t>
            </a:r>
            <a:r>
              <a:rPr lang="en-US" dirty="0" smtClean="0">
                <a:solidFill>
                  <a:schemeClr val="tx1"/>
                </a:solidFill>
              </a:rPr>
              <a:t>error.</a:t>
            </a:r>
            <a:endParaRPr lang="en-US" dirty="0">
              <a:solidFill>
                <a:schemeClr val="tx1"/>
              </a:solidFill>
            </a:endParaRPr>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41</a:t>
            </a:fld>
            <a:endParaRPr lang="en-US"/>
          </a:p>
        </p:txBody>
      </p:sp>
    </p:spTree>
    <p:extLst>
      <p:ext uri="{BB962C8B-B14F-4D97-AF65-F5344CB8AC3E}">
        <p14:creationId xmlns:p14="http://schemas.microsoft.com/office/powerpoint/2010/main" val="31170018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2819400" cy="5821363"/>
          </a:xfrm>
        </p:spPr>
        <p:txBody>
          <a:bodyPr>
            <a:normAutofit fontScale="77500" lnSpcReduction="20000"/>
          </a:bodyPr>
          <a:lstStyle/>
          <a:p>
            <a:pPr algn="just">
              <a:lnSpc>
                <a:spcPct val="150000"/>
              </a:lnSpc>
            </a:pPr>
            <a:r>
              <a:rPr lang="en-US" dirty="0">
                <a:solidFill>
                  <a:schemeClr val="tx1"/>
                </a:solidFill>
                <a:latin typeface="Times New Roman" panose="02020603050405020304" pitchFamily="18" charset="0"/>
                <a:cs typeface="Times New Roman" panose="02020603050405020304" pitchFamily="18" charset="0"/>
              </a:rPr>
              <a:t>The </a:t>
            </a:r>
            <a:r>
              <a:rPr lang="en-US" dirty="0" err="1">
                <a:solidFill>
                  <a:srgbClr val="FF0000"/>
                </a:solidFill>
                <a:latin typeface="Times New Roman" panose="02020603050405020304" pitchFamily="18" charset="0"/>
                <a:cs typeface="Times New Roman" panose="02020603050405020304" pitchFamily="18" charset="0"/>
              </a:rPr>
              <a:t>midsagittal</a:t>
            </a:r>
            <a:r>
              <a:rPr lang="en-US" dirty="0">
                <a:solidFill>
                  <a:schemeClr val="tx1"/>
                </a:solidFill>
                <a:latin typeface="Times New Roman" panose="02020603050405020304" pitchFamily="18" charset="0"/>
                <a:cs typeface="Times New Roman" panose="02020603050405020304" pitchFamily="18" charset="0"/>
              </a:rPr>
              <a:t> plane should be perpendicular to the floor and aligned with the vertical center of the chin rest, and the </a:t>
            </a:r>
            <a:r>
              <a:rPr lang="en-US" dirty="0">
                <a:solidFill>
                  <a:srgbClr val="FF0000"/>
                </a:solidFill>
                <a:latin typeface="Times New Roman" panose="02020603050405020304" pitchFamily="18" charset="0"/>
                <a:cs typeface="Times New Roman" panose="02020603050405020304" pitchFamily="18" charset="0"/>
              </a:rPr>
              <a:t>Frankfurt plane </a:t>
            </a:r>
            <a:r>
              <a:rPr lang="en-US" dirty="0">
                <a:solidFill>
                  <a:schemeClr val="tx1"/>
                </a:solidFill>
                <a:latin typeface="Times New Roman" panose="02020603050405020304" pitchFamily="18" charset="0"/>
                <a:cs typeface="Times New Roman" panose="02020603050405020304" pitchFamily="18" charset="0"/>
              </a:rPr>
              <a:t>should be parallel to the floor, thus obtaining the correct position for the occlusal plane (The patient's head is tilted downwards so that the tragus </a:t>
            </a:r>
            <a:r>
              <a:rPr lang="en-US" dirty="0" err="1">
                <a:solidFill>
                  <a:schemeClr val="tx1"/>
                </a:solidFill>
                <a:latin typeface="Times New Roman" panose="02020603050405020304" pitchFamily="18" charset="0"/>
                <a:cs typeface="Times New Roman" panose="02020603050405020304" pitchFamily="18" charset="0"/>
              </a:rPr>
              <a:t>ala</a:t>
            </a:r>
            <a:r>
              <a:rPr lang="en-US" dirty="0">
                <a:solidFill>
                  <a:schemeClr val="tx1"/>
                </a:solidFill>
                <a:latin typeface="Times New Roman" panose="02020603050405020304" pitchFamily="18" charset="0"/>
                <a:cs typeface="Times New Roman" panose="02020603050405020304" pitchFamily="18" charset="0"/>
              </a:rPr>
              <a:t> line is 5° down and forward). </a:t>
            </a:r>
          </a:p>
          <a:p>
            <a:pPr algn="just">
              <a:lnSpc>
                <a:spcPct val="150000"/>
              </a:lnSpc>
            </a:pPr>
            <a:endParaRPr lang="en-US" dirty="0"/>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42</a:t>
            </a:fld>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28600"/>
            <a:ext cx="4419600" cy="589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84288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43</a:t>
            </a:fld>
            <a:endParaRPr lang="en-US"/>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2209800"/>
            <a:ext cx="8845995" cy="3415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33676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685800"/>
          </a:xfrm>
        </p:spPr>
        <p:txBody>
          <a:bodyPr/>
          <a:lstStyle/>
          <a:p>
            <a:pPr>
              <a:lnSpc>
                <a:spcPct val="100000"/>
              </a:lnSpc>
            </a:pPr>
            <a:r>
              <a:rPr lang="en-US" sz="1800" dirty="0"/>
              <a:t>Chin tipped down; note V-shaped mandible, extreme smile line, arching of spine at top of image, condyles placed high on film, and streaking of the hyoid bone over the mandible</a:t>
            </a:r>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44</a:t>
            </a:fld>
            <a:endParaRPr lang="en-US"/>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1828800"/>
            <a:ext cx="7940084" cy="4632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371600"/>
            <a:ext cx="5715000" cy="4816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683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6146"/>
                                        </p:tgtEl>
                                        <p:attrNameLst>
                                          <p:attrName>ppt_x</p:attrName>
                                        </p:attrNameLst>
                                      </p:cBhvr>
                                      <p:tavLst>
                                        <p:tav tm="0">
                                          <p:val>
                                            <p:strVal val="ppt_x"/>
                                          </p:val>
                                        </p:tav>
                                        <p:tav tm="100000">
                                          <p:val>
                                            <p:strVal val="ppt_x"/>
                                          </p:val>
                                        </p:tav>
                                      </p:tavLst>
                                    </p:anim>
                                    <p:anim calcmode="lin" valueType="num">
                                      <p:cBhvr additive="base">
                                        <p:cTn id="13" dur="500"/>
                                        <p:tgtEl>
                                          <p:spTgt spid="6146"/>
                                        </p:tgtEl>
                                        <p:attrNameLst>
                                          <p:attrName>ppt_y</p:attrName>
                                        </p:attrNameLst>
                                      </p:cBhvr>
                                      <p:tavLst>
                                        <p:tav tm="0">
                                          <p:val>
                                            <p:strVal val="ppt_y"/>
                                          </p:val>
                                        </p:tav>
                                        <p:tav tm="100000">
                                          <p:val>
                                            <p:strVal val="1+ppt_h/2"/>
                                          </p:val>
                                        </p:tav>
                                      </p:tavLst>
                                    </p:anim>
                                    <p:set>
                                      <p:cBhvr>
                                        <p:cTn id="14" dur="1" fill="hold">
                                          <p:stCondLst>
                                            <p:cond delay="499"/>
                                          </p:stCondLst>
                                        </p:cTn>
                                        <p:tgtEl>
                                          <p:spTgt spid="614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218"/>
                                        </p:tgtEl>
                                        <p:attrNameLst>
                                          <p:attrName>style.visibility</p:attrName>
                                        </p:attrNameLst>
                                      </p:cBhvr>
                                      <p:to>
                                        <p:strVal val="visible"/>
                                      </p:to>
                                    </p:set>
                                    <p:anim calcmode="lin" valueType="num">
                                      <p:cBhvr additive="base">
                                        <p:cTn id="19" dur="500" fill="hold"/>
                                        <p:tgtEl>
                                          <p:spTgt spid="9218"/>
                                        </p:tgtEl>
                                        <p:attrNameLst>
                                          <p:attrName>ppt_x</p:attrName>
                                        </p:attrNameLst>
                                      </p:cBhvr>
                                      <p:tavLst>
                                        <p:tav tm="0">
                                          <p:val>
                                            <p:strVal val="#ppt_x"/>
                                          </p:val>
                                        </p:tav>
                                        <p:tav tm="100000">
                                          <p:val>
                                            <p:strVal val="#ppt_x"/>
                                          </p:val>
                                        </p:tav>
                                      </p:tavLst>
                                    </p:anim>
                                    <p:anim calcmode="lin" valueType="num">
                                      <p:cBhvr additive="base">
                                        <p:cTn id="20"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219200"/>
          </a:xfrm>
        </p:spPr>
        <p:txBody>
          <a:bodyPr/>
          <a:lstStyle/>
          <a:p>
            <a:pPr>
              <a:lnSpc>
                <a:spcPct val="100000"/>
              </a:lnSpc>
            </a:pPr>
            <a:r>
              <a:rPr lang="en-US" sz="2400" dirty="0"/>
              <a:t>Chin up too high; note flattened occlusal plane, palate superimposed on maxillary tooth roots, and broad flat mandible</a:t>
            </a:r>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45</a:t>
            </a:fld>
            <a:endParaRPr lang="en-US"/>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9200" y="1828800"/>
            <a:ext cx="7071641" cy="3677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438275"/>
            <a:ext cx="3886200" cy="534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550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5122"/>
                                        </p:tgtEl>
                                        <p:attrNameLst>
                                          <p:attrName>ppt_x</p:attrName>
                                        </p:attrNameLst>
                                      </p:cBhvr>
                                      <p:tavLst>
                                        <p:tav tm="0">
                                          <p:val>
                                            <p:strVal val="ppt_x"/>
                                          </p:val>
                                        </p:tav>
                                        <p:tav tm="100000">
                                          <p:val>
                                            <p:strVal val="ppt_x"/>
                                          </p:val>
                                        </p:tav>
                                      </p:tavLst>
                                    </p:anim>
                                    <p:anim calcmode="lin" valueType="num">
                                      <p:cBhvr additive="base">
                                        <p:cTn id="13" dur="500"/>
                                        <p:tgtEl>
                                          <p:spTgt spid="5122"/>
                                        </p:tgtEl>
                                        <p:attrNameLst>
                                          <p:attrName>ppt_y</p:attrName>
                                        </p:attrNameLst>
                                      </p:cBhvr>
                                      <p:tavLst>
                                        <p:tav tm="0">
                                          <p:val>
                                            <p:strVal val="ppt_y"/>
                                          </p:val>
                                        </p:tav>
                                        <p:tav tm="100000">
                                          <p:val>
                                            <p:strVal val="1+ppt_h/2"/>
                                          </p:val>
                                        </p:tav>
                                      </p:tavLst>
                                    </p:anim>
                                    <p:set>
                                      <p:cBhvr>
                                        <p:cTn id="14" dur="1" fill="hold">
                                          <p:stCondLst>
                                            <p:cond delay="499"/>
                                          </p:stCondLst>
                                        </p:cTn>
                                        <p:tgtEl>
                                          <p:spTgt spid="51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42"/>
                                        </p:tgtEl>
                                        <p:attrNameLst>
                                          <p:attrName>style.visibility</p:attrName>
                                        </p:attrNameLst>
                                      </p:cBhvr>
                                      <p:to>
                                        <p:strVal val="visible"/>
                                      </p:to>
                                    </p:set>
                                    <p:anim calcmode="lin" valueType="num">
                                      <p:cBhvr additive="base">
                                        <p:cTn id="19" dur="500" fill="hold"/>
                                        <p:tgtEl>
                                          <p:spTgt spid="10242"/>
                                        </p:tgtEl>
                                        <p:attrNameLst>
                                          <p:attrName>ppt_x</p:attrName>
                                        </p:attrNameLst>
                                      </p:cBhvr>
                                      <p:tavLst>
                                        <p:tav tm="0">
                                          <p:val>
                                            <p:strVal val="#ppt_x"/>
                                          </p:val>
                                        </p:tav>
                                        <p:tav tm="100000">
                                          <p:val>
                                            <p:strVal val="#ppt_x"/>
                                          </p:val>
                                        </p:tav>
                                      </p:tavLst>
                                    </p:anim>
                                    <p:anim calcmode="lin" valueType="num">
                                      <p:cBhvr additive="base">
                                        <p:cTn id="20"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0242"/>
                                        </p:tgtEl>
                                        <p:attrNameLst>
                                          <p:attrName>ppt_x</p:attrName>
                                        </p:attrNameLst>
                                      </p:cBhvr>
                                      <p:tavLst>
                                        <p:tav tm="0">
                                          <p:val>
                                            <p:strVal val="ppt_x"/>
                                          </p:val>
                                        </p:tav>
                                        <p:tav tm="100000">
                                          <p:val>
                                            <p:strVal val="ppt_x"/>
                                          </p:val>
                                        </p:tav>
                                      </p:tavLst>
                                    </p:anim>
                                    <p:anim calcmode="lin" valueType="num">
                                      <p:cBhvr additive="base">
                                        <p:cTn id="25" dur="500"/>
                                        <p:tgtEl>
                                          <p:spTgt spid="10242"/>
                                        </p:tgtEl>
                                        <p:attrNameLst>
                                          <p:attrName>ppt_y</p:attrName>
                                        </p:attrNameLst>
                                      </p:cBhvr>
                                      <p:tavLst>
                                        <p:tav tm="0">
                                          <p:val>
                                            <p:strVal val="ppt_y"/>
                                          </p:val>
                                        </p:tav>
                                        <p:tav tm="100000">
                                          <p:val>
                                            <p:strVal val="1+ppt_h/2"/>
                                          </p:val>
                                        </p:tav>
                                      </p:tavLst>
                                    </p:anim>
                                    <p:set>
                                      <p:cBhvr>
                                        <p:cTn id="26" dur="1" fill="hold">
                                          <p:stCondLst>
                                            <p:cond delay="499"/>
                                          </p:stCondLst>
                                        </p:cTn>
                                        <p:tgtEl>
                                          <p:spTgt spid="102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5: Position and Close Side Guides</a:t>
            </a:r>
          </a:p>
        </p:txBody>
      </p:sp>
      <p:sp>
        <p:nvSpPr>
          <p:cNvPr id="3" name="Content Placeholder 2"/>
          <p:cNvSpPr>
            <a:spLocks noGrp="1"/>
          </p:cNvSpPr>
          <p:nvPr>
            <p:ph idx="1"/>
          </p:nvPr>
        </p:nvSpPr>
        <p:spPr/>
        <p:txBody>
          <a:bodyPr>
            <a:normAutofit lnSpcReduction="10000"/>
          </a:bodyPr>
          <a:lstStyle/>
          <a:p>
            <a:pPr algn="just">
              <a:lnSpc>
                <a:spcPct val="150000"/>
              </a:lnSpc>
            </a:pPr>
            <a:r>
              <a:rPr lang="en-US" dirty="0" smtClean="0">
                <a:solidFill>
                  <a:schemeClr val="tx1"/>
                </a:solidFill>
              </a:rPr>
              <a:t>All </a:t>
            </a:r>
            <a:r>
              <a:rPr lang="en-US" dirty="0">
                <a:solidFill>
                  <a:schemeClr val="tx1"/>
                </a:solidFill>
              </a:rPr>
              <a:t>panoramic machines will have guides or positioning lights to align the patient’s </a:t>
            </a:r>
            <a:r>
              <a:rPr lang="en-US" dirty="0" err="1">
                <a:solidFill>
                  <a:schemeClr val="tx1"/>
                </a:solidFill>
              </a:rPr>
              <a:t>midsagittal</a:t>
            </a:r>
            <a:r>
              <a:rPr lang="en-US" dirty="0">
                <a:solidFill>
                  <a:schemeClr val="tx1"/>
                </a:solidFill>
              </a:rPr>
              <a:t> plane. </a:t>
            </a:r>
            <a:endParaRPr lang="en-US" dirty="0" smtClean="0">
              <a:solidFill>
                <a:schemeClr val="tx1"/>
              </a:solidFill>
            </a:endParaRPr>
          </a:p>
          <a:p>
            <a:pPr algn="just">
              <a:lnSpc>
                <a:spcPct val="150000"/>
              </a:lnSpc>
            </a:pPr>
            <a:r>
              <a:rPr lang="en-US" dirty="0" smtClean="0">
                <a:solidFill>
                  <a:schemeClr val="tx1"/>
                </a:solidFill>
              </a:rPr>
              <a:t>It </a:t>
            </a:r>
            <a:r>
              <a:rPr lang="en-US" dirty="0">
                <a:solidFill>
                  <a:schemeClr val="tx1"/>
                </a:solidFill>
              </a:rPr>
              <a:t>is important that the patient be looking straight ahead with no tip or tilt to the head. </a:t>
            </a:r>
            <a:endParaRPr lang="en-US" dirty="0" smtClean="0">
              <a:solidFill>
                <a:schemeClr val="tx1"/>
              </a:solidFill>
            </a:endParaRPr>
          </a:p>
          <a:p>
            <a:pPr algn="just">
              <a:lnSpc>
                <a:spcPct val="150000"/>
              </a:lnSpc>
            </a:pPr>
            <a:r>
              <a:rPr lang="en-US" dirty="0" smtClean="0">
                <a:solidFill>
                  <a:schemeClr val="tx1"/>
                </a:solidFill>
              </a:rPr>
              <a:t>Side </a:t>
            </a:r>
            <a:r>
              <a:rPr lang="en-US" dirty="0">
                <a:solidFill>
                  <a:schemeClr val="tx1"/>
                </a:solidFill>
              </a:rPr>
              <a:t>guides or head and temple supports may be used and may come from either the top or the bottom of the machine. </a:t>
            </a:r>
            <a:endParaRPr lang="en-US" dirty="0" smtClean="0">
              <a:solidFill>
                <a:schemeClr val="tx1"/>
              </a:solidFill>
            </a:endParaRPr>
          </a:p>
          <a:p>
            <a:pPr algn="just">
              <a:lnSpc>
                <a:spcPct val="150000"/>
              </a:lnSpc>
            </a:pPr>
            <a:r>
              <a:rPr lang="en-US" dirty="0" smtClean="0">
                <a:solidFill>
                  <a:schemeClr val="tx1"/>
                </a:solidFill>
              </a:rPr>
              <a:t>When </a:t>
            </a:r>
            <a:r>
              <a:rPr lang="en-US" dirty="0">
                <a:solidFill>
                  <a:schemeClr val="tx1"/>
                </a:solidFill>
              </a:rPr>
              <a:t>the patient’s head is twisted, it is similar to being too far forward on one side and too far back on the </a:t>
            </a:r>
            <a:r>
              <a:rPr lang="en-US" dirty="0" smtClean="0">
                <a:solidFill>
                  <a:schemeClr val="tx1"/>
                </a:solidFill>
              </a:rPr>
              <a:t>other.</a:t>
            </a:r>
            <a:endParaRPr lang="en-US" dirty="0">
              <a:solidFill>
                <a:schemeClr val="tx1"/>
              </a:solidFill>
            </a:endParaRPr>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46</a:t>
            </a:fld>
            <a:endParaRPr lang="en-US"/>
          </a:p>
        </p:txBody>
      </p:sp>
    </p:spTree>
    <p:extLst>
      <p:ext uri="{BB962C8B-B14F-4D97-AF65-F5344CB8AC3E}">
        <p14:creationId xmlns:p14="http://schemas.microsoft.com/office/powerpoint/2010/main" val="34865338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47</a:t>
            </a:fld>
            <a:endParaRPr lang="en-US"/>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676400"/>
            <a:ext cx="8779696"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06608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3200" dirty="0"/>
              <a:t>Head twisted; note uneven width of rami, unequal magnification of teeth, and condyles</a:t>
            </a:r>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48</a:t>
            </a:fld>
            <a:endParaRPr lang="en-US"/>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0" y="2133600"/>
            <a:ext cx="6768233" cy="3722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292690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6: Have Patient Stand Up Straight</a:t>
            </a:r>
          </a:p>
        </p:txBody>
      </p:sp>
      <p:sp>
        <p:nvSpPr>
          <p:cNvPr id="3" name="Content Placeholder 2"/>
          <p:cNvSpPr>
            <a:spLocks noGrp="1"/>
          </p:cNvSpPr>
          <p:nvPr>
            <p:ph idx="1"/>
          </p:nvPr>
        </p:nvSpPr>
        <p:spPr>
          <a:xfrm>
            <a:off x="228600" y="1600200"/>
            <a:ext cx="8763000" cy="4953000"/>
          </a:xfrm>
        </p:spPr>
        <p:txBody>
          <a:bodyPr>
            <a:normAutofit fontScale="92500"/>
          </a:bodyPr>
          <a:lstStyle/>
          <a:p>
            <a:pPr algn="just">
              <a:lnSpc>
                <a:spcPct val="150000"/>
              </a:lnSpc>
            </a:pPr>
            <a:r>
              <a:rPr lang="en-US" dirty="0" smtClean="0">
                <a:solidFill>
                  <a:schemeClr val="tx1"/>
                </a:solidFill>
              </a:rPr>
              <a:t>The </a:t>
            </a:r>
            <a:r>
              <a:rPr lang="en-US" dirty="0">
                <a:solidFill>
                  <a:schemeClr val="tx1"/>
                </a:solidFill>
              </a:rPr>
              <a:t>patient must be standing up straight to prevent arching of the neck (slumping). </a:t>
            </a:r>
            <a:endParaRPr lang="en-US" dirty="0" smtClean="0">
              <a:solidFill>
                <a:schemeClr val="tx1"/>
              </a:solidFill>
            </a:endParaRPr>
          </a:p>
          <a:p>
            <a:pPr algn="just">
              <a:lnSpc>
                <a:spcPct val="150000"/>
              </a:lnSpc>
            </a:pPr>
            <a:r>
              <a:rPr lang="en-US" dirty="0" smtClean="0">
                <a:solidFill>
                  <a:schemeClr val="tx1"/>
                </a:solidFill>
              </a:rPr>
              <a:t>The </a:t>
            </a:r>
            <a:r>
              <a:rPr lang="en-US" dirty="0">
                <a:solidFill>
                  <a:schemeClr val="tx1"/>
                </a:solidFill>
              </a:rPr>
              <a:t>best method of achieving this is not to allow the patient to reach forward to the bite stick or chin rest. </a:t>
            </a:r>
            <a:endParaRPr lang="en-US" dirty="0" smtClean="0">
              <a:solidFill>
                <a:schemeClr val="tx1"/>
              </a:solidFill>
            </a:endParaRPr>
          </a:p>
          <a:p>
            <a:pPr algn="just">
              <a:lnSpc>
                <a:spcPct val="150000"/>
              </a:lnSpc>
            </a:pPr>
            <a:r>
              <a:rPr lang="en-US" dirty="0" smtClean="0">
                <a:solidFill>
                  <a:schemeClr val="tx1"/>
                </a:solidFill>
              </a:rPr>
              <a:t>Have </a:t>
            </a:r>
            <a:r>
              <a:rPr lang="en-US" dirty="0">
                <a:solidFill>
                  <a:schemeClr val="tx1"/>
                </a:solidFill>
              </a:rPr>
              <a:t>the patient take a step forward after they are biting on the rod. </a:t>
            </a:r>
            <a:endParaRPr lang="en-US" dirty="0" smtClean="0">
              <a:solidFill>
                <a:schemeClr val="tx1"/>
              </a:solidFill>
            </a:endParaRPr>
          </a:p>
          <a:p>
            <a:pPr algn="just">
              <a:lnSpc>
                <a:spcPct val="150000"/>
              </a:lnSpc>
            </a:pPr>
            <a:r>
              <a:rPr lang="en-US" dirty="0" smtClean="0">
                <a:solidFill>
                  <a:schemeClr val="tx1"/>
                </a:solidFill>
              </a:rPr>
              <a:t>They </a:t>
            </a:r>
            <a:r>
              <a:rPr lang="en-US" dirty="0">
                <a:solidFill>
                  <a:schemeClr val="tx1"/>
                </a:solidFill>
              </a:rPr>
              <a:t>should feel somewhat as if they will fall backward if they let go of the hand-holds. </a:t>
            </a:r>
            <a:endParaRPr lang="en-US" dirty="0" smtClean="0">
              <a:solidFill>
                <a:schemeClr val="tx1"/>
              </a:solidFill>
            </a:endParaRPr>
          </a:p>
          <a:p>
            <a:pPr algn="just">
              <a:lnSpc>
                <a:spcPct val="150000"/>
              </a:lnSpc>
            </a:pPr>
            <a:r>
              <a:rPr lang="en-US" dirty="0" smtClean="0">
                <a:solidFill>
                  <a:schemeClr val="tx1"/>
                </a:solidFill>
              </a:rPr>
              <a:t>This </a:t>
            </a:r>
            <a:r>
              <a:rPr lang="en-US" dirty="0">
                <a:solidFill>
                  <a:schemeClr val="tx1"/>
                </a:solidFill>
              </a:rPr>
              <a:t>will avoid problems with the system hitting the shoulders and spinal ghosting</a:t>
            </a:r>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49</a:t>
            </a:fld>
            <a:endParaRPr lang="en-US"/>
          </a:p>
        </p:txBody>
      </p:sp>
    </p:spTree>
    <p:extLst>
      <p:ext uri="{BB962C8B-B14F-4D97-AF65-F5344CB8AC3E}">
        <p14:creationId xmlns:p14="http://schemas.microsoft.com/office/powerpoint/2010/main" val="41979691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458200" cy="6096000"/>
          </a:xfrm>
        </p:spPr>
        <p:txBody>
          <a:bodyPr>
            <a:normAutofit/>
          </a:bodyPr>
          <a:lstStyle/>
          <a:p>
            <a:pPr algn="just">
              <a:lnSpc>
                <a:spcPct val="200000"/>
              </a:lnSpc>
            </a:pPr>
            <a:r>
              <a:rPr lang="en-US" sz="2400" dirty="0" smtClean="0">
                <a:solidFill>
                  <a:schemeClr val="tx1"/>
                </a:solidFill>
                <a:latin typeface="Times New Roman" panose="02020603050405020304" pitchFamily="18" charset="0"/>
                <a:cs typeface="Times New Roman" panose="02020603050405020304" pitchFamily="18" charset="0"/>
              </a:rPr>
              <a:t>Production of each conventional tomographic slice requires controlled, accurate movement of both x- ray tube head and film.</a:t>
            </a:r>
          </a:p>
          <a:p>
            <a:pPr algn="just">
              <a:lnSpc>
                <a:spcPct val="200000"/>
              </a:lnSpc>
            </a:pPr>
            <a:endParaRPr lang="en-US" sz="2400" dirty="0" smtClean="0">
              <a:solidFill>
                <a:schemeClr val="tx1"/>
              </a:solidFill>
              <a:latin typeface="Times New Roman" panose="02020603050405020304" pitchFamily="18" charset="0"/>
              <a:cs typeface="Times New Roman" panose="02020603050405020304" pitchFamily="18" charset="0"/>
            </a:endParaRPr>
          </a:p>
          <a:p>
            <a:pPr algn="just">
              <a:lnSpc>
                <a:spcPct val="200000"/>
              </a:lnSpc>
            </a:pPr>
            <a:r>
              <a:rPr lang="en-US" sz="2400" dirty="0" smtClean="0">
                <a:solidFill>
                  <a:schemeClr val="tx1"/>
                </a:solidFill>
                <a:latin typeface="Times New Roman" panose="02020603050405020304" pitchFamily="18" charset="0"/>
                <a:cs typeface="Times New Roman" panose="02020603050405020304" pitchFamily="18" charset="0"/>
              </a:rPr>
              <a:t>By varying the </a:t>
            </a:r>
            <a:r>
              <a:rPr lang="en-US" sz="2400" dirty="0" smtClean="0">
                <a:solidFill>
                  <a:srgbClr val="FF0000"/>
                </a:solidFill>
                <a:latin typeface="Times New Roman" panose="02020603050405020304" pitchFamily="18" charset="0"/>
                <a:cs typeface="Times New Roman" panose="02020603050405020304" pitchFamily="18" charset="0"/>
              </a:rPr>
              <a:t>size of beam</a:t>
            </a:r>
            <a:r>
              <a:rPr lang="en-US" sz="2400" dirty="0" smtClean="0">
                <a:solidFill>
                  <a:schemeClr val="tx1"/>
                </a:solidFill>
                <a:latin typeface="Times New Roman" panose="02020603050405020304" pitchFamily="18" charset="0"/>
                <a:cs typeface="Times New Roman" panose="02020603050405020304" pitchFamily="18" charset="0"/>
              </a:rPr>
              <a:t> and  </a:t>
            </a:r>
            <a:r>
              <a:rPr lang="en-US" sz="2400" dirty="0" smtClean="0">
                <a:solidFill>
                  <a:srgbClr val="FF0000"/>
                </a:solidFill>
                <a:latin typeface="Times New Roman" panose="02020603050405020304" pitchFamily="18" charset="0"/>
                <a:cs typeface="Times New Roman" panose="02020603050405020304" pitchFamily="18" charset="0"/>
              </a:rPr>
              <a:t>type of equipment</a:t>
            </a:r>
            <a:r>
              <a:rPr lang="en-US" sz="2400" dirty="0" smtClean="0">
                <a:solidFill>
                  <a:schemeClr val="tx1"/>
                </a:solidFill>
                <a:latin typeface="Times New Roman" panose="02020603050405020304" pitchFamily="18" charset="0"/>
                <a:cs typeface="Times New Roman" panose="02020603050405020304" pitchFamily="18" charset="0"/>
              </a:rPr>
              <a:t>, it proved possible to change the shape of tomographic layer.</a:t>
            </a:r>
          </a:p>
          <a:p>
            <a:pPr marL="0" indent="0" algn="just">
              <a:lnSpc>
                <a:spcPct val="200000"/>
              </a:lnSpc>
              <a:buNone/>
            </a:pP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5</a:t>
            </a:fld>
            <a:endParaRPr lang="en-US"/>
          </a:p>
        </p:txBody>
      </p:sp>
    </p:spTree>
    <p:extLst>
      <p:ext uri="{BB962C8B-B14F-4D97-AF65-F5344CB8AC3E}">
        <p14:creationId xmlns:p14="http://schemas.microsoft.com/office/powerpoint/2010/main" val="39473121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50</a:t>
            </a:fld>
            <a:endParaRPr lang="en-US"/>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1676401"/>
            <a:ext cx="8991600" cy="228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766240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4400" dirty="0"/>
              <a:t>Slumped; note the white spine shadow in midline</a:t>
            </a:r>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51</a:t>
            </a:fld>
            <a:endParaRPr lang="en-US"/>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828800"/>
            <a:ext cx="8534400" cy="4103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60467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3200" dirty="0">
                <a:solidFill>
                  <a:srgbClr val="0070C0"/>
                </a:solidFill>
              </a:rPr>
              <a:t>Step 7: Have Patient Swallow, Place Tongue in Roof of Mouth, and Hold Still</a:t>
            </a:r>
          </a:p>
        </p:txBody>
      </p:sp>
      <p:sp>
        <p:nvSpPr>
          <p:cNvPr id="3" name="Content Placeholder 2"/>
          <p:cNvSpPr>
            <a:spLocks noGrp="1"/>
          </p:cNvSpPr>
          <p:nvPr>
            <p:ph idx="1"/>
          </p:nvPr>
        </p:nvSpPr>
        <p:spPr>
          <a:xfrm>
            <a:off x="457200" y="1600200"/>
            <a:ext cx="8229600" cy="5105400"/>
          </a:xfrm>
        </p:spPr>
        <p:txBody>
          <a:bodyPr>
            <a:normAutofit fontScale="92500" lnSpcReduction="10000"/>
          </a:bodyPr>
          <a:lstStyle/>
          <a:p>
            <a:pPr algn="just">
              <a:lnSpc>
                <a:spcPct val="150000"/>
              </a:lnSpc>
            </a:pPr>
            <a:r>
              <a:rPr lang="en-US" dirty="0">
                <a:solidFill>
                  <a:schemeClr val="tx1"/>
                </a:solidFill>
              </a:rPr>
              <a:t>Just before the exposure is made, the patient is instructed to swallow, place the tongue on the roof of the mouth, and hold still during the exposure. </a:t>
            </a:r>
            <a:endParaRPr lang="en-US" dirty="0" smtClean="0">
              <a:solidFill>
                <a:schemeClr val="tx1"/>
              </a:solidFill>
            </a:endParaRPr>
          </a:p>
          <a:p>
            <a:pPr algn="just">
              <a:lnSpc>
                <a:spcPct val="150000"/>
              </a:lnSpc>
            </a:pPr>
            <a:endParaRPr lang="en-US" dirty="0" smtClean="0">
              <a:solidFill>
                <a:schemeClr val="tx1"/>
              </a:solidFill>
            </a:endParaRPr>
          </a:p>
          <a:p>
            <a:pPr algn="just">
              <a:lnSpc>
                <a:spcPct val="150000"/>
              </a:lnSpc>
            </a:pPr>
            <a:r>
              <a:rPr lang="en-US" dirty="0" smtClean="0">
                <a:solidFill>
                  <a:schemeClr val="tx1"/>
                </a:solidFill>
              </a:rPr>
              <a:t>Failure </a:t>
            </a:r>
            <a:r>
              <a:rPr lang="en-US" dirty="0">
                <a:solidFill>
                  <a:schemeClr val="tx1"/>
                </a:solidFill>
              </a:rPr>
              <a:t>to do these things can result in patient movement artifacts or </a:t>
            </a:r>
            <a:r>
              <a:rPr lang="en-US" b="1" dirty="0">
                <a:solidFill>
                  <a:schemeClr val="tx1"/>
                </a:solidFill>
              </a:rPr>
              <a:t>airway obscuring</a:t>
            </a:r>
            <a:r>
              <a:rPr lang="en-US" dirty="0">
                <a:solidFill>
                  <a:schemeClr val="tx1"/>
                </a:solidFill>
              </a:rPr>
              <a:t> vital portions of the image. </a:t>
            </a:r>
            <a:endParaRPr lang="en-US" dirty="0" smtClean="0">
              <a:solidFill>
                <a:schemeClr val="tx1"/>
              </a:solidFill>
            </a:endParaRPr>
          </a:p>
          <a:p>
            <a:pPr algn="just">
              <a:lnSpc>
                <a:spcPct val="150000"/>
              </a:lnSpc>
            </a:pPr>
            <a:endParaRPr lang="en-US" dirty="0" smtClean="0">
              <a:solidFill>
                <a:schemeClr val="tx1"/>
              </a:solidFill>
            </a:endParaRPr>
          </a:p>
          <a:p>
            <a:pPr algn="just">
              <a:lnSpc>
                <a:spcPct val="150000"/>
              </a:lnSpc>
            </a:pPr>
            <a:r>
              <a:rPr lang="en-US" dirty="0" smtClean="0">
                <a:solidFill>
                  <a:schemeClr val="tx1"/>
                </a:solidFill>
              </a:rPr>
              <a:t>In </a:t>
            </a:r>
            <a:r>
              <a:rPr lang="en-US" dirty="0">
                <a:solidFill>
                  <a:schemeClr val="tx1"/>
                </a:solidFill>
              </a:rPr>
              <a:t>particular, not placing the tongue in the roof of the mouth results in a </a:t>
            </a:r>
            <a:r>
              <a:rPr lang="en-US" b="1" dirty="0">
                <a:solidFill>
                  <a:srgbClr val="FF0000"/>
                </a:solidFill>
              </a:rPr>
              <a:t>large airway shadow directly over the roots of the maxillary teeth</a:t>
            </a:r>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52</a:t>
            </a:fld>
            <a:endParaRPr lang="en-US"/>
          </a:p>
        </p:txBody>
      </p:sp>
    </p:spTree>
    <p:extLst>
      <p:ext uri="{BB962C8B-B14F-4D97-AF65-F5344CB8AC3E}">
        <p14:creationId xmlns:p14="http://schemas.microsoft.com/office/powerpoint/2010/main" val="40116045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2800" dirty="0"/>
              <a:t>Tongue down during exposure; note shadow of air space over roots of maxillary molars, airway space over rami</a:t>
            </a:r>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53</a:t>
            </a:fld>
            <a:endParaRPr lang="en-US"/>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1676400"/>
            <a:ext cx="849426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088817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4000" dirty="0"/>
              <a:t>Patient movement; note step defect in inferior border of mandible</a:t>
            </a:r>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54</a:t>
            </a:fld>
            <a:endParaRPr lang="en-US"/>
          </a:p>
        </p:txBody>
      </p:sp>
      <p:pic>
        <p:nvPicPr>
          <p:cNvPr id="6" name="Content Placeholder 5"/>
          <p:cNvPicPr>
            <a:picLocks noGrp="1" noChangeAspect="1" noChangeArrowheads="1"/>
          </p:cNvPicPr>
          <p:nvPr>
            <p:ph idx="1"/>
          </p:nvPr>
        </p:nvPicPr>
        <p:blipFill>
          <a:blip r:embed="rId2"/>
          <a:srcRect/>
          <a:stretch>
            <a:fillRect/>
          </a:stretch>
        </p:blipFill>
        <p:spPr bwMode="auto">
          <a:xfrm>
            <a:off x="381000" y="1600200"/>
            <a:ext cx="8305800" cy="4724399"/>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2408353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8: Exposure</a:t>
            </a:r>
          </a:p>
        </p:txBody>
      </p:sp>
      <p:sp>
        <p:nvSpPr>
          <p:cNvPr id="3" name="Content Placeholder 2"/>
          <p:cNvSpPr>
            <a:spLocks noGrp="1"/>
          </p:cNvSpPr>
          <p:nvPr>
            <p:ph idx="1"/>
          </p:nvPr>
        </p:nvSpPr>
        <p:spPr/>
        <p:txBody>
          <a:bodyPr/>
          <a:lstStyle/>
          <a:p>
            <a:pPr algn="just">
              <a:lnSpc>
                <a:spcPct val="200000"/>
              </a:lnSpc>
            </a:pPr>
            <a:r>
              <a:rPr lang="en-US" dirty="0">
                <a:solidFill>
                  <a:schemeClr val="tx1"/>
                </a:solidFill>
              </a:rPr>
              <a:t>Problems during exposure are primarily due to machine or operator errors including letting go of exposure button temporarily (not possible with most recent machines), changing exposure settings during the exposure.</a:t>
            </a:r>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55</a:t>
            </a:fld>
            <a:endParaRPr lang="en-US"/>
          </a:p>
        </p:txBody>
      </p:sp>
    </p:spTree>
    <p:extLst>
      <p:ext uri="{BB962C8B-B14F-4D97-AF65-F5344CB8AC3E}">
        <p14:creationId xmlns:p14="http://schemas.microsoft.com/office/powerpoint/2010/main" val="313547186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56</a:t>
            </a:fld>
            <a:endParaRPr lang="en-US"/>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 y="1600200"/>
            <a:ext cx="90678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957177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5400" b="1" dirty="0" smtClean="0">
                <a:solidFill>
                  <a:schemeClr val="tx1"/>
                </a:solidFill>
              </a:rPr>
              <a:t>NORMAL ANATOMICAL LANDMARKS</a:t>
            </a:r>
            <a:endParaRPr lang="en-US" sz="5400" b="1" dirty="0">
              <a:solidFill>
                <a:schemeClr val="tx1"/>
              </a:solidFill>
            </a:endParaRPr>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57</a:t>
            </a:fld>
            <a:endParaRPr lang="en-US"/>
          </a:p>
        </p:txBody>
      </p:sp>
    </p:spTree>
    <p:extLst>
      <p:ext uri="{BB962C8B-B14F-4D97-AF65-F5344CB8AC3E}">
        <p14:creationId xmlns:p14="http://schemas.microsoft.com/office/powerpoint/2010/main" val="127217018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011"/>
            <a:ext cx="7467600" cy="1143000"/>
          </a:xfrm>
        </p:spPr>
        <p:txBody>
          <a:bodyPr/>
          <a:lstStyle/>
          <a:p>
            <a:r>
              <a:rPr lang="en-US" dirty="0" smtClean="0"/>
              <a:t>landmarks</a:t>
            </a: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B61F57C5-D7CF-46DA-A81C-4E25AFD1DF8A}"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58</a:t>
            </a:fld>
            <a:endParaRPr lang="en-US"/>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5027" t="16250" r="4774" b="45446"/>
          <a:stretch/>
        </p:blipFill>
        <p:spPr bwMode="auto">
          <a:xfrm>
            <a:off x="381000" y="381000"/>
            <a:ext cx="8107678"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9634" t="42709" r="44948" b="31250"/>
          <a:stretch/>
        </p:blipFill>
        <p:spPr bwMode="auto">
          <a:xfrm>
            <a:off x="2100675" y="5943600"/>
            <a:ext cx="4668328"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28600" y="76200"/>
            <a:ext cx="8686800" cy="369332"/>
          </a:xfrm>
          <a:prstGeom prst="rect">
            <a:avLst/>
          </a:prstGeom>
          <a:noFill/>
        </p:spPr>
        <p:txBody>
          <a:bodyPr wrap="square" rtlCol="0">
            <a:spAutoFit/>
          </a:bodyPr>
          <a:lstStyle/>
          <a:p>
            <a:pPr algn="ctr"/>
            <a:r>
              <a:rPr lang="en-US" b="1" dirty="0" smtClean="0">
                <a:solidFill>
                  <a:srgbClr val="0070C0"/>
                </a:solidFill>
              </a:rPr>
              <a:t>MAXILLARY OR MIDFACIAL BONY ANATOMICAL STRUCTURES</a:t>
            </a:r>
            <a:endParaRPr lang="en-US" b="1" dirty="0">
              <a:solidFill>
                <a:srgbClr val="0070C0"/>
              </a:solidFill>
            </a:endParaRPr>
          </a:p>
        </p:txBody>
      </p:sp>
    </p:spTree>
    <p:extLst>
      <p:ext uri="{BB962C8B-B14F-4D97-AF65-F5344CB8AC3E}">
        <p14:creationId xmlns:p14="http://schemas.microsoft.com/office/powerpoint/2010/main" val="193587502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8229600" cy="381000"/>
          </a:xfrm>
        </p:spPr>
        <p:txBody>
          <a:bodyPr/>
          <a:lstStyle/>
          <a:p>
            <a:r>
              <a:rPr lang="en-US" sz="2400" b="1" dirty="0" smtClean="0">
                <a:effectLst/>
              </a:rPr>
              <a:t>MANDIBULAR BONY ANATOMICAL STRUCTURES</a:t>
            </a:r>
            <a:endParaRPr lang="en-US" sz="2400" b="1" dirty="0">
              <a:effectLst/>
            </a:endParaRPr>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1D132918-CDC2-4EC7-9531-E0C4CC44300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59</a:t>
            </a:fld>
            <a:endParaRPr lang="en-US"/>
          </a:p>
        </p:txBody>
      </p:sp>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6261" t="22499" r="5140" b="37320"/>
          <a:stretch/>
        </p:blipFill>
        <p:spPr bwMode="auto">
          <a:xfrm>
            <a:off x="343619" y="381000"/>
            <a:ext cx="838200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9385" t="48477" r="44065" b="22291"/>
          <a:stretch/>
        </p:blipFill>
        <p:spPr bwMode="auto">
          <a:xfrm>
            <a:off x="2362200" y="5638800"/>
            <a:ext cx="5209199" cy="1176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95065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latin typeface="Times New Roman" panose="02020603050405020304" pitchFamily="18" charset="0"/>
                <a:cs typeface="Times New Roman" panose="02020603050405020304" pitchFamily="18" charset="0"/>
              </a:rPr>
              <a:t>HISTORY</a:t>
            </a:r>
            <a:endParaRPr lang="en-US" dirty="0"/>
          </a:p>
        </p:txBody>
      </p:sp>
      <p:sp>
        <p:nvSpPr>
          <p:cNvPr id="3" name="Content Placeholder 2"/>
          <p:cNvSpPr>
            <a:spLocks noGrp="1"/>
          </p:cNvSpPr>
          <p:nvPr>
            <p:ph idx="1"/>
          </p:nvPr>
        </p:nvSpPr>
        <p:spPr>
          <a:xfrm>
            <a:off x="152400" y="1295400"/>
            <a:ext cx="8763000" cy="4953000"/>
          </a:xfrm>
        </p:spPr>
        <p:txBody>
          <a:bodyPr>
            <a:normAutofit fontScale="85000" lnSpcReduction="10000"/>
          </a:bodyPr>
          <a:lstStyle/>
          <a:p>
            <a:pPr marL="0" indent="0" algn="just">
              <a:lnSpc>
                <a:spcPct val="150000"/>
              </a:lnSpc>
              <a:buNone/>
            </a:pPr>
            <a:endParaRPr lang="en-US" sz="2400" dirty="0" smtClean="0">
              <a:solidFill>
                <a:schemeClr val="tx1"/>
              </a:solidFill>
              <a:latin typeface="Times New Roman" panose="02020603050405020304" pitchFamily="18" charset="0"/>
              <a:cs typeface="Times New Roman" panose="02020603050405020304" pitchFamily="18" charset="0"/>
            </a:endParaRPr>
          </a:p>
          <a:p>
            <a:pPr algn="just">
              <a:lnSpc>
                <a:spcPct val="150000"/>
              </a:lnSpc>
            </a:pPr>
            <a:r>
              <a:rPr lang="en-US" sz="2400" dirty="0" smtClean="0">
                <a:solidFill>
                  <a:schemeClr val="tx1"/>
                </a:solidFill>
                <a:latin typeface="Times New Roman" panose="02020603050405020304" pitchFamily="18" charset="0"/>
                <a:cs typeface="Times New Roman" panose="02020603050405020304" pitchFamily="18" charset="0"/>
              </a:rPr>
              <a:t>H. NUMATA(Japan</a:t>
            </a:r>
            <a:r>
              <a:rPr lang="en-US" sz="2400" dirty="0">
                <a:solidFill>
                  <a:schemeClr val="tx1"/>
                </a:solidFill>
                <a:latin typeface="Times New Roman" panose="02020603050405020304" pitchFamily="18" charset="0"/>
                <a:cs typeface="Times New Roman" panose="02020603050405020304" pitchFamily="18" charset="0"/>
              </a:rPr>
              <a:t>) constructed a device suitable </a:t>
            </a:r>
            <a:r>
              <a:rPr lang="en-US" sz="2400" dirty="0" smtClean="0">
                <a:solidFill>
                  <a:schemeClr val="tx1"/>
                </a:solidFill>
                <a:latin typeface="Times New Roman" panose="02020603050405020304" pitchFamily="18" charset="0"/>
                <a:cs typeface="Times New Roman" panose="02020603050405020304" pitchFamily="18" charset="0"/>
              </a:rPr>
              <a:t>for clinical </a:t>
            </a:r>
            <a:r>
              <a:rPr lang="en-US" sz="2400" dirty="0">
                <a:solidFill>
                  <a:schemeClr val="tx1"/>
                </a:solidFill>
                <a:latin typeface="Times New Roman" panose="02020603050405020304" pitchFamily="18" charset="0"/>
                <a:cs typeface="Times New Roman" panose="02020603050405020304" pitchFamily="18" charset="0"/>
              </a:rPr>
              <a:t>examinations, calling the method “</a:t>
            </a:r>
            <a:r>
              <a:rPr lang="en-US" sz="2400" dirty="0" smtClean="0">
                <a:solidFill>
                  <a:schemeClr val="tx1"/>
                </a:solidFill>
                <a:latin typeface="Times New Roman" panose="02020603050405020304" pitchFamily="18" charset="0"/>
                <a:cs typeface="Times New Roman" panose="02020603050405020304" pitchFamily="18" charset="0"/>
              </a:rPr>
              <a:t>parabolic radiography</a:t>
            </a:r>
            <a:r>
              <a:rPr lang="en-US" sz="2400" dirty="0">
                <a:solidFill>
                  <a:schemeClr val="tx1"/>
                </a:solidFill>
                <a:latin typeface="Times New Roman" panose="02020603050405020304" pitchFamily="18" charset="0"/>
                <a:cs typeface="Times New Roman" panose="02020603050405020304" pitchFamily="18" charset="0"/>
              </a:rPr>
              <a:t>” and published his first results in 1933</a:t>
            </a:r>
            <a:endParaRPr lang="en-US" sz="2400" dirty="0" smtClean="0">
              <a:solidFill>
                <a:schemeClr val="tx1"/>
              </a:solidFill>
              <a:latin typeface="Times New Roman" panose="02020603050405020304" pitchFamily="18" charset="0"/>
              <a:cs typeface="Times New Roman" panose="02020603050405020304" pitchFamily="18" charset="0"/>
            </a:endParaRPr>
          </a:p>
          <a:p>
            <a:pPr algn="just">
              <a:lnSpc>
                <a:spcPct val="200000"/>
              </a:lnSpc>
            </a:pPr>
            <a:r>
              <a:rPr lang="en-US" dirty="0" err="1">
                <a:solidFill>
                  <a:schemeClr val="tx1"/>
                </a:solidFill>
                <a:latin typeface="Times New Roman" panose="02020603050405020304" pitchFamily="18" charset="0"/>
                <a:cs typeface="Times New Roman" panose="02020603050405020304" pitchFamily="18" charset="0"/>
              </a:rPr>
              <a:t>Paatero</a:t>
            </a:r>
            <a:r>
              <a:rPr lang="en-US" dirty="0">
                <a:solidFill>
                  <a:schemeClr val="tx1"/>
                </a:solidFill>
                <a:latin typeface="Times New Roman" panose="02020603050405020304" pitchFamily="18" charset="0"/>
                <a:cs typeface="Times New Roman" panose="02020603050405020304" pitchFamily="18" charset="0"/>
              </a:rPr>
              <a:t> and, independently, </a:t>
            </a:r>
            <a:r>
              <a:rPr lang="en-US" dirty="0" err="1">
                <a:solidFill>
                  <a:schemeClr val="tx1"/>
                </a:solidFill>
                <a:latin typeface="Times New Roman" panose="02020603050405020304" pitchFamily="18" charset="0"/>
                <a:cs typeface="Times New Roman" panose="02020603050405020304" pitchFamily="18" charset="0"/>
              </a:rPr>
              <a:t>Numata</a:t>
            </a:r>
            <a:r>
              <a:rPr lang="en-US" dirty="0">
                <a:solidFill>
                  <a:schemeClr val="tx1"/>
                </a:solidFill>
                <a:latin typeface="Times New Roman" panose="02020603050405020304" pitchFamily="18" charset="0"/>
                <a:cs typeface="Times New Roman" panose="02020603050405020304" pitchFamily="18" charset="0"/>
              </a:rPr>
              <a:t> were the first to describe the principles of panoramic radiography.</a:t>
            </a:r>
          </a:p>
          <a:p>
            <a:pPr algn="just">
              <a:lnSpc>
                <a:spcPct val="200000"/>
              </a:lnSpc>
            </a:pPr>
            <a:endParaRPr lang="en-US" dirty="0">
              <a:solidFill>
                <a:schemeClr val="tx1"/>
              </a:solidFill>
              <a:latin typeface="Times New Roman" panose="02020603050405020304" pitchFamily="18" charset="0"/>
              <a:cs typeface="Times New Roman" panose="02020603050405020304" pitchFamily="18" charset="0"/>
            </a:endParaRPr>
          </a:p>
          <a:p>
            <a:pPr algn="just">
              <a:lnSpc>
                <a:spcPct val="200000"/>
              </a:lnSpc>
            </a:pPr>
            <a:r>
              <a:rPr lang="en-US" dirty="0">
                <a:solidFill>
                  <a:schemeClr val="tx1"/>
                </a:solidFill>
                <a:latin typeface="Times New Roman" panose="02020603050405020304" pitchFamily="18" charset="0"/>
                <a:cs typeface="Times New Roman" panose="02020603050405020304" pitchFamily="18" charset="0"/>
              </a:rPr>
              <a:t>PAATERO introduced the terms “</a:t>
            </a:r>
            <a:r>
              <a:rPr lang="en-US" dirty="0" err="1">
                <a:solidFill>
                  <a:schemeClr val="tx1"/>
                </a:solidFill>
                <a:latin typeface="Times New Roman" panose="02020603050405020304" pitchFamily="18" charset="0"/>
                <a:cs typeface="Times New Roman" panose="02020603050405020304" pitchFamily="18" charset="0"/>
              </a:rPr>
              <a:t>pantomography</a:t>
            </a:r>
            <a:r>
              <a:rPr lang="en-US" dirty="0">
                <a:solidFill>
                  <a:schemeClr val="tx1"/>
                </a:solidFill>
                <a:latin typeface="Times New Roman" panose="02020603050405020304" pitchFamily="18" charset="0"/>
                <a:cs typeface="Times New Roman" panose="02020603050405020304" pitchFamily="18" charset="0"/>
              </a:rPr>
              <a:t>” (panoramic tomography) and, later, “</a:t>
            </a:r>
            <a:r>
              <a:rPr lang="en-US" dirty="0" err="1">
                <a:solidFill>
                  <a:schemeClr val="tx1"/>
                </a:solidFill>
                <a:latin typeface="Times New Roman" panose="02020603050405020304" pitchFamily="18" charset="0"/>
                <a:cs typeface="Times New Roman" panose="02020603050405020304" pitchFamily="18" charset="0"/>
              </a:rPr>
              <a:t>orthopantomography</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orthoradial</a:t>
            </a:r>
            <a:r>
              <a:rPr lang="en-US" dirty="0">
                <a:solidFill>
                  <a:schemeClr val="tx1"/>
                </a:solidFill>
                <a:latin typeface="Times New Roman" panose="02020603050405020304" pitchFamily="18" charset="0"/>
                <a:cs typeface="Times New Roman" panose="02020603050405020304" pitchFamily="18" charset="0"/>
              </a:rPr>
              <a:t> panoramic tomography).</a:t>
            </a:r>
          </a:p>
          <a:p>
            <a:pPr algn="just">
              <a:lnSpc>
                <a:spcPct val="150000"/>
              </a:lnSpc>
            </a:pP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fld id="{5F6C3922-EE54-4B6B-B571-41F6E35388E1}"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6</a:t>
            </a:fld>
            <a:endParaRPr lang="en-US"/>
          </a:p>
        </p:txBody>
      </p:sp>
      <p:sp>
        <p:nvSpPr>
          <p:cNvPr id="6" name="TextBox 5"/>
          <p:cNvSpPr txBox="1"/>
          <p:nvPr/>
        </p:nvSpPr>
        <p:spPr>
          <a:xfrm>
            <a:off x="1459302" y="6365557"/>
            <a:ext cx="5867399" cy="492443"/>
          </a:xfrm>
          <a:prstGeom prst="rect">
            <a:avLst/>
          </a:prstGeom>
          <a:noFill/>
        </p:spPr>
        <p:txBody>
          <a:bodyPr wrap="square" rtlCol="0">
            <a:spAutoFit/>
          </a:bodyPr>
          <a:lstStyle/>
          <a:p>
            <a:r>
              <a:rPr lang="en-US" sz="1200" dirty="0" smtClean="0">
                <a:latin typeface="Times New Roman" panose="02020603050405020304" pitchFamily="18" charset="0"/>
                <a:cs typeface="Times New Roman" panose="02020603050405020304" pitchFamily="18" charset="0"/>
              </a:rPr>
              <a:t>History </a:t>
            </a:r>
            <a:r>
              <a:rPr lang="en-US" sz="1200" dirty="0">
                <a:latin typeface="Times New Roman" panose="02020603050405020304" pitchFamily="18" charset="0"/>
                <a:cs typeface="Times New Roman" panose="02020603050405020304" pitchFamily="18" charset="0"/>
              </a:rPr>
              <a:t>of panoramic radiography. </a:t>
            </a:r>
            <a:r>
              <a:rPr lang="en-US" sz="1200" dirty="0" err="1">
                <a:latin typeface="Times New Roman" panose="02020603050405020304" pitchFamily="18" charset="0"/>
                <a:cs typeface="Times New Roman" panose="02020603050405020304" pitchFamily="18" charset="0"/>
              </a:rPr>
              <a:t>Dorrit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Hallikainen</a:t>
            </a:r>
            <a:r>
              <a:rPr lang="en-US" sz="1200" dirty="0">
                <a:latin typeface="Times New Roman" panose="02020603050405020304" pitchFamily="18" charset="0"/>
                <a:cs typeface="Times New Roman" panose="02020603050405020304" pitchFamily="18" charset="0"/>
              </a:rPr>
              <a:t>. </a:t>
            </a:r>
            <a:r>
              <a:rPr lang="pt-BR" sz="1200" b="1" i="1" dirty="0">
                <a:latin typeface="Times New Roman" panose="02020603050405020304" pitchFamily="18" charset="0"/>
                <a:cs typeface="Times New Roman" panose="02020603050405020304" pitchFamily="18" charset="0"/>
              </a:rPr>
              <a:t>Acta Radiologica 37 (1996) 441445</a:t>
            </a:r>
          </a:p>
          <a:p>
            <a:endParaRPr lang="en-US" sz="1400" dirty="0"/>
          </a:p>
        </p:txBody>
      </p:sp>
    </p:spTree>
    <p:extLst>
      <p:ext uri="{BB962C8B-B14F-4D97-AF65-F5344CB8AC3E}">
        <p14:creationId xmlns:p14="http://schemas.microsoft.com/office/powerpoint/2010/main" val="377617702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381000"/>
          </a:xfrm>
        </p:spPr>
        <p:txBody>
          <a:bodyPr/>
          <a:lstStyle/>
          <a:p>
            <a:r>
              <a:rPr lang="en-US" sz="1800" b="1" dirty="0" smtClean="0">
                <a:effectLst/>
              </a:rPr>
              <a:t>SPINAL, NECK AND SOFT TISSUE ANATOMICAL STRUCTURES</a:t>
            </a:r>
            <a:endParaRPr lang="en-US" sz="1800" b="1" dirty="0">
              <a:effectLst/>
            </a:endParaRPr>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D8888DD6-21CF-455D-9EDC-815970F379E1}"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60</a:t>
            </a:fld>
            <a:endParaRPr lang="en-US"/>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642" t="21458" r="32283" b="39948"/>
          <a:stretch/>
        </p:blipFill>
        <p:spPr bwMode="auto">
          <a:xfrm>
            <a:off x="381000" y="381000"/>
            <a:ext cx="8153400" cy="506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8285" t="43694" r="6179" b="22708"/>
          <a:stretch/>
        </p:blipFill>
        <p:spPr bwMode="auto">
          <a:xfrm>
            <a:off x="2514600" y="5441250"/>
            <a:ext cx="4419600" cy="141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580995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34400" cy="685800"/>
          </a:xfrm>
        </p:spPr>
        <p:txBody>
          <a:bodyPr/>
          <a:lstStyle/>
          <a:p>
            <a:r>
              <a:rPr lang="en-US" sz="4000" b="1" dirty="0" smtClean="0">
                <a:effectLst/>
              </a:rPr>
              <a:t>SUMMARY OF COMMON ERRORS</a:t>
            </a:r>
            <a:endParaRPr lang="en-US" sz="4000" b="1" dirty="0">
              <a:effectLst/>
            </a:endParaRPr>
          </a:p>
        </p:txBody>
      </p:sp>
      <p:sp>
        <p:nvSpPr>
          <p:cNvPr id="3" name="Content Placeholder 2"/>
          <p:cNvSpPr>
            <a:spLocks noGrp="1"/>
          </p:cNvSpPr>
          <p:nvPr>
            <p:ph idx="1"/>
          </p:nvPr>
        </p:nvSpPr>
        <p:spPr/>
        <p:txBody>
          <a:bodyPr>
            <a:normAutofit/>
          </a:bodyPr>
          <a:lstStyle/>
          <a:p>
            <a:r>
              <a:rPr lang="en-US" sz="2400" dirty="0">
                <a:solidFill>
                  <a:schemeClr val="tx1"/>
                </a:solidFill>
                <a:latin typeface="Times New Roman" panose="02020603050405020304" pitchFamily="18" charset="0"/>
                <a:cs typeface="Times New Roman" panose="02020603050405020304" pitchFamily="18" charset="0"/>
              </a:rPr>
              <a:t>Ghost </a:t>
            </a:r>
            <a:r>
              <a:rPr lang="en-US" sz="2400" dirty="0" smtClean="0">
                <a:solidFill>
                  <a:schemeClr val="tx1"/>
                </a:solidFill>
                <a:latin typeface="Times New Roman" panose="02020603050405020304" pitchFamily="18" charset="0"/>
                <a:cs typeface="Times New Roman" panose="02020603050405020304" pitchFamily="18" charset="0"/>
              </a:rPr>
              <a:t>images</a:t>
            </a:r>
          </a:p>
          <a:p>
            <a:endParaRPr lang="en-US" sz="2400" dirty="0" smtClean="0">
              <a:solidFill>
                <a:schemeClr val="tx1"/>
              </a:solidFill>
              <a:latin typeface="Times New Roman" panose="02020603050405020304" pitchFamily="18" charset="0"/>
              <a:cs typeface="Times New Roman" panose="02020603050405020304" pitchFamily="18" charset="0"/>
            </a:endParaRPr>
          </a:p>
          <a:p>
            <a:r>
              <a:rPr lang="en-US" sz="2400" dirty="0" smtClean="0">
                <a:solidFill>
                  <a:schemeClr val="tx1"/>
                </a:solidFill>
                <a:latin typeface="Times New Roman" panose="02020603050405020304" pitchFamily="18" charset="0"/>
                <a:cs typeface="Times New Roman" panose="02020603050405020304" pitchFamily="18" charset="0"/>
              </a:rPr>
              <a:t>Lead </a:t>
            </a:r>
            <a:r>
              <a:rPr lang="en-US" sz="2400" dirty="0">
                <a:solidFill>
                  <a:schemeClr val="tx1"/>
                </a:solidFill>
                <a:latin typeface="Times New Roman" panose="02020603050405020304" pitchFamily="18" charset="0"/>
                <a:cs typeface="Times New Roman" panose="02020603050405020304" pitchFamily="18" charset="0"/>
              </a:rPr>
              <a:t>apron artifact </a:t>
            </a:r>
          </a:p>
          <a:p>
            <a:endParaRPr lang="en-US" sz="2400" i="1" dirty="0" smtClean="0">
              <a:solidFill>
                <a:schemeClr val="tx1"/>
              </a:solidFill>
              <a:latin typeface="Times New Roman" panose="02020603050405020304" pitchFamily="18" charset="0"/>
              <a:cs typeface="Times New Roman" panose="02020603050405020304" pitchFamily="18" charset="0"/>
            </a:endParaRPr>
          </a:p>
          <a:p>
            <a:r>
              <a:rPr lang="en-US" sz="2400" dirty="0" smtClean="0">
                <a:solidFill>
                  <a:schemeClr val="tx1"/>
                </a:solidFill>
                <a:latin typeface="Times New Roman" panose="02020603050405020304" pitchFamily="18" charset="0"/>
                <a:cs typeface="Times New Roman" panose="02020603050405020304" pitchFamily="18" charset="0"/>
              </a:rPr>
              <a:t>Patient </a:t>
            </a:r>
            <a:r>
              <a:rPr lang="en-US" sz="2400" dirty="0">
                <a:solidFill>
                  <a:schemeClr val="tx1"/>
                </a:solidFill>
                <a:latin typeface="Times New Roman" panose="02020603050405020304" pitchFamily="18" charset="0"/>
                <a:cs typeface="Times New Roman" panose="02020603050405020304" pitchFamily="18" charset="0"/>
              </a:rPr>
              <a:t>positioning </a:t>
            </a:r>
            <a:r>
              <a:rPr lang="en-US" sz="2400" dirty="0" smtClean="0">
                <a:solidFill>
                  <a:schemeClr val="tx1"/>
                </a:solidFill>
                <a:latin typeface="Times New Roman" panose="02020603050405020304" pitchFamily="18" charset="0"/>
                <a:cs typeface="Times New Roman" panose="02020603050405020304" pitchFamily="18" charset="0"/>
              </a:rPr>
              <a:t>errors</a:t>
            </a:r>
          </a:p>
          <a:p>
            <a:endParaRPr lang="en-US" sz="2400" dirty="0" smtClean="0">
              <a:solidFill>
                <a:schemeClr val="tx1"/>
              </a:solidFill>
              <a:latin typeface="Times New Roman" panose="02020603050405020304" pitchFamily="18" charset="0"/>
              <a:cs typeface="Times New Roman" panose="02020603050405020304" pitchFamily="18" charset="0"/>
            </a:endParaRPr>
          </a:p>
          <a:p>
            <a:r>
              <a:rPr lang="en-US" sz="2400" dirty="0" smtClean="0">
                <a:solidFill>
                  <a:schemeClr val="tx1"/>
                </a:solidFill>
                <a:latin typeface="Times New Roman" panose="02020603050405020304" pitchFamily="18" charset="0"/>
                <a:cs typeface="Times New Roman" panose="02020603050405020304" pitchFamily="18" charset="0"/>
              </a:rPr>
              <a:t>Cassette </a:t>
            </a:r>
            <a:r>
              <a:rPr lang="en-US" sz="2400" dirty="0">
                <a:solidFill>
                  <a:schemeClr val="tx1"/>
                </a:solidFill>
                <a:latin typeface="Times New Roman" panose="02020603050405020304" pitchFamily="18" charset="0"/>
                <a:cs typeface="Times New Roman" panose="02020603050405020304" pitchFamily="18" charset="0"/>
              </a:rPr>
              <a:t>positioning errors</a:t>
            </a:r>
          </a:p>
        </p:txBody>
      </p:sp>
      <p:sp>
        <p:nvSpPr>
          <p:cNvPr id="4" name="Date Placeholder 3"/>
          <p:cNvSpPr>
            <a:spLocks noGrp="1"/>
          </p:cNvSpPr>
          <p:nvPr>
            <p:ph type="dt" sz="half" idx="10"/>
          </p:nvPr>
        </p:nvSpPr>
        <p:spPr/>
        <p:txBody>
          <a:bodyPr/>
          <a:lstStyle/>
          <a:p>
            <a:fld id="{30726AF6-A453-433C-9208-CCF0ADE2DBCB}"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61</a:t>
            </a:fld>
            <a:endParaRPr lang="en-US"/>
          </a:p>
        </p:txBody>
      </p:sp>
    </p:spTree>
    <p:extLst>
      <p:ext uri="{BB962C8B-B14F-4D97-AF65-F5344CB8AC3E}">
        <p14:creationId xmlns:p14="http://schemas.microsoft.com/office/powerpoint/2010/main" val="149771457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7467600" cy="5897563"/>
          </a:xfrm>
        </p:spPr>
        <p:txBody>
          <a:bodyPr>
            <a:normAutofit/>
          </a:bodyPr>
          <a:lstStyle/>
          <a:p>
            <a:pPr marL="36576" indent="0" algn="ctr">
              <a:buNone/>
            </a:pPr>
            <a:r>
              <a:rPr lang="en-US" sz="2400" b="1" dirty="0" smtClean="0">
                <a:solidFill>
                  <a:schemeClr val="tx1"/>
                </a:solidFill>
                <a:latin typeface="Times New Roman" panose="02020603050405020304" pitchFamily="18" charset="0"/>
                <a:cs typeface="Times New Roman" panose="02020603050405020304" pitchFamily="18" charset="0"/>
              </a:rPr>
              <a:t>LEAD APRON ARTIFACT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fld id="{C494B279-B0B8-4EB8-B5F4-0B0482F6A3B6}"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62</a:t>
            </a:fld>
            <a:endParaRPr lang="en-US"/>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113" t="38715" r="29039" b="20747"/>
          <a:stretch/>
        </p:blipFill>
        <p:spPr bwMode="auto">
          <a:xfrm>
            <a:off x="152400" y="990600"/>
            <a:ext cx="8702139"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303789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553200"/>
          </a:xfrm>
        </p:spPr>
        <p:txBody>
          <a:bodyPr>
            <a:normAutofit lnSpcReduction="10000"/>
          </a:bodyPr>
          <a:lstStyle/>
          <a:p>
            <a:pPr marL="36576" indent="0" algn="ctr">
              <a:buNone/>
            </a:pPr>
            <a:r>
              <a:rPr lang="en-US" sz="3200" b="1" dirty="0" smtClean="0">
                <a:solidFill>
                  <a:srgbClr val="0070C0"/>
                </a:solidFill>
                <a:latin typeface="Times New Roman" panose="02020603050405020304" pitchFamily="18" charset="0"/>
                <a:cs typeface="Times New Roman" panose="02020603050405020304" pitchFamily="18" charset="0"/>
              </a:rPr>
              <a:t>PATIENT POSITIONING ERRORS</a:t>
            </a:r>
          </a:p>
          <a:p>
            <a:pPr marL="36576" indent="0" algn="ctr">
              <a:buNone/>
            </a:pPr>
            <a:endParaRPr lang="en-US" sz="2800" b="1" dirty="0" smtClean="0">
              <a:solidFill>
                <a:srgbClr val="0070C0"/>
              </a:solidFill>
              <a:latin typeface="Times New Roman" panose="02020603050405020304" pitchFamily="18" charset="0"/>
              <a:cs typeface="Times New Roman" panose="02020603050405020304" pitchFamily="18" charset="0"/>
            </a:endParaRPr>
          </a:p>
          <a:p>
            <a:pPr marL="36576" indent="0">
              <a:buNone/>
            </a:pPr>
            <a:r>
              <a:rPr lang="en-US" sz="2000" dirty="0" smtClean="0">
                <a:solidFill>
                  <a:schemeClr val="tx1"/>
                </a:solidFill>
                <a:latin typeface="Times New Roman" panose="02020603050405020304" pitchFamily="18" charset="0"/>
                <a:cs typeface="Times New Roman" panose="02020603050405020304" pitchFamily="18" charset="0"/>
              </a:rPr>
              <a:t>i</a:t>
            </a:r>
            <a:r>
              <a:rPr lang="en-US" sz="2000" dirty="0">
                <a:solidFill>
                  <a:schemeClr val="tx1"/>
                </a:solidFill>
                <a:latin typeface="Times New Roman" panose="02020603050405020304" pitchFamily="18" charset="0"/>
                <a:cs typeface="Times New Roman" panose="02020603050405020304" pitchFamily="18" charset="0"/>
              </a:rPr>
              <a:t>. </a:t>
            </a:r>
            <a:r>
              <a:rPr lang="en-US" sz="2000" b="1" dirty="0">
                <a:solidFill>
                  <a:schemeClr val="tx1"/>
                </a:solidFill>
                <a:latin typeface="Times New Roman" panose="02020603050405020304" pitchFamily="18" charset="0"/>
                <a:cs typeface="Times New Roman" panose="02020603050405020304" pitchFamily="18" charset="0"/>
              </a:rPr>
              <a:t>Positioning of the lips and </a:t>
            </a:r>
            <a:r>
              <a:rPr lang="en-US" sz="2000" b="1" dirty="0" smtClean="0">
                <a:solidFill>
                  <a:schemeClr val="tx1"/>
                </a:solidFill>
                <a:latin typeface="Times New Roman" panose="02020603050405020304" pitchFamily="18" charset="0"/>
                <a:cs typeface="Times New Roman" panose="02020603050405020304" pitchFamily="18" charset="0"/>
              </a:rPr>
              <a:t>teeth</a:t>
            </a:r>
          </a:p>
          <a:p>
            <a:pPr marL="36576" indent="0">
              <a:buNone/>
            </a:pPr>
            <a:r>
              <a:rPr lang="en-US" sz="2000" dirty="0" smtClean="0">
                <a:solidFill>
                  <a:schemeClr val="tx1"/>
                </a:solidFill>
                <a:latin typeface="Times New Roman" panose="02020603050405020304" pitchFamily="18" charset="0"/>
                <a:cs typeface="Times New Roman" panose="02020603050405020304" pitchFamily="18" charset="0"/>
              </a:rPr>
              <a:t>ii</a:t>
            </a:r>
            <a:r>
              <a:rPr lang="en-US" sz="2000" dirty="0">
                <a:solidFill>
                  <a:schemeClr val="tx1"/>
                </a:solidFill>
                <a:latin typeface="Times New Roman" panose="02020603050405020304" pitchFamily="18" charset="0"/>
                <a:cs typeface="Times New Roman" panose="02020603050405020304" pitchFamily="18" charset="0"/>
              </a:rPr>
              <a:t>. </a:t>
            </a:r>
            <a:r>
              <a:rPr lang="en-US" sz="2000" b="1" dirty="0">
                <a:solidFill>
                  <a:schemeClr val="tx1"/>
                </a:solidFill>
                <a:latin typeface="Times New Roman" panose="02020603050405020304" pitchFamily="18" charset="0"/>
                <a:cs typeface="Times New Roman" panose="02020603050405020304" pitchFamily="18" charset="0"/>
              </a:rPr>
              <a:t>Positioning of the Frankfurt plane</a:t>
            </a:r>
          </a:p>
          <a:p>
            <a:pPr marL="36576" indent="0">
              <a:buNone/>
            </a:pPr>
            <a:r>
              <a:rPr lang="en-US" sz="2000" dirty="0" smtClean="0">
                <a:solidFill>
                  <a:schemeClr val="tx1"/>
                </a:solidFill>
                <a:latin typeface="Times New Roman" panose="02020603050405020304" pitchFamily="18" charset="0"/>
                <a:cs typeface="Times New Roman" panose="02020603050405020304" pitchFamily="18" charset="0"/>
              </a:rPr>
              <a:t>        		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Times New Roman" panose="02020603050405020304" pitchFamily="18" charset="0"/>
                <a:cs typeface="Times New Roman" panose="02020603050405020304" pitchFamily="18" charset="0"/>
              </a:rPr>
              <a:t>Upward</a:t>
            </a:r>
          </a:p>
          <a:p>
            <a:pPr marL="36576" indent="0">
              <a:buNone/>
            </a:pPr>
            <a:r>
              <a:rPr lang="en-US" sz="2000" dirty="0" smtClean="0">
                <a:solidFill>
                  <a:schemeClr val="tx1"/>
                </a:solidFill>
                <a:latin typeface="Times New Roman" panose="02020603050405020304" pitchFamily="18" charset="0"/>
                <a:cs typeface="Times New Roman" panose="02020603050405020304" pitchFamily="18" charset="0"/>
              </a:rPr>
              <a:t>      		b. Downward</a:t>
            </a:r>
          </a:p>
          <a:p>
            <a:pPr marL="36576" indent="0">
              <a:buNone/>
            </a:pPr>
            <a:r>
              <a:rPr lang="en-US" sz="2000" dirty="0" smtClean="0">
                <a:solidFill>
                  <a:schemeClr val="tx1"/>
                </a:solidFill>
                <a:latin typeface="Times New Roman" panose="02020603050405020304" pitchFamily="18" charset="0"/>
                <a:cs typeface="Times New Roman" panose="02020603050405020304" pitchFamily="18" charset="0"/>
              </a:rPr>
              <a:t>iii</a:t>
            </a:r>
            <a:r>
              <a:rPr lang="en-US" sz="2000" dirty="0">
                <a:solidFill>
                  <a:schemeClr val="tx1"/>
                </a:solidFill>
                <a:latin typeface="Times New Roman" panose="02020603050405020304" pitchFamily="18" charset="0"/>
                <a:cs typeface="Times New Roman" panose="02020603050405020304" pitchFamily="18" charset="0"/>
              </a:rPr>
              <a:t>. </a:t>
            </a:r>
            <a:r>
              <a:rPr lang="en-US" sz="2000" b="1" dirty="0">
                <a:solidFill>
                  <a:schemeClr val="tx1"/>
                </a:solidFill>
                <a:latin typeface="Times New Roman" panose="02020603050405020304" pitchFamily="18" charset="0"/>
                <a:cs typeface="Times New Roman" panose="02020603050405020304" pitchFamily="18" charset="0"/>
              </a:rPr>
              <a:t>Positioning of the </a:t>
            </a:r>
            <a:r>
              <a:rPr lang="en-US" sz="2000" b="1" dirty="0" smtClean="0">
                <a:solidFill>
                  <a:schemeClr val="tx1"/>
                </a:solidFill>
                <a:latin typeface="Times New Roman" panose="02020603050405020304" pitchFamily="18" charset="0"/>
                <a:cs typeface="Times New Roman" panose="02020603050405020304" pitchFamily="18" charset="0"/>
              </a:rPr>
              <a:t>teeth</a:t>
            </a:r>
            <a:endParaRPr lang="en-US" sz="2000" b="1" dirty="0">
              <a:solidFill>
                <a:schemeClr val="tx1"/>
              </a:solidFill>
              <a:latin typeface="Times New Roman" panose="02020603050405020304" pitchFamily="18" charset="0"/>
              <a:cs typeface="Times New Roman" panose="02020603050405020304" pitchFamily="18" charset="0"/>
            </a:endParaRPr>
          </a:p>
          <a:p>
            <a:pPr marL="36576" indent="0">
              <a:buNone/>
            </a:pPr>
            <a:r>
              <a:rPr lang="en-US" sz="2000" dirty="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Times New Roman" panose="02020603050405020304" pitchFamily="18" charset="0"/>
                <a:cs typeface="Times New Roman" panose="02020603050405020304" pitchFamily="18" charset="0"/>
              </a:rPr>
              <a:t>		a</a:t>
            </a:r>
            <a:r>
              <a:rPr lang="en-US" sz="2000" dirty="0">
                <a:solidFill>
                  <a:schemeClr val="tx1"/>
                </a:solidFill>
                <a:latin typeface="Times New Roman" panose="02020603050405020304" pitchFamily="18" charset="0"/>
                <a:cs typeface="Times New Roman" panose="02020603050405020304" pitchFamily="18" charset="0"/>
              </a:rPr>
              <a:t>. Anterior to the focal </a:t>
            </a:r>
            <a:r>
              <a:rPr lang="en-US" sz="2000" dirty="0" smtClean="0">
                <a:solidFill>
                  <a:schemeClr val="tx1"/>
                </a:solidFill>
                <a:latin typeface="Times New Roman" panose="02020603050405020304" pitchFamily="18" charset="0"/>
                <a:cs typeface="Times New Roman" panose="02020603050405020304" pitchFamily="18" charset="0"/>
              </a:rPr>
              <a:t>trough</a:t>
            </a:r>
            <a:endParaRPr lang="en-US" sz="2000" dirty="0">
              <a:solidFill>
                <a:schemeClr val="tx1"/>
              </a:solidFill>
              <a:latin typeface="Times New Roman" panose="02020603050405020304" pitchFamily="18" charset="0"/>
              <a:cs typeface="Times New Roman" panose="02020603050405020304" pitchFamily="18" charset="0"/>
            </a:endParaRPr>
          </a:p>
          <a:p>
            <a:pPr marL="36576" indent="0">
              <a:buNone/>
            </a:pPr>
            <a:r>
              <a:rPr lang="en-US" sz="2000" dirty="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Times New Roman" panose="02020603050405020304" pitchFamily="18" charset="0"/>
                <a:cs typeface="Times New Roman" panose="02020603050405020304" pitchFamily="18" charset="0"/>
              </a:rPr>
              <a:t>		b</a:t>
            </a:r>
            <a:r>
              <a:rPr lang="en-US" sz="2000" dirty="0">
                <a:solidFill>
                  <a:schemeClr val="tx1"/>
                </a:solidFill>
                <a:latin typeface="Times New Roman" panose="02020603050405020304" pitchFamily="18" charset="0"/>
                <a:cs typeface="Times New Roman" panose="02020603050405020304" pitchFamily="18" charset="0"/>
              </a:rPr>
              <a:t>. Posterior to the focal </a:t>
            </a:r>
            <a:r>
              <a:rPr lang="en-US" sz="2000" dirty="0" smtClean="0">
                <a:solidFill>
                  <a:schemeClr val="tx1"/>
                </a:solidFill>
                <a:latin typeface="Times New Roman" panose="02020603050405020304" pitchFamily="18" charset="0"/>
                <a:cs typeface="Times New Roman" panose="02020603050405020304" pitchFamily="18" charset="0"/>
              </a:rPr>
              <a:t>trough</a:t>
            </a:r>
          </a:p>
          <a:p>
            <a:pPr marL="36576" indent="0">
              <a:buNone/>
            </a:pPr>
            <a:r>
              <a:rPr lang="en-US" sz="2000" dirty="0" smtClean="0">
                <a:solidFill>
                  <a:schemeClr val="tx1"/>
                </a:solidFill>
                <a:latin typeface="Times New Roman" panose="02020603050405020304" pitchFamily="18" charset="0"/>
                <a:cs typeface="Times New Roman" panose="02020603050405020304" pitchFamily="18" charset="0"/>
              </a:rPr>
              <a:t>iv</a:t>
            </a:r>
            <a:r>
              <a:rPr lang="en-US" sz="2000" dirty="0">
                <a:solidFill>
                  <a:schemeClr val="tx1"/>
                </a:solidFill>
                <a:latin typeface="Times New Roman" panose="02020603050405020304" pitchFamily="18" charset="0"/>
                <a:cs typeface="Times New Roman" panose="02020603050405020304" pitchFamily="18" charset="0"/>
              </a:rPr>
              <a:t>. </a:t>
            </a:r>
            <a:r>
              <a:rPr lang="en-US" sz="2000" b="1" dirty="0">
                <a:solidFill>
                  <a:schemeClr val="tx1"/>
                </a:solidFill>
                <a:latin typeface="Times New Roman" panose="02020603050405020304" pitchFamily="18" charset="0"/>
                <a:cs typeface="Times New Roman" panose="02020603050405020304" pitchFamily="18" charset="0"/>
              </a:rPr>
              <a:t>Positioning of the </a:t>
            </a:r>
            <a:r>
              <a:rPr lang="en-US" sz="2000" b="1" dirty="0" err="1">
                <a:solidFill>
                  <a:schemeClr val="tx1"/>
                </a:solidFill>
                <a:latin typeface="Times New Roman" panose="02020603050405020304" pitchFamily="18" charset="0"/>
                <a:cs typeface="Times New Roman" panose="02020603050405020304" pitchFamily="18" charset="0"/>
              </a:rPr>
              <a:t>midsagittal</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smtClean="0">
                <a:solidFill>
                  <a:schemeClr val="tx1"/>
                </a:solidFill>
                <a:latin typeface="Times New Roman" panose="02020603050405020304" pitchFamily="18" charset="0"/>
                <a:cs typeface="Times New Roman" panose="02020603050405020304" pitchFamily="18" charset="0"/>
              </a:rPr>
              <a:t>plane</a:t>
            </a:r>
            <a:endParaRPr lang="en-US" sz="2000" dirty="0">
              <a:solidFill>
                <a:schemeClr val="tx1"/>
              </a:solidFill>
              <a:latin typeface="Times New Roman" panose="02020603050405020304" pitchFamily="18" charset="0"/>
              <a:cs typeface="Times New Roman" panose="02020603050405020304" pitchFamily="18" charset="0"/>
            </a:endParaRPr>
          </a:p>
          <a:p>
            <a:pPr marL="36576" indent="0">
              <a:buNone/>
            </a:pPr>
            <a:r>
              <a:rPr lang="en-US" sz="2000" dirty="0" smtClean="0">
                <a:solidFill>
                  <a:schemeClr val="tx1"/>
                </a:solidFill>
                <a:latin typeface="Times New Roman" panose="02020603050405020304" pitchFamily="18" charset="0"/>
                <a:cs typeface="Times New Roman" panose="02020603050405020304" pitchFamily="18" charset="0"/>
              </a:rPr>
              <a:t>   		a</a:t>
            </a:r>
            <a:r>
              <a:rPr lang="en-US" sz="2000" dirty="0">
                <a:solidFill>
                  <a:schemeClr val="tx1"/>
                </a:solidFill>
                <a:latin typeface="Times New Roman" panose="02020603050405020304" pitchFamily="18" charset="0"/>
                <a:cs typeface="Times New Roman" panose="02020603050405020304" pitchFamily="18" charset="0"/>
              </a:rPr>
              <a:t>. Patient's head is tilted to one side.</a:t>
            </a:r>
          </a:p>
          <a:p>
            <a:pPr marL="36576" indent="0">
              <a:buNone/>
            </a:pPr>
            <a:r>
              <a:rPr lang="en-US" sz="2000" dirty="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Times New Roman" panose="02020603050405020304" pitchFamily="18" charset="0"/>
                <a:cs typeface="Times New Roman" panose="02020603050405020304" pitchFamily="18" charset="0"/>
              </a:rPr>
              <a:t>		b</a:t>
            </a:r>
            <a:r>
              <a:rPr lang="en-US" sz="2000" dirty="0">
                <a:solidFill>
                  <a:schemeClr val="tx1"/>
                </a:solidFill>
                <a:latin typeface="Times New Roman" panose="02020603050405020304" pitchFamily="18" charset="0"/>
                <a:cs typeface="Times New Roman" panose="02020603050405020304" pitchFamily="18" charset="0"/>
              </a:rPr>
              <a:t>. Patient's head is twisted to one side</a:t>
            </a:r>
          </a:p>
          <a:p>
            <a:pPr marL="36576" indent="0">
              <a:buNone/>
            </a:pPr>
            <a:r>
              <a:rPr lang="en-US" sz="2000" dirty="0" smtClean="0">
                <a:solidFill>
                  <a:schemeClr val="tx1"/>
                </a:solidFill>
                <a:latin typeface="Times New Roman" panose="02020603050405020304" pitchFamily="18" charset="0"/>
                <a:cs typeface="Times New Roman" panose="02020603050405020304" pitchFamily="18" charset="0"/>
              </a:rPr>
              <a:t>   		c</a:t>
            </a:r>
            <a:r>
              <a:rPr lang="en-US" sz="2000" dirty="0">
                <a:solidFill>
                  <a:schemeClr val="tx1"/>
                </a:solidFill>
                <a:latin typeface="Times New Roman" panose="02020603050405020304" pitchFamily="18" charset="0"/>
                <a:cs typeface="Times New Roman" panose="02020603050405020304" pitchFamily="18" charset="0"/>
              </a:rPr>
              <a:t>. Whole head is off center </a:t>
            </a:r>
            <a:r>
              <a:rPr lang="en-US" sz="2000" dirty="0" smtClean="0">
                <a:solidFill>
                  <a:schemeClr val="tx1"/>
                </a:solidFill>
                <a:latin typeface="Times New Roman" panose="02020603050405020304" pitchFamily="18" charset="0"/>
                <a:cs typeface="Times New Roman" panose="02020603050405020304" pitchFamily="18" charset="0"/>
              </a:rPr>
              <a:t>position</a:t>
            </a:r>
          </a:p>
          <a:p>
            <a:pPr marL="36576" indent="0">
              <a:buNone/>
            </a:pPr>
            <a:r>
              <a:rPr lang="en-US" sz="2000" dirty="0" smtClean="0">
                <a:solidFill>
                  <a:schemeClr val="tx1"/>
                </a:solidFill>
                <a:latin typeface="Times New Roman" panose="02020603050405020304" pitchFamily="18" charset="0"/>
                <a:cs typeface="Times New Roman" panose="02020603050405020304" pitchFamily="18" charset="0"/>
              </a:rPr>
              <a:t>v</a:t>
            </a:r>
            <a:r>
              <a:rPr lang="en-US" sz="2000" b="1" dirty="0">
                <a:solidFill>
                  <a:schemeClr val="tx1"/>
                </a:solidFill>
                <a:latin typeface="Times New Roman" panose="02020603050405020304" pitchFamily="18" charset="0"/>
                <a:cs typeface="Times New Roman" panose="02020603050405020304" pitchFamily="18" charset="0"/>
              </a:rPr>
              <a:t>. Positioning of the </a:t>
            </a:r>
            <a:r>
              <a:rPr lang="en-US" sz="2000" b="1" dirty="0" smtClean="0">
                <a:solidFill>
                  <a:schemeClr val="tx1"/>
                </a:solidFill>
                <a:latin typeface="Times New Roman" panose="02020603050405020304" pitchFamily="18" charset="0"/>
                <a:cs typeface="Times New Roman" panose="02020603050405020304" pitchFamily="18" charset="0"/>
              </a:rPr>
              <a:t>spine</a:t>
            </a:r>
          </a:p>
          <a:p>
            <a:pPr marL="36576" indent="0">
              <a:buNone/>
            </a:pPr>
            <a:r>
              <a:rPr lang="en-US" sz="2000" dirty="0" smtClean="0">
                <a:solidFill>
                  <a:schemeClr val="tx1"/>
                </a:solidFill>
                <a:latin typeface="Times New Roman" panose="02020603050405020304" pitchFamily="18" charset="0"/>
                <a:cs typeface="Times New Roman" panose="02020603050405020304" pitchFamily="18" charset="0"/>
              </a:rPr>
              <a:t>vi. </a:t>
            </a:r>
            <a:r>
              <a:rPr lang="en-US" sz="2000" b="1" dirty="0" smtClean="0">
                <a:solidFill>
                  <a:schemeClr val="tx1"/>
                </a:solidFill>
                <a:latin typeface="Times New Roman" panose="02020603050405020304" pitchFamily="18" charset="0"/>
                <a:cs typeface="Times New Roman" panose="02020603050405020304" pitchFamily="18" charset="0"/>
              </a:rPr>
              <a:t>Patient's </a:t>
            </a:r>
            <a:r>
              <a:rPr lang="en-US" sz="2000" b="1" dirty="0">
                <a:solidFill>
                  <a:schemeClr val="tx1"/>
                </a:solidFill>
                <a:latin typeface="Times New Roman" panose="02020603050405020304" pitchFamily="18" charset="0"/>
                <a:cs typeface="Times New Roman" panose="02020603050405020304" pitchFamily="18" charset="0"/>
              </a:rPr>
              <a:t>shoulder touching the cassette during </a:t>
            </a:r>
            <a:r>
              <a:rPr lang="en-US" sz="2000" b="1" dirty="0" smtClean="0">
                <a:solidFill>
                  <a:schemeClr val="tx1"/>
                </a:solidFill>
                <a:latin typeface="Times New Roman" panose="02020603050405020304" pitchFamily="18" charset="0"/>
                <a:cs typeface="Times New Roman" panose="02020603050405020304" pitchFamily="18" charset="0"/>
              </a:rPr>
              <a:t>exposure</a:t>
            </a:r>
          </a:p>
          <a:p>
            <a:pPr marL="36576" indent="0">
              <a:buNone/>
            </a:pPr>
            <a:r>
              <a:rPr lang="en-US" sz="2000" dirty="0" smtClean="0">
                <a:solidFill>
                  <a:schemeClr val="tx1"/>
                </a:solidFill>
                <a:latin typeface="Times New Roman" panose="02020603050405020304" pitchFamily="18" charset="0"/>
                <a:cs typeface="Times New Roman" panose="02020603050405020304" pitchFamily="18" charset="0"/>
              </a:rPr>
              <a:t>vii. </a:t>
            </a:r>
            <a:r>
              <a:rPr lang="en-US" sz="2000" b="1" dirty="0">
                <a:solidFill>
                  <a:schemeClr val="tx1"/>
                </a:solidFill>
                <a:latin typeface="Times New Roman" panose="02020603050405020304" pitchFamily="18" charset="0"/>
                <a:cs typeface="Times New Roman" panose="02020603050405020304" pitchFamily="18" charset="0"/>
              </a:rPr>
              <a:t>Position of patient's tongue during </a:t>
            </a:r>
            <a:r>
              <a:rPr lang="en-US" sz="2000" b="1" dirty="0" smtClean="0">
                <a:solidFill>
                  <a:schemeClr val="tx1"/>
                </a:solidFill>
                <a:latin typeface="Times New Roman" panose="02020603050405020304" pitchFamily="18" charset="0"/>
                <a:cs typeface="Times New Roman" panose="02020603050405020304" pitchFamily="18" charset="0"/>
              </a:rPr>
              <a:t>exposure</a:t>
            </a:r>
          </a:p>
          <a:p>
            <a:pPr marL="36576" indent="0">
              <a:buNone/>
            </a:pPr>
            <a:r>
              <a:rPr lang="en-US" sz="2000" dirty="0" smtClean="0">
                <a:solidFill>
                  <a:schemeClr val="tx1"/>
                </a:solidFill>
                <a:latin typeface="Times New Roman" panose="02020603050405020304" pitchFamily="18" charset="0"/>
                <a:cs typeface="Times New Roman" panose="02020603050405020304" pitchFamily="18" charset="0"/>
              </a:rPr>
              <a:t>viii. </a:t>
            </a:r>
            <a:r>
              <a:rPr lang="en-US" sz="2000" b="1" dirty="0">
                <a:solidFill>
                  <a:schemeClr val="tx1"/>
                </a:solidFill>
                <a:latin typeface="Times New Roman" panose="02020603050405020304" pitchFamily="18" charset="0"/>
                <a:cs typeface="Times New Roman" panose="02020603050405020304" pitchFamily="18" charset="0"/>
              </a:rPr>
              <a:t>Distortion due to patient </a:t>
            </a:r>
            <a:r>
              <a:rPr lang="en-US" sz="2000" b="1" dirty="0" smtClean="0">
                <a:solidFill>
                  <a:schemeClr val="tx1"/>
                </a:solidFill>
                <a:latin typeface="Times New Roman" panose="02020603050405020304" pitchFamily="18" charset="0"/>
                <a:cs typeface="Times New Roman" panose="02020603050405020304" pitchFamily="18" charset="0"/>
              </a:rPr>
              <a:t>movement</a:t>
            </a:r>
            <a:endParaRPr lang="en-US" sz="2000" dirty="0">
              <a:solidFill>
                <a:schemeClr val="tx1"/>
              </a:solidFill>
              <a:latin typeface="Times New Roman" panose="02020603050405020304" pitchFamily="18" charset="0"/>
              <a:cs typeface="Times New Roman" panose="02020603050405020304" pitchFamily="18" charset="0"/>
            </a:endParaRPr>
          </a:p>
          <a:p>
            <a:pPr marL="36576" indent="0">
              <a:buNone/>
            </a:pPr>
            <a:endParaRPr lang="en-US" sz="2800" dirty="0" smtClean="0">
              <a:solidFill>
                <a:schemeClr val="tx1"/>
              </a:solidFill>
              <a:latin typeface="Times New Roman" panose="02020603050405020304" pitchFamily="18" charset="0"/>
              <a:cs typeface="Times New Roman" panose="02020603050405020304" pitchFamily="18" charset="0"/>
            </a:endParaRPr>
          </a:p>
          <a:p>
            <a:pPr marL="36576" indent="0">
              <a:buNone/>
            </a:pPr>
            <a:endParaRPr lang="en-US" sz="2400" dirty="0">
              <a:solidFill>
                <a:schemeClr val="tx1"/>
              </a:solidFill>
              <a:latin typeface="Times New Roman" panose="02020603050405020304" pitchFamily="18" charset="0"/>
              <a:cs typeface="Times New Roman" panose="02020603050405020304" pitchFamily="18" charset="0"/>
            </a:endParaRPr>
          </a:p>
          <a:p>
            <a:pPr marL="36576" indent="0">
              <a:buNone/>
            </a:pP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endParaRPr lang="en-US" dirty="0" smtClean="0"/>
          </a:p>
          <a:p>
            <a:fld id="{D96F069E-6FB9-4374-BEF5-23F7A9312BDA}" type="datetime1">
              <a:rPr lang="en-US" smtClean="0"/>
              <a:t>5/19/2021</a:t>
            </a:fld>
            <a:endParaRPr lang="en-US" dirty="0"/>
          </a:p>
        </p:txBody>
      </p:sp>
      <p:sp>
        <p:nvSpPr>
          <p:cNvPr id="5" name="Slide Number Placeholder 4"/>
          <p:cNvSpPr>
            <a:spLocks noGrp="1"/>
          </p:cNvSpPr>
          <p:nvPr>
            <p:ph type="sldNum" sz="quarter" idx="12"/>
          </p:nvPr>
        </p:nvSpPr>
        <p:spPr/>
        <p:txBody>
          <a:bodyPr/>
          <a:lstStyle/>
          <a:p>
            <a:fld id="{F627174E-E470-4E79-964C-ACE6B29892B7}" type="slidenum">
              <a:rPr lang="en-US" smtClean="0"/>
              <a:t>63</a:t>
            </a:fld>
            <a:endParaRPr lang="en-US"/>
          </a:p>
        </p:txBody>
      </p:sp>
    </p:spTree>
    <p:extLst>
      <p:ext uri="{BB962C8B-B14F-4D97-AF65-F5344CB8AC3E}">
        <p14:creationId xmlns:p14="http://schemas.microsoft.com/office/powerpoint/2010/main" val="160806109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0800"/>
            <a:ext cx="8229600" cy="1600200"/>
          </a:xfrm>
        </p:spPr>
        <p:txBody>
          <a:bodyPr/>
          <a:lstStyle/>
          <a:p>
            <a:r>
              <a:rPr lang="en-US" dirty="0" smtClean="0"/>
              <a:t>REAL, DOUBLE AND GHOST IMAGES</a:t>
            </a: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64</a:t>
            </a:fld>
            <a:endParaRPr lang="en-US"/>
          </a:p>
        </p:txBody>
      </p:sp>
    </p:spTree>
    <p:extLst>
      <p:ext uri="{BB962C8B-B14F-4D97-AF65-F5344CB8AC3E}">
        <p14:creationId xmlns:p14="http://schemas.microsoft.com/office/powerpoint/2010/main" val="68667389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4525963"/>
          </a:xfrm>
        </p:spPr>
        <p:txBody>
          <a:bodyPr>
            <a:normAutofit fontScale="92500"/>
          </a:bodyPr>
          <a:lstStyle/>
          <a:p>
            <a:pPr marL="0" indent="0">
              <a:buNone/>
            </a:pPr>
            <a:r>
              <a:rPr lang="en-US" b="1" dirty="0" smtClean="0">
                <a:solidFill>
                  <a:schemeClr val="tx1"/>
                </a:solidFill>
              </a:rPr>
              <a:t>DEPENDING UPON THE LOCATION, OBJECTS MAY CAUSE THREE DIFFERENT TYPES OF IMAGES ON AN OPG.</a:t>
            </a:r>
          </a:p>
          <a:p>
            <a:pPr marL="457200" indent="-457200">
              <a:buAutoNum type="arabicPeriod"/>
            </a:pPr>
            <a:endParaRPr lang="en-US" b="1" dirty="0" smtClean="0">
              <a:solidFill>
                <a:schemeClr val="tx1"/>
              </a:solidFill>
            </a:endParaRPr>
          </a:p>
          <a:p>
            <a:pPr marL="457200" indent="-457200">
              <a:lnSpc>
                <a:spcPct val="200000"/>
              </a:lnSpc>
              <a:buAutoNum type="arabicPeriod"/>
            </a:pPr>
            <a:endParaRPr lang="en-US" b="1" dirty="0">
              <a:solidFill>
                <a:schemeClr val="tx1"/>
              </a:solidFill>
            </a:endParaRPr>
          </a:p>
          <a:p>
            <a:pPr marL="457200" indent="-457200" algn="ctr">
              <a:lnSpc>
                <a:spcPct val="200000"/>
              </a:lnSpc>
              <a:buAutoNum type="arabicPeriod"/>
            </a:pPr>
            <a:r>
              <a:rPr lang="en-US" b="1" dirty="0" smtClean="0">
                <a:solidFill>
                  <a:schemeClr val="tx1"/>
                </a:solidFill>
              </a:rPr>
              <a:t>REAL IMAGE</a:t>
            </a:r>
          </a:p>
          <a:p>
            <a:pPr marL="457200" indent="-457200" algn="ctr">
              <a:lnSpc>
                <a:spcPct val="200000"/>
              </a:lnSpc>
              <a:buAutoNum type="arabicPeriod"/>
            </a:pPr>
            <a:r>
              <a:rPr lang="en-US" b="1" dirty="0" smtClean="0">
                <a:solidFill>
                  <a:schemeClr val="tx1"/>
                </a:solidFill>
              </a:rPr>
              <a:t>DOUBLE IMAGE</a:t>
            </a:r>
          </a:p>
          <a:p>
            <a:pPr marL="457200" indent="-457200" algn="ctr">
              <a:lnSpc>
                <a:spcPct val="200000"/>
              </a:lnSpc>
              <a:buAutoNum type="arabicPeriod"/>
            </a:pPr>
            <a:r>
              <a:rPr lang="en-US" b="1" dirty="0" smtClean="0">
                <a:solidFill>
                  <a:schemeClr val="tx1"/>
                </a:solidFill>
              </a:rPr>
              <a:t>GHOST IMAGE</a:t>
            </a:r>
          </a:p>
          <a:p>
            <a:endParaRPr lang="en-US" dirty="0"/>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65</a:t>
            </a:fld>
            <a:endParaRPr lang="en-US"/>
          </a:p>
        </p:txBody>
      </p:sp>
    </p:spTree>
    <p:extLst>
      <p:ext uri="{BB962C8B-B14F-4D97-AF65-F5344CB8AC3E}">
        <p14:creationId xmlns:p14="http://schemas.microsoft.com/office/powerpoint/2010/main" val="107358120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REAL IMAGE</a:t>
            </a:r>
            <a:endParaRPr lang="en-US" dirty="0"/>
          </a:p>
        </p:txBody>
      </p:sp>
      <p:sp>
        <p:nvSpPr>
          <p:cNvPr id="3" name="Content Placeholder 2"/>
          <p:cNvSpPr>
            <a:spLocks noGrp="1"/>
          </p:cNvSpPr>
          <p:nvPr>
            <p:ph idx="1"/>
          </p:nvPr>
        </p:nvSpPr>
        <p:spPr>
          <a:xfrm>
            <a:off x="457200" y="762000"/>
            <a:ext cx="8229600" cy="5364163"/>
          </a:xfrm>
        </p:spPr>
        <p:txBody>
          <a:bodyPr/>
          <a:lstStyle/>
          <a:p>
            <a:r>
              <a:rPr lang="en-US" dirty="0" smtClean="0"/>
              <a:t>FORMED BY OBJECTS THAT LIE BETWEEN THE </a:t>
            </a:r>
            <a:r>
              <a:rPr lang="en-US" b="1" dirty="0" smtClean="0">
                <a:solidFill>
                  <a:srgbClr val="FF0000"/>
                </a:solidFill>
              </a:rPr>
              <a:t>CENTRE OF ROTATION </a:t>
            </a:r>
            <a:r>
              <a:rPr lang="en-US" dirty="0" smtClean="0"/>
              <a:t>AND </a:t>
            </a:r>
            <a:r>
              <a:rPr lang="en-US" b="1" dirty="0" smtClean="0">
                <a:solidFill>
                  <a:srgbClr val="FF0000"/>
                </a:solidFill>
              </a:rPr>
              <a:t>RECEPTOR</a:t>
            </a:r>
            <a:endParaRPr lang="en-US" b="1" dirty="0">
              <a:solidFill>
                <a:srgbClr val="FF0000"/>
              </a:solidFill>
            </a:endParaRPr>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66</a:t>
            </a:fld>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646" t="20371" b="5665"/>
          <a:stretch/>
        </p:blipFill>
        <p:spPr bwMode="auto">
          <a:xfrm>
            <a:off x="838200" y="1934947"/>
            <a:ext cx="7816346" cy="431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601941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DOUBLE IMAGE</a:t>
            </a:r>
            <a:endParaRPr lang="en-US" dirty="0"/>
          </a:p>
        </p:txBody>
      </p:sp>
      <p:sp>
        <p:nvSpPr>
          <p:cNvPr id="3" name="Content Placeholder 2"/>
          <p:cNvSpPr>
            <a:spLocks noGrp="1"/>
          </p:cNvSpPr>
          <p:nvPr>
            <p:ph idx="1"/>
          </p:nvPr>
        </p:nvSpPr>
        <p:spPr/>
        <p:txBody>
          <a:bodyPr/>
          <a:lstStyle/>
          <a:p>
            <a:r>
              <a:rPr lang="en-US" dirty="0" smtClean="0"/>
              <a:t>OBJECTS THAT LIE POSTERIOR TO CENTRE OF ROTATION AND THAT ARE INTERCEPTED TWICE BY THE X RAY BEAM FORM DOUBLE IMAGE.</a:t>
            </a:r>
            <a:endParaRPr lang="en-US" dirty="0"/>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67</a:t>
            </a:fld>
            <a:endParaRPr lang="en-US"/>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271" t="19990" r="4802" b="9328"/>
          <a:stretch/>
        </p:blipFill>
        <p:spPr bwMode="auto">
          <a:xfrm>
            <a:off x="1219200" y="2743200"/>
            <a:ext cx="6934200" cy="3831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447800" y="4335607"/>
            <a:ext cx="1295400" cy="646331"/>
          </a:xfrm>
          <a:prstGeom prst="rect">
            <a:avLst/>
          </a:prstGeom>
          <a:noFill/>
        </p:spPr>
        <p:txBody>
          <a:bodyPr wrap="square" rtlCol="0">
            <a:spAutoFit/>
          </a:bodyPr>
          <a:lstStyle/>
          <a:p>
            <a:r>
              <a:rPr lang="en-US" dirty="0" smtClean="0"/>
              <a:t>X RAY SOURCE</a:t>
            </a:r>
            <a:endParaRPr lang="en-US" dirty="0"/>
          </a:p>
        </p:txBody>
      </p:sp>
      <p:sp>
        <p:nvSpPr>
          <p:cNvPr id="8" name="TextBox 7"/>
          <p:cNvSpPr txBox="1"/>
          <p:nvPr/>
        </p:nvSpPr>
        <p:spPr>
          <a:xfrm>
            <a:off x="3657600" y="5105400"/>
            <a:ext cx="1447800" cy="646331"/>
          </a:xfrm>
          <a:prstGeom prst="rect">
            <a:avLst/>
          </a:prstGeom>
          <a:noFill/>
        </p:spPr>
        <p:txBody>
          <a:bodyPr wrap="square" rtlCol="0">
            <a:spAutoFit/>
          </a:bodyPr>
          <a:lstStyle/>
          <a:p>
            <a:r>
              <a:rPr lang="en-US" dirty="0" smtClean="0"/>
              <a:t>CENTRE OF ROTATION</a:t>
            </a:r>
            <a:endParaRPr lang="en-US" dirty="0"/>
          </a:p>
        </p:txBody>
      </p:sp>
      <p:sp>
        <p:nvSpPr>
          <p:cNvPr id="9" name="TextBox 8"/>
          <p:cNvSpPr txBox="1"/>
          <p:nvPr/>
        </p:nvSpPr>
        <p:spPr>
          <a:xfrm>
            <a:off x="7467600" y="3059668"/>
            <a:ext cx="1447800" cy="369332"/>
          </a:xfrm>
          <a:prstGeom prst="rect">
            <a:avLst/>
          </a:prstGeom>
          <a:noFill/>
        </p:spPr>
        <p:txBody>
          <a:bodyPr wrap="square" rtlCol="0">
            <a:spAutoFit/>
          </a:bodyPr>
          <a:lstStyle/>
          <a:p>
            <a:r>
              <a:rPr lang="en-US" dirty="0" smtClean="0"/>
              <a:t>RECEPTOR</a:t>
            </a:r>
            <a:endParaRPr lang="en-US" dirty="0"/>
          </a:p>
        </p:txBody>
      </p:sp>
    </p:spTree>
    <p:extLst>
      <p:ext uri="{BB962C8B-B14F-4D97-AF65-F5344CB8AC3E}">
        <p14:creationId xmlns:p14="http://schemas.microsoft.com/office/powerpoint/2010/main" val="233915888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68</a:t>
            </a:fld>
            <a:endParaRPr lang="en-US"/>
          </a:p>
        </p:txBody>
      </p:sp>
      <p:pic>
        <p:nvPicPr>
          <p:cNvPr id="3074"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1334" r="19653" b="9009"/>
          <a:stretch/>
        </p:blipFill>
        <p:spPr bwMode="auto">
          <a:xfrm>
            <a:off x="342810" y="1447800"/>
            <a:ext cx="8343990" cy="4067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435775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219200"/>
          </a:xfrm>
        </p:spPr>
        <p:txBody>
          <a:bodyPr/>
          <a:lstStyle/>
          <a:p>
            <a:r>
              <a:rPr lang="en-US" dirty="0" smtClean="0"/>
              <a:t>STRUCTURES WHICH CAUSE DOUBLE IMAGES</a:t>
            </a:r>
            <a:endParaRPr lang="en-US" dirty="0"/>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69</a:t>
            </a:fld>
            <a:endParaRPr lang="en-US"/>
          </a:p>
        </p:txBody>
      </p:sp>
      <p:pic>
        <p:nvPicPr>
          <p:cNvPr id="409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56" t="14701" r="-2046" b="8708"/>
          <a:stretch/>
        </p:blipFill>
        <p:spPr bwMode="auto">
          <a:xfrm>
            <a:off x="76200" y="1752600"/>
            <a:ext cx="9063436"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29563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9213" y="228600"/>
            <a:ext cx="6553200" cy="675926"/>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smtClean="0">
                <a:ln w="11430"/>
                <a:solidFill>
                  <a:srgbClr val="0070C0"/>
                </a:solidFill>
                <a:effectLst/>
                <a:latin typeface="Bell MT" pitchFamily="18" charset="0"/>
              </a:rPr>
              <a:t>PANORAMIC MACHINES</a:t>
            </a:r>
            <a:endParaRPr lang="en-US" sz="3600" b="1" dirty="0">
              <a:ln w="11430"/>
              <a:solidFill>
                <a:srgbClr val="0070C0"/>
              </a:solidFill>
              <a:effectLst/>
              <a:latin typeface="Bell MT" pitchFamily="18" charset="0"/>
            </a:endParaRPr>
          </a:p>
        </p:txBody>
      </p:sp>
      <p:pic>
        <p:nvPicPr>
          <p:cNvPr id="3074" name="Picture 2" descr="G:\radiation oncology pictures\OPG machine.jpg"/>
          <p:cNvPicPr>
            <a:picLocks noGrp="1" noChangeAspect="1" noChangeArrowheads="1"/>
          </p:cNvPicPr>
          <p:nvPr>
            <p:ph idx="1"/>
          </p:nvPr>
        </p:nvPicPr>
        <p:blipFill>
          <a:blip r:embed="rId2"/>
          <a:srcRect/>
          <a:stretch>
            <a:fillRect/>
          </a:stretch>
        </p:blipFill>
        <p:spPr bwMode="auto">
          <a:xfrm>
            <a:off x="2133600" y="1219200"/>
            <a:ext cx="4876800" cy="5486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7377607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t>GHOST IMAGES</a:t>
            </a:r>
            <a:endParaRPr lang="en-US" dirty="0"/>
          </a:p>
        </p:txBody>
      </p:sp>
      <p:sp>
        <p:nvSpPr>
          <p:cNvPr id="3" name="Content Placeholder 2"/>
          <p:cNvSpPr>
            <a:spLocks noGrp="1"/>
          </p:cNvSpPr>
          <p:nvPr>
            <p:ph idx="1"/>
          </p:nvPr>
        </p:nvSpPr>
        <p:spPr>
          <a:xfrm>
            <a:off x="457200" y="1143000"/>
            <a:ext cx="8229600" cy="4983163"/>
          </a:xfrm>
        </p:spPr>
        <p:txBody>
          <a:bodyPr>
            <a:normAutofit fontScale="92500" lnSpcReduction="20000"/>
          </a:bodyPr>
          <a:lstStyle/>
          <a:p>
            <a:r>
              <a:rPr lang="en-US" dirty="0" smtClean="0"/>
              <a:t>OBJECTS LOCATED BETWEEN THE </a:t>
            </a:r>
            <a:r>
              <a:rPr lang="en-US" dirty="0" smtClean="0">
                <a:solidFill>
                  <a:srgbClr val="FF0000"/>
                </a:solidFill>
              </a:rPr>
              <a:t>CENTRE OF ROTATION</a:t>
            </a:r>
            <a:r>
              <a:rPr lang="en-US" dirty="0" smtClean="0"/>
              <a:t> AND </a:t>
            </a:r>
            <a:r>
              <a:rPr lang="en-US" dirty="0" smtClean="0">
                <a:solidFill>
                  <a:srgbClr val="FF0000"/>
                </a:solidFill>
              </a:rPr>
              <a:t>X RAY SOURCE </a:t>
            </a:r>
            <a:r>
              <a:rPr lang="en-US" dirty="0" smtClean="0"/>
              <a:t>CAST GHOST IMAGES</a:t>
            </a:r>
          </a:p>
          <a:p>
            <a:endParaRPr lang="en-US" dirty="0"/>
          </a:p>
          <a:p>
            <a:r>
              <a:rPr lang="en-US" b="1" dirty="0" smtClean="0">
                <a:solidFill>
                  <a:srgbClr val="FF0000"/>
                </a:solidFill>
              </a:rPr>
              <a:t>ANATOMICAL STRUCTURES</a:t>
            </a:r>
            <a:r>
              <a:rPr lang="en-US" b="1" dirty="0" smtClean="0"/>
              <a:t> </a:t>
            </a:r>
            <a:r>
              <a:rPr lang="en-US" dirty="0" smtClean="0"/>
              <a:t>which </a:t>
            </a:r>
            <a:r>
              <a:rPr lang="en-US" dirty="0"/>
              <a:t>are most often ghosted </a:t>
            </a:r>
            <a:r>
              <a:rPr lang="en-US" dirty="0" smtClean="0"/>
              <a:t>are</a:t>
            </a:r>
          </a:p>
          <a:p>
            <a:pPr marL="0" indent="0">
              <a:buNone/>
            </a:pPr>
            <a:r>
              <a:rPr lang="en-US" dirty="0" smtClean="0"/>
              <a:t>i</a:t>
            </a:r>
            <a:r>
              <a:rPr lang="en-US" dirty="0"/>
              <a:t>. Hyoid </a:t>
            </a:r>
            <a:r>
              <a:rPr lang="en-US" dirty="0" smtClean="0"/>
              <a:t>bone</a:t>
            </a:r>
          </a:p>
          <a:p>
            <a:pPr marL="0" indent="0">
              <a:buNone/>
            </a:pPr>
            <a:r>
              <a:rPr lang="en-US" dirty="0" smtClean="0"/>
              <a:t>ii</a:t>
            </a:r>
            <a:r>
              <a:rPr lang="en-US" dirty="0"/>
              <a:t>. Cervical spine </a:t>
            </a:r>
            <a:endParaRPr lang="en-US" dirty="0" smtClean="0"/>
          </a:p>
          <a:p>
            <a:pPr marL="0" indent="0">
              <a:buNone/>
            </a:pPr>
            <a:r>
              <a:rPr lang="en-US" dirty="0" smtClean="0"/>
              <a:t>iii</a:t>
            </a:r>
            <a:r>
              <a:rPr lang="en-US" dirty="0"/>
              <a:t>. Inferior border of the mandible </a:t>
            </a:r>
            <a:endParaRPr lang="en-US" dirty="0" smtClean="0"/>
          </a:p>
          <a:p>
            <a:pPr marL="0" indent="0">
              <a:buNone/>
            </a:pPr>
            <a:r>
              <a:rPr lang="en-US" dirty="0" smtClean="0"/>
              <a:t>iv</a:t>
            </a:r>
            <a:r>
              <a:rPr lang="en-US" dirty="0"/>
              <a:t>. Posterior border of the mandible </a:t>
            </a:r>
            <a:endParaRPr lang="en-US" dirty="0" smtClean="0"/>
          </a:p>
          <a:p>
            <a:endParaRPr lang="en-US" dirty="0" smtClean="0"/>
          </a:p>
          <a:p>
            <a:r>
              <a:rPr lang="en-US" b="1" dirty="0" smtClean="0">
                <a:solidFill>
                  <a:srgbClr val="FF0000"/>
                </a:solidFill>
              </a:rPr>
              <a:t>NON-ANATOMICAL STRUCTURES </a:t>
            </a:r>
            <a:r>
              <a:rPr lang="en-US" dirty="0" smtClean="0"/>
              <a:t>which </a:t>
            </a:r>
            <a:r>
              <a:rPr lang="en-US" dirty="0"/>
              <a:t>are often ghosted are</a:t>
            </a:r>
            <a:r>
              <a:rPr lang="en-US" dirty="0" smtClean="0"/>
              <a:t>:</a:t>
            </a:r>
          </a:p>
          <a:p>
            <a:pPr marL="0" indent="0">
              <a:buNone/>
            </a:pPr>
            <a:r>
              <a:rPr lang="en-US" dirty="0" smtClean="0"/>
              <a:t>i</a:t>
            </a:r>
            <a:r>
              <a:rPr lang="en-US" dirty="0"/>
              <a:t>. Chin rest </a:t>
            </a:r>
            <a:endParaRPr lang="en-US" dirty="0" smtClean="0"/>
          </a:p>
          <a:p>
            <a:pPr marL="0" indent="0">
              <a:buNone/>
            </a:pPr>
            <a:r>
              <a:rPr lang="en-US" dirty="0" smtClean="0"/>
              <a:t>ii</a:t>
            </a:r>
            <a:r>
              <a:rPr lang="en-US" dirty="0"/>
              <a:t>. (R) or (L) Markers of the </a:t>
            </a:r>
            <a:r>
              <a:rPr lang="en-US" dirty="0" smtClean="0"/>
              <a:t>machine</a:t>
            </a:r>
          </a:p>
          <a:p>
            <a:pPr marL="0" indent="0">
              <a:buNone/>
            </a:pPr>
            <a:r>
              <a:rPr lang="en-US" dirty="0" smtClean="0"/>
              <a:t>iii</a:t>
            </a:r>
            <a:r>
              <a:rPr lang="en-US" dirty="0"/>
              <a:t>. Neck </a:t>
            </a:r>
            <a:r>
              <a:rPr lang="en-US" dirty="0" smtClean="0"/>
              <a:t>chains and Earrings </a:t>
            </a:r>
          </a:p>
          <a:p>
            <a:pPr marL="0" indent="0">
              <a:buNone/>
            </a:pPr>
            <a:r>
              <a:rPr lang="en-US" dirty="0" smtClean="0"/>
              <a:t>iv. </a:t>
            </a:r>
            <a:r>
              <a:rPr lang="en-US" dirty="0"/>
              <a:t>Shoulder straps of protective aprons.</a:t>
            </a:r>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70</a:t>
            </a:fld>
            <a:endParaRPr lang="en-US"/>
          </a:p>
        </p:txBody>
      </p:sp>
    </p:spTree>
    <p:extLst>
      <p:ext uri="{BB962C8B-B14F-4D97-AF65-F5344CB8AC3E}">
        <p14:creationId xmlns:p14="http://schemas.microsoft.com/office/powerpoint/2010/main" val="301643869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71</a:t>
            </a:fld>
            <a:endParaRPr lang="en-US"/>
          </a:p>
        </p:txBody>
      </p:sp>
      <p:pic>
        <p:nvPicPr>
          <p:cNvPr id="819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7449" b="9311"/>
          <a:stretch/>
        </p:blipFill>
        <p:spPr bwMode="auto">
          <a:xfrm>
            <a:off x="457200" y="0"/>
            <a:ext cx="8372595"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993213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lstStyle/>
          <a:p>
            <a:r>
              <a:rPr lang="en-US" dirty="0" smtClean="0"/>
              <a:t>EXAMPLE 1</a:t>
            </a:r>
            <a:endParaRPr lang="en-US" dirty="0"/>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72</a:t>
            </a:fld>
            <a:endParaRPr lang="en-US"/>
          </a:p>
        </p:txBody>
      </p:sp>
      <p:pic>
        <p:nvPicPr>
          <p:cNvPr id="512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2872" t="12590" r="13549" b="15341"/>
          <a:stretch/>
        </p:blipFill>
        <p:spPr bwMode="auto">
          <a:xfrm>
            <a:off x="73649" y="914400"/>
            <a:ext cx="8994151"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152710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73</a:t>
            </a:fld>
            <a:endParaRPr lang="en-US"/>
          </a:p>
        </p:txBody>
      </p:sp>
      <p:pic>
        <p:nvPicPr>
          <p:cNvPr id="614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3211" t="11986" r="13041" b="15945"/>
          <a:stretch/>
        </p:blipFill>
        <p:spPr bwMode="auto">
          <a:xfrm>
            <a:off x="228600" y="1066800"/>
            <a:ext cx="8737497"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086629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REASON WHY GHOST IMAGE APPEARS AT A HIGHER LEVEL</a:t>
            </a:r>
            <a:endParaRPr lang="en-US" sz="4000" dirty="0"/>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74</a:t>
            </a:fld>
            <a:endParaRPr lang="en-US"/>
          </a:p>
        </p:txBody>
      </p:sp>
      <p:pic>
        <p:nvPicPr>
          <p:cNvPr id="717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39" t="-8745" r="-339" b="8745"/>
          <a:stretch/>
        </p:blipFill>
        <p:spPr bwMode="auto">
          <a:xfrm>
            <a:off x="156369" y="1219200"/>
            <a:ext cx="8911431" cy="5010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497986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75</a:t>
            </a:fld>
            <a:endParaRPr lang="en-US"/>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990600"/>
            <a:ext cx="8122709" cy="6092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a:spLocks noGrp="1"/>
          </p:cNvSpPr>
          <p:nvPr>
            <p:ph type="title"/>
          </p:nvPr>
        </p:nvSpPr>
        <p:spPr>
          <a:xfrm>
            <a:off x="381000" y="152400"/>
            <a:ext cx="8229600" cy="914400"/>
          </a:xfrm>
        </p:spPr>
        <p:txBody>
          <a:bodyPr/>
          <a:lstStyle/>
          <a:p>
            <a:r>
              <a:rPr lang="en-US" dirty="0" smtClean="0"/>
              <a:t>EXAMPLE 2</a:t>
            </a:r>
            <a:endParaRPr lang="en-US" dirty="0"/>
          </a:p>
        </p:txBody>
      </p:sp>
    </p:spTree>
    <p:extLst>
      <p:ext uri="{BB962C8B-B14F-4D97-AF65-F5344CB8AC3E}">
        <p14:creationId xmlns:p14="http://schemas.microsoft.com/office/powerpoint/2010/main" val="83915856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3200" dirty="0" smtClean="0"/>
              <a:t>EXAMPLE </a:t>
            </a:r>
            <a:r>
              <a:rPr lang="en-US" sz="3200" dirty="0"/>
              <a:t>3</a:t>
            </a:r>
            <a:r>
              <a:rPr lang="en-US" sz="3200" dirty="0" smtClean="0"/>
              <a:t/>
            </a:r>
            <a:br>
              <a:rPr lang="en-US" sz="3200" dirty="0" smtClean="0"/>
            </a:br>
            <a:r>
              <a:rPr lang="en-US" sz="3200" dirty="0" smtClean="0"/>
              <a:t>GHOST IMAGE OF ANATOMICAL STRUCTURE</a:t>
            </a:r>
            <a:endParaRPr lang="en-US" sz="3200" dirty="0"/>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76</a:t>
            </a:fld>
            <a:endParaRPr lang="en-US"/>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805781"/>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563960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77</a:t>
            </a:fld>
            <a:endParaRPr lang="en-US"/>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685800"/>
            <a:ext cx="7018280" cy="5077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974783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IDENTIFY THE GHOST IMAGE</a:t>
            </a:r>
            <a:endParaRPr lang="en-US" dirty="0"/>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78</a:t>
            </a:fld>
            <a:endParaRPr lang="en-US"/>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977230"/>
            <a:ext cx="8837455" cy="434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2286000" y="1905000"/>
            <a:ext cx="1066800" cy="952500"/>
          </a:xfrm>
          <a:prstGeom prst="ellipse">
            <a:avLst/>
          </a:prstGeom>
          <a:solidFill>
            <a:srgbClr val="FFFF00">
              <a:alpha val="32941"/>
            </a:srgbClr>
          </a:solidFill>
          <a:ln>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Oval 7"/>
          <p:cNvSpPr/>
          <p:nvPr/>
        </p:nvSpPr>
        <p:spPr>
          <a:xfrm>
            <a:off x="5486400" y="2286000"/>
            <a:ext cx="1219200" cy="1143000"/>
          </a:xfrm>
          <a:prstGeom prst="ellipse">
            <a:avLst/>
          </a:prstGeom>
          <a:solidFill>
            <a:srgbClr val="FFFF00">
              <a:alpha val="32941"/>
            </a:srgbClr>
          </a:solidFill>
          <a:ln>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9266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dirty="0" smtClean="0"/>
              <a:t>IDENTIFY THIS</a:t>
            </a:r>
            <a:endParaRPr lang="en-US" dirty="0"/>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79</a:t>
            </a:fld>
            <a:endParaRPr lang="en-US"/>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8401050" cy="4754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p:nvPr/>
        </p:nvSpPr>
        <p:spPr>
          <a:xfrm>
            <a:off x="1981200" y="5181600"/>
            <a:ext cx="160020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09944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D41EF6-2E87-4FF2-A8B3-ED313C41758F}" type="datetime1">
              <a:rPr lang="en-US" smtClean="0"/>
              <a:t>5/19/2021</a:t>
            </a:fld>
            <a:endParaRPr lang="en-US"/>
          </a:p>
        </p:txBody>
      </p:sp>
      <p:sp>
        <p:nvSpPr>
          <p:cNvPr id="3" name="Slide Number Placeholder 2"/>
          <p:cNvSpPr>
            <a:spLocks noGrp="1"/>
          </p:cNvSpPr>
          <p:nvPr>
            <p:ph type="sldNum" sz="quarter" idx="12"/>
          </p:nvPr>
        </p:nvSpPr>
        <p:spPr/>
        <p:txBody>
          <a:bodyPr/>
          <a:lstStyle/>
          <a:p>
            <a:fld id="{F627174E-E470-4E79-964C-ACE6B29892B7}" type="slidenum">
              <a:rPr lang="en-US" smtClean="0"/>
              <a:t>8</a:t>
            </a:fld>
            <a:endParaRPr lang="en-US"/>
          </a:p>
        </p:txBody>
      </p:sp>
      <p:sp>
        <p:nvSpPr>
          <p:cNvPr id="4" name="TextBox 3"/>
          <p:cNvSpPr txBox="1"/>
          <p:nvPr/>
        </p:nvSpPr>
        <p:spPr>
          <a:xfrm>
            <a:off x="304800" y="164811"/>
            <a:ext cx="8686800" cy="707886"/>
          </a:xfrm>
          <a:prstGeom prst="rect">
            <a:avLst/>
          </a:prstGeom>
          <a:noFill/>
        </p:spPr>
        <p:txBody>
          <a:bodyPr wrap="square" rtlCol="0">
            <a:spAutoFit/>
          </a:bodyPr>
          <a:lstStyle/>
          <a:p>
            <a:r>
              <a:rPr lang="en-US" sz="4000" b="1" dirty="0" smtClean="0">
                <a:solidFill>
                  <a:srgbClr val="0070C0"/>
                </a:solidFill>
              </a:rPr>
              <a:t>COMPONENTS OF OPG MACHINE</a:t>
            </a:r>
            <a:endParaRPr lang="en-US" sz="4000" b="1" dirty="0">
              <a:solidFill>
                <a:srgbClr val="0070C0"/>
              </a:solidFill>
            </a:endParaRPr>
          </a:p>
        </p:txBody>
      </p:sp>
      <p:sp>
        <p:nvSpPr>
          <p:cNvPr id="5" name="TextBox 4"/>
          <p:cNvSpPr txBox="1"/>
          <p:nvPr/>
        </p:nvSpPr>
        <p:spPr>
          <a:xfrm>
            <a:off x="685800" y="1219200"/>
            <a:ext cx="7924800" cy="4401205"/>
          </a:xfrm>
          <a:prstGeom prst="rect">
            <a:avLst/>
          </a:prstGeom>
          <a:noFill/>
        </p:spPr>
        <p:txBody>
          <a:bodyPr wrap="square" rtlCol="0">
            <a:spAutoFit/>
          </a:bodyPr>
          <a:lstStyle/>
          <a:p>
            <a:pPr>
              <a:lnSpc>
                <a:spcPct val="150000"/>
              </a:lnSpc>
            </a:pPr>
            <a:r>
              <a:rPr lang="en-US" sz="4000" dirty="0">
                <a:latin typeface="Times New Roman" panose="02020603050405020304" pitchFamily="18" charset="0"/>
                <a:cs typeface="Times New Roman" panose="02020603050405020304" pitchFamily="18" charset="0"/>
              </a:rPr>
              <a:t>X- ray tube head</a:t>
            </a:r>
          </a:p>
          <a:p>
            <a:pPr>
              <a:lnSpc>
                <a:spcPct val="150000"/>
              </a:lnSpc>
            </a:pPr>
            <a:r>
              <a:rPr lang="en-US" sz="4000" dirty="0">
                <a:latin typeface="Times New Roman" panose="02020603050405020304" pitchFamily="18" charset="0"/>
                <a:cs typeface="Times New Roman" panose="02020603050405020304" pitchFamily="18" charset="0"/>
              </a:rPr>
              <a:t>Control panel</a:t>
            </a:r>
          </a:p>
          <a:p>
            <a:pPr>
              <a:lnSpc>
                <a:spcPct val="150000"/>
              </a:lnSpc>
            </a:pPr>
            <a:r>
              <a:rPr lang="en-US" sz="4000" dirty="0">
                <a:latin typeface="Times New Roman" panose="02020603050405020304" pitchFamily="18" charset="0"/>
                <a:cs typeface="Times New Roman" panose="02020603050405020304" pitchFamily="18" charset="0"/>
              </a:rPr>
              <a:t>Patient- positioning apparatus</a:t>
            </a:r>
          </a:p>
          <a:p>
            <a:pPr>
              <a:lnSpc>
                <a:spcPct val="150000"/>
              </a:lnSpc>
            </a:pPr>
            <a:r>
              <a:rPr lang="en-US" sz="4000" dirty="0">
                <a:latin typeface="Times New Roman" panose="02020603050405020304" pitchFamily="18" charset="0"/>
                <a:cs typeface="Times New Roman" panose="02020603050405020304" pitchFamily="18" charset="0"/>
              </a:rPr>
              <a:t>Image receptors</a:t>
            </a:r>
          </a:p>
          <a:p>
            <a:endParaRPr lang="en-US" sz="4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36717"/>
            <a:ext cx="7239000" cy="6064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1428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026"/>
                                        </p:tgtEl>
                                        <p:attrNameLst>
                                          <p:attrName>ppt_x</p:attrName>
                                        </p:attrNameLst>
                                      </p:cBhvr>
                                      <p:tavLst>
                                        <p:tav tm="0">
                                          <p:val>
                                            <p:strVal val="ppt_x"/>
                                          </p:val>
                                        </p:tav>
                                        <p:tav tm="100000">
                                          <p:val>
                                            <p:strVal val="ppt_x"/>
                                          </p:val>
                                        </p:tav>
                                      </p:tavLst>
                                    </p:anim>
                                    <p:anim calcmode="lin" valueType="num">
                                      <p:cBhvr additive="base">
                                        <p:cTn id="13" dur="500"/>
                                        <p:tgtEl>
                                          <p:spTgt spid="1026"/>
                                        </p:tgtEl>
                                        <p:attrNameLst>
                                          <p:attrName>ppt_y</p:attrName>
                                        </p:attrNameLst>
                                      </p:cBhvr>
                                      <p:tavLst>
                                        <p:tav tm="0">
                                          <p:val>
                                            <p:strVal val="ppt_y"/>
                                          </p:val>
                                        </p:tav>
                                        <p:tav tm="100000">
                                          <p:val>
                                            <p:strVal val="1+ppt_h/2"/>
                                          </p:val>
                                        </p:tav>
                                      </p:tavLst>
                                    </p:anim>
                                    <p:set>
                                      <p:cBhvr>
                                        <p:cTn id="14" dur="1" fill="hold">
                                          <p:stCondLst>
                                            <p:cond delay="4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80</a:t>
            </a:fld>
            <a:endParaRPr lang="en-US"/>
          </a:p>
        </p:txBody>
      </p:sp>
    </p:spTree>
    <p:extLst>
      <p:ext uri="{BB962C8B-B14F-4D97-AF65-F5344CB8AC3E}">
        <p14:creationId xmlns:p14="http://schemas.microsoft.com/office/powerpoint/2010/main" val="57724310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a:t>Conclusion</a:t>
            </a:r>
          </a:p>
        </p:txBody>
      </p:sp>
      <p:sp>
        <p:nvSpPr>
          <p:cNvPr id="3" name="Content Placeholder 2"/>
          <p:cNvSpPr>
            <a:spLocks noGrp="1"/>
          </p:cNvSpPr>
          <p:nvPr>
            <p:ph idx="1"/>
          </p:nvPr>
        </p:nvSpPr>
        <p:spPr>
          <a:xfrm>
            <a:off x="304800" y="1066800"/>
            <a:ext cx="8686800" cy="5562600"/>
          </a:xfrm>
        </p:spPr>
        <p:txBody>
          <a:bodyPr>
            <a:normAutofit fontScale="92500" lnSpcReduction="10000"/>
          </a:bodyPr>
          <a:lstStyle/>
          <a:p>
            <a:pPr algn="just">
              <a:lnSpc>
                <a:spcPct val="150000"/>
              </a:lnSpc>
            </a:pPr>
            <a:r>
              <a:rPr lang="en-US" dirty="0" smtClean="0">
                <a:solidFill>
                  <a:schemeClr val="tx1"/>
                </a:solidFill>
              </a:rPr>
              <a:t>Panoramic </a:t>
            </a:r>
            <a:r>
              <a:rPr lang="en-US" dirty="0">
                <a:solidFill>
                  <a:schemeClr val="tx1"/>
                </a:solidFill>
              </a:rPr>
              <a:t>radiography provides the dentist with an image of the whole dentition and adjacent structures. </a:t>
            </a:r>
            <a:endParaRPr lang="en-US" dirty="0" smtClean="0">
              <a:solidFill>
                <a:schemeClr val="tx1"/>
              </a:solidFill>
            </a:endParaRPr>
          </a:p>
          <a:p>
            <a:pPr algn="just">
              <a:lnSpc>
                <a:spcPct val="150000"/>
              </a:lnSpc>
            </a:pPr>
            <a:endParaRPr lang="en-US" dirty="0" smtClean="0">
              <a:solidFill>
                <a:schemeClr val="tx1"/>
              </a:solidFill>
            </a:endParaRPr>
          </a:p>
          <a:p>
            <a:pPr algn="just">
              <a:lnSpc>
                <a:spcPct val="150000"/>
              </a:lnSpc>
            </a:pPr>
            <a:r>
              <a:rPr lang="en-US" dirty="0" smtClean="0">
                <a:solidFill>
                  <a:schemeClr val="tx1"/>
                </a:solidFill>
              </a:rPr>
              <a:t>While </a:t>
            </a:r>
            <a:r>
              <a:rPr lang="en-US" dirty="0">
                <a:solidFill>
                  <a:schemeClr val="tx1"/>
                </a:solidFill>
              </a:rPr>
              <a:t>panoramic radiography is technique sensitive, by carefully following </a:t>
            </a:r>
            <a:r>
              <a:rPr lang="en-US" dirty="0" smtClean="0">
                <a:solidFill>
                  <a:schemeClr val="tx1"/>
                </a:solidFill>
              </a:rPr>
              <a:t>the </a:t>
            </a:r>
            <a:r>
              <a:rPr lang="en-US" dirty="0">
                <a:solidFill>
                  <a:schemeClr val="tx1"/>
                </a:solidFill>
              </a:rPr>
              <a:t>steps outlined, clear and undistorted radiographs of high diagnostic quality can be consistently obtained. </a:t>
            </a:r>
            <a:endParaRPr lang="en-US" dirty="0" smtClean="0">
              <a:solidFill>
                <a:schemeClr val="tx1"/>
              </a:solidFill>
            </a:endParaRPr>
          </a:p>
          <a:p>
            <a:pPr algn="just">
              <a:lnSpc>
                <a:spcPct val="150000"/>
              </a:lnSpc>
            </a:pPr>
            <a:endParaRPr lang="en-US" dirty="0" smtClean="0">
              <a:solidFill>
                <a:schemeClr val="tx1"/>
              </a:solidFill>
            </a:endParaRPr>
          </a:p>
          <a:p>
            <a:pPr algn="just">
              <a:lnSpc>
                <a:spcPct val="150000"/>
              </a:lnSpc>
            </a:pPr>
            <a:r>
              <a:rPr lang="en-US" dirty="0" smtClean="0">
                <a:solidFill>
                  <a:schemeClr val="tx1"/>
                </a:solidFill>
              </a:rPr>
              <a:t>In </a:t>
            </a:r>
            <a:r>
              <a:rPr lang="en-US" dirty="0">
                <a:solidFill>
                  <a:schemeClr val="tx1"/>
                </a:solidFill>
              </a:rPr>
              <a:t>today’s digital age, capturing and storing panoramic radiographs is a reliable procedure that if combined with practice management software enables the patient’s image to be recalled together with his file when needed.</a:t>
            </a:r>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81</a:t>
            </a:fld>
            <a:endParaRPr lang="en-US"/>
          </a:p>
        </p:txBody>
      </p:sp>
    </p:spTree>
    <p:extLst>
      <p:ext uri="{BB962C8B-B14F-4D97-AF65-F5344CB8AC3E}">
        <p14:creationId xmlns:p14="http://schemas.microsoft.com/office/powerpoint/2010/main" val="354349701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References</a:t>
            </a:r>
            <a:endParaRPr lang="en-US" dirty="0"/>
          </a:p>
        </p:txBody>
      </p:sp>
      <p:sp>
        <p:nvSpPr>
          <p:cNvPr id="3" name="Content Placeholder 2"/>
          <p:cNvSpPr>
            <a:spLocks noGrp="1"/>
          </p:cNvSpPr>
          <p:nvPr>
            <p:ph idx="1"/>
          </p:nvPr>
        </p:nvSpPr>
        <p:spPr>
          <a:xfrm>
            <a:off x="228600" y="1295400"/>
            <a:ext cx="8610600" cy="5029200"/>
          </a:xfrm>
        </p:spPr>
        <p:txBody>
          <a:bodyPr>
            <a:normAutofit/>
          </a:bodyPr>
          <a:lstStyle/>
          <a:p>
            <a:pPr algn="just">
              <a:lnSpc>
                <a:spcPct val="200000"/>
              </a:lnSpc>
            </a:pPr>
            <a:r>
              <a:rPr lang="en-US" sz="1800" dirty="0" smtClean="0">
                <a:solidFill>
                  <a:schemeClr val="tx1"/>
                </a:solidFill>
                <a:latin typeface="Times New Roman" pitchFamily="18" charset="0"/>
                <a:cs typeface="Times New Roman" pitchFamily="18" charset="0"/>
              </a:rPr>
              <a:t>Oral Radiology- Principles and Interpretation by Stuart C. White and Michael J. </a:t>
            </a:r>
            <a:r>
              <a:rPr lang="en-US" sz="1800" dirty="0" err="1" smtClean="0">
                <a:solidFill>
                  <a:schemeClr val="tx1"/>
                </a:solidFill>
                <a:latin typeface="Times New Roman" pitchFamily="18" charset="0"/>
                <a:cs typeface="Times New Roman" pitchFamily="18" charset="0"/>
              </a:rPr>
              <a:t>Pharoah</a:t>
            </a:r>
            <a:r>
              <a:rPr lang="en-US" sz="1800" dirty="0" smtClean="0">
                <a:solidFill>
                  <a:schemeClr val="tx1"/>
                </a:solidFill>
                <a:latin typeface="Times New Roman" pitchFamily="18" charset="0"/>
                <a:cs typeface="Times New Roman" pitchFamily="18" charset="0"/>
              </a:rPr>
              <a:t>, First South Asia edition</a:t>
            </a:r>
          </a:p>
          <a:p>
            <a:pPr algn="just">
              <a:lnSpc>
                <a:spcPct val="200000"/>
              </a:lnSpc>
              <a:buNone/>
            </a:pPr>
            <a:endParaRPr lang="en-US" sz="1800" dirty="0" smtClean="0">
              <a:solidFill>
                <a:schemeClr val="tx1"/>
              </a:solidFill>
              <a:latin typeface="Times New Roman" pitchFamily="18" charset="0"/>
              <a:cs typeface="Times New Roman" pitchFamily="18" charset="0"/>
            </a:endParaRPr>
          </a:p>
          <a:p>
            <a:pPr algn="just">
              <a:lnSpc>
                <a:spcPct val="200000"/>
              </a:lnSpc>
            </a:pPr>
            <a:r>
              <a:rPr lang="en-US" sz="1800" dirty="0" smtClean="0">
                <a:solidFill>
                  <a:schemeClr val="tx1"/>
                </a:solidFill>
                <a:latin typeface="Times New Roman" pitchFamily="18" charset="0"/>
                <a:cs typeface="Times New Roman" pitchFamily="18" charset="0"/>
              </a:rPr>
              <a:t>Textbook of Dental and Maxillofacial Radiology by </a:t>
            </a:r>
            <a:r>
              <a:rPr lang="en-US" sz="1800" dirty="0" err="1" smtClean="0">
                <a:solidFill>
                  <a:schemeClr val="tx1"/>
                </a:solidFill>
                <a:latin typeface="Times New Roman" pitchFamily="18" charset="0"/>
                <a:cs typeface="Times New Roman" pitchFamily="18" charset="0"/>
              </a:rPr>
              <a:t>Freny</a:t>
            </a:r>
            <a:r>
              <a:rPr lang="en-US" sz="1800" dirty="0" smtClean="0">
                <a:solidFill>
                  <a:schemeClr val="tx1"/>
                </a:solidFill>
                <a:latin typeface="Times New Roman" pitchFamily="18" charset="0"/>
                <a:cs typeface="Times New Roman" pitchFamily="18" charset="0"/>
              </a:rPr>
              <a:t> R </a:t>
            </a:r>
            <a:r>
              <a:rPr lang="en-US" sz="1800" dirty="0" err="1" smtClean="0">
                <a:solidFill>
                  <a:schemeClr val="tx1"/>
                </a:solidFill>
                <a:latin typeface="Times New Roman" pitchFamily="18" charset="0"/>
                <a:cs typeface="Times New Roman" pitchFamily="18" charset="0"/>
              </a:rPr>
              <a:t>Karjodkar</a:t>
            </a:r>
            <a:r>
              <a:rPr lang="en-US" sz="1800" dirty="0" smtClean="0">
                <a:solidFill>
                  <a:schemeClr val="tx1"/>
                </a:solidFill>
                <a:latin typeface="Times New Roman" pitchFamily="18" charset="0"/>
                <a:cs typeface="Times New Roman" pitchFamily="18" charset="0"/>
              </a:rPr>
              <a:t>, Second edition</a:t>
            </a:r>
          </a:p>
          <a:p>
            <a:pPr algn="just">
              <a:lnSpc>
                <a:spcPct val="200000"/>
              </a:lnSpc>
              <a:buNone/>
            </a:pPr>
            <a:endParaRPr lang="en-US" sz="1800" dirty="0" smtClean="0">
              <a:solidFill>
                <a:schemeClr val="tx1"/>
              </a:solidFill>
              <a:latin typeface="Times New Roman" pitchFamily="18" charset="0"/>
              <a:cs typeface="Times New Roman" pitchFamily="18" charset="0"/>
            </a:endParaRPr>
          </a:p>
          <a:p>
            <a:pPr algn="just">
              <a:lnSpc>
                <a:spcPct val="200000"/>
              </a:lnSpc>
            </a:pPr>
            <a:r>
              <a:rPr lang="en-US" sz="1800" dirty="0" smtClean="0">
                <a:solidFill>
                  <a:schemeClr val="tx1"/>
                </a:solidFill>
                <a:latin typeface="Times New Roman" pitchFamily="18" charset="0"/>
                <a:cs typeface="Times New Roman" pitchFamily="18" charset="0"/>
              </a:rPr>
              <a:t>Textbook of Radiology by Anil </a:t>
            </a:r>
            <a:r>
              <a:rPr lang="en-US" sz="1800" dirty="0" err="1" smtClean="0">
                <a:solidFill>
                  <a:schemeClr val="tx1"/>
                </a:solidFill>
                <a:latin typeface="Times New Roman" pitchFamily="18" charset="0"/>
                <a:cs typeface="Times New Roman" pitchFamily="18" charset="0"/>
              </a:rPr>
              <a:t>Govindrao</a:t>
            </a:r>
            <a:r>
              <a:rPr lang="en-US" sz="1800" dirty="0" smtClean="0">
                <a:solidFill>
                  <a:schemeClr val="tx1"/>
                </a:solidFill>
                <a:latin typeface="Times New Roman" pitchFamily="18" charset="0"/>
                <a:cs typeface="Times New Roman" pitchFamily="18" charset="0"/>
              </a:rPr>
              <a:t> </a:t>
            </a:r>
            <a:r>
              <a:rPr lang="en-US" sz="1800" dirty="0" err="1" smtClean="0">
                <a:solidFill>
                  <a:schemeClr val="tx1"/>
                </a:solidFill>
                <a:latin typeface="Times New Roman" pitchFamily="18" charset="0"/>
                <a:cs typeface="Times New Roman" pitchFamily="18" charset="0"/>
              </a:rPr>
              <a:t>Ghom</a:t>
            </a:r>
            <a:endParaRPr lang="en-US" sz="1800" dirty="0" smtClean="0">
              <a:solidFill>
                <a:schemeClr val="tx1"/>
              </a:solidFill>
              <a:latin typeface="Times New Roman" pitchFamily="18" charset="0"/>
              <a:cs typeface="Times New Roman" pitchFamily="18" charset="0"/>
            </a:endParaRPr>
          </a:p>
          <a:p>
            <a:pPr algn="just">
              <a:lnSpc>
                <a:spcPct val="200000"/>
              </a:lnSpc>
              <a:buNone/>
            </a:pPr>
            <a:endParaRPr lang="en-US" sz="1800" dirty="0" smtClean="0">
              <a:solidFill>
                <a:schemeClr val="tx1"/>
              </a:solidFill>
              <a:latin typeface="Times New Roman" pitchFamily="18" charset="0"/>
              <a:cs typeface="Times New Roman" pitchFamily="18" charset="0"/>
            </a:endParaRPr>
          </a:p>
          <a:p>
            <a:pPr algn="just">
              <a:lnSpc>
                <a:spcPct val="200000"/>
              </a:lnSpc>
            </a:pPr>
            <a:r>
              <a:rPr lang="en-US" sz="1800" dirty="0" smtClean="0">
                <a:solidFill>
                  <a:schemeClr val="tx1"/>
                </a:solidFill>
                <a:latin typeface="Times New Roman" pitchFamily="18" charset="0"/>
                <a:cs typeface="Times New Roman" pitchFamily="18" charset="0"/>
              </a:rPr>
              <a:t> Digital Radiography in Dentistry: Moving from    Film-based to Digital Imaging</a:t>
            </a:r>
          </a:p>
          <a:p>
            <a:pPr algn="just">
              <a:lnSpc>
                <a:spcPct val="200000"/>
              </a:lnSpc>
            </a:pPr>
            <a:endParaRPr lang="en-US" sz="1600" dirty="0" smtClean="0">
              <a:solidFill>
                <a:schemeClr val="tx1"/>
              </a:solidFill>
            </a:endParaRPr>
          </a:p>
          <a:p>
            <a:pPr algn="just">
              <a:lnSpc>
                <a:spcPct val="200000"/>
              </a:lnSpc>
            </a:pPr>
            <a:endParaRPr lang="en-US" sz="1600" dirty="0" smtClean="0">
              <a:solidFill>
                <a:schemeClr val="tx1"/>
              </a:solidFill>
            </a:endParaRPr>
          </a:p>
          <a:p>
            <a:pPr algn="just">
              <a:lnSpc>
                <a:spcPct val="200000"/>
              </a:lnSpc>
            </a:pPr>
            <a:endParaRPr lang="en-US" sz="1600" dirty="0">
              <a:solidFill>
                <a:schemeClr val="tx1"/>
              </a:solidFill>
            </a:endParaRPr>
          </a:p>
        </p:txBody>
      </p:sp>
      <p:sp>
        <p:nvSpPr>
          <p:cNvPr id="6" name="Slide Number Placeholder 5"/>
          <p:cNvSpPr>
            <a:spLocks noGrp="1"/>
          </p:cNvSpPr>
          <p:nvPr>
            <p:ph type="sldNum" sz="quarter" idx="12"/>
          </p:nvPr>
        </p:nvSpPr>
        <p:spPr/>
        <p:txBody>
          <a:bodyPr/>
          <a:lstStyle/>
          <a:p>
            <a:fld id="{0849E012-1566-45C1-B9DA-17ED53E12FED}" type="slidenum">
              <a:rPr lang="en-US" smtClean="0"/>
              <a:pPr/>
              <a:t>82</a:t>
            </a:fld>
            <a:endParaRPr lang="en-US"/>
          </a:p>
        </p:txBody>
      </p:sp>
    </p:spTree>
    <p:extLst>
      <p:ext uri="{BB962C8B-B14F-4D97-AF65-F5344CB8AC3E}">
        <p14:creationId xmlns:p14="http://schemas.microsoft.com/office/powerpoint/2010/main" val="236801019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9B8FE4D2-314A-4266-AABC-85249C7EE75E}" type="datetime1">
              <a:rPr lang="en-US" smtClean="0"/>
              <a:t>5/19/2021</a:t>
            </a:fld>
            <a:endParaRPr lang="en-US"/>
          </a:p>
        </p:txBody>
      </p:sp>
      <p:sp>
        <p:nvSpPr>
          <p:cNvPr id="5" name="Slide Number Placeholder 4"/>
          <p:cNvSpPr>
            <a:spLocks noGrp="1"/>
          </p:cNvSpPr>
          <p:nvPr>
            <p:ph type="sldNum" sz="quarter" idx="12"/>
          </p:nvPr>
        </p:nvSpPr>
        <p:spPr/>
        <p:txBody>
          <a:bodyPr/>
          <a:lstStyle/>
          <a:p>
            <a:fld id="{F627174E-E470-4E79-964C-ACE6B29892B7}" type="slidenum">
              <a:rPr lang="en-US" smtClean="0"/>
              <a:t>83</a:t>
            </a:fld>
            <a:endParaRPr lang="en-US"/>
          </a:p>
        </p:txBody>
      </p:sp>
      <p:sp>
        <p:nvSpPr>
          <p:cNvPr id="6" name="TextBox 5"/>
          <p:cNvSpPr txBox="1"/>
          <p:nvPr/>
        </p:nvSpPr>
        <p:spPr>
          <a:xfrm>
            <a:off x="1981200" y="2520661"/>
            <a:ext cx="5867400" cy="1015663"/>
          </a:xfrm>
          <a:prstGeom prst="rect">
            <a:avLst/>
          </a:prstGeom>
          <a:noFill/>
        </p:spPr>
        <p:txBody>
          <a:bodyPr wrap="square" rtlCol="0">
            <a:spAutoFit/>
          </a:bodyPr>
          <a:lstStyle/>
          <a:p>
            <a:r>
              <a:rPr lang="en-US" sz="6000" b="1" dirty="0" smtClean="0">
                <a:solidFill>
                  <a:srgbClr val="0070C0"/>
                </a:solidFill>
              </a:rPr>
              <a:t>THANK YOU</a:t>
            </a:r>
            <a:endParaRPr lang="en-US" sz="6000" b="1" dirty="0">
              <a:solidFill>
                <a:srgbClr val="0070C0"/>
              </a:solidFill>
            </a:endParaRPr>
          </a:p>
        </p:txBody>
      </p:sp>
    </p:spTree>
    <p:extLst>
      <p:ext uri="{BB962C8B-B14F-4D97-AF65-F5344CB8AC3E}">
        <p14:creationId xmlns:p14="http://schemas.microsoft.com/office/powerpoint/2010/main" val="3509449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304800" y="76200"/>
          <a:ext cx="8458200" cy="647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p:cNvSpPr>
            <a:spLocks noGrp="1"/>
          </p:cNvSpPr>
          <p:nvPr>
            <p:ph type="sldNum" sz="quarter" idx="12"/>
          </p:nvPr>
        </p:nvSpPr>
        <p:spPr/>
        <p:txBody>
          <a:bodyPr/>
          <a:lstStyle/>
          <a:p>
            <a:fld id="{0849E012-1566-45C1-B9DA-17ED53E12FED}" type="slidenum">
              <a:rPr lang="en-US" smtClean="0"/>
              <a:pPr/>
              <a:t>9</a:t>
            </a:fld>
            <a:endParaRPr lang="en-US"/>
          </a:p>
        </p:txBody>
      </p:sp>
      <p:sp>
        <p:nvSpPr>
          <p:cNvPr id="2" name="TextBox 1"/>
          <p:cNvSpPr txBox="1"/>
          <p:nvPr/>
        </p:nvSpPr>
        <p:spPr>
          <a:xfrm>
            <a:off x="1524000" y="5689937"/>
            <a:ext cx="1263770" cy="1015663"/>
          </a:xfrm>
          <a:prstGeom prst="rect">
            <a:avLst/>
          </a:prstGeom>
          <a:noFill/>
        </p:spPr>
        <p:txBody>
          <a:bodyPr wrap="square" rtlCol="0">
            <a:spAutoFit/>
          </a:bodyPr>
          <a:lstStyle/>
          <a:p>
            <a:r>
              <a:rPr lang="en-US" sz="2000" b="1" dirty="0" smtClean="0"/>
              <a:t>CCD</a:t>
            </a:r>
          </a:p>
          <a:p>
            <a:r>
              <a:rPr lang="en-US" sz="2000" b="1" dirty="0" smtClean="0"/>
              <a:t>CMOS</a:t>
            </a:r>
          </a:p>
          <a:p>
            <a:r>
              <a:rPr lang="en-US" sz="2000" b="1" dirty="0" smtClean="0"/>
              <a:t>FPD</a:t>
            </a:r>
            <a:endParaRPr lang="en-US" sz="2000" b="1" dirty="0"/>
          </a:p>
        </p:txBody>
      </p:sp>
      <p:sp>
        <p:nvSpPr>
          <p:cNvPr id="3" name="Down Arrow 2"/>
          <p:cNvSpPr/>
          <p:nvPr/>
        </p:nvSpPr>
        <p:spPr>
          <a:xfrm>
            <a:off x="1981200" y="4953000"/>
            <a:ext cx="26023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137651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4"/>
</p:tagLst>
</file>

<file path=ppt/tags/tag2.xml><?xml version="1.0" encoding="utf-8"?>
<p:tagLst xmlns:a="http://schemas.openxmlformats.org/drawingml/2006/main" xmlns:r="http://schemas.openxmlformats.org/officeDocument/2006/relationships" xmlns:p="http://schemas.openxmlformats.org/presentationml/2006/main">
  <p:tag name="TIMING" val="|1.6|7.5|3.4|2.8"/>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TIMES NEW ROMAN">
      <a:majorFont>
        <a:latin typeface="Times New Roman"/>
        <a:ea typeface=""/>
        <a:cs typeface=""/>
      </a:majorFont>
      <a:minorFont>
        <a:latin typeface="Times New Roman"/>
        <a:ea typeface=""/>
        <a:cs typeface=""/>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4079</TotalTime>
  <Words>2983</Words>
  <Application>Microsoft Office PowerPoint</Application>
  <PresentationFormat>On-screen Show (4:3)</PresentationFormat>
  <Paragraphs>472</Paragraphs>
  <Slides>83</Slides>
  <Notes>17</Notes>
  <HiddenSlides>0</HiddenSlides>
  <MMClips>0</MMClips>
  <ScaleCrop>false</ScaleCrop>
  <HeadingPairs>
    <vt:vector size="4" baseType="variant">
      <vt:variant>
        <vt:lpstr>Theme</vt:lpstr>
      </vt:variant>
      <vt:variant>
        <vt:i4>1</vt:i4>
      </vt:variant>
      <vt:variant>
        <vt:lpstr>Slide Titles</vt:lpstr>
      </vt:variant>
      <vt:variant>
        <vt:i4>83</vt:i4>
      </vt:variant>
    </vt:vector>
  </HeadingPairs>
  <TitlesOfParts>
    <vt:vector size="84" baseType="lpstr">
      <vt:lpstr>Executive</vt:lpstr>
      <vt:lpstr>ORTHOPANTOMOGRAPHY</vt:lpstr>
      <vt:lpstr>CONTENT</vt:lpstr>
      <vt:lpstr>PowerPoint Presentation</vt:lpstr>
      <vt:lpstr>INTRODUCTION</vt:lpstr>
      <vt:lpstr>PowerPoint Presentation</vt:lpstr>
      <vt:lpstr>HISTORY</vt:lpstr>
      <vt:lpstr>PANORAMIC MACHINES</vt:lpstr>
      <vt:lpstr>PowerPoint Presentation</vt:lpstr>
      <vt:lpstr>PowerPoint Presentation</vt:lpstr>
      <vt:lpstr>WORKING OF OPG MACHINE</vt:lpstr>
      <vt:lpstr>PowerPoint Presentation</vt:lpstr>
      <vt:lpstr>PowerPoint Presentation</vt:lpstr>
      <vt:lpstr>PRINCIPLE</vt:lpstr>
      <vt:lpstr>The film and x-ray tube head move around the patient in opposite directions in panoramic radiography </vt:lpstr>
      <vt:lpstr>ROTATION CENTER </vt:lpstr>
      <vt:lpstr>FOCAL TROUGH</vt:lpstr>
      <vt:lpstr>PowerPoint Presentation</vt:lpstr>
      <vt:lpstr>PowerPoint Presentation</vt:lpstr>
      <vt:lpstr>PowerPoint Presentation</vt:lpstr>
      <vt:lpstr>PowerPoint Presentation</vt:lpstr>
      <vt:lpstr>INDICATIONS</vt:lpstr>
      <vt:lpstr>PowerPoint Presentation</vt:lpstr>
      <vt:lpstr>PowerPoint Presentation</vt:lpstr>
      <vt:lpstr>CONTRAINDICATION</vt:lpstr>
      <vt:lpstr>ADVANTAGES</vt:lpstr>
      <vt:lpstr>PowerPoint Presentation</vt:lpstr>
      <vt:lpstr>DISADVANTAGES</vt:lpstr>
      <vt:lpstr>PowerPoint Presentation</vt:lpstr>
      <vt:lpstr>PART 2</vt:lpstr>
      <vt:lpstr>PROCEDURE</vt:lpstr>
      <vt:lpstr>The Basic Steps</vt:lpstr>
      <vt:lpstr>Step 1: Setting Exposure Factors</vt:lpstr>
      <vt:lpstr>PowerPoint Presentation</vt:lpstr>
      <vt:lpstr>Underexposure: note light, washed out image</vt:lpstr>
      <vt:lpstr>Step 2: Have Patient Remove Jewelry, Place Lead Apron on Patient</vt:lpstr>
      <vt:lpstr>PowerPoint Presentation</vt:lpstr>
      <vt:lpstr>Step 3: Bite on Rod</vt:lpstr>
      <vt:lpstr>PowerPoint Presentation</vt:lpstr>
      <vt:lpstr>Patient too far forward; note spine superimposed over rami, blurring, and narrowing of anterior teeth</vt:lpstr>
      <vt:lpstr>Patient too far back; note ghosting of mandible and spine, condyles pushed to outside of film, blurring and widening of anterior teeth</vt:lpstr>
      <vt:lpstr>Step 4: Adjust Chin Tilt</vt:lpstr>
      <vt:lpstr>PowerPoint Presentation</vt:lpstr>
      <vt:lpstr>PowerPoint Presentation</vt:lpstr>
      <vt:lpstr>Chin tipped down; note V-shaped mandible, extreme smile line, arching of spine at top of image, condyles placed high on film, and streaking of the hyoid bone over the mandible</vt:lpstr>
      <vt:lpstr>Chin up too high; note flattened occlusal plane, palate superimposed on maxillary tooth roots, and broad flat mandible</vt:lpstr>
      <vt:lpstr>Step 5: Position and Close Side Guides</vt:lpstr>
      <vt:lpstr>PowerPoint Presentation</vt:lpstr>
      <vt:lpstr>Head twisted; note uneven width of rami, unequal magnification of teeth, and condyles</vt:lpstr>
      <vt:lpstr>Step 6: Have Patient Stand Up Straight</vt:lpstr>
      <vt:lpstr>PowerPoint Presentation</vt:lpstr>
      <vt:lpstr>Slumped; note the white spine shadow in midline</vt:lpstr>
      <vt:lpstr>Step 7: Have Patient Swallow, Place Tongue in Roof of Mouth, and Hold Still</vt:lpstr>
      <vt:lpstr>Tongue down during exposure; note shadow of air space over roots of maxillary molars, airway space over rami</vt:lpstr>
      <vt:lpstr>Patient movement; note step defect in inferior border of mandible</vt:lpstr>
      <vt:lpstr>Step 8: Exposure</vt:lpstr>
      <vt:lpstr>PowerPoint Presentation</vt:lpstr>
      <vt:lpstr>PowerPoint Presentation</vt:lpstr>
      <vt:lpstr>landmarks</vt:lpstr>
      <vt:lpstr>MANDIBULAR BONY ANATOMICAL STRUCTURES</vt:lpstr>
      <vt:lpstr>SPINAL, NECK AND SOFT TISSUE ANATOMICAL STRUCTURES</vt:lpstr>
      <vt:lpstr>SUMMARY OF COMMON ERRORS</vt:lpstr>
      <vt:lpstr>PowerPoint Presentation</vt:lpstr>
      <vt:lpstr>PowerPoint Presentation</vt:lpstr>
      <vt:lpstr>REAL, DOUBLE AND GHOST IMAGES</vt:lpstr>
      <vt:lpstr>PowerPoint Presentation</vt:lpstr>
      <vt:lpstr>REAL IMAGE</vt:lpstr>
      <vt:lpstr>DOUBLE IMAGE</vt:lpstr>
      <vt:lpstr>PowerPoint Presentation</vt:lpstr>
      <vt:lpstr>STRUCTURES WHICH CAUSE DOUBLE IMAGES</vt:lpstr>
      <vt:lpstr>GHOST IMAGES</vt:lpstr>
      <vt:lpstr>PowerPoint Presentation</vt:lpstr>
      <vt:lpstr>EXAMPLE 1</vt:lpstr>
      <vt:lpstr>PowerPoint Presentation</vt:lpstr>
      <vt:lpstr>REASON WHY GHOST IMAGE APPEARS AT A HIGHER LEVEL</vt:lpstr>
      <vt:lpstr>EXAMPLE 2</vt:lpstr>
      <vt:lpstr>EXAMPLE 3 GHOST IMAGE OF ANATOMICAL STRUCTURE</vt:lpstr>
      <vt:lpstr>PowerPoint Presentation</vt:lpstr>
      <vt:lpstr>IDENTIFY THE GHOST IMAGE</vt:lpstr>
      <vt:lpstr>IDENTIFY THIS</vt:lpstr>
      <vt:lpstr>PowerPoint Presentation</vt:lpstr>
      <vt:lpstr>Conclusion</vt:lpstr>
      <vt:lpstr>References</vt:lpstr>
      <vt:lpstr>PowerPoint Presentation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ORTHOPANTAMOGRAPHY</dc:title>
  <dc:creator>madireddy nithika</dc:creator>
  <cp:lastModifiedBy>pratima soni</cp:lastModifiedBy>
  <cp:revision>385</cp:revision>
  <dcterms:created xsi:type="dcterms:W3CDTF">2016-09-27T06:08:09Z</dcterms:created>
  <dcterms:modified xsi:type="dcterms:W3CDTF">2021-05-19T05:57:19Z</dcterms:modified>
</cp:coreProperties>
</file>